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9"/>
  </p:notesMasterIdLst>
  <p:handoutMasterIdLst>
    <p:handoutMasterId r:id="rId10"/>
  </p:handoutMasterIdLst>
  <p:sldIdLst>
    <p:sldId id="433" r:id="rId2"/>
    <p:sldId id="447" r:id="rId3"/>
    <p:sldId id="448" r:id="rId4"/>
    <p:sldId id="449" r:id="rId5"/>
    <p:sldId id="450" r:id="rId6"/>
    <p:sldId id="451" r:id="rId7"/>
    <p:sldId id="265" r:id="rId8"/>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0903" autoAdjust="0"/>
  </p:normalViewPr>
  <p:slideViewPr>
    <p:cSldViewPr snapToGrid="0" showGuides="1">
      <p:cViewPr varScale="1">
        <p:scale>
          <a:sx n="105" d="100"/>
          <a:sy n="105" d="100"/>
        </p:scale>
        <p:origin x="1212" y="11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en-US" dirty="0"/>
              <a:t>A service can only serve one backend. Complex applications may need more than one backend. With Ingress resources, several backends can be exposed via a single </a:t>
            </a:r>
            <a:r>
              <a:rPr lang="en-US" dirty="0" err="1"/>
              <a:t>entrypoint</a:t>
            </a:r>
            <a:endParaRPr lang="en-US" dirty="0"/>
          </a:p>
          <a:p>
            <a:pPr marL="465750" lvl="1" indent="-285750">
              <a:buFontTx/>
              <a:buChar char="-"/>
            </a:pPr>
            <a:r>
              <a:rPr lang="en-US" dirty="0"/>
              <a:t>Allows to create a network entity on top of services to expose applications</a:t>
            </a:r>
          </a:p>
          <a:p>
            <a:pPr marL="465750" lvl="1" indent="-285750">
              <a:buFontTx/>
              <a:buChar char="-"/>
            </a:pPr>
            <a:r>
              <a:rPr lang="en-US" dirty="0"/>
              <a:t>Expose applications via a URL</a:t>
            </a:r>
          </a:p>
          <a:p>
            <a:pPr marL="465750" lvl="1" indent="-285750">
              <a:buFontTx/>
              <a:buChar char="-"/>
            </a:pPr>
            <a:r>
              <a:rPr lang="en-US" dirty="0"/>
              <a:t>Requires an “ingress-controller” inside the cluster </a:t>
            </a:r>
          </a:p>
          <a:p>
            <a:pPr marL="465750" lvl="1" indent="-285750">
              <a:buFontTx/>
              <a:buChar char="-"/>
            </a:pPr>
            <a:r>
              <a:rPr lang="en-US" dirty="0"/>
              <a:t>https://kubernetes.io/docs/concepts/services-networking/ingress/</a:t>
            </a:r>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4047794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ingress controller needs to be present in the respective cluster. It is configured to watch for new ingress objects being posted to the k8s </a:t>
            </a:r>
            <a:r>
              <a:rPr lang="en-US" dirty="0" err="1"/>
              <a:t>api</a:t>
            </a:r>
            <a:r>
              <a:rPr lang="en-US" dirty="0"/>
              <a:t> server. </a:t>
            </a:r>
          </a:p>
          <a:p>
            <a:r>
              <a:rPr lang="en-US" dirty="0"/>
              <a:t>Once an ingress resource is created, the controller will try to enforce the desired state. That can include the setup of URL &amp; corresponding routing info etc.</a:t>
            </a:r>
          </a:p>
          <a:p>
            <a:r>
              <a:rPr lang="en-US" dirty="0"/>
              <a:t>Most common ingress controller is the “</a:t>
            </a:r>
            <a:r>
              <a:rPr lang="en-US" dirty="0" err="1"/>
              <a:t>nginx</a:t>
            </a:r>
            <a:r>
              <a:rPr lang="en-US" dirty="0"/>
              <a:t> ingress controller”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2405405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spec, there is a section about rules &amp; TLS. </a:t>
            </a:r>
          </a:p>
          <a:p>
            <a:r>
              <a:rPr lang="en-US" dirty="0"/>
              <a:t>Rules define forwarding of incoming traffic to services.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3919012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Gardener, you get an ingress controller for free </a:t>
            </a:r>
            <a:r>
              <a:rPr lang="en-US" dirty="0">
                <a:sym typeface="Wingdings" panose="05000000000000000000" pitchFamily="2" charset="2"/>
              </a:rPr>
              <a:t> it is also registered with a domain, so you will get your own sub-domain to register your URLs.</a:t>
            </a:r>
          </a:p>
          <a:p>
            <a:r>
              <a:rPr lang="en-US" dirty="0">
                <a:sym typeface="Wingdings" panose="05000000000000000000" pitchFamily="2" charset="2"/>
              </a:rPr>
              <a:t>The schema is described in the Gardener how-to docs. You might need to adapt the </a:t>
            </a:r>
            <a:r>
              <a:rPr lang="en-US" dirty="0" err="1">
                <a:sym typeface="Wingdings" panose="05000000000000000000" pitchFamily="2" charset="2"/>
              </a:rPr>
              <a:t>ingress.yaml</a:t>
            </a:r>
            <a:r>
              <a:rPr lang="en-US" dirty="0">
                <a:sym typeface="Wingdings" panose="05000000000000000000" pitchFamily="2" charset="2"/>
              </a:rPr>
              <a:t> to your training project.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003310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hyperlink" Target="https://kubernetes.io/docs/concepts/services-networking/ingress/"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hyperlink" Target="https://github.com/kubernetes/ingress-nginx"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wdf.sap.corp/pages/kubernetes/gardener/doc/2017/01/16/howto-service-access.html"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Ingress</a:t>
            </a:r>
          </a:p>
        </p:txBody>
      </p:sp>
      <p:pic>
        <p:nvPicPr>
          <p:cNvPr id="3" name="Picture Placeholder 2"/>
          <p:cNvPicPr>
            <a:picLocks noGrp="1" noChangeAspect="1"/>
          </p:cNvPicPr>
          <p:nvPr>
            <p:ph type="pic" sz="quarter" idx="12"/>
          </p:nvPr>
        </p:nvPicPr>
        <p:blipFill>
          <a:blip r:embed="rId3"/>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Ingress</a:t>
            </a:r>
          </a:p>
        </p:txBody>
      </p:sp>
      <p:sp>
        <p:nvSpPr>
          <p:cNvPr id="5" name="Cloud 4">
            <a:extLst>
              <a:ext uri="{FF2B5EF4-FFF2-40B4-BE49-F238E27FC236}">
                <a16:creationId xmlns:a16="http://schemas.microsoft.com/office/drawing/2014/main" id="{86C18CD3-FEC3-4AB2-A3D0-B15AF3E5D53C}"/>
              </a:ext>
            </a:extLst>
          </p:cNvPr>
          <p:cNvSpPr/>
          <p:nvPr/>
        </p:nvSpPr>
        <p:spPr bwMode="gray">
          <a:xfrm>
            <a:off x="1670892" y="1071023"/>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Graphic 5" descr="User">
            <a:extLst>
              <a:ext uri="{FF2B5EF4-FFF2-40B4-BE49-F238E27FC236}">
                <a16:creationId xmlns:a16="http://schemas.microsoft.com/office/drawing/2014/main" id="{DA6C5DDC-F885-4EFC-B0D7-3E2FD8AB45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38577" y="1186437"/>
            <a:ext cx="914400" cy="914400"/>
          </a:xfrm>
          <a:prstGeom prst="rect">
            <a:avLst/>
          </a:prstGeom>
        </p:spPr>
      </p:pic>
      <p:sp>
        <p:nvSpPr>
          <p:cNvPr id="8" name="Rectangle: Rounded Corners 7">
            <a:extLst>
              <a:ext uri="{FF2B5EF4-FFF2-40B4-BE49-F238E27FC236}">
                <a16:creationId xmlns:a16="http://schemas.microsoft.com/office/drawing/2014/main" id="{55CAF12A-8E4C-4904-8AB7-2519FD0C8DA2}"/>
              </a:ext>
            </a:extLst>
          </p:cNvPr>
          <p:cNvSpPr/>
          <p:nvPr/>
        </p:nvSpPr>
        <p:spPr bwMode="gray">
          <a:xfrm>
            <a:off x="672083" y="4087368"/>
            <a:ext cx="4247388" cy="2313432"/>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a:extLst>
              <a:ext uri="{FF2B5EF4-FFF2-40B4-BE49-F238E27FC236}">
                <a16:creationId xmlns:a16="http://schemas.microsoft.com/office/drawing/2014/main" id="{83520B93-D941-4FBA-9B69-226561E4D3F7}"/>
              </a:ext>
            </a:extLst>
          </p:cNvPr>
          <p:cNvSpPr/>
          <p:nvPr/>
        </p:nvSpPr>
        <p:spPr bwMode="gray">
          <a:xfrm>
            <a:off x="2235951" y="398300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 B</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a:extLst>
              <a:ext uri="{FF2B5EF4-FFF2-40B4-BE49-F238E27FC236}">
                <a16:creationId xmlns:a16="http://schemas.microsoft.com/office/drawing/2014/main" id="{321F9AF8-EB5C-4541-AF5D-BD60755C3623}"/>
              </a:ext>
            </a:extLst>
          </p:cNvPr>
          <p:cNvSpPr/>
          <p:nvPr/>
        </p:nvSpPr>
        <p:spPr bwMode="gray">
          <a:xfrm>
            <a:off x="2235951" y="5485567"/>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r>
              <a:rPr lang="de-DE" sz="1800" kern="0" dirty="0">
                <a:ea typeface="Arial Unicode MS" pitchFamily="34" charset="-128"/>
                <a:cs typeface="Arial Unicode MS" pitchFamily="34" charset="-128"/>
              </a:rPr>
              <a:t> B</a:t>
            </a:r>
          </a:p>
        </p:txBody>
      </p:sp>
      <p:sp>
        <p:nvSpPr>
          <p:cNvPr id="13" name="Arrow: Up-Down 12">
            <a:extLst>
              <a:ext uri="{FF2B5EF4-FFF2-40B4-BE49-F238E27FC236}">
                <a16:creationId xmlns:a16="http://schemas.microsoft.com/office/drawing/2014/main" id="{1B4CD31C-3759-4D4A-B600-8532CDEA4EDD}"/>
              </a:ext>
            </a:extLst>
          </p:cNvPr>
          <p:cNvSpPr/>
          <p:nvPr/>
        </p:nvSpPr>
        <p:spPr bwMode="gray">
          <a:xfrm>
            <a:off x="2683590" y="4883324"/>
            <a:ext cx="222219" cy="499798"/>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3" name="TextBox 2">
            <a:extLst>
              <a:ext uri="{FF2B5EF4-FFF2-40B4-BE49-F238E27FC236}">
                <a16:creationId xmlns:a16="http://schemas.microsoft.com/office/drawing/2014/main" id="{058C2B25-5148-4097-B08F-BC319F42DBA9}"/>
              </a:ext>
            </a:extLst>
          </p:cNvPr>
          <p:cNvSpPr txBox="1"/>
          <p:nvPr/>
        </p:nvSpPr>
        <p:spPr>
          <a:xfrm>
            <a:off x="5440680" y="1505137"/>
            <a:ext cx="6089904" cy="3877985"/>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Services can only expose one backend</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More backends involved, imply more services need</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Exposing several applications to the internet, requires multiple services </a:t>
            </a:r>
            <a:r>
              <a:rPr lang="en-US" sz="1800" kern="0" dirty="0">
                <a:ea typeface="Arial Unicode MS" pitchFamily="34" charset="-128"/>
                <a:cs typeface="Arial Unicode MS" pitchFamily="34" charset="-128"/>
                <a:sym typeface="Wingdings" panose="05000000000000000000" pitchFamily="2" charset="2"/>
              </a:rPr>
              <a:t> multiple IP endpoints</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sym typeface="Wingdings" panose="05000000000000000000" pitchFamily="2" charset="2"/>
              </a:rPr>
              <a:t>Ingress resources can help:</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Bundle services into one endpoint</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Make application available via a URL</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TLS support</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p:txBody>
      </p:sp>
      <p:sp>
        <p:nvSpPr>
          <p:cNvPr id="23" name="Rectangle 22">
            <a:extLst>
              <a:ext uri="{FF2B5EF4-FFF2-40B4-BE49-F238E27FC236}">
                <a16:creationId xmlns:a16="http://schemas.microsoft.com/office/drawing/2014/main" id="{26B650A8-747C-4231-8E56-A7A8429D5D46}"/>
              </a:ext>
            </a:extLst>
          </p:cNvPr>
          <p:cNvSpPr/>
          <p:nvPr/>
        </p:nvSpPr>
        <p:spPr bwMode="gray">
          <a:xfrm>
            <a:off x="3519830" y="398300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 C</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Rectangle 23">
            <a:extLst>
              <a:ext uri="{FF2B5EF4-FFF2-40B4-BE49-F238E27FC236}">
                <a16:creationId xmlns:a16="http://schemas.microsoft.com/office/drawing/2014/main" id="{108B3D00-9507-46B3-B091-EA21F59BEAC0}"/>
              </a:ext>
            </a:extLst>
          </p:cNvPr>
          <p:cNvSpPr/>
          <p:nvPr/>
        </p:nvSpPr>
        <p:spPr bwMode="gray">
          <a:xfrm>
            <a:off x="3519830" y="5485567"/>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r>
              <a:rPr lang="de-DE" sz="1800" kern="0" dirty="0">
                <a:ea typeface="Arial Unicode MS" pitchFamily="34" charset="-128"/>
                <a:cs typeface="Arial Unicode MS" pitchFamily="34" charset="-128"/>
              </a:rPr>
              <a:t> C</a:t>
            </a:r>
          </a:p>
        </p:txBody>
      </p:sp>
      <p:sp>
        <p:nvSpPr>
          <p:cNvPr id="25" name="Arrow: Up-Down 24">
            <a:extLst>
              <a:ext uri="{FF2B5EF4-FFF2-40B4-BE49-F238E27FC236}">
                <a16:creationId xmlns:a16="http://schemas.microsoft.com/office/drawing/2014/main" id="{8E606807-0692-40DE-AEC1-77E26B80E55A}"/>
              </a:ext>
            </a:extLst>
          </p:cNvPr>
          <p:cNvSpPr/>
          <p:nvPr/>
        </p:nvSpPr>
        <p:spPr bwMode="gray">
          <a:xfrm>
            <a:off x="3967469" y="4883324"/>
            <a:ext cx="222219" cy="499798"/>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26" name="Rectangle 25">
            <a:extLst>
              <a:ext uri="{FF2B5EF4-FFF2-40B4-BE49-F238E27FC236}">
                <a16:creationId xmlns:a16="http://schemas.microsoft.com/office/drawing/2014/main" id="{B297753D-598F-49E9-B587-881970CAA76E}"/>
              </a:ext>
            </a:extLst>
          </p:cNvPr>
          <p:cNvSpPr/>
          <p:nvPr/>
        </p:nvSpPr>
        <p:spPr bwMode="gray">
          <a:xfrm>
            <a:off x="947419" y="398300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 </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27" name="Rectangle 26">
            <a:extLst>
              <a:ext uri="{FF2B5EF4-FFF2-40B4-BE49-F238E27FC236}">
                <a16:creationId xmlns:a16="http://schemas.microsoft.com/office/drawing/2014/main" id="{6A71F545-8377-4698-8C14-02DB765487A2}"/>
              </a:ext>
            </a:extLst>
          </p:cNvPr>
          <p:cNvSpPr/>
          <p:nvPr/>
        </p:nvSpPr>
        <p:spPr bwMode="gray">
          <a:xfrm>
            <a:off x="947419" y="5485567"/>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r>
              <a:rPr lang="de-DE" sz="1800" kern="0" dirty="0">
                <a:ea typeface="Arial Unicode MS" pitchFamily="34" charset="-128"/>
                <a:cs typeface="Arial Unicode MS" pitchFamily="34" charset="-128"/>
              </a:rPr>
              <a:t>  A</a:t>
            </a:r>
          </a:p>
        </p:txBody>
      </p:sp>
      <p:sp>
        <p:nvSpPr>
          <p:cNvPr id="28" name="Arrow: Up-Down 27">
            <a:extLst>
              <a:ext uri="{FF2B5EF4-FFF2-40B4-BE49-F238E27FC236}">
                <a16:creationId xmlns:a16="http://schemas.microsoft.com/office/drawing/2014/main" id="{F280E156-F426-4D0F-94AD-73EBDFBAC714}"/>
              </a:ext>
            </a:extLst>
          </p:cNvPr>
          <p:cNvSpPr/>
          <p:nvPr/>
        </p:nvSpPr>
        <p:spPr bwMode="gray">
          <a:xfrm>
            <a:off x="1395058" y="4883324"/>
            <a:ext cx="222219" cy="499798"/>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31" name="Rectangle 30">
            <a:extLst>
              <a:ext uri="{FF2B5EF4-FFF2-40B4-BE49-F238E27FC236}">
                <a16:creationId xmlns:a16="http://schemas.microsoft.com/office/drawing/2014/main" id="{C36A22C6-9124-4F34-BDE1-DF0D696880E1}"/>
              </a:ext>
            </a:extLst>
          </p:cNvPr>
          <p:cNvSpPr/>
          <p:nvPr/>
        </p:nvSpPr>
        <p:spPr bwMode="gray">
          <a:xfrm>
            <a:off x="2238726" y="2678912"/>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Ingress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3" name="Connector: Elbow 32">
            <a:extLst>
              <a:ext uri="{FF2B5EF4-FFF2-40B4-BE49-F238E27FC236}">
                <a16:creationId xmlns:a16="http://schemas.microsoft.com/office/drawing/2014/main" id="{365830F7-498D-484C-B6F1-AFA185FB2B54}"/>
              </a:ext>
            </a:extLst>
          </p:cNvPr>
          <p:cNvCxnSpPr>
            <a:stCxn id="31" idx="3"/>
            <a:endCxn id="23" idx="0"/>
          </p:cNvCxnSpPr>
          <p:nvPr/>
        </p:nvCxnSpPr>
        <p:spPr>
          <a:xfrm>
            <a:off x="3356224" y="3076890"/>
            <a:ext cx="722355" cy="906119"/>
          </a:xfrm>
          <a:prstGeom prst="bentConnector2">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C18A7C28-4621-4D14-9F4E-51857BD309B0}"/>
              </a:ext>
            </a:extLst>
          </p:cNvPr>
          <p:cNvCxnSpPr>
            <a:cxnSpLocks/>
            <a:stCxn id="31" idx="1"/>
            <a:endCxn id="26" idx="0"/>
          </p:cNvCxnSpPr>
          <p:nvPr/>
        </p:nvCxnSpPr>
        <p:spPr>
          <a:xfrm rot="10800000" flipV="1">
            <a:off x="1506168" y="3076889"/>
            <a:ext cx="732558" cy="906119"/>
          </a:xfrm>
          <a:prstGeom prst="bentConnector2">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26081031-8F05-4C29-AA28-1DAB71720A5D}"/>
              </a:ext>
            </a:extLst>
          </p:cNvPr>
          <p:cNvCxnSpPr>
            <a:cxnSpLocks/>
            <a:stCxn id="31" idx="2"/>
            <a:endCxn id="9" idx="0"/>
          </p:cNvCxnSpPr>
          <p:nvPr/>
        </p:nvCxnSpPr>
        <p:spPr>
          <a:xfrm rot="5400000">
            <a:off x="2542018" y="3727551"/>
            <a:ext cx="508141" cy="2775"/>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E38BEC87-9BCA-4B7B-A34F-2151B0C14F9C}"/>
              </a:ext>
            </a:extLst>
          </p:cNvPr>
          <p:cNvCxnSpPr>
            <a:cxnSpLocks/>
            <a:stCxn id="5" idx="1"/>
            <a:endCxn id="31" idx="0"/>
          </p:cNvCxnSpPr>
          <p:nvPr/>
        </p:nvCxnSpPr>
        <p:spPr>
          <a:xfrm rot="16200000" flipH="1">
            <a:off x="2545296" y="2426732"/>
            <a:ext cx="502661" cy="1698"/>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540002C8-3BCA-48FE-BCF2-AA805E0CD7F8}"/>
              </a:ext>
            </a:extLst>
          </p:cNvPr>
          <p:cNvCxnSpPr>
            <a:cxnSpLocks/>
            <a:stCxn id="5" idx="1"/>
            <a:endCxn id="26" idx="0"/>
          </p:cNvCxnSpPr>
          <p:nvPr/>
        </p:nvCxnSpPr>
        <p:spPr>
          <a:xfrm rot="5400000">
            <a:off x="1247594" y="2434826"/>
            <a:ext cx="1806758" cy="1289609"/>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8873F378-DBB7-4D27-B1C8-39F47EA994EB}"/>
              </a:ext>
            </a:extLst>
          </p:cNvPr>
          <p:cNvCxnSpPr>
            <a:cxnSpLocks/>
            <a:stCxn id="5" idx="1"/>
            <a:endCxn id="9" idx="0"/>
          </p:cNvCxnSpPr>
          <p:nvPr/>
        </p:nvCxnSpPr>
        <p:spPr>
          <a:xfrm rot="5400000">
            <a:off x="1891860" y="3079092"/>
            <a:ext cx="1806758" cy="1077"/>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3A449524-D60C-4E2E-83D4-264E839A61DE}"/>
              </a:ext>
            </a:extLst>
          </p:cNvPr>
          <p:cNvCxnSpPr>
            <a:cxnSpLocks/>
            <a:stCxn id="5" idx="1"/>
            <a:endCxn id="23" idx="0"/>
          </p:cNvCxnSpPr>
          <p:nvPr/>
        </p:nvCxnSpPr>
        <p:spPr>
          <a:xfrm rot="16200000" flipH="1">
            <a:off x="2533799" y="2438229"/>
            <a:ext cx="1806758" cy="1282802"/>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7390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9"/>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52"/>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55"/>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31"/>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4"/>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7"/>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3"/>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B3CDB-056B-44F6-87B6-17080C5C4AED}"/>
              </a:ext>
            </a:extLst>
          </p:cNvPr>
          <p:cNvSpPr>
            <a:spLocks noGrp="1"/>
          </p:cNvSpPr>
          <p:nvPr>
            <p:ph type="title"/>
          </p:nvPr>
        </p:nvSpPr>
        <p:spPr/>
        <p:txBody>
          <a:bodyPr/>
          <a:lstStyle/>
          <a:p>
            <a:r>
              <a:rPr lang="en-US" dirty="0"/>
              <a:t>Who does it work?</a:t>
            </a:r>
          </a:p>
        </p:txBody>
      </p:sp>
      <p:sp>
        <p:nvSpPr>
          <p:cNvPr id="9" name="Rectangle 8">
            <a:extLst>
              <a:ext uri="{FF2B5EF4-FFF2-40B4-BE49-F238E27FC236}">
                <a16:creationId xmlns:a16="http://schemas.microsoft.com/office/drawing/2014/main" id="{D4F4D76F-517E-4504-AB8A-27650C1F04B8}"/>
              </a:ext>
            </a:extLst>
          </p:cNvPr>
          <p:cNvSpPr/>
          <p:nvPr/>
        </p:nvSpPr>
        <p:spPr bwMode="gray">
          <a:xfrm>
            <a:off x="1635222" y="1673072"/>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Ingress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0" name="Connector: Elbow 9">
            <a:extLst>
              <a:ext uri="{FF2B5EF4-FFF2-40B4-BE49-F238E27FC236}">
                <a16:creationId xmlns:a16="http://schemas.microsoft.com/office/drawing/2014/main" id="{EF001538-9F89-4EB7-89CF-8FB90A20A490}"/>
              </a:ext>
            </a:extLst>
          </p:cNvPr>
          <p:cNvCxnSpPr>
            <a:stCxn id="9" idx="3"/>
          </p:cNvCxnSpPr>
          <p:nvPr/>
        </p:nvCxnSpPr>
        <p:spPr>
          <a:xfrm>
            <a:off x="2752720" y="2071050"/>
            <a:ext cx="722355" cy="906119"/>
          </a:xfrm>
          <a:prstGeom prst="bentConnector2">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BB9289E0-ADB7-432B-8F4F-1A91E0ED03AE}"/>
              </a:ext>
            </a:extLst>
          </p:cNvPr>
          <p:cNvCxnSpPr>
            <a:cxnSpLocks/>
            <a:stCxn id="9" idx="1"/>
          </p:cNvCxnSpPr>
          <p:nvPr/>
        </p:nvCxnSpPr>
        <p:spPr>
          <a:xfrm rot="10800000" flipV="1">
            <a:off x="902664" y="2071049"/>
            <a:ext cx="732558" cy="906119"/>
          </a:xfrm>
          <a:prstGeom prst="bentConnector2">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217C87A5-B2C4-46A4-A07F-6E6C01B8ADF7}"/>
              </a:ext>
            </a:extLst>
          </p:cNvPr>
          <p:cNvCxnSpPr>
            <a:cxnSpLocks/>
            <a:stCxn id="9" idx="2"/>
          </p:cNvCxnSpPr>
          <p:nvPr/>
        </p:nvCxnSpPr>
        <p:spPr>
          <a:xfrm rot="5400000">
            <a:off x="1938514" y="2721711"/>
            <a:ext cx="508141" cy="2775"/>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978C5E3-CB9F-4B15-8881-F51630537662}"/>
              </a:ext>
            </a:extLst>
          </p:cNvPr>
          <p:cNvSpPr txBox="1"/>
          <p:nvPr/>
        </p:nvSpPr>
        <p:spPr>
          <a:xfrm>
            <a:off x="4592572" y="1673072"/>
            <a:ext cx="6572251" cy="3877985"/>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Ingress resource describes the desired state</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Cluster specific “ingress controller” will enforce desired state</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Creation of endpoints</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Creation of an external </a:t>
            </a:r>
            <a:r>
              <a:rPr lang="en-US" sz="1800" kern="0" dirty="0" err="1">
                <a:ea typeface="Arial Unicode MS" pitchFamily="34" charset="-128"/>
                <a:cs typeface="Arial Unicode MS" pitchFamily="34" charset="-128"/>
              </a:rPr>
              <a:t>loadbalancer</a:t>
            </a:r>
            <a:endParaRPr lang="en-US" sz="1800" kern="0" dirty="0">
              <a:ea typeface="Arial Unicode MS" pitchFamily="34" charset="-128"/>
              <a:cs typeface="Arial Unicode MS" pitchFamily="34" charset="-128"/>
            </a:endParaRP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URL mapping</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TLS termination</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hlinkClick r:id="rId3"/>
              </a:rPr>
              <a:t>https://kubernetes.io/docs/concepts/services-networking/ingress/</a:t>
            </a:r>
            <a:r>
              <a:rPr lang="en-US" sz="1800" kern="0" dirty="0">
                <a:ea typeface="Arial Unicode MS" pitchFamily="34" charset="-128"/>
                <a:cs typeface="Arial Unicode MS" pitchFamily="34" charset="-128"/>
              </a:rPr>
              <a:t> </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hlinkClick r:id="rId4"/>
              </a:rPr>
              <a:t>https://github.com/kubernetes/ingress-nginx</a:t>
            </a:r>
            <a:r>
              <a:rPr lang="en-US" sz="1800" kern="0" dirty="0">
                <a:ea typeface="Arial Unicode MS" pitchFamily="34" charset="-128"/>
                <a:cs typeface="Arial Unicode MS" pitchFamily="34" charset="-128"/>
              </a:rPr>
              <a:t> </a:t>
            </a:r>
          </a:p>
        </p:txBody>
      </p:sp>
      <p:sp>
        <p:nvSpPr>
          <p:cNvPr id="18" name="Rectangle 17">
            <a:extLst>
              <a:ext uri="{FF2B5EF4-FFF2-40B4-BE49-F238E27FC236}">
                <a16:creationId xmlns:a16="http://schemas.microsoft.com/office/drawing/2014/main" id="{BF6EA818-4619-4E93-8C44-0D8FD84C412B}"/>
              </a:ext>
            </a:extLst>
          </p:cNvPr>
          <p:cNvSpPr/>
          <p:nvPr/>
        </p:nvSpPr>
        <p:spPr bwMode="gray">
          <a:xfrm>
            <a:off x="1224341" y="3666745"/>
            <a:ext cx="1933712" cy="136245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Ingress-controller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921289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75F74-C4BE-475F-90D1-3AD64BAAF7E0}"/>
              </a:ext>
            </a:extLst>
          </p:cNvPr>
          <p:cNvSpPr>
            <a:spLocks noGrp="1"/>
          </p:cNvSpPr>
          <p:nvPr>
            <p:ph type="title"/>
          </p:nvPr>
        </p:nvSpPr>
        <p:spPr/>
        <p:txBody>
          <a:bodyPr/>
          <a:lstStyle/>
          <a:p>
            <a:r>
              <a:rPr lang="en-US" dirty="0"/>
              <a:t>Ingress resource</a:t>
            </a:r>
          </a:p>
        </p:txBody>
      </p:sp>
      <p:sp>
        <p:nvSpPr>
          <p:cNvPr id="4" name="Speech Bubble: Rectangle 3">
            <a:extLst>
              <a:ext uri="{FF2B5EF4-FFF2-40B4-BE49-F238E27FC236}">
                <a16:creationId xmlns:a16="http://schemas.microsoft.com/office/drawing/2014/main" id="{91A799BB-963F-47BC-97A7-1EBE8A747FA9}"/>
              </a:ext>
            </a:extLst>
          </p:cNvPr>
          <p:cNvSpPr/>
          <p:nvPr/>
        </p:nvSpPr>
        <p:spPr bwMode="gray">
          <a:xfrm>
            <a:off x="4415772" y="1672583"/>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 with rules &amp; managed hosts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5" name="Picture 4">
            <a:extLst>
              <a:ext uri="{FF2B5EF4-FFF2-40B4-BE49-F238E27FC236}">
                <a16:creationId xmlns:a16="http://schemas.microsoft.com/office/drawing/2014/main" id="{184753A0-6330-4247-B79C-0B0E7F774DCE}"/>
              </a:ext>
            </a:extLst>
          </p:cNvPr>
          <p:cNvPicPr>
            <a:picLocks noChangeAspect="1"/>
          </p:cNvPicPr>
          <p:nvPr/>
        </p:nvPicPr>
        <p:blipFill>
          <a:blip r:embed="rId3"/>
          <a:stretch>
            <a:fillRect/>
          </a:stretch>
        </p:blipFill>
        <p:spPr>
          <a:xfrm>
            <a:off x="504001" y="1207322"/>
            <a:ext cx="3152381" cy="5028571"/>
          </a:xfrm>
          <a:prstGeom prst="rect">
            <a:avLst/>
          </a:prstGeom>
        </p:spPr>
      </p:pic>
      <p:sp>
        <p:nvSpPr>
          <p:cNvPr id="6" name="Speech Bubble: Rectangle 5">
            <a:extLst>
              <a:ext uri="{FF2B5EF4-FFF2-40B4-BE49-F238E27FC236}">
                <a16:creationId xmlns:a16="http://schemas.microsoft.com/office/drawing/2014/main" id="{2A2CFC32-B275-495E-8ED6-11D7A98B67A4}"/>
              </a:ext>
            </a:extLst>
          </p:cNvPr>
          <p:cNvSpPr/>
          <p:nvPr/>
        </p:nvSpPr>
        <p:spPr bwMode="gray">
          <a:xfrm>
            <a:off x="4632180" y="2810546"/>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Access foo.bar.com/</a:t>
            </a:r>
            <a:r>
              <a:rPr lang="en-US" sz="1800" b="1" kern="0" dirty="0">
                <a:ea typeface="Arial Unicode MS" pitchFamily="34" charset="-128"/>
                <a:cs typeface="Arial Unicode MS" pitchFamily="34" charset="-128"/>
              </a:rPr>
              <a:t>foo </a:t>
            </a:r>
            <a:r>
              <a:rPr lang="en-US" sz="1800" kern="0" dirty="0">
                <a:ea typeface="Arial Unicode MS" pitchFamily="34" charset="-128"/>
                <a:cs typeface="Arial Unicode MS" pitchFamily="34" charset="-128"/>
              </a:rPr>
              <a:t>to be forwarded to service </a:t>
            </a:r>
            <a:r>
              <a:rPr lang="en-US" sz="1800" b="1" kern="0" dirty="0">
                <a:ea typeface="Arial Unicode MS" pitchFamily="34" charset="-128"/>
                <a:cs typeface="Arial Unicode MS" pitchFamily="34" charset="-128"/>
              </a:rPr>
              <a:t>s1 </a:t>
            </a:r>
            <a:r>
              <a:rPr lang="en-US" sz="1800" kern="0" dirty="0">
                <a:ea typeface="Arial Unicode MS" pitchFamily="34" charset="-128"/>
                <a:cs typeface="Arial Unicode MS" pitchFamily="34" charset="-128"/>
              </a:rPr>
              <a:t>on port 80</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Speech Bubble: Rectangle 6">
            <a:extLst>
              <a:ext uri="{FF2B5EF4-FFF2-40B4-BE49-F238E27FC236}">
                <a16:creationId xmlns:a16="http://schemas.microsoft.com/office/drawing/2014/main" id="{D3252AD2-8613-4747-BF6B-F602CCDD2B12}"/>
              </a:ext>
            </a:extLst>
          </p:cNvPr>
          <p:cNvSpPr/>
          <p:nvPr/>
        </p:nvSpPr>
        <p:spPr bwMode="gray">
          <a:xfrm>
            <a:off x="4702284" y="3948509"/>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Access foo.bar.com/</a:t>
            </a:r>
            <a:r>
              <a:rPr lang="en-US" sz="1800" b="1" kern="0" dirty="0">
                <a:ea typeface="Arial Unicode MS" pitchFamily="34" charset="-128"/>
                <a:cs typeface="Arial Unicode MS" pitchFamily="34" charset="-128"/>
              </a:rPr>
              <a:t>bar</a:t>
            </a:r>
            <a:r>
              <a:rPr lang="en-US" sz="1800" kern="0" dirty="0">
                <a:ea typeface="Arial Unicode MS" pitchFamily="34" charset="-128"/>
                <a:cs typeface="Arial Unicode MS" pitchFamily="34" charset="-128"/>
              </a:rPr>
              <a:t> to be forwarded to service </a:t>
            </a:r>
            <a:r>
              <a:rPr lang="en-US" sz="1800" b="1" kern="0" dirty="0">
                <a:ea typeface="Arial Unicode MS" pitchFamily="34" charset="-128"/>
                <a:cs typeface="Arial Unicode MS" pitchFamily="34" charset="-128"/>
              </a:rPr>
              <a:t>s2</a:t>
            </a:r>
            <a:r>
              <a:rPr lang="en-US" sz="1800" kern="0" dirty="0">
                <a:ea typeface="Arial Unicode MS" pitchFamily="34" charset="-128"/>
                <a:cs typeface="Arial Unicode MS" pitchFamily="34" charset="-128"/>
              </a:rPr>
              <a:t> on port 80</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7FCF2D2A-DAC6-4BC8-86F5-EA7212382862}"/>
              </a:ext>
            </a:extLst>
          </p:cNvPr>
          <p:cNvSpPr/>
          <p:nvPr/>
        </p:nvSpPr>
        <p:spPr bwMode="gray">
          <a:xfrm>
            <a:off x="4702284" y="5189045"/>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The URL will support https with the certificates from </a:t>
            </a:r>
            <a:r>
              <a:rPr lang="en-US" sz="1800" kern="0" dirty="0" err="1">
                <a:ea typeface="Arial Unicode MS" pitchFamily="34" charset="-128"/>
                <a:cs typeface="Arial Unicode MS" pitchFamily="34" charset="-128"/>
              </a:rPr>
              <a:t>tls</a:t>
            </a:r>
            <a:r>
              <a:rPr lang="en-US" sz="1800" kern="0" dirty="0">
                <a:ea typeface="Arial Unicode MS" pitchFamily="34" charset="-128"/>
                <a:cs typeface="Arial Unicode MS" pitchFamily="34" charset="-128"/>
              </a:rPr>
              <a:t>-secret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32245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AFD4-2B19-463E-80AC-0CFF9441C6DD}"/>
              </a:ext>
            </a:extLst>
          </p:cNvPr>
          <p:cNvSpPr>
            <a:spLocks noGrp="1"/>
          </p:cNvSpPr>
          <p:nvPr>
            <p:ph type="title"/>
          </p:nvPr>
        </p:nvSpPr>
        <p:spPr/>
        <p:txBody>
          <a:bodyPr/>
          <a:lstStyle/>
          <a:p>
            <a:r>
              <a:rPr lang="en-US" dirty="0"/>
              <a:t>Ingress on Gardener</a:t>
            </a:r>
          </a:p>
        </p:txBody>
      </p:sp>
      <p:sp>
        <p:nvSpPr>
          <p:cNvPr id="3" name="Rectangle 2">
            <a:extLst>
              <a:ext uri="{FF2B5EF4-FFF2-40B4-BE49-F238E27FC236}">
                <a16:creationId xmlns:a16="http://schemas.microsoft.com/office/drawing/2014/main" id="{E3EA302C-7C5C-4EA1-B07D-C5E3F2E702DC}"/>
              </a:ext>
            </a:extLst>
          </p:cNvPr>
          <p:cNvSpPr/>
          <p:nvPr/>
        </p:nvSpPr>
        <p:spPr>
          <a:xfrm>
            <a:off x="504001" y="5912596"/>
            <a:ext cx="10565828" cy="369332"/>
          </a:xfrm>
          <a:prstGeom prst="rect">
            <a:avLst/>
          </a:prstGeom>
        </p:spPr>
        <p:txBody>
          <a:bodyPr wrap="square">
            <a:spAutoFit/>
          </a:bodyPr>
          <a:lstStyle/>
          <a:p>
            <a:r>
              <a:rPr lang="en-US" sz="1800" dirty="0">
                <a:hlinkClick r:id="rId3"/>
              </a:rPr>
              <a:t>https://github.wdf.sap.corp/pages/kubernetes/gardener/doc/2017/01/16/howto-service-access.html</a:t>
            </a:r>
            <a:r>
              <a:rPr lang="en-US" sz="1800" dirty="0"/>
              <a:t> </a:t>
            </a:r>
          </a:p>
        </p:txBody>
      </p:sp>
      <p:pic>
        <p:nvPicPr>
          <p:cNvPr id="4" name="Picture 3">
            <a:extLst>
              <a:ext uri="{FF2B5EF4-FFF2-40B4-BE49-F238E27FC236}">
                <a16:creationId xmlns:a16="http://schemas.microsoft.com/office/drawing/2014/main" id="{71E42147-330D-42C7-984A-1A4093DF47FE}"/>
              </a:ext>
            </a:extLst>
          </p:cNvPr>
          <p:cNvPicPr>
            <a:picLocks noChangeAspect="1"/>
          </p:cNvPicPr>
          <p:nvPr/>
        </p:nvPicPr>
        <p:blipFill>
          <a:blip r:embed="rId4"/>
          <a:stretch>
            <a:fillRect/>
          </a:stretch>
        </p:blipFill>
        <p:spPr>
          <a:xfrm>
            <a:off x="504001" y="1085323"/>
            <a:ext cx="8259821" cy="4615282"/>
          </a:xfrm>
          <a:prstGeom prst="rect">
            <a:avLst/>
          </a:prstGeom>
        </p:spPr>
      </p:pic>
    </p:spTree>
    <p:extLst>
      <p:ext uri="{BB962C8B-B14F-4D97-AF65-F5344CB8AC3E}">
        <p14:creationId xmlns:p14="http://schemas.microsoft.com/office/powerpoint/2010/main" val="2018095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8897664-A95A-4460-8731-2456441E0305}"/>
              </a:ext>
            </a:extLst>
          </p:cNvPr>
          <p:cNvSpPr>
            <a:spLocks noGrp="1"/>
          </p:cNvSpPr>
          <p:nvPr>
            <p:ph type="body" sz="quarter" idx="10"/>
          </p:nvPr>
        </p:nvSpPr>
        <p:spPr>
          <a:xfrm>
            <a:off x="503999" y="1042416"/>
            <a:ext cx="11186477" cy="5001768"/>
          </a:xfrm>
        </p:spPr>
        <p:txBody>
          <a:bodyPr/>
          <a:lstStyle/>
          <a:p>
            <a:pPr marL="342900" indent="-342900">
              <a:buFont typeface="Wingdings" panose="05000000000000000000" pitchFamily="2" charset="2"/>
              <a:buChar char="§"/>
            </a:pPr>
            <a:r>
              <a:rPr lang="en-US" sz="1800" dirty="0"/>
              <a:t>Prerequisites: </a:t>
            </a:r>
          </a:p>
          <a:p>
            <a:pPr marL="522864" lvl="1" indent="-342900"/>
            <a:r>
              <a:rPr lang="en-US" sz="1600" dirty="0" err="1"/>
              <a:t>nginx</a:t>
            </a:r>
            <a:r>
              <a:rPr lang="en-US" sz="1600" dirty="0"/>
              <a:t> service with </a:t>
            </a:r>
            <a:r>
              <a:rPr lang="en-US" sz="1600" dirty="0" err="1"/>
              <a:t>nodePort</a:t>
            </a:r>
            <a:r>
              <a:rPr lang="en-US" sz="1600" dirty="0"/>
              <a:t> or </a:t>
            </a:r>
            <a:r>
              <a:rPr lang="en-US" sz="1600" dirty="0" err="1"/>
              <a:t>loadBalancer</a:t>
            </a:r>
            <a:endParaRPr lang="en-US" sz="1600" dirty="0"/>
          </a:p>
          <a:p>
            <a:pPr marL="522864" lvl="1" indent="-342900"/>
            <a:r>
              <a:rPr lang="en-US" sz="1600" dirty="0"/>
              <a:t>Nginx deployment</a:t>
            </a:r>
          </a:p>
          <a:p>
            <a:pPr marL="522864" lvl="1" indent="-342900"/>
            <a:r>
              <a:rPr lang="en-US" sz="1600" dirty="0"/>
              <a:t>generate certificate with CN=&lt;FQDN hostname&gt; based on Gardener ingress URL pattern</a:t>
            </a:r>
          </a:p>
          <a:p>
            <a:pPr marL="701675" lvl="2" indent="-342900"/>
            <a:r>
              <a:rPr lang="en-US" sz="1600" dirty="0" err="1"/>
              <a:t>openssl</a:t>
            </a:r>
            <a:r>
              <a:rPr lang="en-US" sz="1600" dirty="0"/>
              <a:t> </a:t>
            </a:r>
            <a:r>
              <a:rPr lang="en-US" sz="1600" dirty="0" err="1"/>
              <a:t>req</a:t>
            </a:r>
            <a:r>
              <a:rPr lang="en-US" sz="1600" dirty="0"/>
              <a:t> -x509 -nodes -days 365 -</a:t>
            </a:r>
            <a:r>
              <a:rPr lang="en-US" sz="1600" dirty="0" err="1"/>
              <a:t>newkey</a:t>
            </a:r>
            <a:r>
              <a:rPr lang="en-US" sz="1600" dirty="0"/>
              <a:t> rsa:2048 -</a:t>
            </a:r>
            <a:r>
              <a:rPr lang="en-US" sz="1600" dirty="0" err="1"/>
              <a:t>keyout</a:t>
            </a:r>
            <a:r>
              <a:rPr lang="en-US" sz="1600" dirty="0"/>
              <a:t> /</a:t>
            </a:r>
            <a:r>
              <a:rPr lang="en-US" sz="1600" dirty="0" err="1"/>
              <a:t>tmp</a:t>
            </a:r>
            <a:r>
              <a:rPr lang="en-US" sz="1600" dirty="0"/>
              <a:t>/</a:t>
            </a:r>
            <a:r>
              <a:rPr lang="en-US" sz="1600" dirty="0" err="1"/>
              <a:t>nginx.key</a:t>
            </a:r>
            <a:r>
              <a:rPr lang="en-US" sz="1600" dirty="0"/>
              <a:t> -out /</a:t>
            </a:r>
            <a:r>
              <a:rPr lang="en-US" sz="1600" dirty="0" err="1"/>
              <a:t>tmp</a:t>
            </a:r>
            <a:r>
              <a:rPr lang="en-US" sz="1600" dirty="0"/>
              <a:t>/nginx.crt -subj "/CN=nginx.ingress.dev01.k8s-train.k8s.sapcloud.io/O=</a:t>
            </a:r>
            <a:r>
              <a:rPr lang="en-US" sz="1600" dirty="0" err="1"/>
              <a:t>nginx</a:t>
            </a:r>
            <a:r>
              <a:rPr lang="en-US" sz="1600" dirty="0"/>
              <a:t>“</a:t>
            </a:r>
          </a:p>
          <a:p>
            <a:pPr marL="522864" lvl="1" indent="-342900"/>
            <a:r>
              <a:rPr lang="en-US" sz="1600" dirty="0"/>
              <a:t>TLS secret: </a:t>
            </a:r>
            <a:r>
              <a:rPr lang="en-US" sz="1600" dirty="0" err="1"/>
              <a:t>kubectl</a:t>
            </a:r>
            <a:r>
              <a:rPr lang="en-US" sz="1600" dirty="0"/>
              <a:t>  create secret </a:t>
            </a:r>
            <a:r>
              <a:rPr lang="en-US" sz="1600" dirty="0" err="1"/>
              <a:t>tls</a:t>
            </a:r>
            <a:r>
              <a:rPr lang="en-US" sz="1600" dirty="0"/>
              <a:t> </a:t>
            </a:r>
            <a:r>
              <a:rPr lang="en-US" sz="1600" dirty="0" err="1"/>
              <a:t>nginx</a:t>
            </a:r>
            <a:r>
              <a:rPr lang="en-US" sz="1600" dirty="0"/>
              <a:t>-ingress-</a:t>
            </a:r>
            <a:r>
              <a:rPr lang="en-US" sz="1600" dirty="0" err="1"/>
              <a:t>tls</a:t>
            </a:r>
            <a:r>
              <a:rPr lang="en-US" sz="1600" dirty="0"/>
              <a:t> --cert=/</a:t>
            </a:r>
            <a:r>
              <a:rPr lang="en-US" sz="1600" dirty="0" err="1"/>
              <a:t>tmp</a:t>
            </a:r>
            <a:r>
              <a:rPr lang="en-US" sz="1600" dirty="0"/>
              <a:t>/nginx.crt --key=/</a:t>
            </a:r>
            <a:r>
              <a:rPr lang="en-US" sz="1600" dirty="0" err="1"/>
              <a:t>tmp</a:t>
            </a:r>
            <a:r>
              <a:rPr lang="en-US" sz="1600" dirty="0"/>
              <a:t>/</a:t>
            </a:r>
            <a:r>
              <a:rPr lang="en-US" sz="1600" dirty="0" err="1"/>
              <a:t>nginx.key</a:t>
            </a:r>
            <a:endParaRPr lang="en-US" sz="1600" dirty="0"/>
          </a:p>
          <a:p>
            <a:pPr marL="522864" lvl="1" indent="-342900"/>
            <a:r>
              <a:rPr lang="en-US" sz="1600" dirty="0"/>
              <a:t>Adapted </a:t>
            </a:r>
            <a:r>
              <a:rPr lang="en-US" sz="1600" dirty="0" err="1"/>
              <a:t>ingress.yaml</a:t>
            </a:r>
            <a:r>
              <a:rPr lang="en-US" sz="1600" dirty="0"/>
              <a:t> to current gardener cluster &amp; project + service</a:t>
            </a:r>
          </a:p>
          <a:p>
            <a:pPr marL="342900" indent="-342900">
              <a:buFont typeface="Wingdings" panose="05000000000000000000" pitchFamily="2" charset="2"/>
              <a:buChar char="§"/>
            </a:pPr>
            <a:r>
              <a:rPr lang="en-US" sz="1800" dirty="0"/>
              <a:t>Deploy </a:t>
            </a:r>
            <a:r>
              <a:rPr lang="en-US" sz="1800" dirty="0" err="1"/>
              <a:t>ingress.yaml</a:t>
            </a:r>
            <a:endParaRPr lang="en-US" sz="1800" dirty="0"/>
          </a:p>
          <a:p>
            <a:pPr marL="342900" indent="-342900">
              <a:buFont typeface="Wingdings" panose="05000000000000000000" pitchFamily="2" charset="2"/>
              <a:buChar char="§"/>
            </a:pPr>
            <a:r>
              <a:rPr lang="en-US" sz="1800" dirty="0"/>
              <a:t>Show ingress resource in k8s</a:t>
            </a:r>
          </a:p>
          <a:p>
            <a:pPr marL="342900" indent="-342900">
              <a:buFont typeface="Wingdings" panose="05000000000000000000" pitchFamily="2" charset="2"/>
              <a:buChar char="§"/>
            </a:pPr>
            <a:r>
              <a:rPr lang="en-US" sz="1800" dirty="0"/>
              <a:t>Show ingress controller in </a:t>
            </a:r>
            <a:r>
              <a:rPr lang="en-US" sz="1800" dirty="0" err="1"/>
              <a:t>kube-sytem</a:t>
            </a:r>
            <a:r>
              <a:rPr lang="en-US" sz="1800" dirty="0"/>
              <a:t> namespace</a:t>
            </a:r>
          </a:p>
          <a:p>
            <a:pPr marL="342900" indent="-342900">
              <a:buFont typeface="Wingdings" panose="05000000000000000000" pitchFamily="2" charset="2"/>
              <a:buChar char="§"/>
            </a:pPr>
            <a:r>
              <a:rPr lang="en-US" sz="1800" dirty="0"/>
              <a:t>Call URL and show TLS, https, …</a:t>
            </a:r>
          </a:p>
        </p:txBody>
      </p:sp>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 Script</a:t>
            </a:r>
          </a:p>
        </p:txBody>
      </p:sp>
    </p:spTree>
    <p:extLst>
      <p:ext uri="{BB962C8B-B14F-4D97-AF65-F5344CB8AC3E}">
        <p14:creationId xmlns:p14="http://schemas.microsoft.com/office/powerpoint/2010/main" val="4183284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561</Words>
  <Application>Microsoft Office PowerPoint</Application>
  <PresentationFormat>Custom</PresentationFormat>
  <Paragraphs>66</Paragraphs>
  <Slides>7</Slides>
  <Notes>6</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Arial Unicode MS</vt:lpstr>
      <vt:lpstr>Courier New</vt:lpstr>
      <vt:lpstr>Symbol</vt:lpstr>
      <vt:lpstr>Wingdings</vt:lpstr>
      <vt:lpstr>Wingdings</vt:lpstr>
      <vt:lpstr>SAP_2017_16x9_black</vt:lpstr>
      <vt:lpstr>PowerPoint Presentation</vt:lpstr>
      <vt:lpstr>Ingress</vt:lpstr>
      <vt:lpstr>Who does it work?</vt:lpstr>
      <vt:lpstr>Ingress resource</vt:lpstr>
      <vt:lpstr>Ingress on Gardener</vt:lpstr>
      <vt:lpstr>Demo Script</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511</cp:revision>
  <dcterms:created xsi:type="dcterms:W3CDTF">2015-10-14T11:21:43Z</dcterms:created>
  <dcterms:modified xsi:type="dcterms:W3CDTF">2018-04-12T05:52:06Z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