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2" r:id="rId3"/>
    <p:sldId id="446" r:id="rId4"/>
    <p:sldId id="443" r:id="rId5"/>
    <p:sldId id="448" r:id="rId6"/>
    <p:sldId id="451" r:id="rId7"/>
    <p:sldId id="450" r:id="rId8"/>
    <p:sldId id="440" r:id="rId9"/>
    <p:sldId id="436" r:id="rId10"/>
    <p:sldId id="449" r:id="rId11"/>
    <p:sldId id="447"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76257" autoAdjust="0"/>
  </p:normalViewPr>
  <p:slideViewPr>
    <p:cSldViewPr snapToGrid="0" showGuides="1">
      <p:cViewPr varScale="1">
        <p:scale>
          <a:sx n="87" d="100"/>
          <a:sy n="87" d="100"/>
        </p:scale>
        <p:origin x="128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4200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actually talking about the deployment resource, we need to introduce one of the fundamental concepts of Kubernetes: labels &amp; selectors.</a:t>
            </a:r>
          </a:p>
          <a:p>
            <a:endParaRPr lang="en-US" dirty="0"/>
          </a:p>
          <a:p>
            <a:r>
              <a:rPr lang="en-US" dirty="0"/>
              <a:t>Basically, labels are </a:t>
            </a:r>
            <a:r>
              <a:rPr lang="en-US" b="1" dirty="0"/>
              <a:t>key-value pairs </a:t>
            </a:r>
            <a:r>
              <a:rPr lang="en-US" dirty="0"/>
              <a:t>and you can attach them to almost everything in Kubernetes. Keys can have a prefix separated by “/”. The parts of the key must be DNS compatible names. Labels are part of the metadata-section of a resource description and of course you can attach multiple labels to one resource.</a:t>
            </a:r>
          </a:p>
          <a:p>
            <a:endParaRPr lang="en-US" dirty="0"/>
          </a:p>
          <a:p>
            <a:r>
              <a:rPr lang="en-US" dirty="0"/>
              <a:t>But what are labels good for, if there is no selection mechanism to evaluate them? Kubernetes label selectors are the answer to this questions.</a:t>
            </a:r>
          </a:p>
          <a:p>
            <a:endParaRPr lang="en-US" dirty="0"/>
          </a:p>
          <a:p>
            <a:r>
              <a:rPr lang="en-US" dirty="0"/>
              <a:t>Selectors can be used in </a:t>
            </a:r>
            <a:r>
              <a:rPr lang="en-US" dirty="0" err="1"/>
              <a:t>kubectl</a:t>
            </a:r>
            <a:r>
              <a:rPr lang="en-US" dirty="0"/>
              <a:t> queries but also as part of resource definitions to define dependencies or even hierarchies of managed objects.</a:t>
            </a:r>
          </a:p>
          <a:p>
            <a:r>
              <a:rPr lang="en-US" dirty="0"/>
              <a:t>Mostly the selectors are part of the resource’s spec sections.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909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Labels are used to identify and bundle pods or nodes or any other resource, where it seem useful.</a:t>
            </a:r>
          </a:p>
          <a:p>
            <a:endParaRPr lang="en-US" dirty="0"/>
          </a:p>
          <a:p>
            <a:r>
              <a:rPr lang="en-US" dirty="0"/>
              <a:t>Pod names are not reliable because they are usually generated. To identify a set of same pods, a label helps.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551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already said, labels are part of the metadata section and selectors usually occur in the spec sections.</a:t>
            </a:r>
          </a:p>
          <a:p>
            <a:endParaRPr lang="en-US" dirty="0"/>
          </a:p>
          <a:p>
            <a:r>
              <a:rPr lang="en-US" dirty="0"/>
              <a:t>Additionally manual labeling is possible via </a:t>
            </a:r>
            <a:r>
              <a:rPr lang="en-US" dirty="0" err="1"/>
              <a:t>kubectl</a:t>
            </a:r>
            <a:r>
              <a:rPr lang="en-US" dirty="0"/>
              <a:t> and label selectors can be added to </a:t>
            </a:r>
            <a:r>
              <a:rPr lang="en-US" dirty="0" err="1"/>
              <a:t>kubectl</a:t>
            </a:r>
            <a:r>
              <a:rPr lang="en-US" dirty="0"/>
              <a:t> queries.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6657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demo should familiarize participants with the labeling system.</a:t>
            </a:r>
          </a:p>
          <a:p>
            <a:pPr marL="285750" indent="-285750">
              <a:buFontTx/>
              <a:buChar char="-"/>
            </a:pPr>
            <a:r>
              <a:rPr lang="en-US" dirty="0"/>
              <a:t>Show labels</a:t>
            </a:r>
          </a:p>
          <a:p>
            <a:pPr marL="465750" lvl="1" indent="-285750">
              <a:buFontTx/>
              <a:buChar char="-"/>
            </a:pPr>
            <a:r>
              <a:rPr lang="en-US" dirty="0"/>
              <a:t>of nodes: </a:t>
            </a:r>
            <a:r>
              <a:rPr lang="en-US" dirty="0" err="1"/>
              <a:t>kubectl</a:t>
            </a:r>
            <a:r>
              <a:rPr lang="en-US" dirty="0"/>
              <a:t> get nodes --show-labels</a:t>
            </a:r>
          </a:p>
          <a:p>
            <a:pPr marL="465750" lvl="1" indent="-285750">
              <a:buFontTx/>
              <a:buChar char="-"/>
            </a:pPr>
            <a:r>
              <a:rPr lang="en-US" dirty="0"/>
              <a:t>of pods in </a:t>
            </a:r>
            <a:r>
              <a:rPr lang="en-US" dirty="0" err="1"/>
              <a:t>kube</a:t>
            </a:r>
            <a:r>
              <a:rPr lang="en-US" dirty="0"/>
              <a:t>-system namespace: </a:t>
            </a:r>
            <a:r>
              <a:rPr lang="en-US" dirty="0" err="1"/>
              <a:t>kubectl</a:t>
            </a:r>
            <a:r>
              <a:rPr lang="en-US" dirty="0"/>
              <a:t> get pods -n </a:t>
            </a:r>
            <a:r>
              <a:rPr lang="en-US" dirty="0" err="1"/>
              <a:t>kube</a:t>
            </a:r>
            <a:r>
              <a:rPr lang="en-US" dirty="0"/>
              <a:t>-system --show-labels</a:t>
            </a:r>
          </a:p>
          <a:p>
            <a:pPr marL="285750" indent="-285750">
              <a:buFontTx/>
              <a:buChar char="-"/>
            </a:pPr>
            <a:r>
              <a:rPr lang="en-US" dirty="0"/>
              <a:t>Show selection based on labels:</a:t>
            </a:r>
          </a:p>
          <a:p>
            <a:pPr marL="465750" lvl="1" indent="-285750">
              <a:buFontTx/>
              <a:buChar char="-"/>
            </a:pPr>
            <a:r>
              <a:rPr lang="en-US" dirty="0"/>
              <a:t>Select a group of pods from </a:t>
            </a:r>
            <a:r>
              <a:rPr lang="en-US" dirty="0" err="1"/>
              <a:t>kube</a:t>
            </a:r>
            <a:r>
              <a:rPr lang="en-US" dirty="0"/>
              <a:t>-system namespace by their labels (e.g. </a:t>
            </a:r>
            <a:r>
              <a:rPr lang="en-US" dirty="0" err="1"/>
              <a:t>kubect</a:t>
            </a:r>
            <a:r>
              <a:rPr lang="en-US" dirty="0"/>
              <a:t> get pods -n </a:t>
            </a:r>
            <a:r>
              <a:rPr lang="en-US" dirty="0" err="1"/>
              <a:t>kube</a:t>
            </a:r>
            <a:r>
              <a:rPr lang="en-US" dirty="0"/>
              <a:t>-system -l component=node-exporter)</a:t>
            </a:r>
          </a:p>
          <a:p>
            <a:pPr marL="465750" lvl="1" indent="-285750">
              <a:buFontTx/>
              <a:buChar char="-"/>
            </a:pPr>
            <a:r>
              <a:rPr lang="en-US" dirty="0"/>
              <a:t>Select a group based only based on key existence: </a:t>
            </a:r>
            <a:r>
              <a:rPr lang="en-US" dirty="0" err="1"/>
              <a:t>kubectl</a:t>
            </a:r>
            <a:r>
              <a:rPr lang="en-US" dirty="0"/>
              <a:t> get pods -n </a:t>
            </a:r>
            <a:r>
              <a:rPr lang="en-US" dirty="0" err="1"/>
              <a:t>kube</a:t>
            </a:r>
            <a:r>
              <a:rPr lang="en-US" dirty="0"/>
              <a:t>-system -l component</a:t>
            </a:r>
          </a:p>
          <a:p>
            <a:pPr marL="285750" indent="-285750">
              <a:buFontTx/>
              <a:buChar char="-"/>
            </a:pPr>
            <a:r>
              <a:rPr lang="en-US" dirty="0"/>
              <a:t>Label a pod from previous demo (re-create if necessary)</a:t>
            </a:r>
          </a:p>
          <a:p>
            <a:pPr marL="465750" lvl="1" indent="-285750">
              <a:buFontTx/>
              <a:buChar char="-"/>
            </a:pPr>
            <a:r>
              <a:rPr lang="en-US" dirty="0" err="1"/>
              <a:t>kubectl</a:t>
            </a:r>
            <a:r>
              <a:rPr lang="en-US" dirty="0"/>
              <a:t> label pod &lt;name&gt; awesome=hair</a:t>
            </a:r>
          </a:p>
          <a:p>
            <a:pPr marL="465750" lvl="1" indent="-285750">
              <a:buFontTx/>
              <a:buChar char="-"/>
            </a:pPr>
            <a:r>
              <a:rPr lang="en-US" dirty="0"/>
              <a:t>Query labeled pod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01708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p>
          <a:p>
            <a:pPr marL="285750" indent="-285750">
              <a:buFontTx/>
              <a:buChar char="-"/>
            </a:pPr>
            <a:endParaRPr lang="en-US" dirty="0"/>
          </a:p>
          <a:p>
            <a:r>
              <a:rPr lang="en-US" dirty="0"/>
              <a:t>Why deployments?</a:t>
            </a:r>
          </a:p>
          <a:p>
            <a:r>
              <a:rPr lang="en-US" dirty="0"/>
              <a:t>You don’t want to know and manage individual pods. You would like to specify a template and instantiate it as often as you wish. Also you want to manage the group of pods e.g. in terms of docker image used.</a:t>
            </a:r>
          </a:p>
          <a:p>
            <a:endParaRPr lang="en-US" dirty="0"/>
          </a:p>
          <a:p>
            <a:r>
              <a:rPr lang="en-US" dirty="0"/>
              <a:t>The deployment gives you these management capabilities. In it’s resource description (</a:t>
            </a:r>
            <a:r>
              <a:rPr lang="en-US" dirty="0" err="1"/>
              <a:t>yaml</a:t>
            </a:r>
            <a:r>
              <a:rPr lang="en-US" dirty="0"/>
              <a:t> file) you specify a pod template, how pods should be labeled and of course a corresponding selector to identify your pods.</a:t>
            </a:r>
          </a:p>
          <a:p>
            <a:r>
              <a:rPr lang="en-US" dirty="0"/>
              <a:t>On cluster level the deployment creates &amp; manages a replica set which then manages the pods. </a:t>
            </a:r>
          </a:p>
          <a:p>
            <a:r>
              <a:rPr lang="en-US" dirty="0"/>
              <a:t>If you update the number of replicas, this will be sent to the </a:t>
            </a:r>
            <a:r>
              <a:rPr lang="en-US" dirty="0" err="1"/>
              <a:t>replicaSet</a:t>
            </a:r>
            <a:r>
              <a:rPr lang="en-US" dirty="0"/>
              <a:t> and the desired state is enforced via the </a:t>
            </a:r>
            <a:r>
              <a:rPr lang="en-US" dirty="0" err="1"/>
              <a:t>replicaSet</a:t>
            </a:r>
            <a:r>
              <a:rPr lang="en-US" dirty="0"/>
              <a:t>. </a:t>
            </a:r>
          </a:p>
          <a:p>
            <a:r>
              <a:rPr lang="en-US" dirty="0"/>
              <a:t>Upon update of the image, a new </a:t>
            </a:r>
            <a:r>
              <a:rPr lang="en-US" dirty="0" err="1"/>
              <a:t>replicaSet</a:t>
            </a:r>
            <a:r>
              <a:rPr lang="en-US" dirty="0"/>
              <a:t> will be created and the old one will be set to replica=0. This way you can roll-back to your old </a:t>
            </a:r>
            <a:r>
              <a:rPr lang="en-US" dirty="0" err="1"/>
              <a:t>replicaSet</a:t>
            </a:r>
            <a:r>
              <a:rPr lang="en-US" dirty="0"/>
              <a:t> (by scaling it up again).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Labels with red arrows pointing to have to match</a:t>
            </a:r>
          </a:p>
        </p:txBody>
      </p:sp>
    </p:spTree>
    <p:extLst>
      <p:ext uri="{BB962C8B-B14F-4D97-AF65-F5344CB8AC3E}">
        <p14:creationId xmlns:p14="http://schemas.microsoft.com/office/powerpoint/2010/main" val="309460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Explain deployments in a demo</a:t>
            </a:r>
          </a:p>
          <a:p>
            <a:pPr marL="285750" indent="-285750">
              <a:buFontTx/>
              <a:buChar char="-"/>
            </a:pPr>
            <a:r>
              <a:rPr lang="en-US" dirty="0"/>
              <a:t>Use the “</a:t>
            </a:r>
            <a:r>
              <a:rPr lang="en-US" dirty="0" err="1"/>
              <a:t>kubectl</a:t>
            </a:r>
            <a:r>
              <a:rPr lang="en-US" dirty="0"/>
              <a:t> run” command to create a deployment</a:t>
            </a:r>
          </a:p>
          <a:p>
            <a:pPr marL="285750" indent="-285750">
              <a:buFontTx/>
              <a:buChar char="-"/>
            </a:pPr>
            <a:r>
              <a:rPr lang="en-US" dirty="0"/>
              <a:t>Show the replica set with labels</a:t>
            </a:r>
          </a:p>
          <a:p>
            <a:pPr marL="285750" indent="-285750">
              <a:buFontTx/>
              <a:buChar char="-"/>
            </a:pPr>
            <a:r>
              <a:rPr lang="en-US" dirty="0"/>
              <a:t>Point out that the replica set is a “hidden” component used to manage pods &amp; generations. A user should not interact directly with a replica set</a:t>
            </a:r>
          </a:p>
          <a:p>
            <a:pPr marL="285750" indent="-285750">
              <a:buFontTx/>
              <a:buChar char="-"/>
            </a:pPr>
            <a:r>
              <a:rPr lang="en-US" dirty="0"/>
              <a:t>Scale up (</a:t>
            </a:r>
            <a:r>
              <a:rPr lang="en-US" dirty="0" err="1"/>
              <a:t>kubectl</a:t>
            </a:r>
            <a:r>
              <a:rPr lang="en-US" dirty="0"/>
              <a:t> scale </a:t>
            </a:r>
            <a:r>
              <a:rPr lang="en-US" dirty="0" err="1"/>
              <a:t>deployment|replicaset</a:t>
            </a:r>
            <a:r>
              <a:rPr lang="en-US" dirty="0"/>
              <a:t> &lt;name&gt; --replicas=5)</a:t>
            </a:r>
          </a:p>
          <a:p>
            <a:pPr marL="465750" lvl="1" indent="-285750">
              <a:buFontTx/>
              <a:buChar char="-"/>
            </a:pPr>
            <a:r>
              <a:rPr lang="en-US" dirty="0"/>
              <a:t>Scale up the replica set &amp; show pods -&gt; replica set is managed by deployment and thus overruled. </a:t>
            </a:r>
          </a:p>
          <a:p>
            <a:pPr marL="465750" lvl="1" indent="-285750">
              <a:buFontTx/>
              <a:buChar char="-"/>
            </a:pPr>
            <a:r>
              <a:rPr lang="en-US" dirty="0"/>
              <a:t>Scale up the deployment</a:t>
            </a:r>
          </a:p>
          <a:p>
            <a:pPr marL="285750" indent="-285750">
              <a:buFontTx/>
              <a:buChar char="-"/>
            </a:pPr>
            <a:r>
              <a:rPr lang="en-US" dirty="0"/>
              <a:t>Show the pods with labels</a:t>
            </a:r>
          </a:p>
          <a:p>
            <a:pPr marL="285750" indent="-285750">
              <a:buFontTx/>
              <a:buChar char="-"/>
            </a:pPr>
            <a:r>
              <a:rPr lang="en-US" dirty="0"/>
              <a:t>Delete a pod &amp; in parallel “watch </a:t>
            </a:r>
            <a:r>
              <a:rPr lang="en-US" dirty="0" err="1"/>
              <a:t>kubectl</a:t>
            </a:r>
            <a:r>
              <a:rPr lang="en-US" dirty="0"/>
              <a:t> get pods” to monitor the creation/deletion of pods</a:t>
            </a:r>
          </a:p>
          <a:p>
            <a:pPr marL="285750" indent="-285750">
              <a:buFontTx/>
              <a:buChar char="-"/>
            </a:pPr>
            <a:endParaRPr lang="en-US" dirty="0"/>
          </a:p>
          <a:p>
            <a:pPr marL="0" indent="0">
              <a:buFontTx/>
              <a:buNone/>
            </a:pPr>
            <a:r>
              <a:rPr lang="en-US" dirty="0"/>
              <a:t>Don’t forget to mention that a deployment can be created also from </a:t>
            </a:r>
            <a:r>
              <a:rPr lang="en-US" dirty="0" err="1"/>
              <a:t>yaml</a:t>
            </a:r>
            <a:r>
              <a:rPr lang="en-US" dirty="0"/>
              <a:t> file (with way more options to customize -&gt; like the labels).</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80594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#03</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solidFill>
              <a:schemeClr val="accent4"/>
            </a:solidFill>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3"/>
              </a:rPr>
              <a:t>https://kubernetes.io/docs/concepts/overview/working-with-objects/labels/</a:t>
            </a:r>
            <a:r>
              <a:rPr lang="de-DE" dirty="0"/>
              <a:t> </a:t>
            </a:r>
          </a:p>
        </p:txBody>
      </p:sp>
      <p:pic>
        <p:nvPicPr>
          <p:cNvPr id="4" name="Picture 3"/>
          <p:cNvPicPr>
            <a:picLocks noChangeAspect="1"/>
          </p:cNvPicPr>
          <p:nvPr/>
        </p:nvPicPr>
        <p:blipFill>
          <a:blip r:embed="rId4"/>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 </a:t>
            </a:r>
            <a:br>
              <a:rPr lang="en-US" dirty="0"/>
            </a:br>
            <a:r>
              <a:rPr lang="en-US" dirty="0"/>
              <a:t>“</a:t>
            </a:r>
            <a:r>
              <a:rPr lang="en-US" dirty="0" err="1"/>
              <a:t>com.sap</a:t>
            </a:r>
            <a:r>
              <a:rPr lang="en-US" dirty="0"/>
              <a:t>/product-name”:”</a:t>
            </a:r>
            <a:r>
              <a:rPr lang="en-US" dirty="0" err="1"/>
              <a:t>hana</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5"/>
          <a:stretch>
            <a:fillRect/>
          </a:stretch>
        </p:blipFill>
        <p:spPr>
          <a:xfrm>
            <a:off x="7862751" y="3213685"/>
            <a:ext cx="3076190" cy="742857"/>
          </a:xfrm>
          <a:prstGeom prst="rect">
            <a:avLst/>
          </a:prstGeom>
        </p:spPr>
      </p:pic>
      <p:pic>
        <p:nvPicPr>
          <p:cNvPr id="7" name="Picture 6"/>
          <p:cNvPicPr>
            <a:picLocks noChangeAspect="1"/>
          </p:cNvPicPr>
          <p:nvPr/>
        </p:nvPicPr>
        <p:blipFill>
          <a:blip r:embed="rId6"/>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2669495"/>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koopa</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1465871"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koopa</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205777"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2438675"/>
            <a:ext cx="1926985"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species: </a:t>
            </a:r>
            <a:r>
              <a:rPr lang="en-US" sz="1800" kern="0" dirty="0" err="1">
                <a:ea typeface="Arial Unicode MS" pitchFamily="34" charset="-128"/>
                <a:cs typeface="Arial Unicode MS" pitchFamily="34" charset="-128"/>
              </a:rPr>
              <a:t>koopa</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err="1">
                <a:ea typeface="Arial Unicode MS" pitchFamily="34" charset="-128"/>
                <a:cs typeface="Arial Unicode MS" pitchFamily="34" charset="-128"/>
              </a:rPr>
              <a:t>koopa</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3" name="Picture 2" descr="https://vignette.wikia.nocookie.net/nintendo/images/8/83/KoopaNSMB.png/revision/latest?cb=20110724132501&amp;path-prefix=en">
            <a:extLst>
              <a:ext uri="{FF2B5EF4-FFF2-40B4-BE49-F238E27FC236}">
                <a16:creationId xmlns:a16="http://schemas.microsoft.com/office/drawing/2014/main" id="{A1C5E14C-377A-407D-893E-54B7B1EB9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729" y="4479164"/>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vignette.wikia.nocookie.net/nintendo/images/8/83/KoopaNSMB.png/revision/latest?cb=20110724132501&amp;path-prefix=en">
            <a:extLst>
              <a:ext uri="{FF2B5EF4-FFF2-40B4-BE49-F238E27FC236}">
                <a16:creationId xmlns:a16="http://schemas.microsoft.com/office/drawing/2014/main" id="{BAD9B6BE-86E1-420B-83D4-C7B0CBC69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541" y="4479164"/>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vignette.wikia.nocookie.net/nintendo/images/8/83/KoopaNSMB.png/revision/latest?cb=20110724132501&amp;path-prefix=en">
            <a:extLst>
              <a:ext uri="{FF2B5EF4-FFF2-40B4-BE49-F238E27FC236}">
                <a16:creationId xmlns:a16="http://schemas.microsoft.com/office/drawing/2014/main" id="{A3E03BF7-047D-41A3-AEF2-AFD5868AA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498"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1C98A382-EE16-485C-AE0F-67161D302C1C}"/>
              </a:ext>
            </a:extLst>
          </p:cNvPr>
          <p:cNvSpPr/>
          <p:nvPr/>
        </p:nvSpPr>
        <p:spPr bwMode="gray">
          <a:xfrm>
            <a:off x="4368102"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1EF57EA0-4CFA-4579-AFE2-7158841999DC}"/>
              </a:ext>
            </a:extLst>
          </p:cNvPr>
          <p:cNvSpPr/>
          <p:nvPr/>
        </p:nvSpPr>
        <p:spPr bwMode="gray">
          <a:xfrm>
            <a:off x="7076914"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3"/>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p:txBody>
          <a:bodyPr/>
          <a:lstStyle/>
          <a:p>
            <a:r>
              <a:rPr lang="en-US" dirty="0"/>
              <a:t>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156"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294"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1018"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Rectangle 7">
            <a:extLst>
              <a:ext uri="{FF2B5EF4-FFF2-40B4-BE49-F238E27FC236}">
                <a16:creationId xmlns:a16="http://schemas.microsoft.com/office/drawing/2014/main" id="{CA8F3B21-6614-422C-82D9-FAB987B9BE1E}"/>
              </a:ext>
            </a:extLst>
          </p:cNvPr>
          <p:cNvSpPr/>
          <p:nvPr/>
        </p:nvSpPr>
        <p:spPr bwMode="gray">
          <a:xfrm>
            <a:off x="8347032" y="1551890"/>
            <a:ext cx="3326171" cy="1072511"/>
          </a:xfrm>
          <a:prstGeom prst="wedgeRectCallout">
            <a:avLst>
              <a:gd name="adj1" fmla="val -88824"/>
              <a:gd name="adj2" fmla="val -853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defines replica count, used image and more</a:t>
            </a:r>
          </a:p>
        </p:txBody>
      </p:sp>
      <p:pic>
        <p:nvPicPr>
          <p:cNvPr id="1030" name="Picture 6" descr="Related image">
            <a:extLst>
              <a:ext uri="{FF2B5EF4-FFF2-40B4-BE49-F238E27FC236}">
                <a16:creationId xmlns:a16="http://schemas.microsoft.com/office/drawing/2014/main" id="{762912E1-B568-437B-B0EB-D0D416999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881849" y="3047691"/>
            <a:ext cx="1365951" cy="14513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850" y="845498"/>
            <a:ext cx="2647950" cy="2143125"/>
          </a:xfrm>
          <a:prstGeom prst="rect">
            <a:avLst/>
          </a:prstGeom>
          <a:noFill/>
          <a:extLst>
            <a:ext uri="{909E8E84-426E-40DD-AFC4-6F175D3DCCD1}">
              <a14:hiddenFill xmlns:a14="http://schemas.microsoft.com/office/drawing/2010/main">
                <a:solidFill>
                  <a:srgbClr val="FFFFFF"/>
                </a:solidFill>
              </a14:hiddenFill>
            </a:ext>
          </a:extLst>
        </p:spPr>
      </p:pic>
      <p:sp>
        <p:nvSpPr>
          <p:cNvPr id="21" name="Speech Bubble: Rectangle 20">
            <a:extLst>
              <a:ext uri="{FF2B5EF4-FFF2-40B4-BE49-F238E27FC236}">
                <a16:creationId xmlns:a16="http://schemas.microsoft.com/office/drawing/2014/main" id="{8D950947-1484-4F2C-9273-94DF5C9FABD7}"/>
              </a:ext>
            </a:extLst>
          </p:cNvPr>
          <p:cNvSpPr/>
          <p:nvPr/>
        </p:nvSpPr>
        <p:spPr bwMode="gray">
          <a:xfrm>
            <a:off x="8347029" y="3054348"/>
            <a:ext cx="3326171" cy="1060037"/>
          </a:xfrm>
          <a:prstGeom prst="wedgeRectCallout">
            <a:avLst>
              <a:gd name="adj1" fmla="val -88305"/>
              <a:gd name="adj2" fmla="val -38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ReplicaSet</a:t>
            </a:r>
            <a:r>
              <a:rPr lang="en-US" sz="1800" kern="0" dirty="0">
                <a:ea typeface="Arial Unicode MS" pitchFamily="34" charset="-128"/>
                <a:cs typeface="Arial Unicode MS" pitchFamily="34" charset="-128"/>
              </a:rPr>
              <a:t> spawns pods as defined in spec template &amp; adds a generation label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a:extLst>
              <a:ext uri="{FF2B5EF4-FFF2-40B4-BE49-F238E27FC236}">
                <a16:creationId xmlns:a16="http://schemas.microsoft.com/office/drawing/2014/main" id="{B378F0C9-0710-43E8-89C2-6CA44C5D12BF}"/>
              </a:ext>
            </a:extLst>
          </p:cNvPr>
          <p:cNvSpPr/>
          <p:nvPr/>
        </p:nvSpPr>
        <p:spPr bwMode="gray">
          <a:xfrm>
            <a:off x="8347030" y="4539768"/>
            <a:ext cx="3326171" cy="1239930"/>
          </a:xfrm>
          <a:prstGeom prst="wedgeRectCallout">
            <a:avLst>
              <a:gd name="adj1" fmla="val -78709"/>
              <a:gd name="adj2" fmla="val -71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Pods are identified by labels: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species=</a:t>
            </a:r>
            <a:r>
              <a:rPr lang="en-US" sz="1800" kern="0" dirty="0" err="1">
                <a:ea typeface="Arial Unicode MS" pitchFamily="34" charset="-128"/>
                <a:cs typeface="Arial Unicode MS" pitchFamily="34" charset="-128"/>
              </a:rPr>
              <a:t>koopa</a:t>
            </a:r>
            <a:r>
              <a:rPr lang="en-US" sz="1800" kern="0" dirty="0">
                <a:ea typeface="Arial Unicode MS" pitchFamily="34" charset="-128"/>
                <a:cs typeface="Arial Unicode MS" pitchFamily="34" charset="-128"/>
              </a:rPr>
              <a:t> generation=green-shell</a:t>
            </a:r>
          </a:p>
        </p:txBody>
      </p:sp>
      <p:sp>
        <p:nvSpPr>
          <p:cNvPr id="20" name="Rectangle 19">
            <a:extLst>
              <a:ext uri="{FF2B5EF4-FFF2-40B4-BE49-F238E27FC236}">
                <a16:creationId xmlns:a16="http://schemas.microsoft.com/office/drawing/2014/main" id="{DE598B18-824C-4BC2-B699-C449E02B418F}"/>
              </a:ext>
            </a:extLst>
          </p:cNvPr>
          <p:cNvSpPr/>
          <p:nvPr/>
        </p:nvSpPr>
        <p:spPr bwMode="gray">
          <a:xfrm>
            <a:off x="1318615" y="2867183"/>
            <a:ext cx="2015135" cy="5279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lang="de-DE" sz="1800" kern="0" dirty="0">
                <a:ea typeface="Arial Unicode MS" pitchFamily="34" charset="-128"/>
                <a:cs typeface="Arial Unicode MS" pitchFamily="34" charset="-128"/>
              </a:rPr>
              <a:t> = </a:t>
            </a:r>
            <a:r>
              <a:rPr lang="de-DE"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94DCD3A2-04F9-4ED8-8D59-B92D55221180}"/>
              </a:ext>
            </a:extLst>
          </p:cNvPr>
          <p:cNvSpPr/>
          <p:nvPr/>
        </p:nvSpPr>
        <p:spPr bwMode="gray">
          <a:xfrm>
            <a:off x="609933" y="4667123"/>
            <a:ext cx="2723817" cy="985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lang="de-DE" sz="1800" kern="0" dirty="0">
                <a:ea typeface="Arial Unicode MS" pitchFamily="34" charset="-128"/>
                <a:cs typeface="Arial Unicode MS" pitchFamily="34" charset="-128"/>
              </a:rPr>
              <a:t>=</a:t>
            </a:r>
            <a:r>
              <a:rPr lang="de-DE" sz="1800" kern="0" dirty="0" err="1">
                <a:ea typeface="Arial Unicode MS" pitchFamily="34" charset="-128"/>
                <a:cs typeface="Arial Unicode MS" pitchFamily="34" charset="-128"/>
              </a:rPr>
              <a:t>koopa</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generation</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green-shell</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Flowchart: Document 23">
            <a:extLst>
              <a:ext uri="{FF2B5EF4-FFF2-40B4-BE49-F238E27FC236}">
                <a16:creationId xmlns:a16="http://schemas.microsoft.com/office/drawing/2014/main" id="{A5CA1BF9-ED37-4339-B739-1271C0123AC5}"/>
              </a:ext>
            </a:extLst>
          </p:cNvPr>
          <p:cNvSpPr/>
          <p:nvPr/>
        </p:nvSpPr>
        <p:spPr bwMode="gray">
          <a:xfrm>
            <a:off x="736575" y="2279442"/>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a:t>
            </a:r>
          </a:p>
        </p:txBody>
      </p:sp>
    </p:spTree>
    <p:extLst>
      <p:ext uri="{BB962C8B-B14F-4D97-AF65-F5344CB8AC3E}">
        <p14:creationId xmlns:p14="http://schemas.microsoft.com/office/powerpoint/2010/main" val="355095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2" grpId="0" animBg="1"/>
      <p:bldP spid="20"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a:xfrm>
            <a:off x="504001" y="504000"/>
            <a:ext cx="11186476" cy="369332"/>
          </a:xfrm>
        </p:spPr>
        <p:txBody>
          <a:bodyPr/>
          <a:lstStyle/>
          <a:p>
            <a:r>
              <a:rPr lang="en-US" dirty="0"/>
              <a:t>Updating 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870"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008"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732"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762912E1-B568-437B-B0EB-D0D416999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2067563" y="3047691"/>
            <a:ext cx="1365951" cy="1451323"/>
          </a:xfrm>
          <a:prstGeom prst="rect">
            <a:avLst/>
          </a:prstGeom>
          <a:gradFill>
            <a:gsLst>
              <a:gs pos="0">
                <a:schemeClr val="accent4"/>
              </a:gs>
              <a:gs pos="74000">
                <a:schemeClr val="accent1">
                  <a:lumMod val="45000"/>
                  <a:lumOff val="55000"/>
                </a:schemeClr>
              </a:gs>
              <a:gs pos="83000">
                <a:schemeClr val="accent1">
                  <a:lumMod val="45000"/>
                  <a:lumOff val="55000"/>
                </a:schemeClr>
              </a:gs>
              <a:gs pos="100000">
                <a:schemeClr val="accent1">
                  <a:lumMod val="30000"/>
                  <a:lumOff val="70000"/>
                </a:schemeClr>
              </a:gs>
            </a:gsLst>
            <a:lin ang="4800000" scaled="0"/>
          </a:gradFill>
        </p:spPr>
      </p:pic>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132" y="809653"/>
            <a:ext cx="264795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nintendo koopa troopa">
            <a:extLst>
              <a:ext uri="{FF2B5EF4-FFF2-40B4-BE49-F238E27FC236}">
                <a16:creationId xmlns:a16="http://schemas.microsoft.com/office/drawing/2014/main" id="{C7A9084B-CD19-42E8-80F8-1AB06EB70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8339" y="455808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23" name="Speech Bubble: Rectangle 22">
            <a:extLst>
              <a:ext uri="{FF2B5EF4-FFF2-40B4-BE49-F238E27FC236}">
                <a16:creationId xmlns:a16="http://schemas.microsoft.com/office/drawing/2014/main" id="{CCFF3E12-3E2C-4608-A8F2-7D4BB6305DFA}"/>
              </a:ext>
            </a:extLst>
          </p:cNvPr>
          <p:cNvSpPr/>
          <p:nvPr/>
        </p:nvSpPr>
        <p:spPr bwMode="gray">
          <a:xfrm>
            <a:off x="6962606" y="1432563"/>
            <a:ext cx="3164604" cy="715415"/>
          </a:xfrm>
          <a:prstGeom prst="wedgeRectCallout">
            <a:avLst>
              <a:gd name="adj1" fmla="val -70151"/>
              <a:gd name="adj2" fmla="val -37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initiates update</a:t>
            </a:r>
          </a:p>
        </p:txBody>
      </p:sp>
      <p:pic>
        <p:nvPicPr>
          <p:cNvPr id="28" name="Picture 6" descr="Related image">
            <a:extLst>
              <a:ext uri="{FF2B5EF4-FFF2-40B4-BE49-F238E27FC236}">
                <a16:creationId xmlns:a16="http://schemas.microsoft.com/office/drawing/2014/main" id="{2CEEA07E-6C06-458E-917A-3934914A9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178957" y="3047691"/>
            <a:ext cx="1365951" cy="1451323"/>
          </a:xfrm>
          <a:prstGeom prst="rect">
            <a:avLst/>
          </a:prstGeom>
          <a:gradFill>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4800000" scaled="0"/>
          </a:gradFill>
        </p:spPr>
      </p:pic>
      <p:pic>
        <p:nvPicPr>
          <p:cNvPr id="29" name="Picture 10" descr="Image result for nintendo koopa troopa">
            <a:extLst>
              <a:ext uri="{FF2B5EF4-FFF2-40B4-BE49-F238E27FC236}">
                <a16:creationId xmlns:a16="http://schemas.microsoft.com/office/drawing/2014/main" id="{14AB6E26-1E27-4397-AC7D-F683BD970F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8918" y="4539768"/>
            <a:ext cx="1275990" cy="162978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Image result for nintendo koopa troopa">
            <a:extLst>
              <a:ext uri="{FF2B5EF4-FFF2-40B4-BE49-F238E27FC236}">
                <a16:creationId xmlns:a16="http://schemas.microsoft.com/office/drawing/2014/main" id="{8DABBEEF-1866-4329-8194-0A8140E36E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9496" y="452145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31" name="Speech Bubble: Rectangle 30">
            <a:extLst>
              <a:ext uri="{FF2B5EF4-FFF2-40B4-BE49-F238E27FC236}">
                <a16:creationId xmlns:a16="http://schemas.microsoft.com/office/drawing/2014/main" id="{59344EF8-5F99-4B90-9F98-B5B575A802E4}"/>
              </a:ext>
            </a:extLst>
          </p:cNvPr>
          <p:cNvSpPr/>
          <p:nvPr/>
        </p:nvSpPr>
        <p:spPr bwMode="gray">
          <a:xfrm>
            <a:off x="9246990" y="2465483"/>
            <a:ext cx="1718445" cy="715415"/>
          </a:xfrm>
          <a:prstGeom prst="wedgeRectCallout">
            <a:avLst>
              <a:gd name="adj1" fmla="val -70653"/>
              <a:gd name="adj2" fmla="val 517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New </a:t>
            </a:r>
            <a:r>
              <a:rPr lang="en-US" sz="1800" kern="0" dirty="0">
                <a:ea typeface="Arial Unicode MS" pitchFamily="34" charset="-128"/>
                <a:cs typeface="Arial Unicode MS" pitchFamily="34" charset="-128"/>
              </a:rPr>
              <a:t>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eplicaSet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Speech Bubble: Rectangle 31">
            <a:extLst>
              <a:ext uri="{FF2B5EF4-FFF2-40B4-BE49-F238E27FC236}">
                <a16:creationId xmlns:a16="http://schemas.microsoft.com/office/drawing/2014/main" id="{32E68E0E-C052-48B3-8A8D-C2DFFB8B4E6B}"/>
              </a:ext>
            </a:extLst>
          </p:cNvPr>
          <p:cNvSpPr/>
          <p:nvPr/>
        </p:nvSpPr>
        <p:spPr bwMode="gray">
          <a:xfrm>
            <a:off x="301925" y="1777561"/>
            <a:ext cx="2078815" cy="715415"/>
          </a:xfrm>
          <a:prstGeom prst="wedgeRectCallout">
            <a:avLst>
              <a:gd name="adj1" fmla="val 48318"/>
              <a:gd name="adj2" fmla="val 10119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Scale down, but keep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2624BD2-1BD0-43B4-BC35-BA4EDC55D2D4}"/>
              </a:ext>
            </a:extLst>
          </p:cNvPr>
          <p:cNvSpPr/>
          <p:nvPr/>
        </p:nvSpPr>
        <p:spPr bwMode="gray">
          <a:xfrm>
            <a:off x="9167491" y="3363783"/>
            <a:ext cx="2743536" cy="974785"/>
          </a:xfrm>
          <a:prstGeom prst="wedgeRectCallout">
            <a:avLst>
              <a:gd name="adj1" fmla="val -39406"/>
              <a:gd name="adj2" fmla="val 777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 label set: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species=</a:t>
            </a:r>
            <a:r>
              <a:rPr lang="en-US" sz="1800" kern="0" dirty="0" err="1">
                <a:ea typeface="Arial Unicode MS" pitchFamily="34" charset="-128"/>
                <a:cs typeface="Arial Unicode MS" pitchFamily="34" charset="-128"/>
              </a:rPr>
              <a:t>koopa</a:t>
            </a:r>
            <a:r>
              <a:rPr lang="en-US" sz="1800" kern="0" dirty="0">
                <a:ea typeface="Arial Unicode MS" pitchFamily="34" charset="-128"/>
                <a:cs typeface="Arial Unicode MS" pitchFamily="34" charset="-128"/>
              </a:rPr>
              <a:t> generation=</a:t>
            </a:r>
            <a:r>
              <a:rPr lang="en-US" sz="1800" b="1" kern="0" dirty="0">
                <a:ea typeface="Arial Unicode MS" pitchFamily="34" charset="-128"/>
                <a:cs typeface="Arial Unicode MS" pitchFamily="34" charset="-128"/>
              </a:rPr>
              <a:t>red-shell</a:t>
            </a:r>
          </a:p>
        </p:txBody>
      </p:sp>
    </p:spTree>
    <p:extLst>
      <p:ext uri="{BB962C8B-B14F-4D97-AF65-F5344CB8AC3E}">
        <p14:creationId xmlns:p14="http://schemas.microsoft.com/office/powerpoint/2010/main" val="50125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par>
                          <p:cTn id="13" fill="hold">
                            <p:stCondLst>
                              <p:cond delay="0"/>
                            </p:stCondLst>
                            <p:childTnLst>
                              <p:par>
                                <p:cTn id="14" presetID="42" presetClass="exit" presetSubtype="0" fill="hold" nodeType="afterEffect">
                                  <p:stCondLst>
                                    <p:cond delay="0"/>
                                  </p:stCondLst>
                                  <p:childTnLst>
                                    <p:animEffect transition="out" filter="fade">
                                      <p:cBhvr>
                                        <p:cTn id="15" dur="1000"/>
                                        <p:tgtEl>
                                          <p:spTgt spid="7"/>
                                        </p:tgtEl>
                                      </p:cBhvr>
                                    </p:animEffect>
                                    <p:anim calcmode="lin" valueType="num">
                                      <p:cBhvr>
                                        <p:cTn id="16" dur="1000"/>
                                        <p:tgtEl>
                                          <p:spTgt spid="7"/>
                                        </p:tgtEl>
                                        <p:attrNameLst>
                                          <p:attrName>ppt_x</p:attrName>
                                        </p:attrNameLst>
                                      </p:cBhvr>
                                      <p:tavLst>
                                        <p:tav tm="0">
                                          <p:val>
                                            <p:strVal val="ppt_x"/>
                                          </p:val>
                                        </p:tav>
                                        <p:tav tm="100000">
                                          <p:val>
                                            <p:strVal val="ppt_x"/>
                                          </p:val>
                                        </p:tav>
                                      </p:tavLst>
                                    </p:anim>
                                    <p:anim calcmode="lin" valueType="num">
                                      <p:cBhvr>
                                        <p:cTn id="17" dur="1000"/>
                                        <p:tgtEl>
                                          <p:spTgt spid="7"/>
                                        </p:tgtEl>
                                        <p:attrNameLst>
                                          <p:attrName>ppt_y</p:attrName>
                                        </p:attrNameLst>
                                      </p:cBhvr>
                                      <p:tavLst>
                                        <p:tav tm="0">
                                          <p:val>
                                            <p:strVal val="ppt_y"/>
                                          </p:val>
                                        </p:tav>
                                        <p:tav tm="100000">
                                          <p:val>
                                            <p:strVal val="ppt_y+.1"/>
                                          </p:val>
                                        </p:tav>
                                      </p:tavLst>
                                    </p:anim>
                                    <p:set>
                                      <p:cBhvr>
                                        <p:cTn id="18" dur="1" fill="hold">
                                          <p:stCondLst>
                                            <p:cond delay="999"/>
                                          </p:stCondLst>
                                        </p:cTn>
                                        <p:tgtEl>
                                          <p:spTgt spid="7"/>
                                        </p:tgtEl>
                                        <p:attrNameLst>
                                          <p:attrName>style.visibility</p:attrName>
                                        </p:attrNameLst>
                                      </p:cBhvr>
                                      <p:to>
                                        <p:strVal val="hidden"/>
                                      </p:to>
                                    </p:set>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1034"/>
                                        </p:tgtEl>
                                        <p:attrNameLst>
                                          <p:attrName>style.visibility</p:attrName>
                                        </p:attrNameLst>
                                      </p:cBhvr>
                                      <p:to>
                                        <p:strVal val="visible"/>
                                      </p:to>
                                    </p:set>
                                    <p:anim calcmode="lin" valueType="num">
                                      <p:cBhvr additive="base">
                                        <p:cTn id="22" dur="500" fill="hold"/>
                                        <p:tgtEl>
                                          <p:spTgt spid="1034"/>
                                        </p:tgtEl>
                                        <p:attrNameLst>
                                          <p:attrName>ppt_x</p:attrName>
                                        </p:attrNameLst>
                                      </p:cBhvr>
                                      <p:tavLst>
                                        <p:tav tm="0">
                                          <p:val>
                                            <p:strVal val="#ppt_x"/>
                                          </p:val>
                                        </p:tav>
                                        <p:tav tm="100000">
                                          <p:val>
                                            <p:strVal val="#ppt_x"/>
                                          </p:val>
                                        </p:tav>
                                      </p:tavLst>
                                    </p:anim>
                                    <p:anim calcmode="lin" valueType="num">
                                      <p:cBhvr additive="base">
                                        <p:cTn id="23" dur="500" fill="hold"/>
                                        <p:tgtEl>
                                          <p:spTgt spid="103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42" presetClass="exit" presetSubtype="0" fill="hold" nodeType="afterEffect">
                                  <p:stCondLst>
                                    <p:cond delay="0"/>
                                  </p:stCondLst>
                                  <p:childTnLst>
                                    <p:animEffect transition="out" filter="fade">
                                      <p:cBhvr>
                                        <p:cTn id="26" dur="1000"/>
                                        <p:tgtEl>
                                          <p:spTgt spid="1026"/>
                                        </p:tgtEl>
                                      </p:cBhvr>
                                    </p:animEffect>
                                    <p:anim calcmode="lin" valueType="num">
                                      <p:cBhvr>
                                        <p:cTn id="27" dur="1000"/>
                                        <p:tgtEl>
                                          <p:spTgt spid="1026"/>
                                        </p:tgtEl>
                                        <p:attrNameLst>
                                          <p:attrName>ppt_x</p:attrName>
                                        </p:attrNameLst>
                                      </p:cBhvr>
                                      <p:tavLst>
                                        <p:tav tm="0">
                                          <p:val>
                                            <p:strVal val="ppt_x"/>
                                          </p:val>
                                        </p:tav>
                                        <p:tav tm="100000">
                                          <p:val>
                                            <p:strVal val="ppt_x"/>
                                          </p:val>
                                        </p:tav>
                                      </p:tavLst>
                                    </p:anim>
                                    <p:anim calcmode="lin" valueType="num">
                                      <p:cBhvr>
                                        <p:cTn id="28" dur="1000"/>
                                        <p:tgtEl>
                                          <p:spTgt spid="1026"/>
                                        </p:tgtEl>
                                        <p:attrNameLst>
                                          <p:attrName>ppt_y</p:attrName>
                                        </p:attrNameLst>
                                      </p:cBhvr>
                                      <p:tavLst>
                                        <p:tav tm="0">
                                          <p:val>
                                            <p:strVal val="ppt_y"/>
                                          </p:val>
                                        </p:tav>
                                        <p:tav tm="100000">
                                          <p:val>
                                            <p:strVal val="ppt_y+.1"/>
                                          </p:val>
                                        </p:tav>
                                      </p:tavLst>
                                    </p:anim>
                                    <p:set>
                                      <p:cBhvr>
                                        <p:cTn id="29" dur="1" fill="hold">
                                          <p:stCondLst>
                                            <p:cond delay="999"/>
                                          </p:stCondLst>
                                        </p:cTn>
                                        <p:tgtEl>
                                          <p:spTgt spid="1026"/>
                                        </p:tgtEl>
                                        <p:attrNameLst>
                                          <p:attrName>style.visibility</p:attrName>
                                        </p:attrNameLst>
                                      </p:cBhvr>
                                      <p:to>
                                        <p:strVal val="hidden"/>
                                      </p:to>
                                    </p:set>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42" presetClass="exit" presetSubtype="0" fill="hold" nodeType="afterEffect">
                                  <p:stCondLst>
                                    <p:cond delay="0"/>
                                  </p:stCondLst>
                                  <p:childTnLst>
                                    <p:animEffect transition="out" filter="fade">
                                      <p:cBhvr>
                                        <p:cTn id="38" dur="1000"/>
                                        <p:tgtEl>
                                          <p:spTgt spid="6"/>
                                        </p:tgtEl>
                                      </p:cBhvr>
                                    </p:animEffect>
                                    <p:anim calcmode="lin" valueType="num">
                                      <p:cBhvr>
                                        <p:cTn id="39" dur="1000"/>
                                        <p:tgtEl>
                                          <p:spTgt spid="6"/>
                                        </p:tgtEl>
                                        <p:attrNameLst>
                                          <p:attrName>ppt_x</p:attrName>
                                        </p:attrNameLst>
                                      </p:cBhvr>
                                      <p:tavLst>
                                        <p:tav tm="0">
                                          <p:val>
                                            <p:strVal val="ppt_x"/>
                                          </p:val>
                                        </p:tav>
                                        <p:tav tm="100000">
                                          <p:val>
                                            <p:strVal val="ppt_x"/>
                                          </p:val>
                                        </p:tav>
                                      </p:tavLst>
                                    </p:anim>
                                    <p:anim calcmode="lin" valueType="num">
                                      <p:cBhvr>
                                        <p:cTn id="40" dur="1000"/>
                                        <p:tgtEl>
                                          <p:spTgt spid="6"/>
                                        </p:tgtEl>
                                        <p:attrNameLst>
                                          <p:attrName>ppt_y</p:attrName>
                                        </p:attrNameLst>
                                      </p:cBhvr>
                                      <p:tavLst>
                                        <p:tav tm="0">
                                          <p:val>
                                            <p:strVal val="ppt_y"/>
                                          </p:val>
                                        </p:tav>
                                        <p:tav tm="100000">
                                          <p:val>
                                            <p:strVal val="ppt_y+.1"/>
                                          </p:val>
                                        </p:tav>
                                      </p:tavLst>
                                    </p:anim>
                                    <p:set>
                                      <p:cBhvr>
                                        <p:cTn id="41" dur="1" fill="hold">
                                          <p:stCondLst>
                                            <p:cond delay="999"/>
                                          </p:stCondLst>
                                        </p:cTn>
                                        <p:tgtEl>
                                          <p:spTgt spid="6"/>
                                        </p:tgtEl>
                                        <p:attrNameLst>
                                          <p:attrName>style.visibility</p:attrName>
                                        </p:attrNameLst>
                                      </p:cBhvr>
                                      <p:to>
                                        <p:strVal val="hidden"/>
                                      </p:to>
                                    </p:set>
                                  </p:childTnLst>
                                </p:cTn>
                              </p:par>
                            </p:childTnLst>
                          </p:cTn>
                        </p:par>
                        <p:par>
                          <p:cTn id="42" fill="hold">
                            <p:stCondLst>
                              <p:cond delay="4500"/>
                            </p:stCondLst>
                            <p:childTnLst>
                              <p:par>
                                <p:cTn id="43" presetID="42" presetClass="entr" presetSubtype="0"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0"/>
                                        <p:tgtEl>
                                          <p:spTgt spid="30"/>
                                        </p:tgtEl>
                                      </p:cBhvr>
                                    </p:animEffect>
                                    <p:anim calcmode="lin" valueType="num">
                                      <p:cBhvr>
                                        <p:cTn id="46" dur="1000" fill="hold"/>
                                        <p:tgtEl>
                                          <p:spTgt spid="30"/>
                                        </p:tgtEl>
                                        <p:attrNameLst>
                                          <p:attrName>ppt_x</p:attrName>
                                        </p:attrNameLst>
                                      </p:cBhvr>
                                      <p:tavLst>
                                        <p:tav tm="0">
                                          <p:val>
                                            <p:strVal val="#ppt_x"/>
                                          </p:val>
                                        </p:tav>
                                        <p:tav tm="100000">
                                          <p:val>
                                            <p:strVal val="#ppt_x"/>
                                          </p:val>
                                        </p:tav>
                                      </p:tavLst>
                                    </p:anim>
                                    <p:anim calcmode="lin" valueType="num">
                                      <p:cBhvr>
                                        <p:cTn id="47" dur="1000" fill="hold"/>
                                        <p:tgtEl>
                                          <p:spTgt spid="30"/>
                                        </p:tgtEl>
                                        <p:attrNameLst>
                                          <p:attrName>ppt_y</p:attrName>
                                        </p:attrNameLst>
                                      </p:cBhvr>
                                      <p:tavLst>
                                        <p:tav tm="0">
                                          <p:val>
                                            <p:strVal val="#ppt_y+.1"/>
                                          </p:val>
                                        </p:tav>
                                        <p:tav tm="100000">
                                          <p:val>
                                            <p:strVal val="#ppt_y"/>
                                          </p:val>
                                        </p:tav>
                                      </p:tavLst>
                                    </p:anim>
                                  </p:childTnLst>
                                </p:cTn>
                              </p:par>
                              <p:par>
                                <p:cTn id="48" presetID="1"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E1B25A-9404-4A86-A5D7-6C994D7A727F}"/>
              </a:ext>
            </a:extLst>
          </p:cNvPr>
          <p:cNvPicPr>
            <a:picLocks noChangeAspect="1"/>
          </p:cNvPicPr>
          <p:nvPr/>
        </p:nvPicPr>
        <p:blipFill>
          <a:blip r:embed="rId3"/>
          <a:stretch>
            <a:fillRect/>
          </a:stretch>
        </p:blipFill>
        <p:spPr>
          <a:xfrm>
            <a:off x="7439081" y="539048"/>
            <a:ext cx="3118638" cy="5898764"/>
          </a:xfrm>
          <a:prstGeom prst="rect">
            <a:avLst/>
          </a:prstGeom>
        </p:spPr>
      </p:pic>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cxnSp>
        <p:nvCxnSpPr>
          <p:cNvPr id="5" name="Straight Arrow Connector 4"/>
          <p:cNvCxnSpPr/>
          <p:nvPr/>
        </p:nvCxnSpPr>
        <p:spPr>
          <a:xfrm flipH="1">
            <a:off x="9889566" y="2111548"/>
            <a:ext cx="1059180" cy="7620"/>
          </a:xfrm>
          <a:prstGeom prst="straightConnector1">
            <a:avLst/>
          </a:prstGeom>
          <a:ln w="57150">
            <a:solidFill>
              <a:schemeClr val="accent4"/>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9889566" y="3488430"/>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9889566" y="4626082"/>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1053</Words>
  <Application>Microsoft Office PowerPoint</Application>
  <PresentationFormat>Custom</PresentationFormat>
  <Paragraphs>138</Paragraphs>
  <Slides>12</Slides>
  <Notes>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Introducing labels &amp; selectors</vt:lpstr>
      <vt:lpstr>Why do we need labels &amp; selectors?</vt:lpstr>
      <vt:lpstr>Using labels &amp; selectors</vt:lpstr>
      <vt:lpstr>Demo</vt:lpstr>
      <vt:lpstr>Deployments</vt:lpstr>
      <vt:lpstr>Updating Deployments</vt:lpstr>
      <vt:lpstr>Architecture overview – deployments</vt:lpstr>
      <vt:lpstr>Deployments</vt:lpstr>
      <vt:lpstr>Demo</vt:lpstr>
      <vt:lpstr>What YOU will do in exercise #03</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438</cp:revision>
  <dcterms:created xsi:type="dcterms:W3CDTF">2015-10-14T11:21:43Z</dcterms:created>
  <dcterms:modified xsi:type="dcterms:W3CDTF">2018-11-20T10:04:37Z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