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57" r:id="rId3"/>
    <p:sldId id="458" r:id="rId4"/>
    <p:sldId id="445" r:id="rId5"/>
    <p:sldId id="446" r:id="rId6"/>
    <p:sldId id="442" r:id="rId7"/>
    <p:sldId id="447" r:id="rId8"/>
    <p:sldId id="453" r:id="rId9"/>
    <p:sldId id="448" r:id="rId10"/>
    <p:sldId id="452" r:id="rId11"/>
    <p:sldId id="449" r:id="rId12"/>
    <p:sldId id="450" r:id="rId13"/>
    <p:sldId id="459" r:id="rId14"/>
    <p:sldId id="455" r:id="rId15"/>
    <p:sldId id="460" r:id="rId16"/>
    <p:sldId id="456" r:id="rId17"/>
    <p:sldId id="451"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3692" autoAdjust="0"/>
  </p:normalViewPr>
  <p:slideViewPr>
    <p:cSldViewPr snapToGrid="0" showGuides="1">
      <p:cViewPr varScale="1">
        <p:scale>
          <a:sx n="73" d="100"/>
          <a:sy n="73" d="100"/>
        </p:scale>
        <p:origin x="2412" y="6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b="0" i="0" dirty="0"/>
            <a:t>all Pods can communicate with all other Pods without using network address translation (NAT).</a:t>
          </a:r>
          <a:endParaRPr lang="en-US" sz="2000" i="0" dirty="0"/>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1500A81C-5D3B-4DEB-AF54-68DE294A082F}">
      <dgm:prSet phldrT="[Text]" custT="1"/>
      <dgm:spPr/>
      <dgm:t>
        <a:bodyPr/>
        <a:lstStyle/>
        <a:p>
          <a:pPr>
            <a:buFont typeface="Arial" panose="020B0604020202020204" pitchFamily="34" charset="0"/>
            <a:buChar char="•"/>
          </a:pPr>
          <a:r>
            <a:rPr lang="en-US" sz="2000" b="0" i="0" dirty="0"/>
            <a:t>all Nodes can communicate with all Pods without NAT.</a:t>
          </a:r>
          <a:endParaRPr lang="en-US" sz="2000" dirty="0"/>
        </a:p>
      </dgm:t>
    </dgm:pt>
    <dgm:pt modelId="{7DE23D8C-9903-4D4D-A793-03318026A787}" type="parTrans" cxnId="{D89589C8-B744-49DA-96C2-F544D6CB181A}">
      <dgm:prSet/>
      <dgm:spPr/>
      <dgm:t>
        <a:bodyPr/>
        <a:lstStyle/>
        <a:p>
          <a:endParaRPr lang="en-US" sz="1400"/>
        </a:p>
      </dgm:t>
    </dgm:pt>
    <dgm:pt modelId="{1338EA23-7B93-4474-A233-59D0D4945BE7}" type="sibTrans" cxnId="{D89589C8-B744-49DA-96C2-F544D6CB181A}">
      <dgm:prSet/>
      <dgm:spPr/>
      <dgm:t>
        <a:bodyPr/>
        <a:lstStyle/>
        <a:p>
          <a:endParaRPr lang="en-US" sz="1400"/>
        </a:p>
      </dgm:t>
    </dgm:pt>
    <dgm:pt modelId="{22946A86-D849-44D3-AC3C-E8F6B47E210A}">
      <dgm:prSet phldrT="[Text]" custT="1"/>
      <dgm:spPr/>
      <dgm:t>
        <a:bodyPr/>
        <a:lstStyle/>
        <a:p>
          <a:pPr>
            <a:buFont typeface="Arial" panose="020B0604020202020204" pitchFamily="34" charset="0"/>
            <a:buChar char="•"/>
          </a:pPr>
          <a:r>
            <a:rPr lang="en-US" sz="2000" b="0" i="0" dirty="0"/>
            <a:t>the IP that a Pod sees itself as, is the same IP that others see it as.</a:t>
          </a:r>
          <a:endParaRPr lang="en-US" sz="2000" dirty="0"/>
        </a:p>
      </dgm:t>
    </dgm:pt>
    <dgm:pt modelId="{824AB408-D449-42C0-B6E3-83A089E5B6B8}" type="parTrans" cxnId="{747DE3B0-FB4F-4421-BC96-CFAE140DB470}">
      <dgm:prSet/>
      <dgm:spPr/>
      <dgm:t>
        <a:bodyPr/>
        <a:lstStyle/>
        <a:p>
          <a:endParaRPr lang="en-US" sz="1400"/>
        </a:p>
      </dgm:t>
    </dgm:pt>
    <dgm:pt modelId="{CE0EF3D1-050D-480F-AEA3-FB3C7B45DED9}" type="sibTrans" cxnId="{747DE3B0-FB4F-4421-BC96-CFAE140DB470}">
      <dgm:prSet/>
      <dgm:spPr/>
      <dgm:t>
        <a:bodyPr/>
        <a:lstStyle/>
        <a:p>
          <a:endParaRPr lang="en-US" sz="1400"/>
        </a:p>
      </dgm:t>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3"/>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3"/>
      <dgm:spPr/>
    </dgm:pt>
    <dgm:pt modelId="{A0D32B92-65B2-4AE7-904C-BBD5DEAA8DA0}" type="pres">
      <dgm:prSet presAssocID="{906D0D95-5AC1-4D2E-B9B9-3257DEABF982}" presName="dstNode" presStyleLbl="node1" presStyleIdx="0" presStyleCnt="3"/>
      <dgm:spPr/>
    </dgm:pt>
    <dgm:pt modelId="{57A7BA3B-FAB1-406D-9769-0C612419D433}" type="pres">
      <dgm:prSet presAssocID="{257D202A-46AB-45E6-B57E-FBAB3D830B19}" presName="text_1" presStyleLbl="node1" presStyleIdx="0" presStyleCnt="3">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3"/>
      <dgm:spPr/>
    </dgm:pt>
    <dgm:pt modelId="{532ABC2B-FCE2-4EEC-B32F-F34F5ECC1538}" type="pres">
      <dgm:prSet presAssocID="{1500A81C-5D3B-4DEB-AF54-68DE294A082F}" presName="text_2" presStyleLbl="node1" presStyleIdx="1" presStyleCnt="3">
        <dgm:presLayoutVars>
          <dgm:bulletEnabled val="1"/>
        </dgm:presLayoutVars>
      </dgm:prSet>
      <dgm:spPr/>
    </dgm:pt>
    <dgm:pt modelId="{80444883-2601-46BD-9CDC-F9B99B64D860}" type="pres">
      <dgm:prSet presAssocID="{1500A81C-5D3B-4DEB-AF54-68DE294A082F}" presName="accent_2" presStyleCnt="0"/>
      <dgm:spPr/>
    </dgm:pt>
    <dgm:pt modelId="{4B1873C9-205A-47BC-8195-C54ADFC71013}" type="pres">
      <dgm:prSet presAssocID="{1500A81C-5D3B-4DEB-AF54-68DE294A082F}" presName="accentRepeatNode" presStyleLbl="solidFgAcc1" presStyleIdx="1" presStyleCnt="3"/>
      <dgm:spPr/>
    </dgm:pt>
    <dgm:pt modelId="{6E1B9612-ECC1-435D-92B1-2891BCF9CD3C}" type="pres">
      <dgm:prSet presAssocID="{22946A86-D849-44D3-AC3C-E8F6B47E210A}" presName="text_3" presStyleLbl="node1" presStyleIdx="2" presStyleCnt="3">
        <dgm:presLayoutVars>
          <dgm:bulletEnabled val="1"/>
        </dgm:presLayoutVars>
      </dgm:prSet>
      <dgm:spPr/>
    </dgm:pt>
    <dgm:pt modelId="{1DA0EBB0-83FD-47B8-82CE-262E28B58C9F}" type="pres">
      <dgm:prSet presAssocID="{22946A86-D849-44D3-AC3C-E8F6B47E210A}" presName="accent_3" presStyleCnt="0"/>
      <dgm:spPr/>
    </dgm:pt>
    <dgm:pt modelId="{6FC70A23-11BA-4EE0-B386-935FDB364BCC}" type="pres">
      <dgm:prSet presAssocID="{22946A86-D849-44D3-AC3C-E8F6B47E210A}" presName="accentRepeatNode" presStyleLbl="solidFgAcc1" presStyleIdx="2" presStyleCnt="3"/>
      <dgm:spPr/>
    </dgm:pt>
  </dgm:ptLst>
  <dgm:cxnLst>
    <dgm:cxn modelId="{6AC2D203-3FFB-4819-85B4-B22FA7A64E1E}" type="presOf" srcId="{22946A86-D849-44D3-AC3C-E8F6B47E210A}" destId="{6E1B9612-ECC1-435D-92B1-2891BCF9CD3C}" srcOrd="0" destOrd="0" presId="urn:microsoft.com/office/officeart/2008/layout/VerticalCurvedList"/>
    <dgm:cxn modelId="{A761BC17-5D71-4EFB-A8E2-0706AD929588}" type="presOf" srcId="{906D0D95-5AC1-4D2E-B9B9-3257DEABF982}" destId="{AEEAACCD-F653-48E1-BC41-03DBEC944DD1}" srcOrd="0" destOrd="0" presId="urn:microsoft.com/office/officeart/2008/layout/VerticalCurvedList"/>
    <dgm:cxn modelId="{58982853-AAED-41AE-ACF0-AF0F28EF936F}" type="presOf" srcId="{257D202A-46AB-45E6-B57E-FBAB3D830B19}" destId="{57A7BA3B-FAB1-406D-9769-0C612419D433}" srcOrd="0" destOrd="0" presId="urn:microsoft.com/office/officeart/2008/layout/VerticalCurvedList"/>
    <dgm:cxn modelId="{FD92A89E-4CF3-4F8B-9ED5-93A0ACE2B5F5}" srcId="{906D0D95-5AC1-4D2E-B9B9-3257DEABF982}" destId="{257D202A-46AB-45E6-B57E-FBAB3D830B19}" srcOrd="0" destOrd="0" parTransId="{E1AD4B5F-B41F-43C0-961E-34482193FD00}" sibTransId="{2F58CE7A-C98B-479C-AD32-6B1A97FF5BB2}"/>
    <dgm:cxn modelId="{7EFA23A7-4CF3-4EF4-BE9D-82A2A2DF7186}" type="presOf" srcId="{1500A81C-5D3B-4DEB-AF54-68DE294A082F}" destId="{532ABC2B-FCE2-4EEC-B32F-F34F5ECC1538}" srcOrd="0" destOrd="0" presId="urn:microsoft.com/office/officeart/2008/layout/VerticalCurvedList"/>
    <dgm:cxn modelId="{747DE3B0-FB4F-4421-BC96-CFAE140DB470}" srcId="{906D0D95-5AC1-4D2E-B9B9-3257DEABF982}" destId="{22946A86-D849-44D3-AC3C-E8F6B47E210A}" srcOrd="2" destOrd="0" parTransId="{824AB408-D449-42C0-B6E3-83A089E5B6B8}" sibTransId="{CE0EF3D1-050D-480F-AEA3-FB3C7B45DED9}"/>
    <dgm:cxn modelId="{B00A73B6-0D87-49DB-A464-DDA8E6BEB648}" type="presOf" srcId="{2F58CE7A-C98B-479C-AD32-6B1A97FF5BB2}" destId="{6EFF6477-2CE1-4401-9BA2-75031BD825A1}" srcOrd="0" destOrd="0" presId="urn:microsoft.com/office/officeart/2008/layout/VerticalCurvedList"/>
    <dgm:cxn modelId="{D89589C8-B744-49DA-96C2-F544D6CB181A}" srcId="{906D0D95-5AC1-4D2E-B9B9-3257DEABF982}" destId="{1500A81C-5D3B-4DEB-AF54-68DE294A082F}" srcOrd="1" destOrd="0" parTransId="{7DE23D8C-9903-4D4D-A793-03318026A787}" sibTransId="{1338EA23-7B93-4474-A233-59D0D4945BE7}"/>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A44A6607-2CF7-4F56-8219-95C9DAF12191}" type="presParOf" srcId="{E63C81A4-9CDE-482F-B0B2-D740BCDE465B}" destId="{532ABC2B-FCE2-4EEC-B32F-F34F5ECC1538}" srcOrd="3" destOrd="0" presId="urn:microsoft.com/office/officeart/2008/layout/VerticalCurvedList"/>
    <dgm:cxn modelId="{ACB71542-1A3A-487F-A9BD-75B40821EF17}" type="presParOf" srcId="{E63C81A4-9CDE-482F-B0B2-D740BCDE465B}" destId="{80444883-2601-46BD-9CDC-F9B99B64D860}" srcOrd="4" destOrd="0" presId="urn:microsoft.com/office/officeart/2008/layout/VerticalCurvedList"/>
    <dgm:cxn modelId="{1E39F62E-7893-4550-AE98-51D0E2C76807}" type="presParOf" srcId="{80444883-2601-46BD-9CDC-F9B99B64D860}" destId="{4B1873C9-205A-47BC-8195-C54ADFC71013}" srcOrd="0" destOrd="0" presId="urn:microsoft.com/office/officeart/2008/layout/VerticalCurvedList"/>
    <dgm:cxn modelId="{DA026212-7FEF-453F-8DB1-BDA9FA3354B8}" type="presParOf" srcId="{E63C81A4-9CDE-482F-B0B2-D740BCDE465B}" destId="{6E1B9612-ECC1-435D-92B1-2891BCF9CD3C}" srcOrd="5" destOrd="0" presId="urn:microsoft.com/office/officeart/2008/layout/VerticalCurvedList"/>
    <dgm:cxn modelId="{15FE846B-99C8-40D5-838B-C6441232550A}" type="presParOf" srcId="{E63C81A4-9CDE-482F-B0B2-D740BCDE465B}" destId="{1DA0EBB0-83FD-47B8-82CE-262E28B58C9F}" srcOrd="6" destOrd="0" presId="urn:microsoft.com/office/officeart/2008/layout/VerticalCurvedList"/>
    <dgm:cxn modelId="{4944E1B0-ACE4-4FB0-A9A3-3401C4FB54CD}" type="presParOf" srcId="{1DA0EBB0-83FD-47B8-82CE-262E28B58C9F}" destId="{6FC70A23-11BA-4EE0-B386-935FDB364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0D95-5AC1-4D2E-B9B9-3257DEABF98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257D202A-46AB-45E6-B57E-FBAB3D830B19}">
      <dgm:prSet phldrT="[Text]" custT="1"/>
      <dgm:spPr/>
      <dgm:t>
        <a:bodyPr/>
        <a:lstStyle/>
        <a:p>
          <a:pPr>
            <a:buFont typeface="Arial" panose="020B0604020202020204" pitchFamily="34" charset="0"/>
            <a:buChar char="•"/>
          </a:pPr>
          <a:r>
            <a:rPr lang="en-US" sz="2000" dirty="0"/>
            <a:t>Highly coupled container to container communication</a:t>
          </a:r>
        </a:p>
      </dgm:t>
    </dgm:pt>
    <dgm:pt modelId="{E1AD4B5F-B41F-43C0-961E-34482193FD00}" type="parTrans" cxnId="{FD92A89E-4CF3-4F8B-9ED5-93A0ACE2B5F5}">
      <dgm:prSet/>
      <dgm:spPr/>
      <dgm:t>
        <a:bodyPr/>
        <a:lstStyle/>
        <a:p>
          <a:endParaRPr lang="en-US" sz="1400"/>
        </a:p>
      </dgm:t>
    </dgm:pt>
    <dgm:pt modelId="{2F58CE7A-C98B-479C-AD32-6B1A97FF5BB2}" type="sibTrans" cxnId="{FD92A89E-4CF3-4F8B-9ED5-93A0ACE2B5F5}">
      <dgm:prSet/>
      <dgm:spPr/>
      <dgm:t>
        <a:bodyPr/>
        <a:lstStyle/>
        <a:p>
          <a:endParaRPr lang="en-US" sz="1400"/>
        </a:p>
      </dgm:t>
    </dgm:pt>
    <dgm:pt modelId="{0BF87686-5B3C-4EA5-83C9-B65AF4A14A99}">
      <dgm:prSet phldrT="[Text]" custT="1"/>
      <dgm:spPr/>
      <dgm:t>
        <a:bodyPr/>
        <a:lstStyle/>
        <a:p>
          <a:r>
            <a:rPr lang="en-US" sz="2000" dirty="0"/>
            <a:t>Pod to pod communication</a:t>
          </a:r>
        </a:p>
      </dgm:t>
    </dgm:pt>
    <dgm:pt modelId="{B661731D-814E-4A05-978C-01EF0C99967F}" type="parTrans" cxnId="{3DEABED4-330E-4C87-8291-04C2B51EBD05}">
      <dgm:prSet/>
      <dgm:spPr/>
      <dgm:t>
        <a:bodyPr/>
        <a:lstStyle/>
        <a:p>
          <a:endParaRPr lang="en-US"/>
        </a:p>
      </dgm:t>
    </dgm:pt>
    <dgm:pt modelId="{5A2D9205-8423-4403-9222-B18DE66E6939}" type="sibTrans" cxnId="{3DEABED4-330E-4C87-8291-04C2B51EBD05}">
      <dgm:prSet/>
      <dgm:spPr/>
      <dgm:t>
        <a:bodyPr/>
        <a:lstStyle/>
        <a:p>
          <a:endParaRPr lang="en-US"/>
        </a:p>
      </dgm:t>
    </dgm:pt>
    <dgm:pt modelId="{C1988519-9520-48D3-91ED-E0E72D1A1D87}">
      <dgm:prSet phldrT="[Text]" custT="1"/>
      <dgm:spPr/>
      <dgm:t>
        <a:bodyPr/>
        <a:lstStyle/>
        <a:p>
          <a:r>
            <a:rPr lang="en-US" sz="2000" dirty="0"/>
            <a:t>Pod to service communication</a:t>
          </a:r>
        </a:p>
      </dgm:t>
    </dgm:pt>
    <dgm:pt modelId="{402A2A47-D3D5-44B4-A5AD-87D79A18074F}" type="parTrans" cxnId="{7AC32A6C-B07E-4829-BD8C-7117D4D42D24}">
      <dgm:prSet/>
      <dgm:spPr/>
      <dgm:t>
        <a:bodyPr/>
        <a:lstStyle/>
        <a:p>
          <a:endParaRPr lang="en-US"/>
        </a:p>
      </dgm:t>
    </dgm:pt>
    <dgm:pt modelId="{ABBF4BB6-16BB-43F5-9C7C-CCC28C262E87}" type="sibTrans" cxnId="{7AC32A6C-B07E-4829-BD8C-7117D4D42D24}">
      <dgm:prSet/>
      <dgm:spPr/>
      <dgm:t>
        <a:bodyPr/>
        <a:lstStyle/>
        <a:p>
          <a:endParaRPr lang="en-US"/>
        </a:p>
      </dgm:t>
    </dgm:pt>
    <dgm:pt modelId="{F10B7FF6-64B2-4B0F-AE56-32AE778122CC}">
      <dgm:prSet phldrT="[Text]" custT="1"/>
      <dgm:spPr/>
      <dgm:t>
        <a:bodyPr/>
        <a:lstStyle/>
        <a:p>
          <a:r>
            <a:rPr lang="en-US" sz="2000" dirty="0"/>
            <a:t>Egress / ingress communication with the internet</a:t>
          </a:r>
        </a:p>
      </dgm:t>
    </dgm:pt>
    <dgm:pt modelId="{827CFD13-5106-4CB2-9120-835FDABE142D}" type="parTrans" cxnId="{5B3D0399-D2BF-4C94-B53A-E49C8E15B472}">
      <dgm:prSet/>
      <dgm:spPr/>
      <dgm:t>
        <a:bodyPr/>
        <a:lstStyle/>
        <a:p>
          <a:endParaRPr lang="en-US"/>
        </a:p>
      </dgm:t>
    </dgm:pt>
    <dgm:pt modelId="{82D2FB50-FC20-40A1-B479-EA8BE94B87CF}" type="sibTrans" cxnId="{5B3D0399-D2BF-4C94-B53A-E49C8E15B472}">
      <dgm:prSet/>
      <dgm:spPr/>
      <dgm:t>
        <a:bodyPr/>
        <a:lstStyle/>
        <a:p>
          <a:endParaRPr lang="en-US"/>
        </a:p>
      </dgm:t>
    </dgm:pt>
    <dgm:pt modelId="{5CFE22FF-5D34-498E-9C22-37256643DC09}">
      <dgm:prSet phldrT="[Text]" custT="1"/>
      <dgm:spPr/>
      <dgm:t>
        <a:bodyPr/>
        <a:lstStyle/>
        <a:p>
          <a:r>
            <a:rPr lang="en-US" sz="2000" dirty="0"/>
            <a:t>Cluster internal DNS resolution</a:t>
          </a:r>
        </a:p>
      </dgm:t>
    </dgm:pt>
    <dgm:pt modelId="{C2FC45A3-A78B-42D5-B433-07C69ECBC772}" type="parTrans" cxnId="{9E1E0EBD-C8F1-4DD2-8D0D-B08EC7B7A3B5}">
      <dgm:prSet/>
      <dgm:spPr/>
    </dgm:pt>
    <dgm:pt modelId="{F1066729-CD93-4CEB-A0E4-B8DF02E98F7C}" type="sibTrans" cxnId="{9E1E0EBD-C8F1-4DD2-8D0D-B08EC7B7A3B5}">
      <dgm:prSet/>
      <dgm:spPr/>
    </dgm:pt>
    <dgm:pt modelId="{AEEAACCD-F653-48E1-BC41-03DBEC944DD1}" type="pres">
      <dgm:prSet presAssocID="{906D0D95-5AC1-4D2E-B9B9-3257DEABF982}" presName="Name0" presStyleCnt="0">
        <dgm:presLayoutVars>
          <dgm:chMax val="7"/>
          <dgm:chPref val="7"/>
          <dgm:dir/>
        </dgm:presLayoutVars>
      </dgm:prSet>
      <dgm:spPr/>
    </dgm:pt>
    <dgm:pt modelId="{E63C81A4-9CDE-482F-B0B2-D740BCDE465B}" type="pres">
      <dgm:prSet presAssocID="{906D0D95-5AC1-4D2E-B9B9-3257DEABF982}" presName="Name1" presStyleCnt="0"/>
      <dgm:spPr/>
    </dgm:pt>
    <dgm:pt modelId="{A6456B26-6FD9-47B9-BB5E-435EFB303B0E}" type="pres">
      <dgm:prSet presAssocID="{906D0D95-5AC1-4D2E-B9B9-3257DEABF982}" presName="cycle" presStyleCnt="0"/>
      <dgm:spPr/>
    </dgm:pt>
    <dgm:pt modelId="{83C6E3BA-0B00-40C1-9B99-A53966FCD5A3}" type="pres">
      <dgm:prSet presAssocID="{906D0D95-5AC1-4D2E-B9B9-3257DEABF982}" presName="srcNode" presStyleLbl="node1" presStyleIdx="0" presStyleCnt="5"/>
      <dgm:spPr/>
    </dgm:pt>
    <dgm:pt modelId="{6EFF6477-2CE1-4401-9BA2-75031BD825A1}" type="pres">
      <dgm:prSet presAssocID="{906D0D95-5AC1-4D2E-B9B9-3257DEABF982}" presName="conn" presStyleLbl="parChTrans1D2" presStyleIdx="0" presStyleCnt="1"/>
      <dgm:spPr/>
    </dgm:pt>
    <dgm:pt modelId="{2CBD31DF-8B81-48B9-9D36-1FA57E6945A3}" type="pres">
      <dgm:prSet presAssocID="{906D0D95-5AC1-4D2E-B9B9-3257DEABF982}" presName="extraNode" presStyleLbl="node1" presStyleIdx="0" presStyleCnt="5"/>
      <dgm:spPr/>
    </dgm:pt>
    <dgm:pt modelId="{A0D32B92-65B2-4AE7-904C-BBD5DEAA8DA0}" type="pres">
      <dgm:prSet presAssocID="{906D0D95-5AC1-4D2E-B9B9-3257DEABF982}" presName="dstNode" presStyleLbl="node1" presStyleIdx="0" presStyleCnt="5"/>
      <dgm:spPr/>
    </dgm:pt>
    <dgm:pt modelId="{57A7BA3B-FAB1-406D-9769-0C612419D433}" type="pres">
      <dgm:prSet presAssocID="{257D202A-46AB-45E6-B57E-FBAB3D830B19}" presName="text_1" presStyleLbl="node1" presStyleIdx="0" presStyleCnt="5">
        <dgm:presLayoutVars>
          <dgm:bulletEnabled val="1"/>
        </dgm:presLayoutVars>
      </dgm:prSet>
      <dgm:spPr/>
    </dgm:pt>
    <dgm:pt modelId="{93360711-8AD2-4D3C-89DD-01F6AD2371C5}" type="pres">
      <dgm:prSet presAssocID="{257D202A-46AB-45E6-B57E-FBAB3D830B19}" presName="accent_1" presStyleCnt="0"/>
      <dgm:spPr/>
    </dgm:pt>
    <dgm:pt modelId="{BE7839CB-8A5D-4837-98EF-6225A8102944}" type="pres">
      <dgm:prSet presAssocID="{257D202A-46AB-45E6-B57E-FBAB3D830B19}" presName="accentRepeatNode" presStyleLbl="solidFgAcc1" presStyleIdx="0" presStyleCnt="5"/>
      <dgm:spPr/>
    </dgm:pt>
    <dgm:pt modelId="{9E324B9A-F5F4-44D0-A78E-C022A943304E}" type="pres">
      <dgm:prSet presAssocID="{0BF87686-5B3C-4EA5-83C9-B65AF4A14A99}" presName="text_2" presStyleLbl="node1" presStyleIdx="1" presStyleCnt="5">
        <dgm:presLayoutVars>
          <dgm:bulletEnabled val="1"/>
        </dgm:presLayoutVars>
      </dgm:prSet>
      <dgm:spPr/>
    </dgm:pt>
    <dgm:pt modelId="{BAAC0A1A-3E42-409E-818D-F56890F2F895}" type="pres">
      <dgm:prSet presAssocID="{0BF87686-5B3C-4EA5-83C9-B65AF4A14A99}" presName="accent_2" presStyleCnt="0"/>
      <dgm:spPr/>
    </dgm:pt>
    <dgm:pt modelId="{C53D1684-42E2-4992-9DB1-DF9ED26FA8C7}" type="pres">
      <dgm:prSet presAssocID="{0BF87686-5B3C-4EA5-83C9-B65AF4A14A99}" presName="accentRepeatNode" presStyleLbl="solidFgAcc1" presStyleIdx="1" presStyleCnt="5"/>
      <dgm:spPr/>
    </dgm:pt>
    <dgm:pt modelId="{2C233A66-994A-4333-B069-9EEEFAD0FD74}" type="pres">
      <dgm:prSet presAssocID="{C1988519-9520-48D3-91ED-E0E72D1A1D87}" presName="text_3" presStyleLbl="node1" presStyleIdx="2" presStyleCnt="5">
        <dgm:presLayoutVars>
          <dgm:bulletEnabled val="1"/>
        </dgm:presLayoutVars>
      </dgm:prSet>
      <dgm:spPr/>
    </dgm:pt>
    <dgm:pt modelId="{1B201A07-343E-4F69-81CE-AD0666B7EEAF}" type="pres">
      <dgm:prSet presAssocID="{C1988519-9520-48D3-91ED-E0E72D1A1D87}" presName="accent_3" presStyleCnt="0"/>
      <dgm:spPr/>
    </dgm:pt>
    <dgm:pt modelId="{20D18A71-3AF1-4B93-8B2C-1BD1BEFC7792}" type="pres">
      <dgm:prSet presAssocID="{C1988519-9520-48D3-91ED-E0E72D1A1D87}" presName="accentRepeatNode" presStyleLbl="solidFgAcc1" presStyleIdx="2" presStyleCnt="5"/>
      <dgm:spPr/>
    </dgm:pt>
    <dgm:pt modelId="{887CF57D-243C-4C98-BC97-ECE3C90DE274}" type="pres">
      <dgm:prSet presAssocID="{F10B7FF6-64B2-4B0F-AE56-32AE778122CC}" presName="text_4" presStyleLbl="node1" presStyleIdx="3" presStyleCnt="5">
        <dgm:presLayoutVars>
          <dgm:bulletEnabled val="1"/>
        </dgm:presLayoutVars>
      </dgm:prSet>
      <dgm:spPr/>
    </dgm:pt>
    <dgm:pt modelId="{EC3BDF72-9AE6-43BE-B070-3B1D468850B7}" type="pres">
      <dgm:prSet presAssocID="{F10B7FF6-64B2-4B0F-AE56-32AE778122CC}" presName="accent_4" presStyleCnt="0"/>
      <dgm:spPr/>
    </dgm:pt>
    <dgm:pt modelId="{BFFCF418-E259-4D92-A4D8-BEE0CDAA23BB}" type="pres">
      <dgm:prSet presAssocID="{F10B7FF6-64B2-4B0F-AE56-32AE778122CC}" presName="accentRepeatNode" presStyleLbl="solidFgAcc1" presStyleIdx="3" presStyleCnt="5"/>
      <dgm:spPr/>
    </dgm:pt>
    <dgm:pt modelId="{72EFFA76-A850-40F9-8820-C18C2B0F2634}" type="pres">
      <dgm:prSet presAssocID="{5CFE22FF-5D34-498E-9C22-37256643DC09}" presName="text_5" presStyleLbl="node1" presStyleIdx="4" presStyleCnt="5">
        <dgm:presLayoutVars>
          <dgm:bulletEnabled val="1"/>
        </dgm:presLayoutVars>
      </dgm:prSet>
      <dgm:spPr/>
    </dgm:pt>
    <dgm:pt modelId="{6226ECD5-BC19-4F58-8730-6E935E599159}" type="pres">
      <dgm:prSet presAssocID="{5CFE22FF-5D34-498E-9C22-37256643DC09}" presName="accent_5" presStyleCnt="0"/>
      <dgm:spPr/>
    </dgm:pt>
    <dgm:pt modelId="{85DC2809-1BAB-4799-927F-40A38DCCE3C8}" type="pres">
      <dgm:prSet presAssocID="{5CFE22FF-5D34-498E-9C22-37256643DC09}" presName="accentRepeatNode" presStyleLbl="solidFgAcc1" presStyleIdx="4" presStyleCnt="5"/>
      <dgm:spPr/>
    </dgm:pt>
  </dgm:ptLst>
  <dgm:cxnLst>
    <dgm:cxn modelId="{A761BC17-5D71-4EFB-A8E2-0706AD929588}" type="presOf" srcId="{906D0D95-5AC1-4D2E-B9B9-3257DEABF982}" destId="{AEEAACCD-F653-48E1-BC41-03DBEC944DD1}" srcOrd="0" destOrd="0" presId="urn:microsoft.com/office/officeart/2008/layout/VerticalCurvedList"/>
    <dgm:cxn modelId="{E04BD02E-1F5F-4602-94DA-3D4E5651A0FE}" type="presOf" srcId="{0BF87686-5B3C-4EA5-83C9-B65AF4A14A99}" destId="{9E324B9A-F5F4-44D0-A78E-C022A943304E}" srcOrd="0" destOrd="0" presId="urn:microsoft.com/office/officeart/2008/layout/VerticalCurvedList"/>
    <dgm:cxn modelId="{845DFF2F-9755-4AF2-A097-DC5380837266}" type="presOf" srcId="{F10B7FF6-64B2-4B0F-AE56-32AE778122CC}" destId="{887CF57D-243C-4C98-BC97-ECE3C90DE274}" srcOrd="0" destOrd="0" presId="urn:microsoft.com/office/officeart/2008/layout/VerticalCurvedList"/>
    <dgm:cxn modelId="{7AC32A6C-B07E-4829-BD8C-7117D4D42D24}" srcId="{906D0D95-5AC1-4D2E-B9B9-3257DEABF982}" destId="{C1988519-9520-48D3-91ED-E0E72D1A1D87}" srcOrd="2" destOrd="0" parTransId="{402A2A47-D3D5-44B4-A5AD-87D79A18074F}" sibTransId="{ABBF4BB6-16BB-43F5-9C7C-CCC28C262E87}"/>
    <dgm:cxn modelId="{58982853-AAED-41AE-ACF0-AF0F28EF936F}" type="presOf" srcId="{257D202A-46AB-45E6-B57E-FBAB3D830B19}" destId="{57A7BA3B-FAB1-406D-9769-0C612419D433}" srcOrd="0" destOrd="0" presId="urn:microsoft.com/office/officeart/2008/layout/VerticalCurvedList"/>
    <dgm:cxn modelId="{D5FAA985-89D5-47F1-B403-088EB1422F9A}" type="presOf" srcId="{C1988519-9520-48D3-91ED-E0E72D1A1D87}" destId="{2C233A66-994A-4333-B069-9EEEFAD0FD74}" srcOrd="0" destOrd="0" presId="urn:microsoft.com/office/officeart/2008/layout/VerticalCurvedList"/>
    <dgm:cxn modelId="{5B3D0399-D2BF-4C94-B53A-E49C8E15B472}" srcId="{906D0D95-5AC1-4D2E-B9B9-3257DEABF982}" destId="{F10B7FF6-64B2-4B0F-AE56-32AE778122CC}" srcOrd="3" destOrd="0" parTransId="{827CFD13-5106-4CB2-9120-835FDABE142D}" sibTransId="{82D2FB50-FC20-40A1-B479-EA8BE94B87CF}"/>
    <dgm:cxn modelId="{FD92A89E-4CF3-4F8B-9ED5-93A0ACE2B5F5}" srcId="{906D0D95-5AC1-4D2E-B9B9-3257DEABF982}" destId="{257D202A-46AB-45E6-B57E-FBAB3D830B19}" srcOrd="0" destOrd="0" parTransId="{E1AD4B5F-B41F-43C0-961E-34482193FD00}" sibTransId="{2F58CE7A-C98B-479C-AD32-6B1A97FF5BB2}"/>
    <dgm:cxn modelId="{B8DB9BA5-E2C4-4E07-AADE-94BFE6480580}" type="presOf" srcId="{5CFE22FF-5D34-498E-9C22-37256643DC09}" destId="{72EFFA76-A850-40F9-8820-C18C2B0F2634}" srcOrd="0" destOrd="0" presId="urn:microsoft.com/office/officeart/2008/layout/VerticalCurvedList"/>
    <dgm:cxn modelId="{B00A73B6-0D87-49DB-A464-DDA8E6BEB648}" type="presOf" srcId="{2F58CE7A-C98B-479C-AD32-6B1A97FF5BB2}" destId="{6EFF6477-2CE1-4401-9BA2-75031BD825A1}" srcOrd="0" destOrd="0" presId="urn:microsoft.com/office/officeart/2008/layout/VerticalCurvedList"/>
    <dgm:cxn modelId="{9E1E0EBD-C8F1-4DD2-8D0D-B08EC7B7A3B5}" srcId="{906D0D95-5AC1-4D2E-B9B9-3257DEABF982}" destId="{5CFE22FF-5D34-498E-9C22-37256643DC09}" srcOrd="4" destOrd="0" parTransId="{C2FC45A3-A78B-42D5-B433-07C69ECBC772}" sibTransId="{F1066729-CD93-4CEB-A0E4-B8DF02E98F7C}"/>
    <dgm:cxn modelId="{3DEABED4-330E-4C87-8291-04C2B51EBD05}" srcId="{906D0D95-5AC1-4D2E-B9B9-3257DEABF982}" destId="{0BF87686-5B3C-4EA5-83C9-B65AF4A14A99}" srcOrd="1" destOrd="0" parTransId="{B661731D-814E-4A05-978C-01EF0C99967F}" sibTransId="{5A2D9205-8423-4403-9222-B18DE66E6939}"/>
    <dgm:cxn modelId="{84C0A7AA-4980-4506-A0F7-7BCDD28FB6DD}" type="presParOf" srcId="{AEEAACCD-F653-48E1-BC41-03DBEC944DD1}" destId="{E63C81A4-9CDE-482F-B0B2-D740BCDE465B}" srcOrd="0" destOrd="0" presId="urn:microsoft.com/office/officeart/2008/layout/VerticalCurvedList"/>
    <dgm:cxn modelId="{1D3B16F0-1340-4417-B85E-057B52BE96BA}" type="presParOf" srcId="{E63C81A4-9CDE-482F-B0B2-D740BCDE465B}" destId="{A6456B26-6FD9-47B9-BB5E-435EFB303B0E}" srcOrd="0" destOrd="0" presId="urn:microsoft.com/office/officeart/2008/layout/VerticalCurvedList"/>
    <dgm:cxn modelId="{4F51A300-E6CF-476A-919E-ED189651CCE4}" type="presParOf" srcId="{A6456B26-6FD9-47B9-BB5E-435EFB303B0E}" destId="{83C6E3BA-0B00-40C1-9B99-A53966FCD5A3}" srcOrd="0" destOrd="0" presId="urn:microsoft.com/office/officeart/2008/layout/VerticalCurvedList"/>
    <dgm:cxn modelId="{28C7C729-5734-425A-BF8D-980A0D2FF820}" type="presParOf" srcId="{A6456B26-6FD9-47B9-BB5E-435EFB303B0E}" destId="{6EFF6477-2CE1-4401-9BA2-75031BD825A1}" srcOrd="1" destOrd="0" presId="urn:microsoft.com/office/officeart/2008/layout/VerticalCurvedList"/>
    <dgm:cxn modelId="{71D356F1-9E28-422C-B568-10E925E531D5}" type="presParOf" srcId="{A6456B26-6FD9-47B9-BB5E-435EFB303B0E}" destId="{2CBD31DF-8B81-48B9-9D36-1FA57E6945A3}" srcOrd="2" destOrd="0" presId="urn:microsoft.com/office/officeart/2008/layout/VerticalCurvedList"/>
    <dgm:cxn modelId="{765F1905-BDA2-42FB-B230-D7B8C66B2955}" type="presParOf" srcId="{A6456B26-6FD9-47B9-BB5E-435EFB303B0E}" destId="{A0D32B92-65B2-4AE7-904C-BBD5DEAA8DA0}" srcOrd="3" destOrd="0" presId="urn:microsoft.com/office/officeart/2008/layout/VerticalCurvedList"/>
    <dgm:cxn modelId="{D7DAB5D0-FFBA-446C-8863-376C20B3DBC2}" type="presParOf" srcId="{E63C81A4-9CDE-482F-B0B2-D740BCDE465B}" destId="{57A7BA3B-FAB1-406D-9769-0C612419D433}" srcOrd="1" destOrd="0" presId="urn:microsoft.com/office/officeart/2008/layout/VerticalCurvedList"/>
    <dgm:cxn modelId="{CC61BAFA-A18E-4EC7-8CDC-B054217476F6}" type="presParOf" srcId="{E63C81A4-9CDE-482F-B0B2-D740BCDE465B}" destId="{93360711-8AD2-4D3C-89DD-01F6AD2371C5}" srcOrd="2" destOrd="0" presId="urn:microsoft.com/office/officeart/2008/layout/VerticalCurvedList"/>
    <dgm:cxn modelId="{7B1E4AF4-291A-4563-9858-8CF17E06DDCC}" type="presParOf" srcId="{93360711-8AD2-4D3C-89DD-01F6AD2371C5}" destId="{BE7839CB-8A5D-4837-98EF-6225A8102944}" srcOrd="0" destOrd="0" presId="urn:microsoft.com/office/officeart/2008/layout/VerticalCurvedList"/>
    <dgm:cxn modelId="{4B4F1909-F21C-47C9-B5DB-282AD40BAF63}" type="presParOf" srcId="{E63C81A4-9CDE-482F-B0B2-D740BCDE465B}" destId="{9E324B9A-F5F4-44D0-A78E-C022A943304E}" srcOrd="3" destOrd="0" presId="urn:microsoft.com/office/officeart/2008/layout/VerticalCurvedList"/>
    <dgm:cxn modelId="{0598DF1B-8A02-4FCB-A4D6-3F3C46F170C8}" type="presParOf" srcId="{E63C81A4-9CDE-482F-B0B2-D740BCDE465B}" destId="{BAAC0A1A-3E42-409E-818D-F56890F2F895}" srcOrd="4" destOrd="0" presId="urn:microsoft.com/office/officeart/2008/layout/VerticalCurvedList"/>
    <dgm:cxn modelId="{D03EC832-D61A-428E-9F0C-FC5E0A93C84B}" type="presParOf" srcId="{BAAC0A1A-3E42-409E-818D-F56890F2F895}" destId="{C53D1684-42E2-4992-9DB1-DF9ED26FA8C7}" srcOrd="0" destOrd="0" presId="urn:microsoft.com/office/officeart/2008/layout/VerticalCurvedList"/>
    <dgm:cxn modelId="{AC67FF72-5BF2-4F07-A90C-B4EAFD0DEBA6}" type="presParOf" srcId="{E63C81A4-9CDE-482F-B0B2-D740BCDE465B}" destId="{2C233A66-994A-4333-B069-9EEEFAD0FD74}" srcOrd="5" destOrd="0" presId="urn:microsoft.com/office/officeart/2008/layout/VerticalCurvedList"/>
    <dgm:cxn modelId="{D2681939-1D32-4B5E-A1E9-BDDEC9C85470}" type="presParOf" srcId="{E63C81A4-9CDE-482F-B0B2-D740BCDE465B}" destId="{1B201A07-343E-4F69-81CE-AD0666B7EEAF}" srcOrd="6" destOrd="0" presId="urn:microsoft.com/office/officeart/2008/layout/VerticalCurvedList"/>
    <dgm:cxn modelId="{01FBD000-84C3-48FB-AF78-7255B62EB763}" type="presParOf" srcId="{1B201A07-343E-4F69-81CE-AD0666B7EEAF}" destId="{20D18A71-3AF1-4B93-8B2C-1BD1BEFC7792}" srcOrd="0" destOrd="0" presId="urn:microsoft.com/office/officeart/2008/layout/VerticalCurvedList"/>
    <dgm:cxn modelId="{8E3A7FA1-50DB-491C-9A19-069BC401D4F8}" type="presParOf" srcId="{E63C81A4-9CDE-482F-B0B2-D740BCDE465B}" destId="{887CF57D-243C-4C98-BC97-ECE3C90DE274}" srcOrd="7" destOrd="0" presId="urn:microsoft.com/office/officeart/2008/layout/VerticalCurvedList"/>
    <dgm:cxn modelId="{6D4ED8A8-812B-4A32-94BD-48769EF7674D}" type="presParOf" srcId="{E63C81A4-9CDE-482F-B0B2-D740BCDE465B}" destId="{EC3BDF72-9AE6-43BE-B070-3B1D468850B7}" srcOrd="8" destOrd="0" presId="urn:microsoft.com/office/officeart/2008/layout/VerticalCurvedList"/>
    <dgm:cxn modelId="{FDC51F2C-C572-4030-B6C4-2623E2CAD58C}" type="presParOf" srcId="{EC3BDF72-9AE6-43BE-B070-3B1D468850B7}" destId="{BFFCF418-E259-4D92-A4D8-BEE0CDAA23BB}" srcOrd="0" destOrd="0" presId="urn:microsoft.com/office/officeart/2008/layout/VerticalCurvedList"/>
    <dgm:cxn modelId="{3072E4E8-F94A-4F11-8063-81F43C76AC58}" type="presParOf" srcId="{E63C81A4-9CDE-482F-B0B2-D740BCDE465B}" destId="{72EFFA76-A850-40F9-8820-C18C2B0F2634}" srcOrd="9" destOrd="0" presId="urn:microsoft.com/office/officeart/2008/layout/VerticalCurvedList"/>
    <dgm:cxn modelId="{AB62D7EB-2F87-4478-BE41-2007EDF93FB9}" type="presParOf" srcId="{E63C81A4-9CDE-482F-B0B2-D740BCDE465B}" destId="{6226ECD5-BC19-4F58-8730-6E935E599159}" srcOrd="10" destOrd="0" presId="urn:microsoft.com/office/officeart/2008/layout/VerticalCurvedList"/>
    <dgm:cxn modelId="{B8CF866C-577A-4D67-8E3B-85634339A167}" type="presParOf" srcId="{6226ECD5-BC19-4F58-8730-6E935E599159}" destId="{85DC2809-1BAB-4799-927F-40A38DCCE3C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3130"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695326" y="500955"/>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Pods can communicate with all other Pods without using network address translation (NAT).</a:t>
          </a:r>
          <a:endParaRPr lang="en-US" sz="2000" i="0" kern="1200" dirty="0"/>
        </a:p>
      </dsp:txBody>
      <dsp:txXfrm>
        <a:off x="695326" y="500955"/>
        <a:ext cx="7852540" cy="1001911"/>
      </dsp:txXfrm>
    </dsp:sp>
    <dsp:sp modelId="{BE7839CB-8A5D-4837-98EF-6225A8102944}">
      <dsp:nvSpPr>
        <dsp:cNvPr id="0" name=""/>
        <dsp:cNvSpPr/>
      </dsp:nvSpPr>
      <dsp:spPr>
        <a:xfrm>
          <a:off x="69131" y="375716"/>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ABC2B-FCE2-4EEC-B32F-F34F5ECC1538}">
      <dsp:nvSpPr>
        <dsp:cNvPr id="0" name=""/>
        <dsp:cNvSpPr/>
      </dsp:nvSpPr>
      <dsp:spPr>
        <a:xfrm>
          <a:off x="1059520" y="2003822"/>
          <a:ext cx="7488346"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all Nodes can communicate with all Pods without NAT.</a:t>
          </a:r>
          <a:endParaRPr lang="en-US" sz="2000" kern="1200" dirty="0"/>
        </a:p>
      </dsp:txBody>
      <dsp:txXfrm>
        <a:off x="1059520" y="2003822"/>
        <a:ext cx="7488346" cy="1001911"/>
      </dsp:txXfrm>
    </dsp:sp>
    <dsp:sp modelId="{4B1873C9-205A-47BC-8195-C54ADFC71013}">
      <dsp:nvSpPr>
        <dsp:cNvPr id="0" name=""/>
        <dsp:cNvSpPr/>
      </dsp:nvSpPr>
      <dsp:spPr>
        <a:xfrm>
          <a:off x="433326" y="1878583"/>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B9612-ECC1-435D-92B1-2891BCF9CD3C}">
      <dsp:nvSpPr>
        <dsp:cNvPr id="0" name=""/>
        <dsp:cNvSpPr/>
      </dsp:nvSpPr>
      <dsp:spPr>
        <a:xfrm>
          <a:off x="695326" y="3506688"/>
          <a:ext cx="7852540" cy="100191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7"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t>the IP that a Pod sees itself as, is the same IP that others see it as.</a:t>
          </a:r>
          <a:endParaRPr lang="en-US" sz="2000" kern="1200" dirty="0"/>
        </a:p>
      </dsp:txBody>
      <dsp:txXfrm>
        <a:off x="695326" y="3506688"/>
        <a:ext cx="7852540" cy="1001911"/>
      </dsp:txXfrm>
    </dsp:sp>
    <dsp:sp modelId="{6FC70A23-11BA-4EE0-B386-935FDB364BCC}">
      <dsp:nvSpPr>
        <dsp:cNvPr id="0" name=""/>
        <dsp:cNvSpPr/>
      </dsp:nvSpPr>
      <dsp:spPr>
        <a:xfrm>
          <a:off x="69131" y="3381449"/>
          <a:ext cx="1252388" cy="1252388"/>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6477-2CE1-4401-9BA2-75031BD825A1}">
      <dsp:nvSpPr>
        <dsp:cNvPr id="0" name=""/>
        <dsp:cNvSpPr/>
      </dsp:nvSpPr>
      <dsp:spPr>
        <a:xfrm>
          <a:off x="-5664119" y="-867043"/>
          <a:ext cx="6743641" cy="6743641"/>
        </a:xfrm>
        <a:prstGeom prst="blockArc">
          <a:avLst>
            <a:gd name="adj1" fmla="val 18900000"/>
            <a:gd name="adj2" fmla="val 2700000"/>
            <a:gd name="adj3" fmla="val 320"/>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7BA3B-FAB1-406D-9769-0C612419D433}">
      <dsp:nvSpPr>
        <dsp:cNvPr id="0" name=""/>
        <dsp:cNvSpPr/>
      </dsp:nvSpPr>
      <dsp:spPr>
        <a:xfrm>
          <a:off x="471913" y="312996"/>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Highly coupled container to container communication</a:t>
          </a:r>
        </a:p>
      </dsp:txBody>
      <dsp:txXfrm>
        <a:off x="471913" y="312996"/>
        <a:ext cx="8074965" cy="626394"/>
      </dsp:txXfrm>
    </dsp:sp>
    <dsp:sp modelId="{BE7839CB-8A5D-4837-98EF-6225A8102944}">
      <dsp:nvSpPr>
        <dsp:cNvPr id="0" name=""/>
        <dsp:cNvSpPr/>
      </dsp:nvSpPr>
      <dsp:spPr>
        <a:xfrm>
          <a:off x="80416" y="234697"/>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324B9A-F5F4-44D0-A78E-C022A943304E}">
      <dsp:nvSpPr>
        <dsp:cNvPr id="0" name=""/>
        <dsp:cNvSpPr/>
      </dsp:nvSpPr>
      <dsp:spPr>
        <a:xfrm>
          <a:off x="920769" y="1252288"/>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pod communication</a:t>
          </a:r>
        </a:p>
      </dsp:txBody>
      <dsp:txXfrm>
        <a:off x="920769" y="1252288"/>
        <a:ext cx="7626109" cy="626394"/>
      </dsp:txXfrm>
    </dsp:sp>
    <dsp:sp modelId="{C53D1684-42E2-4992-9DB1-DF9ED26FA8C7}">
      <dsp:nvSpPr>
        <dsp:cNvPr id="0" name=""/>
        <dsp:cNvSpPr/>
      </dsp:nvSpPr>
      <dsp:spPr>
        <a:xfrm>
          <a:off x="529272" y="1173989"/>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33A66-994A-4333-B069-9EEEFAD0FD74}">
      <dsp:nvSpPr>
        <dsp:cNvPr id="0" name=""/>
        <dsp:cNvSpPr/>
      </dsp:nvSpPr>
      <dsp:spPr>
        <a:xfrm>
          <a:off x="1058532" y="2191580"/>
          <a:ext cx="7488346"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Pod to service communication</a:t>
          </a:r>
        </a:p>
      </dsp:txBody>
      <dsp:txXfrm>
        <a:off x="1058532" y="2191580"/>
        <a:ext cx="7488346" cy="626394"/>
      </dsp:txXfrm>
    </dsp:sp>
    <dsp:sp modelId="{20D18A71-3AF1-4B93-8B2C-1BD1BEFC7792}">
      <dsp:nvSpPr>
        <dsp:cNvPr id="0" name=""/>
        <dsp:cNvSpPr/>
      </dsp:nvSpPr>
      <dsp:spPr>
        <a:xfrm>
          <a:off x="667035" y="2113280"/>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CF57D-243C-4C98-BC97-ECE3C90DE274}">
      <dsp:nvSpPr>
        <dsp:cNvPr id="0" name=""/>
        <dsp:cNvSpPr/>
      </dsp:nvSpPr>
      <dsp:spPr>
        <a:xfrm>
          <a:off x="920769" y="3130871"/>
          <a:ext cx="7626109"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Egress / ingress communication with the internet</a:t>
          </a:r>
        </a:p>
      </dsp:txBody>
      <dsp:txXfrm>
        <a:off x="920769" y="3130871"/>
        <a:ext cx="7626109" cy="626394"/>
      </dsp:txXfrm>
    </dsp:sp>
    <dsp:sp modelId="{BFFCF418-E259-4D92-A4D8-BEE0CDAA23BB}">
      <dsp:nvSpPr>
        <dsp:cNvPr id="0" name=""/>
        <dsp:cNvSpPr/>
      </dsp:nvSpPr>
      <dsp:spPr>
        <a:xfrm>
          <a:off x="529272" y="3052572"/>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EFFA76-A850-40F9-8820-C18C2B0F2634}">
      <dsp:nvSpPr>
        <dsp:cNvPr id="0" name=""/>
        <dsp:cNvSpPr/>
      </dsp:nvSpPr>
      <dsp:spPr>
        <a:xfrm>
          <a:off x="471913" y="4070163"/>
          <a:ext cx="8074965" cy="62639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201"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Cluster internal DNS resolution</a:t>
          </a:r>
        </a:p>
      </dsp:txBody>
      <dsp:txXfrm>
        <a:off x="471913" y="4070163"/>
        <a:ext cx="8074965" cy="626394"/>
      </dsp:txXfrm>
    </dsp:sp>
    <dsp:sp modelId="{85DC2809-1BAB-4799-927F-40A38DCCE3C8}">
      <dsp:nvSpPr>
        <dsp:cNvPr id="0" name=""/>
        <dsp:cNvSpPr/>
      </dsp:nvSpPr>
      <dsp:spPr>
        <a:xfrm>
          <a:off x="80416" y="3991863"/>
          <a:ext cx="782993" cy="782993"/>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184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actually run.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node ports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NodePort</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a:t>
            </a:r>
            <a:r>
              <a:rPr lang="en-US" baseline="0" dirty="0" err="1"/>
              <a:t>NodePort</a:t>
            </a:r>
            <a:r>
              <a:rPr lang="en-US" baseline="0" dirty="0"/>
              <a:t> Service from the outside (of the cluster)</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93566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service to the pods matching the labels specified in the service description.</a:t>
            </a:r>
          </a:p>
          <a:p>
            <a:r>
              <a:rPr lang="en-US" dirty="0"/>
              <a:t>LoadBalancers are an external entity provided to the cluster by Cloud Providers and their actual implementation varies among the different cloud platforms (GCP, Azure, AWS, OpenStack). If your cluster runs in an environment that does not support LoadBalancers, you can still try to create them but their state will remain “Pending” without ever getting an IP.</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82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Demo for </a:t>
            </a:r>
            <a:r>
              <a:rPr lang="en-US" baseline="0" dirty="0" err="1"/>
              <a:t>Loadbalancer</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Again, 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LoadBalancer</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the </a:t>
            </a:r>
            <a:r>
              <a:rPr lang="en-US" baseline="0" dirty="0" err="1"/>
              <a:t>nodePort</a:t>
            </a:r>
            <a:r>
              <a:rPr lang="en-US" baseline="0" dirty="0"/>
              <a:t> and the external IP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the service also includes a cluster IP and a </a:t>
            </a:r>
            <a:r>
              <a:rPr lang="en-US" baseline="0" dirty="0" err="1"/>
              <a:t>nodePort</a:t>
            </a: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Wait until the external IP is assigned and point out that this involves cluster external mechanisms provided by the underlying infrastructure platform. It might not work the same way everywhere.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Connect to the service from the outside (of the cluster) via the </a:t>
            </a:r>
            <a:r>
              <a:rPr lang="en-US" baseline="0" dirty="0" err="1"/>
              <a:t>LoadBalancer</a:t>
            </a:r>
            <a:r>
              <a:rPr lang="en-US" baseline="0" dirty="0"/>
              <a:t> IP and port 80 (port of the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again, show that the new node port is working as well / additionally</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Get the IP address of the cluster’s nodes (</a:t>
            </a:r>
            <a:r>
              <a:rPr lang="en-US" baseline="0" dirty="0" err="1"/>
              <a:t>kubectl</a:t>
            </a:r>
            <a:r>
              <a:rPr lang="en-US" baseline="0" dirty="0"/>
              <a:t> get nodes –o wide)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Combine the node’s IP with the port and access the service</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37808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LoadBalancer is a single network endpoint with a unique IP which will be associated with a service. Incoming traffic to this IP on the service port will be forwarded through the NodePorts and the service to the pods matching the labels specified in the service description.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5821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70469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objectives, we can derive a few scenarios which the k8s network stack should be able to run.</a:t>
            </a:r>
          </a:p>
          <a:p>
            <a:endParaRPr lang="en-US" dirty="0"/>
          </a:p>
          <a:p>
            <a:pPr marL="342900" indent="-342900">
              <a:buAutoNum type="arabicParenR"/>
            </a:pPr>
            <a:r>
              <a:rPr lang="en-US" dirty="0"/>
              <a:t>The container to container communication is achieved by having all docker container joining the same </a:t>
            </a:r>
            <a:r>
              <a:rPr lang="en-US" dirty="0" err="1"/>
              <a:t>linux</a:t>
            </a:r>
            <a:r>
              <a:rPr lang="en-US" dirty="0"/>
              <a:t> namespace for networking. This way they can use the localhost interface to communicate.</a:t>
            </a:r>
          </a:p>
          <a:p>
            <a:pPr marL="342900" indent="-342900">
              <a:buAutoNum type="arabicParenR"/>
            </a:pPr>
            <a:r>
              <a:rPr lang="en-US" dirty="0"/>
              <a:t>Pod to pod communication is also achieved with docker means &amp; the overlay network</a:t>
            </a:r>
          </a:p>
          <a:p>
            <a:pPr marL="342900" indent="-342900">
              <a:buAutoNum type="arabicParenR"/>
            </a:pPr>
            <a:r>
              <a:rPr lang="en-US" dirty="0"/>
              <a:t>For services the cluster is heavily using </a:t>
            </a:r>
            <a:r>
              <a:rPr lang="en-US" dirty="0" err="1"/>
              <a:t>ip_tables</a:t>
            </a:r>
            <a:r>
              <a:rPr lang="en-US" dirty="0"/>
              <a:t> to manage </a:t>
            </a:r>
            <a:r>
              <a:rPr lang="en-US" dirty="0" err="1"/>
              <a:t>netfilter</a:t>
            </a:r>
            <a:r>
              <a:rPr lang="en-US" dirty="0"/>
              <a:t> and re-write IP addresses. In future IPVS might substitute </a:t>
            </a:r>
            <a:r>
              <a:rPr lang="en-US" dirty="0" err="1"/>
              <a:t>ip_tables</a:t>
            </a:r>
            <a:r>
              <a:rPr lang="en-US" dirty="0"/>
              <a:t>. The </a:t>
            </a:r>
            <a:r>
              <a:rPr lang="en-US" dirty="0" err="1"/>
              <a:t>kube</a:t>
            </a:r>
            <a:r>
              <a:rPr lang="en-US" dirty="0"/>
              <a:t>-proxy component is helping to maintain all of these.</a:t>
            </a:r>
          </a:p>
          <a:p>
            <a:pPr marL="342900" indent="-342900">
              <a:buAutoNum type="arabicParenR"/>
            </a:pPr>
            <a:r>
              <a:rPr lang="en-US" dirty="0"/>
              <a:t>Traffic to and from the internet is usually exposed via </a:t>
            </a:r>
            <a:r>
              <a:rPr lang="en-US" dirty="0" err="1"/>
              <a:t>ip_tables</a:t>
            </a:r>
            <a:r>
              <a:rPr lang="en-US" dirty="0"/>
              <a:t> and or network address translation.</a:t>
            </a:r>
          </a:p>
          <a:p>
            <a:pPr marL="342900" indent="-342900">
              <a:buAutoNum type="arabicParenR"/>
            </a:pPr>
            <a:r>
              <a:rPr lang="en-US" dirty="0"/>
              <a:t>It is also reasonable to have a cluster internal DNS resolution. There is a DNS service deployed to our training cluster.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132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“nginx” could be valid as well (assuming the service is called nginx)</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compatible)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If not yet present, create a deployment of an </a:t>
            </a:r>
            <a:r>
              <a:rPr lang="en-US" baseline="0" dirty="0" err="1"/>
              <a:t>nginx</a:t>
            </a:r>
            <a:r>
              <a:rPr lang="en-US" baseline="0" dirty="0"/>
              <a:t> webserver first (</a:t>
            </a:r>
            <a:r>
              <a:rPr lang="en-US" baseline="0" dirty="0" err="1"/>
              <a:t>kubectl</a:t>
            </a:r>
            <a:r>
              <a:rPr lang="en-US" baseline="0" dirty="0"/>
              <a:t> run </a:t>
            </a:r>
            <a:r>
              <a:rPr lang="en-US" baseline="0" dirty="0" err="1"/>
              <a:t>nginx</a:t>
            </a:r>
            <a:r>
              <a:rPr lang="en-US" baseline="0" dirty="0"/>
              <a:t>-demo --image=</a:t>
            </a:r>
            <a:r>
              <a:rPr lang="en-US" baseline="0" dirty="0" err="1"/>
              <a:t>nginx:mainline</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service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“expose” to create a service for your deployment (</a:t>
            </a:r>
            <a:r>
              <a:rPr lang="en-US" baseline="0" dirty="0" err="1"/>
              <a:t>kubectl</a:t>
            </a:r>
            <a:r>
              <a:rPr lang="en-US" baseline="0" dirty="0"/>
              <a:t> expose deployment &lt;name&gt; --port=80 --target-port=80 –type=</a:t>
            </a:r>
            <a:r>
              <a:rPr lang="en-US" baseline="0" dirty="0" err="1"/>
              <a:t>ClusterIP</a:t>
            </a:r>
            <a:r>
              <a:rPr lang="en-US" baseline="0" dirty="0"/>
              <a: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Explain the command and the ports (port = service, target-port = pod)</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service with the </a:t>
            </a:r>
            <a:r>
              <a:rPr lang="en-US" baseline="0" dirty="0" err="1"/>
              <a:t>clusterIP</a:t>
            </a:r>
            <a:r>
              <a:rPr lang="en-US" baseline="0" dirty="0"/>
              <a:t> address and associated end points (use </a:t>
            </a:r>
            <a:r>
              <a:rPr lang="en-US" baseline="0" dirty="0" err="1"/>
              <a:t>kubectl</a:t>
            </a:r>
            <a:r>
              <a:rPr lang="en-US" baseline="0" dirty="0"/>
              <a:t> describe)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Scale the deployment up and show again the updated list of end points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Spin up a </a:t>
            </a:r>
            <a:r>
              <a:rPr lang="en-US" baseline="0" dirty="0" err="1"/>
              <a:t>tmp</a:t>
            </a:r>
            <a:r>
              <a:rPr lang="en-US" baseline="0" dirty="0"/>
              <a:t> pod “</a:t>
            </a:r>
            <a:r>
              <a:rPr lang="en-US" baseline="0" dirty="0" err="1"/>
              <a:t>kubectl</a:t>
            </a:r>
            <a:r>
              <a:rPr lang="en-US" baseline="0" dirty="0"/>
              <a:t> run </a:t>
            </a:r>
            <a:r>
              <a:rPr lang="en-US" baseline="0" dirty="0" err="1"/>
              <a:t>dns</a:t>
            </a:r>
            <a:r>
              <a:rPr lang="en-US" baseline="0" dirty="0"/>
              <a:t>-test --</a:t>
            </a:r>
            <a:r>
              <a:rPr lang="en-US" baseline="0" dirty="0" err="1"/>
              <a:t>rm</a:t>
            </a:r>
            <a:r>
              <a:rPr lang="en-US" baseline="0" dirty="0"/>
              <a:t> -</a:t>
            </a:r>
            <a:r>
              <a:rPr lang="en-US" baseline="0" dirty="0" err="1"/>
              <a:t>ti</a:t>
            </a:r>
            <a:r>
              <a:rPr lang="en-US" baseline="0" dirty="0"/>
              <a:t> --restart=Never --image=alpine:3.8”</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Do a “</a:t>
            </a:r>
            <a:r>
              <a:rPr lang="en-US" baseline="0" dirty="0" err="1"/>
              <a:t>nslookup</a:t>
            </a:r>
            <a:r>
              <a:rPr lang="en-US" baseline="0" dirty="0"/>
              <a:t> &lt;service name&gt;” and point to the the cluster DNS, every namespace is a subdomain</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DNS name of a service to download an index.html (i.e. “</a:t>
            </a:r>
            <a:r>
              <a:rPr lang="en-US" baseline="0" dirty="0" err="1"/>
              <a:t>wget</a:t>
            </a:r>
            <a:r>
              <a:rPr lang="en-US" baseline="0" dirty="0"/>
              <a:t> </a:t>
            </a:r>
            <a:r>
              <a:rPr lang="en-US" baseline="0" dirty="0" err="1"/>
              <a:t>nginx</a:t>
            </a:r>
            <a:r>
              <a:rPr lang="en-US" baseline="0" dirty="0"/>
              <a:t>-demo”)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Finally, delete the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1722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hyperlink" Target="https://sookocheff.com/post/kubernetes/understanding-kubernetes-networking-mode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NodePorts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31"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31"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cxnSpLocks/>
            <a:stCxn id="22" idx="2"/>
            <a:endCxn id="31"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Single Corner Snipped 30">
            <a:extLst>
              <a:ext uri="{FF2B5EF4-FFF2-40B4-BE49-F238E27FC236}">
                <a16:creationId xmlns:a16="http://schemas.microsoft.com/office/drawing/2014/main" id="{8C332021-E2C8-40F3-9F1A-E060F1384DF3}"/>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Selector: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NodePort: 30021</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9" name="Rectangle 28">
            <a:extLst>
              <a:ext uri="{FF2B5EF4-FFF2-40B4-BE49-F238E27FC236}">
                <a16:creationId xmlns:a16="http://schemas.microsoft.com/office/drawing/2014/main" id="{965DBE36-9899-405C-9A72-452A2D084CD9}"/>
              </a:ext>
            </a:extLst>
          </p:cNvPr>
          <p:cNvSpPr/>
          <p:nvPr/>
        </p:nvSpPr>
        <p:spPr bwMode="gray">
          <a:xfrm>
            <a:off x="5197191" y="2922464"/>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209804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Introducing LoadBalancers</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Connector: Elbow 25"/>
          <p:cNvCxnSpPr>
            <a:cxnSpLocks/>
            <a:stCxn id="25" idx="1"/>
            <a:endCxn id="22" idx="0"/>
          </p:cNvCxnSpPr>
          <p:nvPr/>
        </p:nvCxnSpPr>
        <p:spPr>
          <a:xfrm rot="10800000" flipV="1">
            <a:off x="1403286" y="2334304"/>
            <a:ext cx="1614611"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cxnSpLocks/>
            <a:stCxn id="25" idx="3"/>
            <a:endCxn id="23" idx="0"/>
          </p:cNvCxnSpPr>
          <p:nvPr/>
        </p:nvCxnSpPr>
        <p:spPr>
          <a:xfrm>
            <a:off x="9069904" y="2334305"/>
            <a:ext cx="1558410" cy="8935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46" idx="1"/>
            <a:endCxn id="15" idx="2"/>
          </p:cNvCxnSpPr>
          <p:nvPr/>
        </p:nvCxnSpPr>
        <p:spPr>
          <a:xfrm rot="5400000">
            <a:off x="3594206" y="3379499"/>
            <a:ext cx="960317" cy="3910927"/>
          </a:xfrm>
          <a:prstGeom prst="bentConnector3">
            <a:avLst>
              <a:gd name="adj1" fmla="val 123805"/>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cxnSpLocks/>
            <a:stCxn id="31" idx="1"/>
            <a:endCxn id="39" idx="0"/>
          </p:cNvCxnSpPr>
          <p:nvPr/>
        </p:nvCxnSpPr>
        <p:spPr>
          <a:xfrm>
            <a:off x="8130685" y="1505887"/>
            <a:ext cx="0" cy="313921"/>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93DF1A8-4868-459A-AF50-9326D5A976E1}"/>
              </a:ext>
            </a:extLst>
          </p:cNvPr>
          <p:cNvGrpSpPr/>
          <p:nvPr/>
        </p:nvGrpSpPr>
        <p:grpSpPr>
          <a:xfrm>
            <a:off x="3017896" y="1819808"/>
            <a:ext cx="6052008" cy="821276"/>
            <a:chOff x="3017896" y="1876370"/>
            <a:chExt cx="6052008" cy="821276"/>
          </a:xfrm>
        </p:grpSpPr>
        <p:sp>
          <p:nvSpPr>
            <p:cNvPr id="25" name="Rectangle 24">
              <a:extLst>
                <a:ext uri="{FF2B5EF4-FFF2-40B4-BE49-F238E27FC236}">
                  <a16:creationId xmlns:a16="http://schemas.microsoft.com/office/drawing/2014/main" id="{10B7A041-D1B3-4694-9454-55B5F757C84F}"/>
                </a:ext>
              </a:extLst>
            </p:cNvPr>
            <p:cNvSpPr/>
            <p:nvPr/>
          </p:nvSpPr>
          <p:spPr bwMode="gray">
            <a:xfrm>
              <a:off x="3017896" y="2084088"/>
              <a:ext cx="6052008"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76370"/>
              <a:ext cx="1073656" cy="3699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a:extLst>
                <a:ext uri="{FF2B5EF4-FFF2-40B4-BE49-F238E27FC236}">
                  <a16:creationId xmlns:a16="http://schemas.microsoft.com/office/drawing/2014/main" id="{54F544F5-461B-4475-AC4A-B14AC1B5D1B3}"/>
                </a:ext>
              </a:extLst>
            </p:cNvPr>
            <p:cNvSpPr/>
            <p:nvPr/>
          </p:nvSpPr>
          <p:spPr bwMode="gray">
            <a:xfrm>
              <a:off x="3184074" y="1880541"/>
              <a:ext cx="1794651"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35.65.257.1</a:t>
              </a:r>
            </a:p>
          </p:txBody>
        </p:sp>
      </p:grpSp>
      <p:sp>
        <p:nvSpPr>
          <p:cNvPr id="46" name="Rectangle: Single Corner Snipped 45">
            <a:extLst>
              <a:ext uri="{FF2B5EF4-FFF2-40B4-BE49-F238E27FC236}">
                <a16:creationId xmlns:a16="http://schemas.microsoft.com/office/drawing/2014/main" id="{5E9FCBC4-82E3-4A8A-AD31-E51BA1D4CAB8}"/>
              </a:ext>
            </a:extLst>
          </p:cNvPr>
          <p:cNvSpPr/>
          <p:nvPr/>
        </p:nvSpPr>
        <p:spPr bwMode="gray">
          <a:xfrm>
            <a:off x="4792661" y="3079127"/>
            <a:ext cx="2474332"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Selector: app=nginx</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cxnSp>
        <p:nvCxnSpPr>
          <p:cNvPr id="33" name="Connector: Elbow 32"/>
          <p:cNvCxnSpPr>
            <a:cxnSpLocks/>
            <a:stCxn id="22" idx="2"/>
            <a:endCxn id="46" idx="2"/>
          </p:cNvCxnSpPr>
          <p:nvPr/>
        </p:nvCxnSpPr>
        <p:spPr>
          <a:xfrm rot="16200000" flipH="1">
            <a:off x="2942712" y="2117017"/>
            <a:ext cx="310522" cy="3389376"/>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46"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04562E7-00A7-4A86-943E-8EBA6759839C}"/>
              </a:ext>
            </a:extLst>
          </p:cNvPr>
          <p:cNvSpPr/>
          <p:nvPr/>
        </p:nvSpPr>
        <p:spPr bwMode="gray">
          <a:xfrm>
            <a:off x="5197190" y="2922326"/>
            <a:ext cx="1665273" cy="289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0" i="0" u="none" strike="noStrike" kern="0" cap="none" spc="0" normalizeH="0" baseline="0" noProof="0" dirty="0">
                <a:ln>
                  <a:noFill/>
                </a:ln>
                <a:effectLst/>
                <a:uLnTx/>
                <a:uFillTx/>
                <a:ea typeface="Arial Unicode MS" pitchFamily="34" charset="-128"/>
                <a:cs typeface="Arial Unicode MS" pitchFamily="34" charset="-128"/>
              </a:rPr>
              <a:t>IP: 10.10.10.4</a:t>
            </a:r>
          </a:p>
        </p:txBody>
      </p:sp>
    </p:spTree>
    <p:extLst>
      <p:ext uri="{BB962C8B-B14F-4D97-AF65-F5344CB8AC3E}">
        <p14:creationId xmlns:p14="http://schemas.microsoft.com/office/powerpoint/2010/main" val="1367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40492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So </a:t>
            </a:r>
            <a:r>
              <a:rPr lang="en-US"/>
              <a:t>many different ports</a:t>
            </a:r>
            <a:r>
              <a:rPr lang="en-US" dirty="0"/>
              <a:t>…</a:t>
            </a: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NodePort: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7" name="Connector: Elbow 26"/>
          <p:cNvCxnSpPr>
            <a:cxnSpLocks/>
            <a:stCxn id="25" idx="3"/>
            <a:endCxn id="23" idx="0"/>
          </p:cNvCxnSpPr>
          <p:nvPr/>
        </p:nvCxnSpPr>
        <p:spPr>
          <a:xfrm>
            <a:off x="9069903" y="2390867"/>
            <a:ext cx="1558411" cy="83699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cxnSpLocks/>
            <a:stCxn id="23" idx="2"/>
            <a:endCxn id="57" idx="0"/>
          </p:cNvCxnSpPr>
          <p:nvPr/>
        </p:nvCxnSpPr>
        <p:spPr>
          <a:xfrm rot="5400000">
            <a:off x="8792393" y="2131045"/>
            <a:ext cx="310522" cy="336132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cxnSpLocks/>
            <a:stCxn id="57" idx="1"/>
            <a:endCxn id="15" idx="2"/>
          </p:cNvCxnSpPr>
          <p:nvPr/>
        </p:nvCxnSpPr>
        <p:spPr>
          <a:xfrm rot="16200000" flipH="1">
            <a:off x="6478895" y="4432863"/>
            <a:ext cx="957690" cy="1801572"/>
          </a:xfrm>
          <a:prstGeom prst="bentConnector3">
            <a:avLst>
              <a:gd name="adj1" fmla="val 123870"/>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B7A041-D1B3-4694-9454-55B5F757C84F}"/>
              </a:ext>
            </a:extLst>
          </p:cNvPr>
          <p:cNvSpPr/>
          <p:nvPr/>
        </p:nvSpPr>
        <p:spPr bwMode="gray">
          <a:xfrm>
            <a:off x="4806732" y="2084088"/>
            <a:ext cx="4263171" cy="613558"/>
          </a:xfrm>
          <a:prstGeom prst="rect">
            <a:avLst/>
          </a:prstGeom>
          <a:solidFill>
            <a:srgbClr val="0070C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LoadBalancer</a:t>
            </a:r>
          </a:p>
        </p:txBody>
      </p:sp>
      <p:sp>
        <p:nvSpPr>
          <p:cNvPr id="31" name="Cloud 30">
            <a:extLst>
              <a:ext uri="{FF2B5EF4-FFF2-40B4-BE49-F238E27FC236}">
                <a16:creationId xmlns:a16="http://schemas.microsoft.com/office/drawing/2014/main" id="{650B88C5-9391-410D-AD5A-D43BDA2A1C53}"/>
              </a:ext>
            </a:extLst>
          </p:cNvPr>
          <p:cNvSpPr/>
          <p:nvPr/>
        </p:nvSpPr>
        <p:spPr bwMode="gray">
          <a:xfrm>
            <a:off x="6382267" y="432611"/>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nginx:80</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D644CA9C-6739-4EBF-8649-AE590DFF8E16}"/>
              </a:ext>
            </a:extLst>
          </p:cNvPr>
          <p:cNvSpPr/>
          <p:nvPr/>
        </p:nvSpPr>
        <p:spPr bwMode="gray">
          <a:xfrm>
            <a:off x="7593857" y="1852866"/>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a:extLst>
              <a:ext uri="{FF2B5EF4-FFF2-40B4-BE49-F238E27FC236}">
                <a16:creationId xmlns:a16="http://schemas.microsoft.com/office/drawing/2014/main" id="{6064095C-8499-4385-AEBA-C1A6BFE16CEF}"/>
              </a:ext>
            </a:extLst>
          </p:cNvPr>
          <p:cNvCxnSpPr>
            <a:stCxn id="31" idx="1"/>
            <a:endCxn id="39" idx="0"/>
          </p:cNvCxnSpPr>
          <p:nvPr/>
        </p:nvCxnSpPr>
        <p:spPr>
          <a:xfrm>
            <a:off x="8130685" y="1505887"/>
            <a:ext cx="0" cy="346979"/>
          </a:xfrm>
          <a:prstGeom prst="straightConnector1">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198669" y="5383910"/>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9" name="Picture 28">
            <a:extLst>
              <a:ext uri="{FF2B5EF4-FFF2-40B4-BE49-F238E27FC236}">
                <a16:creationId xmlns:a16="http://schemas.microsoft.com/office/drawing/2014/main" id="{F08B04CC-B4D7-438C-9B05-EE0BDB5E902C}"/>
              </a:ext>
            </a:extLst>
          </p:cNvPr>
          <p:cNvPicPr>
            <a:picLocks noChangeAspect="1"/>
          </p:cNvPicPr>
          <p:nvPr/>
        </p:nvPicPr>
        <p:blipFill>
          <a:blip r:embed="rId3"/>
          <a:stretch>
            <a:fillRect/>
          </a:stretch>
        </p:blipFill>
        <p:spPr>
          <a:xfrm>
            <a:off x="790680" y="1226795"/>
            <a:ext cx="2580189" cy="4585699"/>
          </a:xfrm>
          <a:prstGeom prst="rect">
            <a:avLst/>
          </a:prstGeom>
        </p:spPr>
      </p:pic>
      <p:cxnSp>
        <p:nvCxnSpPr>
          <p:cNvPr id="37" name="Connector: Elbow 36">
            <a:extLst>
              <a:ext uri="{FF2B5EF4-FFF2-40B4-BE49-F238E27FC236}">
                <a16:creationId xmlns:a16="http://schemas.microsoft.com/office/drawing/2014/main" id="{A1F6945B-3CC4-4A5B-8F84-7DC5CC6F54A9}"/>
              </a:ext>
            </a:extLst>
          </p:cNvPr>
          <p:cNvCxnSpPr>
            <a:cxnSpLocks/>
            <a:endCxn id="20" idx="2"/>
          </p:cNvCxnSpPr>
          <p:nvPr/>
        </p:nvCxnSpPr>
        <p:spPr>
          <a:xfrm>
            <a:off x="3066714" y="4637523"/>
            <a:ext cx="7045445" cy="1177598"/>
          </a:xfrm>
          <a:prstGeom prst="bentConnector4">
            <a:avLst>
              <a:gd name="adj1" fmla="val 8860"/>
              <a:gd name="adj2" fmla="val 1514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E855FA4F-FE92-4572-9B89-39B46442B4EE}"/>
              </a:ext>
            </a:extLst>
          </p:cNvPr>
          <p:cNvSpPr/>
          <p:nvPr/>
        </p:nvSpPr>
        <p:spPr bwMode="gray">
          <a:xfrm>
            <a:off x="10284643" y="1679376"/>
            <a:ext cx="1648753" cy="482047"/>
          </a:xfrm>
          <a:prstGeom prst="wedgeRectCallout">
            <a:avLst>
              <a:gd name="adj1" fmla="val 1972"/>
              <a:gd name="adj2" fmla="val 259334"/>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Chosen at random</a:t>
            </a:r>
          </a:p>
        </p:txBody>
      </p:sp>
      <p:sp>
        <p:nvSpPr>
          <p:cNvPr id="57" name="Rectangle: Single Corner Snipped 56">
            <a:extLst>
              <a:ext uri="{FF2B5EF4-FFF2-40B4-BE49-F238E27FC236}">
                <a16:creationId xmlns:a16="http://schemas.microsoft.com/office/drawing/2014/main" id="{DAF516E3-9AF4-402E-A9A8-2D2A63535036}"/>
              </a:ext>
            </a:extLst>
          </p:cNvPr>
          <p:cNvSpPr/>
          <p:nvPr/>
        </p:nvSpPr>
        <p:spPr bwMode="gray">
          <a:xfrm>
            <a:off x="4846915" y="3079127"/>
            <a:ext cx="2420078" cy="1775677"/>
          </a:xfrm>
          <a:prstGeom prst="snip1Rect">
            <a:avLst/>
          </a:prstGeom>
          <a:ln w="38100" cmpd="sng">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90000" tIns="0" rIns="90000" bIns="0" rtlCol="0" anchor="t"/>
          <a:lstStyle/>
          <a:p>
            <a:pPr marR="0" algn="ctr" defTabSz="914400" eaLnBrk="1" fontAlgn="base" latinLnBrk="0" hangingPunct="1">
              <a:lnSpc>
                <a:spcPct val="100000"/>
              </a:lnSpc>
              <a:spcAft>
                <a:spcPts val="60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Selector: app=nginx</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Type: LoadBalancer</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lang="en-US" sz="1600" kern="0" dirty="0">
                <a:ea typeface="Arial Unicode MS" pitchFamily="34" charset="-128"/>
                <a:cs typeface="Arial Unicode MS" pitchFamily="34" charset="-128"/>
              </a:rPr>
              <a:t>TargetPort: 80</a:t>
            </a:r>
          </a:p>
          <a:p>
            <a:pPr marL="285750" marR="0" indent="-285750" defTabSz="914400" eaLnBrk="1" fontAlgn="base" latinLnBrk="0" hangingPunct="1">
              <a:lnSpc>
                <a:spcPct val="100000"/>
              </a:lnSpc>
              <a:spcBef>
                <a:spcPts val="600"/>
              </a:spcBef>
              <a:spcAft>
                <a:spcPct val="0"/>
              </a:spcAft>
              <a:buClr>
                <a:srgbClr val="F0AB00"/>
              </a:buClr>
              <a:buSzPct val="80000"/>
              <a:buFont typeface="Arial" panose="020B0604020202020204" pitchFamily="34" charset="0"/>
              <a:buChar char="•"/>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64" name="Rectangle 63">
            <a:extLst>
              <a:ext uri="{FF2B5EF4-FFF2-40B4-BE49-F238E27FC236}">
                <a16:creationId xmlns:a16="http://schemas.microsoft.com/office/drawing/2014/main" id="{97293F6F-4DF5-437A-9417-D5496CC658F9}"/>
              </a:ext>
            </a:extLst>
          </p:cNvPr>
          <p:cNvSpPr/>
          <p:nvPr/>
        </p:nvSpPr>
        <p:spPr bwMode="gray">
          <a:xfrm>
            <a:off x="6097239" y="2890429"/>
            <a:ext cx="803182" cy="32574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Port: 80</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72" name="Group 71">
            <a:extLst>
              <a:ext uri="{FF2B5EF4-FFF2-40B4-BE49-F238E27FC236}">
                <a16:creationId xmlns:a16="http://schemas.microsoft.com/office/drawing/2014/main" id="{A78C8562-3BB2-459D-9F61-CA18CD4420BF}"/>
              </a:ext>
            </a:extLst>
          </p:cNvPr>
          <p:cNvGrpSpPr/>
          <p:nvPr/>
        </p:nvGrpSpPr>
        <p:grpSpPr>
          <a:xfrm>
            <a:off x="2479249" y="2067158"/>
            <a:ext cx="5114608" cy="2640037"/>
            <a:chOff x="2479249" y="2067158"/>
            <a:chExt cx="5114608" cy="2640037"/>
          </a:xfrm>
        </p:grpSpPr>
        <p:cxnSp>
          <p:nvCxnSpPr>
            <p:cNvPr id="12" name="Connector: Elbow 11">
              <a:extLst>
                <a:ext uri="{FF2B5EF4-FFF2-40B4-BE49-F238E27FC236}">
                  <a16:creationId xmlns:a16="http://schemas.microsoft.com/office/drawing/2014/main" id="{2EE11602-31B0-45B6-9197-973EB3DBA5CA}"/>
                </a:ext>
              </a:extLst>
            </p:cNvPr>
            <p:cNvCxnSpPr>
              <a:cxnSpLocks/>
              <a:endCxn id="39" idx="1"/>
            </p:cNvCxnSpPr>
            <p:nvPr/>
          </p:nvCxnSpPr>
          <p:spPr>
            <a:xfrm flipV="1">
              <a:off x="2479249" y="2067158"/>
              <a:ext cx="5114608" cy="1976942"/>
            </a:xfrm>
            <a:prstGeom prst="bentConnector3">
              <a:avLst>
                <a:gd name="adj1" fmla="val 32306"/>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71DACFA-F495-47A4-91BC-AEADDC20E789}"/>
                </a:ext>
              </a:extLst>
            </p:cNvPr>
            <p:cNvCxnSpPr>
              <a:cxnSpLocks/>
              <a:endCxn id="64" idx="1"/>
            </p:cNvCxnSpPr>
            <p:nvPr/>
          </p:nvCxnSpPr>
          <p:spPr>
            <a:xfrm flipV="1">
              <a:off x="2479249" y="3053299"/>
              <a:ext cx="3617990" cy="983340"/>
            </a:xfrm>
            <a:prstGeom prst="bentConnector3">
              <a:avLst>
                <a:gd name="adj1" fmla="val 45832"/>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4A8741F-1EB5-49DE-AABB-C32933988FC3}"/>
                </a:ext>
              </a:extLst>
            </p:cNvPr>
            <p:cNvCxnSpPr>
              <a:cxnSpLocks/>
            </p:cNvCxnSpPr>
            <p:nvPr/>
          </p:nvCxnSpPr>
          <p:spPr>
            <a:xfrm>
              <a:off x="2482560" y="4047491"/>
              <a:ext cx="2683329" cy="659704"/>
            </a:xfrm>
            <a:prstGeom prst="bentConnector3">
              <a:avLst>
                <a:gd name="adj1" fmla="val 61944"/>
              </a:avLst>
            </a:prstGeom>
            <a:ln w="1016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65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#04</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Objectives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2303761192"/>
              </p:ext>
            </p:extLst>
          </p:nvPr>
        </p:nvGraphicFramePr>
        <p:xfrm>
          <a:off x="504001" y="1136193"/>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269F4EFB-F450-478D-A54F-AC412F44A3C0}"/>
              </a:ext>
            </a:extLst>
          </p:cNvPr>
          <p:cNvSpPr/>
          <p:nvPr/>
        </p:nvSpPr>
        <p:spPr>
          <a:xfrm>
            <a:off x="1521414" y="6145748"/>
            <a:ext cx="9151648" cy="338554"/>
          </a:xfrm>
          <a:prstGeom prst="rect">
            <a:avLst/>
          </a:prstGeom>
        </p:spPr>
        <p:txBody>
          <a:bodyPr wrap="square">
            <a:spAutoFit/>
          </a:bodyPr>
          <a:lstStyle/>
          <a:p>
            <a:r>
              <a:rPr lang="en-US" sz="1600" dirty="0">
                <a:hlinkClick r:id="rId8"/>
              </a:rPr>
              <a:t>https://sookocheff.com/post/kubernetes/understanding-kubernetes-networking-model/</a:t>
            </a:r>
            <a:r>
              <a:rPr lang="en-US" sz="1600" dirty="0"/>
              <a:t> </a:t>
            </a:r>
          </a:p>
        </p:txBody>
      </p:sp>
    </p:spTree>
    <p:extLst>
      <p:ext uri="{BB962C8B-B14F-4D97-AF65-F5344CB8AC3E}">
        <p14:creationId xmlns:p14="http://schemas.microsoft.com/office/powerpoint/2010/main" val="142946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54C405-967C-4BD4-B59B-40D0C1F009A5}"/>
              </a:ext>
            </a:extLst>
          </p:cNvPr>
          <p:cNvSpPr>
            <a:spLocks noGrp="1"/>
          </p:cNvSpPr>
          <p:nvPr>
            <p:ph type="title"/>
          </p:nvPr>
        </p:nvSpPr>
        <p:spPr/>
        <p:txBody>
          <a:bodyPr/>
          <a:lstStyle/>
          <a:p>
            <a:r>
              <a:rPr lang="en-US" dirty="0"/>
              <a:t>Scenarios of k8s networking</a:t>
            </a:r>
          </a:p>
        </p:txBody>
      </p:sp>
      <p:graphicFrame>
        <p:nvGraphicFramePr>
          <p:cNvPr id="7" name="Diagram 6">
            <a:extLst>
              <a:ext uri="{FF2B5EF4-FFF2-40B4-BE49-F238E27FC236}">
                <a16:creationId xmlns:a16="http://schemas.microsoft.com/office/drawing/2014/main" id="{2E04D910-BE86-4B96-A1EB-E49E6BE3030C}"/>
              </a:ext>
            </a:extLst>
          </p:cNvPr>
          <p:cNvGraphicFramePr/>
          <p:nvPr>
            <p:extLst>
              <p:ext uri="{D42A27DB-BD31-4B8C-83A1-F6EECF244321}">
                <p14:modId xmlns:p14="http://schemas.microsoft.com/office/powerpoint/2010/main" val="3030601165"/>
              </p:ext>
            </p:extLst>
          </p:nvPr>
        </p:nvGraphicFramePr>
        <p:xfrm>
          <a:off x="504001" y="1228436"/>
          <a:ext cx="8616999" cy="500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3000821"/>
          </a:xfrm>
          <a:prstGeom prst="rect">
            <a:avLst/>
          </a:prstGeom>
        </p:spPr>
        <p:txBody>
          <a:bodyPr wrap="square">
            <a:spAutoFit/>
          </a:bodyPr>
          <a:lstStyle/>
          <a:p>
            <a:pPr marL="342900" indent="-342900">
              <a:buFont typeface="Wingdings" panose="05000000000000000000" pitchFamily="2" charset="2"/>
              <a:buChar char="§"/>
            </a:pPr>
            <a:r>
              <a:rPr lang="en-US" dirty="0" err="1"/>
              <a:t>netfilter</a:t>
            </a:r>
            <a:r>
              <a:rPr lang="en-US" dirty="0"/>
              <a:t>, </a:t>
            </a:r>
            <a:r>
              <a:rPr lang="en-US" dirty="0" err="1"/>
              <a:t>ip_tables</a:t>
            </a:r>
            <a:r>
              <a:rPr lang="en-US" dirty="0"/>
              <a:t>, </a:t>
            </a:r>
            <a:r>
              <a:rPr lang="en-US" dirty="0" err="1"/>
              <a:t>ipvs</a:t>
            </a:r>
            <a:endParaRPr lang="en-US" dirty="0"/>
          </a:p>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 and </a:t>
            </a:r>
            <a:r>
              <a:rPr lang="en-US">
                <a:sym typeface="Wingdings" panose="05000000000000000000" pitchFamily="2" charset="2"/>
              </a:rPr>
              <a:t>named ports</a:t>
            </a:r>
            <a:endParaRPr lang="en-US" dirty="0">
              <a:sym typeface="Wingdings" panose="05000000000000000000" pitchFamily="2" charset="2"/>
            </a:endParaRPr>
          </a:p>
        </p:txBody>
      </p:sp>
    </p:spTree>
    <p:extLst>
      <p:ext uri="{BB962C8B-B14F-4D97-AF65-F5344CB8AC3E}">
        <p14:creationId xmlns:p14="http://schemas.microsoft.com/office/powerpoint/2010/main" val="86419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NodePort or use a LoadBalancer</a:t>
            </a:r>
          </a:p>
        </p:txBody>
      </p:sp>
    </p:spTree>
    <p:extLst>
      <p:ext uri="{BB962C8B-B14F-4D97-AF65-F5344CB8AC3E}">
        <p14:creationId xmlns:p14="http://schemas.microsoft.com/office/powerpoint/2010/main" val="1691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Selector: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TargetPort: </a:t>
            </a:r>
            <a:r>
              <a:rPr lang="en-US" sz="1800" b="1" kern="0" dirty="0">
                <a:ea typeface="Arial Unicode MS" pitchFamily="34" charset="-128"/>
                <a:cs typeface="Arial Unicode MS" pitchFamily="34" charset="-128"/>
              </a:rPr>
              <a:t>8080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58707" y="4003070"/>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Selector: app= nginx</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 nginx-http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TargetPort: http</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40077" y="5166421"/>
              <a:ext cx="1108910" cy="648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5" y="3611018"/>
            <a:ext cx="3797683" cy="1565333"/>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NodePort,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LoadBalancer</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a:sym typeface="Wingdings" panose="05000000000000000000" pitchFamily="2" charset="2"/>
              </a:rPr>
              <a:t>NodePort</a:t>
            </a: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2049</Words>
  <Application>Microsoft Office PowerPoint</Application>
  <PresentationFormat>Custom</PresentationFormat>
  <Paragraphs>250</Paragraphs>
  <Slides>18</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Objectives of k8s networking</vt:lpstr>
      <vt:lpstr>Scenarios of k8s networking</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Demo</vt:lpstr>
      <vt:lpstr>How NodePorts work</vt:lpstr>
      <vt:lpstr>Demo</vt:lpstr>
      <vt:lpstr>Introducing LoadBalancers</vt:lpstr>
      <vt:lpstr>Demo</vt:lpstr>
      <vt:lpstr>So many different ports…</vt:lpstr>
      <vt:lpstr>What YOU will do in exercise #04</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515</cp:revision>
  <dcterms:created xsi:type="dcterms:W3CDTF">2015-10-14T11:21:43Z</dcterms:created>
  <dcterms:modified xsi:type="dcterms:W3CDTF">2018-08-28T12:37:37Z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