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8" r:id="rId3"/>
    <p:sldId id="442" r:id="rId4"/>
    <p:sldId id="444" r:id="rId5"/>
    <p:sldId id="449" r:id="rId6"/>
    <p:sldId id="450" r:id="rId7"/>
    <p:sldId id="453" r:id="rId8"/>
    <p:sldId id="451" r:id="rId9"/>
    <p:sldId id="454"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26" d="100"/>
          <a:sy n="126" d="100"/>
        </p:scale>
        <p:origin x="414" y="12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74235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Recap: Pods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Worker</a:t>
            </a:r>
          </a:p>
        </p:txBody>
      </p:sp>
      <p:sp>
        <p:nvSpPr>
          <p:cNvPr id="41" name="Rectangle 40"/>
          <p:cNvSpPr/>
          <p:nvPr/>
        </p:nvSpPr>
        <p:spPr bwMode="gray">
          <a:xfrm>
            <a:off x="444438" y="1470876"/>
            <a:ext cx="11246039" cy="4099344"/>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noProof="0" dirty="0">
                <a:ea typeface="Arial Unicode MS" pitchFamily="34" charset="-128"/>
                <a:cs typeface="Arial Unicode MS" pitchFamily="34" charset="-128"/>
              </a:rPr>
              <a:t>Namespace: your-namespace</a:t>
            </a:r>
            <a:endParaRPr kumimoji="0" lang="en-US"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Pod-B</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917772" y="4477855"/>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4602917" y="32019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stCxn id="7" idx="3"/>
            <a:endCxn id="6" idx="4"/>
          </p:cNvCxnSpPr>
          <p:nvPr/>
        </p:nvCxnSpPr>
        <p:spPr>
          <a:xfrm flipH="1">
            <a:off x="5915992" y="3780117"/>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4519213" y="3572411"/>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gray">
          <a:xfrm>
            <a:off x="6919527" y="2830093"/>
            <a:ext cx="33914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981013" y="3472948"/>
            <a:ext cx="1561405" cy="1520039"/>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7" name="Rectangle 6"/>
          <p:cNvSpPr/>
          <p:nvPr/>
        </p:nvSpPr>
        <p:spPr bwMode="gray">
          <a:xfrm>
            <a:off x="2774117" y="365484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p:cNvCxnSpPr>
            <a:stCxn id="7" idx="3"/>
            <a:endCxn id="6" idx="2"/>
          </p:cNvCxnSpPr>
          <p:nvPr/>
        </p:nvCxnSpPr>
        <p:spPr>
          <a:xfrm flipV="1">
            <a:off x="4402048" y="4232968"/>
            <a:ext cx="3578965" cy="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Tree>
    <p:extLst>
      <p:ext uri="{BB962C8B-B14F-4D97-AF65-F5344CB8AC3E}">
        <p14:creationId xmlns:p14="http://schemas.microsoft.com/office/powerpoint/2010/main" val="132010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types</a:t>
            </a:r>
          </a:p>
        </p:txBody>
      </p:sp>
      <p:sp>
        <p:nvSpPr>
          <p:cNvPr id="3" name="Rectangle 2"/>
          <p:cNvSpPr/>
          <p:nvPr/>
        </p:nvSpPr>
        <p:spPr>
          <a:xfrm>
            <a:off x="504000" y="1136103"/>
            <a:ext cx="6297393" cy="4431983"/>
          </a:xfrm>
          <a:prstGeom prst="rect">
            <a:avLst/>
          </a:prstGeom>
        </p:spPr>
        <p:txBody>
          <a:bodyPr wrap="square">
            <a:spAutoFit/>
          </a:bodyPr>
          <a:lstStyle/>
          <a:p>
            <a:pPr marL="342900" indent="-342900">
              <a:buFont typeface="Wingdings" panose="05000000000000000000" pitchFamily="2" charset="2"/>
              <a:buChar char="§"/>
            </a:pPr>
            <a:r>
              <a:rPr lang="en-US" dirty="0"/>
              <a:t>Volume</a:t>
            </a:r>
          </a:p>
          <a:p>
            <a:pPr marL="887288" lvl="1" indent="-342900">
              <a:buFont typeface="Wingdings" panose="05000000000000000000" pitchFamily="2" charset="2"/>
              <a:buChar char="§"/>
            </a:pPr>
            <a:r>
              <a:rPr lang="en-US" dirty="0"/>
              <a:t>Direct representation &amp; access to storage</a:t>
            </a:r>
          </a:p>
          <a:p>
            <a:pPr marL="887288" lvl="1" indent="-342900">
              <a:buFont typeface="Wingdings" panose="05000000000000000000" pitchFamily="2" charset="2"/>
              <a:buChar char="§"/>
            </a:pPr>
            <a:r>
              <a:rPr lang="en-US" dirty="0"/>
              <a:t>Volumes are bound to a pod and mounted into the specified container</a:t>
            </a:r>
          </a:p>
          <a:p>
            <a:pPr marL="887288" lvl="1" indent="-342900">
              <a:buFont typeface="Wingdings" panose="05000000000000000000" pitchFamily="2" charset="2"/>
              <a:buChar char="§"/>
            </a:pPr>
            <a:r>
              <a:rPr lang="en-US" dirty="0"/>
              <a:t>Available for a lot of scenarios like </a:t>
            </a:r>
            <a:r>
              <a:rPr lang="en-US" dirty="0" err="1"/>
              <a:t>nfs</a:t>
            </a:r>
            <a:r>
              <a:rPr lang="en-US" dirty="0"/>
              <a:t>, </a:t>
            </a:r>
            <a:r>
              <a:rPr lang="en-US" dirty="0" err="1"/>
              <a:t>hostPath</a:t>
            </a:r>
            <a:r>
              <a:rPr lang="en-US" dirty="0"/>
              <a:t>, </a:t>
            </a:r>
            <a:r>
              <a:rPr lang="en-US" dirty="0" err="1"/>
              <a:t>ceph</a:t>
            </a:r>
            <a:endParaRPr lang="en-US" dirty="0"/>
          </a:p>
          <a:p>
            <a:pPr marL="887288" lvl="1" indent="-342900">
              <a:buFont typeface="Wingdings" panose="05000000000000000000" pitchFamily="2" charset="2"/>
              <a:buChar char="§"/>
            </a:pPr>
            <a:r>
              <a:rPr lang="en-US" dirty="0"/>
              <a:t>Direct access to cloud storage (Azure, GCP, AWS,…)</a:t>
            </a:r>
          </a:p>
          <a:p>
            <a:pPr marL="887288" lvl="1" indent="-342900">
              <a:buFont typeface="Wingdings" panose="05000000000000000000" pitchFamily="2" charset="2"/>
              <a:buChar char="§"/>
            </a:pPr>
            <a:r>
              <a:rPr lang="en-US" dirty="0"/>
              <a:t>Special volumes: </a:t>
            </a:r>
          </a:p>
          <a:p>
            <a:pPr marL="1431676" lvl="2" indent="-342900">
              <a:buFont typeface="Wingdings" panose="05000000000000000000" pitchFamily="2" charset="2"/>
              <a:buChar char="§"/>
            </a:pPr>
            <a:r>
              <a:rPr lang="en-US" dirty="0" err="1"/>
              <a:t>emptyDir</a:t>
            </a:r>
            <a:r>
              <a:rPr lang="en-US" dirty="0"/>
              <a:t>()</a:t>
            </a:r>
          </a:p>
          <a:p>
            <a:pPr marL="1431676" lvl="2" indent="-342900">
              <a:buFont typeface="Wingdings" panose="05000000000000000000" pitchFamily="2" charset="2"/>
              <a:buChar char="§"/>
            </a:pPr>
            <a:r>
              <a:rPr lang="en-US" dirty="0"/>
              <a:t>secret</a:t>
            </a:r>
          </a:p>
          <a:p>
            <a:pPr marL="1431676" lvl="2" indent="-342900">
              <a:buFont typeface="Wingdings" panose="05000000000000000000" pitchFamily="2" charset="2"/>
              <a:buChar char="§"/>
            </a:pPr>
            <a:r>
              <a:rPr lang="en-US" dirty="0" err="1"/>
              <a:t>configMap</a:t>
            </a:r>
            <a:endParaRPr lang="en-US" dirty="0"/>
          </a:p>
          <a:p>
            <a:pPr marL="887288" lvl="1"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852099" y="2959679"/>
            <a:ext cx="4752381" cy="3419048"/>
          </a:xfrm>
          <a:prstGeom prst="rect">
            <a:avLst/>
          </a:prstGeom>
        </p:spPr>
      </p:pic>
    </p:spTree>
    <p:extLst>
      <p:ext uri="{BB962C8B-B14F-4D97-AF65-F5344CB8AC3E}">
        <p14:creationId xmlns:p14="http://schemas.microsoft.com/office/powerpoint/2010/main" val="24224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2354491"/>
          </a:xfrm>
          <a:prstGeom prst="rect">
            <a:avLst/>
          </a:prstGeom>
        </p:spPr>
        <p:txBody>
          <a:bodyPr wrap="square">
            <a:spAutoFit/>
          </a:bodyPr>
          <a:lstStyle/>
          <a:p>
            <a:pPr marL="342900" indent="-342900">
              <a:buFont typeface="Wingdings" panose="05000000000000000000" pitchFamily="2" charset="2"/>
              <a:buChar char="§"/>
            </a:pPr>
            <a:r>
              <a:rPr lang="en-US" dirty="0" err="1"/>
              <a:t>PersistentVolumes</a:t>
            </a:r>
            <a:r>
              <a:rPr lang="en-US" dirty="0"/>
              <a:t> &amp; claims are an API object in </a:t>
            </a:r>
            <a:r>
              <a:rPr lang="en-US" dirty="0" err="1"/>
              <a:t>kubernetes</a:t>
            </a:r>
            <a:endParaRPr lang="en-US" dirty="0"/>
          </a:p>
          <a:p>
            <a:pPr marL="887288" lvl="1" indent="-342900">
              <a:buFont typeface="Wingdings" panose="05000000000000000000" pitchFamily="2" charset="2"/>
              <a:buChar char="§"/>
            </a:pPr>
            <a:r>
              <a:rPr lang="en-US" dirty="0"/>
              <a:t>Abstraction / representation of storage </a:t>
            </a:r>
          </a:p>
          <a:p>
            <a:pPr marL="887288" lvl="1" indent="-342900">
              <a:buFont typeface="Wingdings" panose="05000000000000000000" pitchFamily="2" charset="2"/>
              <a:buChar char="§"/>
            </a:pPr>
            <a:r>
              <a:rPr lang="en-US" dirty="0"/>
              <a:t>managed by an admin (therefore resource is not </a:t>
            </a:r>
            <a:r>
              <a:rPr lang="en-US" dirty="0" err="1"/>
              <a:t>namespaced</a:t>
            </a:r>
            <a:r>
              <a:rPr lang="en-US" dirty="0"/>
              <a:t>)</a:t>
            </a:r>
          </a:p>
          <a:p>
            <a:pPr marL="887288" lvl="1" indent="-342900">
              <a:buFont typeface="Wingdings" panose="05000000000000000000" pitchFamily="2" charset="2"/>
              <a:buChar char="§"/>
            </a:pPr>
            <a:r>
              <a:rPr lang="en-US" dirty="0"/>
              <a:t>Can represent any supported storage type (NFS, </a:t>
            </a:r>
            <a:r>
              <a:rPr lang="en-US" dirty="0" err="1"/>
              <a:t>glusterFS</a:t>
            </a:r>
            <a:r>
              <a:rPr lang="en-US" dirty="0"/>
              <a:t>, </a:t>
            </a:r>
            <a:r>
              <a:rPr lang="en-US" dirty="0" err="1"/>
              <a:t>rbd</a:t>
            </a:r>
            <a:r>
              <a:rPr lang="en-US" dirty="0"/>
              <a:t>, …)</a:t>
            </a:r>
          </a:p>
          <a:p>
            <a:pPr marL="342900" indent="-342900">
              <a:buFont typeface="Wingdings" panose="05000000000000000000" pitchFamily="2" charset="2"/>
              <a:buChar char="§"/>
            </a:pPr>
            <a:r>
              <a:rPr lang="en-US" dirty="0" err="1"/>
              <a:t>PersistentVolumeClaim</a:t>
            </a:r>
            <a:r>
              <a:rPr lang="en-US" dirty="0"/>
              <a:t> is a users request for storage</a:t>
            </a:r>
          </a:p>
          <a:p>
            <a:pPr marL="342900" indent="-342900">
              <a:buFont typeface="Wingdings" panose="05000000000000000000" pitchFamily="2" charset="2"/>
              <a:buChar char="§"/>
            </a:pPr>
            <a:r>
              <a:rPr lang="en-US" dirty="0"/>
              <a:t>A claim binds a volume, the claim is propagated to pod as mountable object</a:t>
            </a:r>
          </a:p>
          <a:p>
            <a:pPr marL="342900" indent="-342900">
              <a:buFont typeface="Wingdings" panose="05000000000000000000" pitchFamily="2" charset="2"/>
              <a:buChar char="§"/>
            </a:pPr>
            <a:endParaRPr lang="en-US" dirty="0"/>
          </a:p>
        </p:txBody>
      </p:sp>
      <p:sp>
        <p:nvSpPr>
          <p:cNvPr id="4" name="Rectangle 3"/>
          <p:cNvSpPr/>
          <p:nvPr/>
        </p:nvSpPr>
        <p:spPr bwMode="gray">
          <a:xfrm>
            <a:off x="8862451" y="3753365"/>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5" name="Rectangle 4"/>
          <p:cNvSpPr/>
          <p:nvPr/>
        </p:nvSpPr>
        <p:spPr bwMode="gray">
          <a:xfrm>
            <a:off x="623487" y="3753365"/>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p:cNvSpPr/>
          <p:nvPr/>
        </p:nvSpPr>
        <p:spPr bwMode="gray">
          <a:xfrm>
            <a:off x="9474533" y="4221481"/>
            <a:ext cx="1162987" cy="130923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NFS,    </a:t>
            </a:r>
            <a:r>
              <a:rPr kumimoji="0" lang="en-US" sz="1800" b="0" i="0" u="none" strike="noStrike" kern="0" cap="none" spc="0" normalizeH="0" noProof="0" dirty="0">
                <a:ln>
                  <a:noFill/>
                </a:ln>
                <a:effectLst/>
                <a:uLnTx/>
                <a:uFillTx/>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65965" y="422148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6099438" y="3753366"/>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 on admin level</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p:cNvSpPr/>
          <p:nvPr/>
        </p:nvSpPr>
        <p:spPr bwMode="gray">
          <a:xfrm>
            <a:off x="6627700" y="4632960"/>
            <a:ext cx="1205660" cy="110349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434157" y="3753364"/>
            <a:ext cx="2265231" cy="205588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Storage</a:t>
            </a:r>
            <a:r>
              <a:rPr kumimoji="0" lang="en-US" sz="1600" b="1" i="0" u="none" strike="noStrike" kern="0" cap="none" spc="0" normalizeH="0" noProof="0" dirty="0">
                <a:ln>
                  <a:noFill/>
                </a:ln>
                <a:effectLst/>
                <a:uLnTx/>
                <a:uFillTx/>
                <a:ea typeface="Arial Unicode MS" pitchFamily="34" charset="-128"/>
                <a:cs typeface="Arial Unicode MS" pitchFamily="34" charset="-128"/>
              </a:rPr>
              <a:t> representation</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665416" y="4418480"/>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endCxn id="7" idx="2"/>
          </p:cNvCxnSpPr>
          <p:nvPr/>
        </p:nvCxnSpPr>
        <p:spPr>
          <a:xfrm flipV="1">
            <a:off x="7833360" y="4876097"/>
            <a:ext cx="1641173" cy="313123"/>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stCxn id="16" idx="0"/>
            <a:endCxn id="14" idx="2"/>
          </p:cNvCxnSpPr>
          <p:nvPr/>
        </p:nvCxnSpPr>
        <p:spPr>
          <a:xfrm>
            <a:off x="5469069" y="4974597"/>
            <a:ext cx="1158631" cy="21011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8" idx="3"/>
            <a:endCxn id="16" idx="2"/>
          </p:cNvCxnSpPr>
          <p:nvPr/>
        </p:nvCxnSpPr>
        <p:spPr>
          <a:xfrm>
            <a:off x="2593896" y="4799610"/>
            <a:ext cx="1071520" cy="174987"/>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4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136103"/>
            <a:ext cx="11186477" cy="1384995"/>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Depending on storage backend, a claim can be assigned to several pods</a:t>
            </a:r>
          </a:p>
          <a:p>
            <a:pPr marL="342900" indent="-342900">
              <a:buFont typeface="Wingdings" panose="05000000000000000000" pitchFamily="2" charset="2"/>
              <a:buChar char="§"/>
            </a:pPr>
            <a:endParaRPr lang="en-US" dirty="0"/>
          </a:p>
        </p:txBody>
      </p:sp>
      <p:pic>
        <p:nvPicPr>
          <p:cNvPr id="6" name="Picture 5"/>
          <p:cNvPicPr>
            <a:picLocks noChangeAspect="1"/>
          </p:cNvPicPr>
          <p:nvPr/>
        </p:nvPicPr>
        <p:blipFill>
          <a:blip r:embed="rId3"/>
          <a:stretch>
            <a:fillRect/>
          </a:stretch>
        </p:blipFill>
        <p:spPr>
          <a:xfrm>
            <a:off x="504000" y="3093720"/>
            <a:ext cx="3778748" cy="2891564"/>
          </a:xfrm>
          <a:prstGeom prst="rect">
            <a:avLst/>
          </a:prstGeom>
        </p:spPr>
      </p:pic>
      <p:pic>
        <p:nvPicPr>
          <p:cNvPr id="9" name="Picture 8"/>
          <p:cNvPicPr>
            <a:picLocks noChangeAspect="1"/>
          </p:cNvPicPr>
          <p:nvPr/>
        </p:nvPicPr>
        <p:blipFill>
          <a:blip r:embed="rId4"/>
          <a:stretch>
            <a:fillRect/>
          </a:stretch>
        </p:blipFill>
        <p:spPr>
          <a:xfrm>
            <a:off x="4696675" y="3093720"/>
            <a:ext cx="3229655" cy="2891564"/>
          </a:xfrm>
          <a:prstGeom prst="rect">
            <a:avLst/>
          </a:prstGeom>
        </p:spPr>
      </p:pic>
      <p:pic>
        <p:nvPicPr>
          <p:cNvPr id="10" name="Picture 9"/>
          <p:cNvPicPr>
            <a:picLocks noChangeAspect="1"/>
          </p:cNvPicPr>
          <p:nvPr/>
        </p:nvPicPr>
        <p:blipFill>
          <a:blip r:embed="rId5"/>
          <a:stretch>
            <a:fillRect/>
          </a:stretch>
        </p:blipFill>
        <p:spPr>
          <a:xfrm>
            <a:off x="8449899" y="3093720"/>
            <a:ext cx="3119845" cy="2891564"/>
          </a:xfrm>
          <a:prstGeom prst="rect">
            <a:avLst/>
          </a:prstGeom>
        </p:spPr>
      </p:pic>
    </p:spTree>
    <p:extLst>
      <p:ext uri="{BB962C8B-B14F-4D97-AF65-F5344CB8AC3E}">
        <p14:creationId xmlns:p14="http://schemas.microsoft.com/office/powerpoint/2010/main" val="297913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Tx/>
              <a:buChar char="-"/>
            </a:pPr>
            <a:r>
              <a:rPr lang="en-US" dirty="0"/>
              <a:t>Show existing PV &amp; PVC</a:t>
            </a:r>
          </a:p>
          <a:p>
            <a:pPr marL="342900" indent="-342900">
              <a:buFontTx/>
              <a:buChar char="-"/>
            </a:pPr>
            <a:r>
              <a:rPr lang="en-US" dirty="0"/>
              <a:t>Show storage class</a:t>
            </a:r>
          </a:p>
          <a:p>
            <a:pPr marL="342900" indent="-342900">
              <a:buFontTx/>
              <a:buChar char="-"/>
            </a:pPr>
            <a:r>
              <a:rPr lang="en-US" dirty="0"/>
              <a:t>Create </a:t>
            </a:r>
            <a:r>
              <a:rPr lang="en-US"/>
              <a:t>a PVC </a:t>
            </a:r>
            <a:r>
              <a:rPr lang="en-US" dirty="0"/>
              <a:t>and display status </a:t>
            </a:r>
          </a:p>
          <a:p>
            <a:pPr marL="342900" indent="-342900">
              <a:buFontTx/>
              <a:buChar char="-"/>
            </a:pPr>
            <a:r>
              <a:rPr lang="en-US" dirty="0"/>
              <a:t>Show corresponding PV</a:t>
            </a:r>
          </a:p>
        </p:txBody>
      </p:sp>
      <p:sp>
        <p:nvSpPr>
          <p:cNvPr id="4" name="Title 3"/>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98553016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323</Words>
  <Application>Microsoft Office PowerPoint</Application>
  <PresentationFormat>Custom</PresentationFormat>
  <Paragraphs>81</Paragraphs>
  <Slides>10</Slides>
  <Notes>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Recap: Pods</vt:lpstr>
      <vt:lpstr>What‘s the issue? </vt:lpstr>
      <vt:lpstr>How to solve it?</vt:lpstr>
      <vt:lpstr>Storage types</vt:lpstr>
      <vt:lpstr>Storage with PersistentVolumes &amp; PersistentVolumeClaims</vt:lpstr>
      <vt:lpstr>Storage with PersistentVolumes &amp; PersistentVolumeClaims</vt:lpstr>
      <vt:lpstr>Storage Classes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413</cp:revision>
  <dcterms:created xsi:type="dcterms:W3CDTF">2015-10-14T11:21:43Z</dcterms:created>
  <dcterms:modified xsi:type="dcterms:W3CDTF">2017-12-07T10:20:34Z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