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9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8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0D41-1D09-4110-A2C9-D0A673A9C61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19-2D8E-4C53-82FB-4B2E6CDC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491" y="783771"/>
            <a:ext cx="56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27299"/>
              </p:ext>
            </p:extLst>
          </p:nvPr>
        </p:nvGraphicFramePr>
        <p:xfrm>
          <a:off x="801188" y="968437"/>
          <a:ext cx="9622972" cy="47709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06841">
                  <a:extLst>
                    <a:ext uri="{9D8B030D-6E8A-4147-A177-3AD203B41FA5}">
                      <a16:colId xmlns:a16="http://schemas.microsoft.com/office/drawing/2014/main" val="1763903459"/>
                    </a:ext>
                  </a:extLst>
                </a:gridCol>
                <a:gridCol w="6780543">
                  <a:extLst>
                    <a:ext uri="{9D8B030D-6E8A-4147-A177-3AD203B41FA5}">
                      <a16:colId xmlns:a16="http://schemas.microsoft.com/office/drawing/2014/main" val="1097795895"/>
                    </a:ext>
                  </a:extLst>
                </a:gridCol>
                <a:gridCol w="1635588">
                  <a:extLst>
                    <a:ext uri="{9D8B030D-6E8A-4147-A177-3AD203B41FA5}">
                      <a16:colId xmlns:a16="http://schemas.microsoft.com/office/drawing/2014/main" val="1446185931"/>
                    </a:ext>
                  </a:extLst>
                </a:gridCol>
              </a:tblGrid>
              <a:tr h="4946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项目类型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项目内容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>
                          <a:effectLst/>
                        </a:rPr>
                        <a:t>渠道数量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6071985"/>
                  </a:ext>
                </a:extLst>
              </a:tr>
              <a:tr h="427636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</a:rPr>
                        <a:t>星级权益体验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</a:rPr>
                        <a:t>【</a:t>
                      </a:r>
                      <a:r>
                        <a:rPr lang="zh-CN" altLang="en-US" sz="1200" u="none" strike="noStrike" dirty="0">
                          <a:effectLst/>
                        </a:rPr>
                        <a:t>渠道类型</a:t>
                      </a:r>
                      <a:r>
                        <a:rPr lang="en-US" altLang="zh-CN" sz="1200" u="none" strike="noStrike" dirty="0">
                          <a:effectLst/>
                        </a:rPr>
                        <a:t>】</a:t>
                      </a:r>
                      <a:r>
                        <a:rPr lang="zh-CN" altLang="en-US" sz="1200" u="none" strike="noStrike" dirty="0">
                          <a:effectLst/>
                        </a:rPr>
                        <a:t>：微信公众号、</a:t>
                      </a:r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渠道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【</a:t>
                      </a:r>
                      <a:r>
                        <a:rPr lang="zh-CN" altLang="en-US" sz="1200" u="none" strike="noStrike" dirty="0">
                          <a:effectLst/>
                        </a:rPr>
                        <a:t>渠道数量</a:t>
                      </a:r>
                      <a:r>
                        <a:rPr lang="en-US" altLang="zh-CN" sz="1200" u="none" strike="noStrike" dirty="0">
                          <a:effectLst/>
                        </a:rPr>
                        <a:t>】</a:t>
                      </a:r>
                      <a:r>
                        <a:rPr lang="zh-CN" altLang="en-US" sz="1200" u="none" strike="noStrike" dirty="0">
                          <a:effectLst/>
                        </a:rPr>
                        <a:t>：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全渠道体验（</a:t>
                      </a:r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r>
                        <a:rPr lang="zh-CN" altLang="en-US" sz="1200" u="none" strike="noStrike" dirty="0">
                          <a:effectLst/>
                        </a:rPr>
                        <a:t>）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en-US" altLang="zh-CN" sz="1200" u="none" strike="noStrike" dirty="0">
                          <a:effectLst/>
                        </a:rPr>
                        <a:t>APP</a:t>
                      </a:r>
                      <a:r>
                        <a:rPr lang="zh-CN" altLang="en-US" sz="1200" u="none" strike="noStrike" dirty="0">
                          <a:effectLst/>
                        </a:rPr>
                        <a:t>类（</a:t>
                      </a: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</a:rPr>
                        <a:t>个）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河北电信、河北移动、支付宝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微信公众号（</a:t>
                      </a: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个）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河北电信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对标渠道参考（</a:t>
                      </a:r>
                      <a:r>
                        <a:rPr lang="en-US" altLang="zh-CN" sz="1200" u="none" strike="noStrike" dirty="0">
                          <a:effectLst/>
                        </a:rPr>
                        <a:t>14</a:t>
                      </a:r>
                      <a:r>
                        <a:rPr lang="zh-CN" altLang="en-US" sz="1200" u="none" strike="noStrike" dirty="0">
                          <a:effectLst/>
                        </a:rPr>
                        <a:t>，折合为</a:t>
                      </a:r>
                      <a:r>
                        <a:rPr lang="en-US" altLang="zh-CN" sz="1200" u="none" strike="noStrike" dirty="0">
                          <a:effectLst/>
                        </a:rPr>
                        <a:t>7</a:t>
                      </a:r>
                      <a:r>
                        <a:rPr lang="zh-CN" altLang="en-US" sz="1200" u="none" strike="noStrike" dirty="0">
                          <a:effectLst/>
                        </a:rPr>
                        <a:t>个样本）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河北联通、江苏电信、淘宝、携程、美团、京东、顺丰、大众点评、工商银行、滴滴出行、招商银行、百果园、交通银行、盒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马（</a:t>
                      </a:r>
                      <a:r>
                        <a:rPr lang="zh-CN" altLang="en-US" sz="1200" u="none" strike="noStrike" dirty="0">
                          <a:effectLst/>
                        </a:rPr>
                        <a:t>因功能不完全一致，每</a:t>
                      </a: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个互联网渠道数量统计为</a:t>
                      </a: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，折算样本量为</a:t>
                      </a:r>
                      <a:r>
                        <a:rPr lang="en-US" altLang="zh-CN" sz="1200" u="none" strike="noStrike" dirty="0">
                          <a:effectLst/>
                        </a:rPr>
                        <a:t>7</a:t>
                      </a:r>
                      <a:r>
                        <a:rPr lang="zh-CN" altLang="en-US" sz="1200" u="none" strike="noStrike" dirty="0">
                          <a:effectLst/>
                        </a:rPr>
                        <a:t>）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【</a:t>
                      </a:r>
                      <a:r>
                        <a:rPr lang="zh-CN" altLang="en-US" sz="1200" u="none" strike="noStrike" dirty="0">
                          <a:effectLst/>
                        </a:rPr>
                        <a:t>体验场景</a:t>
                      </a:r>
                      <a:r>
                        <a:rPr lang="en-US" altLang="zh-CN" sz="1200" u="none" strike="noStrike" dirty="0">
                          <a:effectLst/>
                        </a:rPr>
                        <a:t>】</a:t>
                      </a:r>
                      <a:r>
                        <a:rPr lang="zh-CN" altLang="en-US" sz="1200" u="none" strike="noStrike" dirty="0">
                          <a:effectLst/>
                        </a:rPr>
                        <a:t>：</a:t>
                      </a:r>
                      <a:r>
                        <a:rPr lang="en-US" altLang="zh-CN" sz="1200" u="none" strike="noStrike" dirty="0">
                          <a:effectLst/>
                        </a:rPr>
                        <a:t>9</a:t>
                      </a:r>
                      <a:r>
                        <a:rPr lang="zh-CN" altLang="en-US" sz="1200" u="none" strike="noStrike" dirty="0">
                          <a:effectLst/>
                        </a:rPr>
                        <a:t>大类场景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星级服务入口、星级服务首页、入会方式、会员等级、晋级规则、权益节点、权益分类、权益详情、权益领取及使用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222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27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95460"/>
              </p:ext>
            </p:extLst>
          </p:nvPr>
        </p:nvGraphicFramePr>
        <p:xfrm>
          <a:off x="583473" y="627014"/>
          <a:ext cx="10920550" cy="54602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184110">
                  <a:extLst>
                    <a:ext uri="{9D8B030D-6E8A-4147-A177-3AD203B41FA5}">
                      <a16:colId xmlns:a16="http://schemas.microsoft.com/office/drawing/2014/main" val="2679433870"/>
                    </a:ext>
                  </a:extLst>
                </a:gridCol>
                <a:gridCol w="2184110">
                  <a:extLst>
                    <a:ext uri="{9D8B030D-6E8A-4147-A177-3AD203B41FA5}">
                      <a16:colId xmlns:a16="http://schemas.microsoft.com/office/drawing/2014/main" val="3743052845"/>
                    </a:ext>
                  </a:extLst>
                </a:gridCol>
                <a:gridCol w="2184110">
                  <a:extLst>
                    <a:ext uri="{9D8B030D-6E8A-4147-A177-3AD203B41FA5}">
                      <a16:colId xmlns:a16="http://schemas.microsoft.com/office/drawing/2014/main" val="1767667675"/>
                    </a:ext>
                  </a:extLst>
                </a:gridCol>
                <a:gridCol w="2184110">
                  <a:extLst>
                    <a:ext uri="{9D8B030D-6E8A-4147-A177-3AD203B41FA5}">
                      <a16:colId xmlns:a16="http://schemas.microsoft.com/office/drawing/2014/main" val="2584861424"/>
                    </a:ext>
                  </a:extLst>
                </a:gridCol>
                <a:gridCol w="2184110">
                  <a:extLst>
                    <a:ext uri="{9D8B030D-6E8A-4147-A177-3AD203B41FA5}">
                      <a16:colId xmlns:a16="http://schemas.microsoft.com/office/drawing/2014/main" val="620638985"/>
                    </a:ext>
                  </a:extLst>
                </a:gridCol>
              </a:tblGrid>
              <a:tr h="460351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体验功能点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对标渠道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样本量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5446"/>
                  </a:ext>
                </a:extLst>
              </a:tr>
              <a:tr h="460351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运营商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互联网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0597"/>
                  </a:ext>
                </a:extLst>
              </a:tr>
              <a:tr h="46674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关键使用界面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星级服务入口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河北移动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河北联通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江苏电信（天翼生活）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sz="1800" u="none" strike="noStrike" dirty="0" smtClean="0">
                          <a:effectLst/>
                        </a:rPr>
                        <a:t>淘宝、携程、美团、京东、顺丰、大众点评、工商银行、滴滴出行、招商银行、百果园、交通银行、盒马</a:t>
                      </a:r>
                      <a:endParaRPr lang="en-US" altLang="zh-CN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98306"/>
                  </a:ext>
                </a:extLst>
              </a:tr>
              <a:tr h="4667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星级服务首页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911825"/>
                  </a:ext>
                </a:extLst>
              </a:tr>
              <a:tr h="46674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等级及规则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入会方式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05256"/>
                  </a:ext>
                </a:extLst>
              </a:tr>
              <a:tr h="4667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会员等级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8881"/>
                  </a:ext>
                </a:extLst>
              </a:tr>
              <a:tr h="4667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晋级规则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905376"/>
                  </a:ext>
                </a:extLst>
              </a:tr>
              <a:tr h="466745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权益体系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权益节点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20071"/>
                  </a:ext>
                </a:extLst>
              </a:tr>
              <a:tr h="466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权益分类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0712"/>
                  </a:ext>
                </a:extLst>
              </a:tr>
              <a:tr h="4667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权益详情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14881"/>
                  </a:ext>
                </a:extLst>
              </a:tr>
              <a:tr h="80561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权益领取及使用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23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23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113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DengXian</vt:lpstr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Nomura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Jiyao (IT/CN)</dc:creator>
  <cp:lastModifiedBy>Cui, Jiyao (IT/CN)</cp:lastModifiedBy>
  <cp:revision>3</cp:revision>
  <dcterms:created xsi:type="dcterms:W3CDTF">2022-09-09T08:51:45Z</dcterms:created>
  <dcterms:modified xsi:type="dcterms:W3CDTF">2022-09-09T09:06:24Z</dcterms:modified>
</cp:coreProperties>
</file>