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62"/>
  </p:notesMasterIdLst>
  <p:sldIdLst>
    <p:sldId id="340" r:id="rId3"/>
    <p:sldId id="338" r:id="rId4"/>
    <p:sldId id="341" r:id="rId5"/>
    <p:sldId id="348" r:id="rId6"/>
    <p:sldId id="371" r:id="rId7"/>
    <p:sldId id="372" r:id="rId8"/>
    <p:sldId id="377" r:id="rId9"/>
    <p:sldId id="376" r:id="rId10"/>
    <p:sldId id="373" r:id="rId11"/>
    <p:sldId id="374" r:id="rId12"/>
    <p:sldId id="375" r:id="rId13"/>
    <p:sldId id="369" r:id="rId14"/>
    <p:sldId id="342" r:id="rId15"/>
    <p:sldId id="378" r:id="rId16"/>
    <p:sldId id="355" r:id="rId17"/>
    <p:sldId id="381" r:id="rId18"/>
    <p:sldId id="382" r:id="rId19"/>
    <p:sldId id="383" r:id="rId20"/>
    <p:sldId id="384" r:id="rId21"/>
    <p:sldId id="385" r:id="rId22"/>
    <p:sldId id="390" r:id="rId23"/>
    <p:sldId id="356" r:id="rId24"/>
    <p:sldId id="386" r:id="rId25"/>
    <p:sldId id="393" r:id="rId26"/>
    <p:sldId id="357" r:id="rId27"/>
    <p:sldId id="358" r:id="rId28"/>
    <p:sldId id="359" r:id="rId29"/>
    <p:sldId id="360" r:id="rId30"/>
    <p:sldId id="366" r:id="rId31"/>
    <p:sldId id="391" r:id="rId32"/>
    <p:sldId id="420" r:id="rId33"/>
    <p:sldId id="394" r:id="rId34"/>
    <p:sldId id="395" r:id="rId35"/>
    <p:sldId id="396" r:id="rId36"/>
    <p:sldId id="397" r:id="rId37"/>
    <p:sldId id="398" r:id="rId38"/>
    <p:sldId id="399" r:id="rId39"/>
    <p:sldId id="400" r:id="rId40"/>
    <p:sldId id="392" r:id="rId41"/>
    <p:sldId id="421" r:id="rId42"/>
    <p:sldId id="401" r:id="rId43"/>
    <p:sldId id="402" r:id="rId44"/>
    <p:sldId id="389" r:id="rId45"/>
    <p:sldId id="411" r:id="rId46"/>
    <p:sldId id="412" r:id="rId47"/>
    <p:sldId id="343" r:id="rId48"/>
    <p:sldId id="413" r:id="rId49"/>
    <p:sldId id="414" r:id="rId50"/>
    <p:sldId id="415" r:id="rId51"/>
    <p:sldId id="416" r:id="rId52"/>
    <p:sldId id="344" r:id="rId53"/>
    <p:sldId id="418" r:id="rId54"/>
    <p:sldId id="419" r:id="rId55"/>
    <p:sldId id="422" r:id="rId56"/>
    <p:sldId id="423" r:id="rId57"/>
    <p:sldId id="417" r:id="rId58"/>
    <p:sldId id="351" r:id="rId59"/>
    <p:sldId id="350" r:id="rId60"/>
    <p:sldId id="345" r:id="rId6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6B27"/>
    <a:srgbClr val="FB6928"/>
    <a:srgbClr val="F54A05"/>
    <a:srgbClr val="FE532B"/>
    <a:srgbClr val="EE4D32"/>
    <a:srgbClr val="FEFEFE"/>
    <a:srgbClr val="ED4023"/>
    <a:srgbClr val="F74B28"/>
    <a:srgbClr val="FA6D27"/>
    <a:srgbClr val="FA6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3" autoAdjust="0"/>
    <p:restoredTop sz="92420"/>
  </p:normalViewPr>
  <p:slideViewPr>
    <p:cSldViewPr snapToGrid="0">
      <p:cViewPr varScale="1">
        <p:scale>
          <a:sx n="159" d="100"/>
          <a:sy n="159" d="100"/>
        </p:scale>
        <p:origin x="192" y="8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310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1326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078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2980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5798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11476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89618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9959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6297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68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5964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00147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91916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5243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将应用封装成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docker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镜像后，接下来就是要考虑如何在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中运行容器，因为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是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管理的最小单元，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不直接管理容器，而是管理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里面包含容器。需要考虑是一个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中放置多个容器，还是一个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中放置一个容器，在一个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中共享，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PID Pod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中的不同应用程序可以看到其他应用程序的进程 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ID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network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命名空间：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中的多个容器能够访问同一个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和端口范围。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IPC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命名空间：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中的多个容器能够使用 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SystemV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 IPC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或 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POSIX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消息队列进行通信。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UTS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命名空间：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 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中的多个容器共享一个主机名。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Volumes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共享存储卷）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1639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在有些业务场景中，一个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web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服务，对应的资源文件需要从远端实时监听更新，就需要使用边车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(</a:t>
            </a:r>
            <a:r>
              <a:rPr lang="en" altLang="zh-CN" b="0" i="0" dirty="0" err="1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sidercar</a:t>
            </a:r>
            <a:r>
              <a:rPr lang="en" altLang="zh-C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)</a:t>
            </a:r>
            <a:r>
              <a:rPr lang="zh-CN" altLang="e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模式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，一个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pod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中包含一个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web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容器一个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file</a:t>
            </a:r>
            <a:r>
              <a:rPr lang="zh-CN" altLang="en-US" b="0" i="0" dirty="0">
                <a:solidFill>
                  <a:srgbClr val="222222"/>
                </a:solidFill>
                <a:effectLst/>
                <a:latin typeface="open sans" panose="020F0502020204030204" pitchFamily="34" charset="0"/>
              </a:rPr>
              <a:t>容器，通过共享存储方式实现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例如一个用户的微服务包含：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User API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User Control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User Data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等三个模块，彼此之间紧耦合，对外只需要通过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User API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这样类型的应用就可以放置在一个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</a:t>
            </a:r>
            <a:endParaRPr lang="zh-CN" altLang="en-US" b="0" i="0" dirty="0">
              <a:solidFill>
                <a:srgbClr val="222222"/>
              </a:solidFill>
              <a:effectLst/>
              <a:latin typeface="open sans" panose="020F0502020204030204" pitchFamily="3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2760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035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06712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使用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Deployment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通过多副本的方式保证了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的高可用和横向扩展，那么就需要考虑负载均衡，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 Service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就是实现此功能，为应用创建对应的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目前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的负载均衡支持多种实现方式：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User Space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iptable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ipvs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每一个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其实都对应一个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Endpoint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记录该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对应的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地址和端口，就像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Nginx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里面的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upstream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一样。有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Endpoint Controller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负责维护和管理这个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地址列表和端口，如果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发生变化，就会及时更新。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  如果使用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ipvs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当你创建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的时候，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kube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-proxy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会获取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对应的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Endpoint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，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调用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LVS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帮我们实现负载均衡的功能。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0433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集群内部可以直接使用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Service Name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进行通信，外部要访问到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集群，可以通过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Node Port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LoadBlancer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外部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等对外暴露访问。不过这些都可以理解为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4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层的负载均衡，用户是不会通过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ip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+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端口方式访问业务服务的，就需要实现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7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层的负载均衡，通过域名访问服务，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提供了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Ingress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699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DevOps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的部署流水线中，我们强调代码和配置的分离，这样更容易实现流水线的编排。在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中提供了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ConfigMap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资源对象，其实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ConfigMap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和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Secret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都是一种卷类型，可以从文件、文件夹等途径创建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ConfigMap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然后再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中挂载使用。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29797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容器中的存储都是临时的，因此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重启的时候，内部的数据会发生丢失。实际应用中，我们有些应用是无状态，有些应用则需要保持状态数据，确保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Pod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重启之后能够读取到之前的状态数据，有些应用则作为集群提供服务。这三种服务归纳为无状态服务、有状态服务以及有状态的集群服务，其中后面两个存在数据保存与共享的需求，因此就要采用容器外的存储方案。</a:t>
            </a:r>
          </a:p>
          <a:p>
            <a:pPr algn="l"/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Kubernetes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中存储中有四个重要的概念：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Volume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、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PersistentVolume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PV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）、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PersistentVolumeClaim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 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（</a:t>
            </a:r>
            <a:r>
              <a:rPr lang="en" altLang="zh-CN" b="0" i="0" dirty="0">
                <a:solidFill>
                  <a:srgbClr val="4D4D4D"/>
                </a:solidFill>
                <a:effectLst/>
                <a:latin typeface="-apple-system"/>
              </a:rPr>
              <a:t>PVC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）、</a:t>
            </a:r>
            <a:r>
              <a:rPr lang="en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StorageClass</a:t>
            </a:r>
            <a:r>
              <a:rPr lang="zh-CN" altLang="en" b="0" i="0" dirty="0">
                <a:solidFill>
                  <a:srgbClr val="4D4D4D"/>
                </a:solidFill>
                <a:effectLst/>
                <a:latin typeface="-apple-system"/>
              </a:rPr>
              <a:t>。</a:t>
            </a:r>
            <a:endParaRPr lang="zh-CN" altLang="en-US" b="0" i="0" dirty="0">
              <a:solidFill>
                <a:srgbClr val="4D4D4D"/>
              </a:solidFill>
              <a:effectLst/>
              <a:latin typeface="-apple-system"/>
            </a:endParaRP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80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959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7740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59981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26653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9917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67754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8588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9437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047866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23738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153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4095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46473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952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514456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64008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9100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280918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55129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i="0" dirty="0">
              <a:solidFill>
                <a:srgbClr val="444444"/>
              </a:solidFill>
              <a:effectLst/>
              <a:latin typeface="Helvetica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623772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7177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0027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84284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42403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14460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2331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0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9714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endParaRPr lang="zh-CN" altLang="en-US" b="1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55671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43881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07512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59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19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995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38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227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681912-8CC0-4B9F-BE2A-5B54BD796BF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927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2360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2023/3/11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285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938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171104" y="6724309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892168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15000"/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2023/3/11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9217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29CD14-E7B1-452F-A76C-94AA0CB209D2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DD72D-2EEF-4644-9C50-6B57B0C817E4}"/>
              </a:ext>
            </a:extLst>
          </p:cNvPr>
          <p:cNvSpPr/>
          <p:nvPr/>
        </p:nvSpPr>
        <p:spPr>
          <a:xfrm>
            <a:off x="0" y="1771650"/>
            <a:ext cx="12192000" cy="3314700"/>
          </a:xfrm>
          <a:prstGeom prst="rect">
            <a:avLst/>
          </a:prstGeom>
          <a:gradFill>
            <a:gsLst>
              <a:gs pos="77000">
                <a:srgbClr val="FE532B"/>
              </a:gs>
              <a:gs pos="0">
                <a:srgbClr val="FB6928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46C76-1F76-4716-811C-BCE7B676FBD0}"/>
              </a:ext>
            </a:extLst>
          </p:cNvPr>
          <p:cNvSpPr txBox="1"/>
          <p:nvPr/>
        </p:nvSpPr>
        <p:spPr>
          <a:xfrm>
            <a:off x="1553225" y="3031133"/>
            <a:ext cx="93897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400" dirty="0">
                <a:solidFill>
                  <a:schemeClr val="bg1"/>
                </a:solidFill>
                <a:effectLst>
                  <a:outerShdw blurRad="127000" dist="76200" dir="4200000" sx="102000" sy="102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Kubernetes</a:t>
            </a:r>
            <a:r>
              <a:rPr lang="zh-CN" altLang="en-US" sz="4400" dirty="0">
                <a:solidFill>
                  <a:schemeClr val="bg1"/>
                </a:solidFill>
                <a:effectLst>
                  <a:outerShdw blurRad="127000" dist="76200" dir="4200000" sx="102000" sy="102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业务迁移与服务部署实践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14656F9-E32F-4336-8609-B1F441BC4252}"/>
              </a:ext>
            </a:extLst>
          </p:cNvPr>
          <p:cNvSpPr/>
          <p:nvPr/>
        </p:nvSpPr>
        <p:spPr>
          <a:xfrm>
            <a:off x="7779026" y="596007"/>
            <a:ext cx="477078" cy="477078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B66755-D269-43C6-948F-1E3B09C8416F}"/>
              </a:ext>
            </a:extLst>
          </p:cNvPr>
          <p:cNvSpPr txBox="1"/>
          <p:nvPr/>
        </p:nvSpPr>
        <p:spPr>
          <a:xfrm>
            <a:off x="4659634" y="4447587"/>
            <a:ext cx="2872732" cy="4001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cs typeface="+mn-ea"/>
                <a:sym typeface="+mn-lt"/>
              </a:rPr>
              <a:t>崔亮</a:t>
            </a:r>
          </a:p>
        </p:txBody>
      </p:sp>
      <p:sp>
        <p:nvSpPr>
          <p:cNvPr id="12" name="箭头: V 形 11">
            <a:extLst>
              <a:ext uri="{FF2B5EF4-FFF2-40B4-BE49-F238E27FC236}">
                <a16:creationId xmlns:a16="http://schemas.microsoft.com/office/drawing/2014/main" id="{CC60F697-27DA-41D1-BF26-9CB375EC22AC}"/>
              </a:ext>
            </a:extLst>
          </p:cNvPr>
          <p:cNvSpPr/>
          <p:nvPr/>
        </p:nvSpPr>
        <p:spPr>
          <a:xfrm>
            <a:off x="10942984" y="3135338"/>
            <a:ext cx="360294" cy="587324"/>
          </a:xfrm>
          <a:prstGeom prst="chevron">
            <a:avLst>
              <a:gd name="adj" fmla="val 72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3" name="箭头: V 形 12">
            <a:extLst>
              <a:ext uri="{FF2B5EF4-FFF2-40B4-BE49-F238E27FC236}">
                <a16:creationId xmlns:a16="http://schemas.microsoft.com/office/drawing/2014/main" id="{2752F6E4-C439-4401-BA55-6B815CA90FE2}"/>
              </a:ext>
            </a:extLst>
          </p:cNvPr>
          <p:cNvSpPr/>
          <p:nvPr/>
        </p:nvSpPr>
        <p:spPr>
          <a:xfrm flipH="1">
            <a:off x="1224583" y="3143299"/>
            <a:ext cx="360294" cy="587324"/>
          </a:xfrm>
          <a:prstGeom prst="chevron">
            <a:avLst>
              <a:gd name="adj" fmla="val 725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9D7D3F8-7470-4B64-9A64-02527E201E11}"/>
              </a:ext>
            </a:extLst>
          </p:cNvPr>
          <p:cNvSpPr/>
          <p:nvPr/>
        </p:nvSpPr>
        <p:spPr>
          <a:xfrm>
            <a:off x="3975653" y="5544095"/>
            <a:ext cx="477078" cy="477078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05576F5-5373-4683-8E3F-18A7525B35D8}"/>
              </a:ext>
            </a:extLst>
          </p:cNvPr>
          <p:cNvSpPr/>
          <p:nvPr/>
        </p:nvSpPr>
        <p:spPr>
          <a:xfrm>
            <a:off x="7779026" y="6170990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4254305-38B4-4EDE-8320-E0655266FDA9}"/>
              </a:ext>
            </a:extLst>
          </p:cNvPr>
          <p:cNvSpPr/>
          <p:nvPr/>
        </p:nvSpPr>
        <p:spPr>
          <a:xfrm>
            <a:off x="1325217" y="77022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BBD569-F251-4463-894E-D87B63AAA88F}"/>
              </a:ext>
            </a:extLst>
          </p:cNvPr>
          <p:cNvSpPr/>
          <p:nvPr/>
        </p:nvSpPr>
        <p:spPr>
          <a:xfrm>
            <a:off x="10177670" y="1388782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33DAB8-3725-4250-A6E4-F8D6B60FE6CB}"/>
              </a:ext>
            </a:extLst>
          </p:cNvPr>
          <p:cNvSpPr/>
          <p:nvPr/>
        </p:nvSpPr>
        <p:spPr>
          <a:xfrm>
            <a:off x="3089464" y="1202263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7926EF-9AE6-41A0-8BCF-208D7035844C}"/>
              </a:ext>
            </a:extLst>
          </p:cNvPr>
          <p:cNvSpPr/>
          <p:nvPr/>
        </p:nvSpPr>
        <p:spPr>
          <a:xfrm>
            <a:off x="6877877" y="4258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EB2BDD7-7EB1-450F-92B6-DFE057C7FFB1}"/>
              </a:ext>
            </a:extLst>
          </p:cNvPr>
          <p:cNvSpPr/>
          <p:nvPr/>
        </p:nvSpPr>
        <p:spPr>
          <a:xfrm>
            <a:off x="813763" y="6223999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1206C19-1965-4552-A63B-D83AC05A4B50}"/>
              </a:ext>
            </a:extLst>
          </p:cNvPr>
          <p:cNvSpPr/>
          <p:nvPr/>
        </p:nvSpPr>
        <p:spPr>
          <a:xfrm>
            <a:off x="10853531" y="5820149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32A504-005D-4F3E-96F8-79D73BCC6DB2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24BAA84-EAC3-44E2-BBFB-0C980997DD78}"/>
              </a:ext>
            </a:extLst>
          </p:cNvPr>
          <p:cNvSpPr/>
          <p:nvPr/>
        </p:nvSpPr>
        <p:spPr>
          <a:xfrm flipH="1">
            <a:off x="4810538" y="873961"/>
            <a:ext cx="108295" cy="108295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6CB6E49-986C-4781-83A8-16FA18FA071E}"/>
              </a:ext>
            </a:extLst>
          </p:cNvPr>
          <p:cNvSpPr/>
          <p:nvPr/>
        </p:nvSpPr>
        <p:spPr>
          <a:xfrm>
            <a:off x="9428558" y="4899605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41302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5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 animBg="1"/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版本更新发布流程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5F055F-0310-2697-86C4-E38466DD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4DFA6E3-8ACE-6CC8-E31A-7563A896AFD2}"/>
              </a:ext>
            </a:extLst>
          </p:cNvPr>
          <p:cNvGrpSpPr/>
          <p:nvPr/>
        </p:nvGrpSpPr>
        <p:grpSpPr>
          <a:xfrm>
            <a:off x="2279901" y="487342"/>
            <a:ext cx="10225824" cy="7132247"/>
            <a:chOff x="514858" y="433371"/>
            <a:chExt cx="11436735" cy="74356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2579C44-8D91-2F90-183C-77F07610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858" y="433371"/>
              <a:ext cx="11436735" cy="743562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159ADB-0BB6-5E41-249C-C8CE5E1643C4}"/>
                </a:ext>
              </a:extLst>
            </p:cNvPr>
            <p:cNvSpPr txBox="1"/>
            <p:nvPr/>
          </p:nvSpPr>
          <p:spPr>
            <a:xfrm>
              <a:off x="2171166" y="2605466"/>
              <a:ext cx="8411672" cy="13644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/>
                <a:t>项目新增了几个新功能，需要进行新版本发布操作，保证升级期间业务能正常访问。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141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版本更新发布流程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ECABDD-44F9-3328-885F-0FFB97234ED2}"/>
              </a:ext>
            </a:extLst>
          </p:cNvPr>
          <p:cNvGrpSpPr/>
          <p:nvPr/>
        </p:nvGrpSpPr>
        <p:grpSpPr>
          <a:xfrm>
            <a:off x="6330702" y="1146897"/>
            <a:ext cx="5614536" cy="5534592"/>
            <a:chOff x="513430" y="1058874"/>
            <a:chExt cx="5614536" cy="5534592"/>
          </a:xfrm>
        </p:grpSpPr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F51187D1-1E47-FFA7-E5E3-5BA5E55318D4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18" name="Rounded Rectangle 49">
                <a:extLst>
                  <a:ext uri="{FF2B5EF4-FFF2-40B4-BE49-F238E27FC236}">
                    <a16:creationId xmlns:a16="http://schemas.microsoft.com/office/drawing/2014/main" id="{1FB2B8CD-CD3A-511B-1011-C58C1B8E9832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19" name="Group 50">
                <a:extLst>
                  <a:ext uri="{FF2B5EF4-FFF2-40B4-BE49-F238E27FC236}">
                    <a16:creationId xmlns:a16="http://schemas.microsoft.com/office/drawing/2014/main" id="{2E0E1EF2-2B84-D490-849B-15F06EEC0528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E71E0963-0CC5-E985-7439-96A7FB2A4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1205A274-F140-3FC2-26BA-5C192CBDA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01481CE0-5DAF-0DA7-D9D8-436BDDC7E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34E820-D868-97F7-35EE-FCDF669D8F14}"/>
                </a:ext>
              </a:extLst>
            </p:cNvPr>
            <p:cNvSpPr txBox="1"/>
            <p:nvPr/>
          </p:nvSpPr>
          <p:spPr>
            <a:xfrm rot="18719000">
              <a:off x="712198" y="1670331"/>
              <a:ext cx="1324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</a:rPr>
                <a:t>k8s</a:t>
              </a:r>
              <a:r>
                <a:rPr kumimoji="1" lang="zh-CN" altLang="en-US" sz="2400" b="1" dirty="0">
                  <a:solidFill>
                    <a:schemeClr val="bg1"/>
                  </a:solidFill>
                </a:rPr>
                <a:t>运维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AE0CA46-2F52-C5D1-142E-6907AB79340D}"/>
                </a:ext>
              </a:extLst>
            </p:cNvPr>
            <p:cNvSpPr txBox="1"/>
            <p:nvPr/>
          </p:nvSpPr>
          <p:spPr>
            <a:xfrm>
              <a:off x="1274253" y="2130332"/>
              <a:ext cx="4658174" cy="27970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拉取最新代码，封装</a:t>
              </a:r>
              <a:r>
                <a:rPr lang="en-US" altLang="zh-CN" sz="2400" dirty="0"/>
                <a:t>docker</a:t>
              </a:r>
              <a:r>
                <a:rPr lang="zh-CN" altLang="en-US" sz="2400" dirty="0"/>
                <a:t>镜像，推送至镜像仓库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修改资源清单文件的镜像配置，执行</a:t>
              </a:r>
              <a:r>
                <a:rPr lang="en-US" altLang="zh-CN" sz="2400" dirty="0"/>
                <a:t>apply</a:t>
              </a:r>
              <a:r>
                <a:rPr lang="zh-CN" altLang="en-US" sz="2400" dirty="0"/>
                <a:t>操作，完成滚动更新。</a:t>
              </a:r>
              <a:endParaRPr lang="en-US" altLang="zh-CN" sz="2400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5CC758-1923-67EA-F506-40726FF6946B}"/>
              </a:ext>
            </a:extLst>
          </p:cNvPr>
          <p:cNvGrpSpPr/>
          <p:nvPr/>
        </p:nvGrpSpPr>
        <p:grpSpPr>
          <a:xfrm>
            <a:off x="247327" y="1137907"/>
            <a:ext cx="5749572" cy="5535575"/>
            <a:chOff x="513430" y="1058874"/>
            <a:chExt cx="5749572" cy="5535575"/>
          </a:xfrm>
        </p:grpSpPr>
        <p:grpSp>
          <p:nvGrpSpPr>
            <p:cNvPr id="34" name="Group 48">
              <a:extLst>
                <a:ext uri="{FF2B5EF4-FFF2-40B4-BE49-F238E27FC236}">
                  <a16:creationId xmlns:a16="http://schemas.microsoft.com/office/drawing/2014/main" id="{EFA10670-47A8-1DE1-1D65-45CF21F0E1A9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37" name="Rounded Rectangle 49">
                <a:extLst>
                  <a:ext uri="{FF2B5EF4-FFF2-40B4-BE49-F238E27FC236}">
                    <a16:creationId xmlns:a16="http://schemas.microsoft.com/office/drawing/2014/main" id="{6D23A62B-6AAF-5973-CAC2-4592F7B2130D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D715543F-DCE7-6FFC-D5EB-C98435D765E2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AE004940-BF14-4582-2750-682901CFD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4065AEF3-9088-5B5E-21B9-50CF1E72C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A7B02CB4-B518-A3EC-ECD6-5FBABDC43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E5B76E-27E6-98D7-FA58-75432F12D736}"/>
                </a:ext>
              </a:extLst>
            </p:cNvPr>
            <p:cNvSpPr txBox="1"/>
            <p:nvPr/>
          </p:nvSpPr>
          <p:spPr>
            <a:xfrm rot="18719000">
              <a:off x="666513" y="16703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传统运维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3EB136-2C75-68D1-2EA1-EC197952B299}"/>
                </a:ext>
              </a:extLst>
            </p:cNvPr>
            <p:cNvSpPr txBox="1"/>
            <p:nvPr/>
          </p:nvSpPr>
          <p:spPr>
            <a:xfrm>
              <a:off x="973916" y="2135408"/>
              <a:ext cx="5289086" cy="44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拉取最新代码并打</a:t>
              </a:r>
              <a:r>
                <a:rPr lang="en-US" altLang="zh-CN" sz="2400" dirty="0"/>
                <a:t>jar</a:t>
              </a:r>
              <a:r>
                <a:rPr lang="zh-CN" altLang="en-US" sz="2400" dirty="0"/>
                <a:t>包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修改负载均衡配置，剔除将要更新的机器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停止服务，替换</a:t>
              </a:r>
              <a:r>
                <a:rPr lang="en-US" altLang="zh-CN" sz="2400" dirty="0"/>
                <a:t>jar</a:t>
              </a:r>
              <a:r>
                <a:rPr lang="zh-CN" altLang="en-US" sz="2400" dirty="0"/>
                <a:t>包文件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启动服务，访问测试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修改负载均衡配置，恢复更新完成的机器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重复上述步骤，直至全部机器完成</a:t>
              </a:r>
              <a:endParaRPr lang="en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743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运维成本对比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4A6EB647-4C98-32E5-BB24-E459418619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9912"/>
              </p:ext>
            </p:extLst>
          </p:nvPr>
        </p:nvGraphicFramePr>
        <p:xfrm>
          <a:off x="360727" y="1237598"/>
          <a:ext cx="11601974" cy="50390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34517">
                  <a:extLst>
                    <a:ext uri="{9D8B030D-6E8A-4147-A177-3AD203B41FA5}">
                      <a16:colId xmlns:a16="http://schemas.microsoft.com/office/drawing/2014/main" val="82644264"/>
                    </a:ext>
                  </a:extLst>
                </a:gridCol>
                <a:gridCol w="5117284">
                  <a:extLst>
                    <a:ext uri="{9D8B030D-6E8A-4147-A177-3AD203B41FA5}">
                      <a16:colId xmlns:a16="http://schemas.microsoft.com/office/drawing/2014/main" val="10944692"/>
                    </a:ext>
                  </a:extLst>
                </a:gridCol>
                <a:gridCol w="5050173">
                  <a:extLst>
                    <a:ext uri="{9D8B030D-6E8A-4147-A177-3AD203B41FA5}">
                      <a16:colId xmlns:a16="http://schemas.microsoft.com/office/drawing/2014/main" val="1169946941"/>
                    </a:ext>
                  </a:extLst>
                </a:gridCol>
              </a:tblGrid>
              <a:tr h="44739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传统运维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K8s</a:t>
                      </a:r>
                      <a:r>
                        <a:rPr lang="zh-CN" altLang="en-US" dirty="0"/>
                        <a:t>运维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8642495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部署上线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配置环境，打包部署服务</a:t>
                      </a:r>
                      <a:endParaRPr lang="en-US" altLang="zh-CN" dirty="0"/>
                    </a:p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配置服务管理脚本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搭建集群、封装镜像、创建资源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6475228"/>
                  </a:ext>
                </a:extLst>
              </a:tr>
              <a:tr h="79823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健康检查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编写</a:t>
                      </a:r>
                      <a:r>
                        <a:rPr lang="en-US" altLang="zh-CN" dirty="0"/>
                        <a:t>shell</a:t>
                      </a:r>
                      <a:r>
                        <a:rPr lang="zh-CN" altLang="en-US" dirty="0"/>
                        <a:t>脚本或使用守护进程工具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k8s</a:t>
                      </a:r>
                      <a:r>
                        <a:rPr lang="zh-CN" altLang="en-US" dirty="0"/>
                        <a:t>提供就绪、存活探针，支持</a:t>
                      </a:r>
                      <a:r>
                        <a:rPr lang="en-US" altLang="zh-CN" dirty="0"/>
                        <a:t>exec</a:t>
                      </a:r>
                      <a:r>
                        <a:rPr lang="zh-CN" altLang="en-US" dirty="0"/>
                        <a:t>执行命令、</a:t>
                      </a:r>
                      <a:r>
                        <a:rPr lang="en-US" altLang="zh-CN" dirty="0"/>
                        <a:t>HTTP</a:t>
                      </a:r>
                      <a:r>
                        <a:rPr lang="zh-CN" altLang="en-US" dirty="0"/>
                        <a:t>状态码、</a:t>
                      </a:r>
                      <a:r>
                        <a:rPr lang="en-US" altLang="zh-CN" dirty="0"/>
                        <a:t>TCP</a:t>
                      </a:r>
                      <a:r>
                        <a:rPr lang="zh-CN" altLang="en-US" dirty="0"/>
                        <a:t>端口探测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00456"/>
                  </a:ext>
                </a:extLst>
              </a:tr>
              <a:tr h="757004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故障转移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新机器部署服务，修改</a:t>
                      </a:r>
                      <a:r>
                        <a:rPr lang="en-US" altLang="zh-CN" dirty="0"/>
                        <a:t>DNS</a:t>
                      </a:r>
                      <a:r>
                        <a:rPr lang="zh-CN" altLang="en-US" dirty="0"/>
                        <a:t>解析指向新机器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dirty="0"/>
                        <a:t>K8s</a:t>
                      </a:r>
                      <a:r>
                        <a:rPr lang="zh-CN" altLang="en-US" dirty="0"/>
                        <a:t>内部自动实现故障转移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3984149"/>
                  </a:ext>
                </a:extLst>
              </a:tr>
              <a:tr h="89735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集群扩容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新机器部署服务，部署负载均衡服务，配置后端地址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修改</a:t>
                      </a:r>
                      <a:r>
                        <a:rPr lang="en-US" altLang="zh-CN" dirty="0"/>
                        <a:t>k8s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pod</a:t>
                      </a:r>
                      <a:r>
                        <a:rPr lang="zh-CN" altLang="en-US" dirty="0"/>
                        <a:t>资源副本数，</a:t>
                      </a:r>
                      <a:r>
                        <a:rPr lang="en-US" altLang="zh-CN" dirty="0"/>
                        <a:t>service</a:t>
                      </a:r>
                      <a:r>
                        <a:rPr lang="zh-CN" altLang="en-US" dirty="0"/>
                        <a:t>自动实现负载均衡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3522706"/>
                  </a:ext>
                </a:extLst>
              </a:tr>
              <a:tr h="119827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版本更新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修改负载均衡配置，逐个滚动停止服务，替换</a:t>
                      </a:r>
                      <a:r>
                        <a:rPr lang="en-US" altLang="zh-CN" dirty="0"/>
                        <a:t>jar</a:t>
                      </a:r>
                      <a:r>
                        <a:rPr lang="zh-CN" altLang="en-US" dirty="0"/>
                        <a:t>包，启动服务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dirty="0"/>
                        <a:t>更新</a:t>
                      </a:r>
                      <a:r>
                        <a:rPr lang="en-US" altLang="zh-CN" dirty="0"/>
                        <a:t>docker</a:t>
                      </a:r>
                      <a:r>
                        <a:rPr lang="zh-CN" altLang="en-US" dirty="0"/>
                        <a:t>镜像并上传，修改</a:t>
                      </a:r>
                      <a:r>
                        <a:rPr lang="en-US" altLang="zh-CN" dirty="0"/>
                        <a:t>k8s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pod</a:t>
                      </a:r>
                      <a:r>
                        <a:rPr lang="zh-CN" altLang="en-US" dirty="0"/>
                        <a:t>资源镜像信息，</a:t>
                      </a:r>
                      <a:r>
                        <a:rPr lang="en-US" altLang="zh-CN" dirty="0"/>
                        <a:t>k8s</a:t>
                      </a:r>
                      <a:r>
                        <a:rPr lang="zh-CN" altLang="en-US" dirty="0"/>
                        <a:t>自动实现滚动更新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00863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538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02EA6B-99F6-4C50-8C99-A79E360C6569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70D15F-981C-4296-BC4E-B7ED449F3150}"/>
              </a:ext>
            </a:extLst>
          </p:cNvPr>
          <p:cNvSpPr/>
          <p:nvPr/>
        </p:nvSpPr>
        <p:spPr>
          <a:xfrm>
            <a:off x="5003408" y="831203"/>
            <a:ext cx="2185182" cy="218518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B872E1-DA60-4C1B-AF86-0E2D5045709A}"/>
              </a:ext>
            </a:extLst>
          </p:cNvPr>
          <p:cNvSpPr/>
          <p:nvPr/>
        </p:nvSpPr>
        <p:spPr>
          <a:xfrm>
            <a:off x="3957881" y="4044815"/>
            <a:ext cx="469872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应用迁移基本流程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72C941B3-6167-4048-95D2-1C34DC13C341}"/>
              </a:ext>
            </a:extLst>
          </p:cNvPr>
          <p:cNvSpPr/>
          <p:nvPr/>
        </p:nvSpPr>
        <p:spPr>
          <a:xfrm rot="16200000" flipH="1">
            <a:off x="5828062" y="5097845"/>
            <a:ext cx="535875" cy="975360"/>
          </a:xfrm>
          <a:prstGeom prst="chevron">
            <a:avLst>
              <a:gd name="adj" fmla="val 72508"/>
            </a:avLst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55955-DD10-469B-86B0-121DEB2671FF}"/>
              </a:ext>
            </a:extLst>
          </p:cNvPr>
          <p:cNvSpPr txBox="1"/>
          <p:nvPr/>
        </p:nvSpPr>
        <p:spPr>
          <a:xfrm>
            <a:off x="5341032" y="1259996"/>
            <a:ext cx="1509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BE628C-B17A-4536-A2A2-07911FC51FCD}"/>
              </a:ext>
            </a:extLst>
          </p:cNvPr>
          <p:cNvSpPr/>
          <p:nvPr/>
        </p:nvSpPr>
        <p:spPr>
          <a:xfrm>
            <a:off x="10719174" y="3045706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B69637-6629-4AAA-A63C-49931F2763DA}"/>
              </a:ext>
            </a:extLst>
          </p:cNvPr>
          <p:cNvSpPr/>
          <p:nvPr/>
        </p:nvSpPr>
        <p:spPr>
          <a:xfrm>
            <a:off x="2711992" y="8331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DEC223-8831-4C3E-B668-D5D73B5ADB96}"/>
              </a:ext>
            </a:extLst>
          </p:cNvPr>
          <p:cNvSpPr/>
          <p:nvPr/>
        </p:nvSpPr>
        <p:spPr>
          <a:xfrm>
            <a:off x="8517682" y="1326335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DA3895-3A95-47BE-AF9F-76438CD56B4C}"/>
              </a:ext>
            </a:extLst>
          </p:cNvPr>
          <p:cNvSpPr/>
          <p:nvPr/>
        </p:nvSpPr>
        <p:spPr>
          <a:xfrm>
            <a:off x="4015448" y="2458804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3FBCA0-FBC6-453E-8B84-E44398400483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E1BF6-A655-4AE1-846D-54C0CCAE1E1F}"/>
              </a:ext>
            </a:extLst>
          </p:cNvPr>
          <p:cNvSpPr/>
          <p:nvPr/>
        </p:nvSpPr>
        <p:spPr>
          <a:xfrm>
            <a:off x="9045119" y="4153897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5010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66672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传统部署架构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1F4E005F-3F9D-745C-D9EA-419C6983F08D}"/>
              </a:ext>
            </a:extLst>
          </p:cNvPr>
          <p:cNvGrpSpPr/>
          <p:nvPr/>
        </p:nvGrpSpPr>
        <p:grpSpPr>
          <a:xfrm>
            <a:off x="1557432" y="1316622"/>
            <a:ext cx="8714328" cy="4982203"/>
            <a:chOff x="1557432" y="1316622"/>
            <a:chExt cx="8714328" cy="4982203"/>
          </a:xfrm>
        </p:grpSpPr>
        <p:grpSp>
          <p:nvGrpSpPr>
            <p:cNvPr id="87" name="组合 86">
              <a:extLst>
                <a:ext uri="{FF2B5EF4-FFF2-40B4-BE49-F238E27FC236}">
                  <a16:creationId xmlns:a16="http://schemas.microsoft.com/office/drawing/2014/main" id="{891DA67A-E3FD-CE31-826E-913A656EE00E}"/>
                </a:ext>
              </a:extLst>
            </p:cNvPr>
            <p:cNvGrpSpPr/>
            <p:nvPr/>
          </p:nvGrpSpPr>
          <p:grpSpPr>
            <a:xfrm>
              <a:off x="1557432" y="4004111"/>
              <a:ext cx="4653025" cy="2294714"/>
              <a:chOff x="1557432" y="4004111"/>
              <a:chExt cx="4653025" cy="2294714"/>
            </a:xfrm>
          </p:grpSpPr>
          <p:grpSp>
            <p:nvGrpSpPr>
              <p:cNvPr id="79" name="Group 7">
                <a:extLst>
                  <a:ext uri="{FF2B5EF4-FFF2-40B4-BE49-F238E27FC236}">
                    <a16:creationId xmlns:a16="http://schemas.microsoft.com/office/drawing/2014/main" id="{0ECD14D9-54C5-0A96-C4AE-DBE4EBBC3B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7432" y="4191948"/>
                <a:ext cx="4653025" cy="2106877"/>
                <a:chOff x="1728" y="3024"/>
                <a:chExt cx="2304" cy="1080"/>
              </a:xfrm>
            </p:grpSpPr>
            <p:sp>
              <p:nvSpPr>
                <p:cNvPr id="81" name="Freeform 5">
                  <a:extLst>
                    <a:ext uri="{FF2B5EF4-FFF2-40B4-BE49-F238E27FC236}">
                      <a16:creationId xmlns:a16="http://schemas.microsoft.com/office/drawing/2014/main" id="{FF1B9AFF-448B-70D9-F7B5-78377051E7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28" y="3024"/>
                  <a:ext cx="2304" cy="1080"/>
                </a:xfrm>
                <a:custGeom>
                  <a:avLst/>
                  <a:gdLst>
                    <a:gd name="T0" fmla="*/ 2304 w 2304"/>
                    <a:gd name="T1" fmla="*/ 792 h 1080"/>
                    <a:gd name="T2" fmla="*/ 2302 w 2304"/>
                    <a:gd name="T3" fmla="*/ 806 h 1080"/>
                    <a:gd name="T4" fmla="*/ 2290 w 2304"/>
                    <a:gd name="T5" fmla="*/ 836 h 1080"/>
                    <a:gd name="T6" fmla="*/ 2268 w 2304"/>
                    <a:gd name="T7" fmla="*/ 864 h 1080"/>
                    <a:gd name="T8" fmla="*/ 2234 w 2304"/>
                    <a:gd name="T9" fmla="*/ 892 h 1080"/>
                    <a:gd name="T10" fmla="*/ 2190 w 2304"/>
                    <a:gd name="T11" fmla="*/ 916 h 1080"/>
                    <a:gd name="T12" fmla="*/ 2108 w 2304"/>
                    <a:gd name="T13" fmla="*/ 954 h 1080"/>
                    <a:gd name="T14" fmla="*/ 1966 w 2304"/>
                    <a:gd name="T15" fmla="*/ 996 h 1080"/>
                    <a:gd name="T16" fmla="*/ 1796 w 2304"/>
                    <a:gd name="T17" fmla="*/ 1030 h 1080"/>
                    <a:gd name="T18" fmla="*/ 1600 w 2304"/>
                    <a:gd name="T19" fmla="*/ 1058 h 1080"/>
                    <a:gd name="T20" fmla="*/ 1384 w 2304"/>
                    <a:gd name="T21" fmla="*/ 1074 h 1080"/>
                    <a:gd name="T22" fmla="*/ 1152 w 2304"/>
                    <a:gd name="T23" fmla="*/ 1080 h 1080"/>
                    <a:gd name="T24" fmla="*/ 1034 w 2304"/>
                    <a:gd name="T25" fmla="*/ 1078 h 1080"/>
                    <a:gd name="T26" fmla="*/ 810 w 2304"/>
                    <a:gd name="T27" fmla="*/ 1068 h 1080"/>
                    <a:gd name="T28" fmla="*/ 602 w 2304"/>
                    <a:gd name="T29" fmla="*/ 1046 h 1080"/>
                    <a:gd name="T30" fmla="*/ 420 w 2304"/>
                    <a:gd name="T31" fmla="*/ 1014 h 1080"/>
                    <a:gd name="T32" fmla="*/ 264 w 2304"/>
                    <a:gd name="T33" fmla="*/ 976 h 1080"/>
                    <a:gd name="T34" fmla="*/ 140 w 2304"/>
                    <a:gd name="T35" fmla="*/ 930 h 1080"/>
                    <a:gd name="T36" fmla="*/ 90 w 2304"/>
                    <a:gd name="T37" fmla="*/ 904 h 1080"/>
                    <a:gd name="T38" fmla="*/ 52 w 2304"/>
                    <a:gd name="T39" fmla="*/ 878 h 1080"/>
                    <a:gd name="T40" fmla="*/ 24 w 2304"/>
                    <a:gd name="T41" fmla="*/ 850 h 1080"/>
                    <a:gd name="T42" fmla="*/ 6 w 2304"/>
                    <a:gd name="T43" fmla="*/ 822 h 1080"/>
                    <a:gd name="T44" fmla="*/ 0 w 2304"/>
                    <a:gd name="T45" fmla="*/ 792 h 1080"/>
                    <a:gd name="T46" fmla="*/ 288 w 2304"/>
                    <a:gd name="T47" fmla="*/ 216 h 1080"/>
                    <a:gd name="T48" fmla="*/ 292 w 2304"/>
                    <a:gd name="T49" fmla="*/ 194 h 1080"/>
                    <a:gd name="T50" fmla="*/ 306 w 2304"/>
                    <a:gd name="T51" fmla="*/ 172 h 1080"/>
                    <a:gd name="T52" fmla="*/ 326 w 2304"/>
                    <a:gd name="T53" fmla="*/ 152 h 1080"/>
                    <a:gd name="T54" fmla="*/ 356 w 2304"/>
                    <a:gd name="T55" fmla="*/ 132 h 1080"/>
                    <a:gd name="T56" fmla="*/ 436 w 2304"/>
                    <a:gd name="T57" fmla="*/ 96 h 1080"/>
                    <a:gd name="T58" fmla="*/ 542 w 2304"/>
                    <a:gd name="T59" fmla="*/ 64 h 1080"/>
                    <a:gd name="T60" fmla="*/ 668 w 2304"/>
                    <a:gd name="T61" fmla="*/ 36 h 1080"/>
                    <a:gd name="T62" fmla="*/ 816 w 2304"/>
                    <a:gd name="T63" fmla="*/ 16 h 1080"/>
                    <a:gd name="T64" fmla="*/ 978 w 2304"/>
                    <a:gd name="T65" fmla="*/ 4 h 1080"/>
                    <a:gd name="T66" fmla="*/ 1152 w 2304"/>
                    <a:gd name="T67" fmla="*/ 0 h 1080"/>
                    <a:gd name="T68" fmla="*/ 1240 w 2304"/>
                    <a:gd name="T69" fmla="*/ 2 h 1080"/>
                    <a:gd name="T70" fmla="*/ 1408 w 2304"/>
                    <a:gd name="T71" fmla="*/ 10 h 1080"/>
                    <a:gd name="T72" fmla="*/ 1564 w 2304"/>
                    <a:gd name="T73" fmla="*/ 26 h 1080"/>
                    <a:gd name="T74" fmla="*/ 1702 w 2304"/>
                    <a:gd name="T75" fmla="*/ 50 h 1080"/>
                    <a:gd name="T76" fmla="*/ 1818 w 2304"/>
                    <a:gd name="T77" fmla="*/ 78 h 1080"/>
                    <a:gd name="T78" fmla="*/ 1912 w 2304"/>
                    <a:gd name="T79" fmla="*/ 114 h 1080"/>
                    <a:gd name="T80" fmla="*/ 1964 w 2304"/>
                    <a:gd name="T81" fmla="*/ 142 h 1080"/>
                    <a:gd name="T82" fmla="*/ 1988 w 2304"/>
                    <a:gd name="T83" fmla="*/ 162 h 1080"/>
                    <a:gd name="T84" fmla="*/ 2006 w 2304"/>
                    <a:gd name="T85" fmla="*/ 184 h 1080"/>
                    <a:gd name="T86" fmla="*/ 2014 w 2304"/>
                    <a:gd name="T87" fmla="*/ 204 h 1080"/>
                    <a:gd name="T88" fmla="*/ 2016 w 2304"/>
                    <a:gd name="T89" fmla="*/ 216 h 1080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304"/>
                    <a:gd name="T136" fmla="*/ 0 h 1080"/>
                    <a:gd name="T137" fmla="*/ 2304 w 2304"/>
                    <a:gd name="T138" fmla="*/ 1080 h 1080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304" h="1080">
                      <a:moveTo>
                        <a:pt x="2016" y="216"/>
                      </a:moveTo>
                      <a:lnTo>
                        <a:pt x="2304" y="792"/>
                      </a:lnTo>
                      <a:lnTo>
                        <a:pt x="2302" y="806"/>
                      </a:lnTo>
                      <a:lnTo>
                        <a:pt x="2298" y="822"/>
                      </a:lnTo>
                      <a:lnTo>
                        <a:pt x="2290" y="836"/>
                      </a:lnTo>
                      <a:lnTo>
                        <a:pt x="2280" y="850"/>
                      </a:lnTo>
                      <a:lnTo>
                        <a:pt x="2268" y="864"/>
                      </a:lnTo>
                      <a:lnTo>
                        <a:pt x="2252" y="878"/>
                      </a:lnTo>
                      <a:lnTo>
                        <a:pt x="2234" y="892"/>
                      </a:lnTo>
                      <a:lnTo>
                        <a:pt x="2214" y="904"/>
                      </a:lnTo>
                      <a:lnTo>
                        <a:pt x="2190" y="916"/>
                      </a:lnTo>
                      <a:lnTo>
                        <a:pt x="2164" y="930"/>
                      </a:lnTo>
                      <a:lnTo>
                        <a:pt x="2108" y="954"/>
                      </a:lnTo>
                      <a:lnTo>
                        <a:pt x="2040" y="976"/>
                      </a:lnTo>
                      <a:lnTo>
                        <a:pt x="1966" y="996"/>
                      </a:lnTo>
                      <a:lnTo>
                        <a:pt x="1884" y="1014"/>
                      </a:lnTo>
                      <a:lnTo>
                        <a:pt x="1796" y="1030"/>
                      </a:lnTo>
                      <a:lnTo>
                        <a:pt x="1702" y="1046"/>
                      </a:lnTo>
                      <a:lnTo>
                        <a:pt x="1600" y="1058"/>
                      </a:lnTo>
                      <a:lnTo>
                        <a:pt x="1494" y="1068"/>
                      </a:lnTo>
                      <a:lnTo>
                        <a:pt x="1384" y="1074"/>
                      </a:lnTo>
                      <a:lnTo>
                        <a:pt x="1270" y="1078"/>
                      </a:lnTo>
                      <a:lnTo>
                        <a:pt x="1152" y="1080"/>
                      </a:lnTo>
                      <a:lnTo>
                        <a:pt x="1034" y="1078"/>
                      </a:lnTo>
                      <a:lnTo>
                        <a:pt x="920" y="1074"/>
                      </a:lnTo>
                      <a:lnTo>
                        <a:pt x="810" y="1068"/>
                      </a:lnTo>
                      <a:lnTo>
                        <a:pt x="704" y="1058"/>
                      </a:lnTo>
                      <a:lnTo>
                        <a:pt x="602" y="1046"/>
                      </a:lnTo>
                      <a:lnTo>
                        <a:pt x="508" y="1030"/>
                      </a:lnTo>
                      <a:lnTo>
                        <a:pt x="420" y="1014"/>
                      </a:lnTo>
                      <a:lnTo>
                        <a:pt x="338" y="996"/>
                      </a:lnTo>
                      <a:lnTo>
                        <a:pt x="264" y="976"/>
                      </a:lnTo>
                      <a:lnTo>
                        <a:pt x="196" y="954"/>
                      </a:lnTo>
                      <a:lnTo>
                        <a:pt x="140" y="930"/>
                      </a:lnTo>
                      <a:lnTo>
                        <a:pt x="114" y="916"/>
                      </a:lnTo>
                      <a:lnTo>
                        <a:pt x="90" y="904"/>
                      </a:lnTo>
                      <a:lnTo>
                        <a:pt x="70" y="892"/>
                      </a:lnTo>
                      <a:lnTo>
                        <a:pt x="52" y="878"/>
                      </a:lnTo>
                      <a:lnTo>
                        <a:pt x="36" y="864"/>
                      </a:lnTo>
                      <a:lnTo>
                        <a:pt x="24" y="850"/>
                      </a:lnTo>
                      <a:lnTo>
                        <a:pt x="14" y="836"/>
                      </a:lnTo>
                      <a:lnTo>
                        <a:pt x="6" y="822"/>
                      </a:lnTo>
                      <a:lnTo>
                        <a:pt x="2" y="806"/>
                      </a:lnTo>
                      <a:lnTo>
                        <a:pt x="0" y="792"/>
                      </a:lnTo>
                      <a:lnTo>
                        <a:pt x="288" y="216"/>
                      </a:lnTo>
                      <a:lnTo>
                        <a:pt x="290" y="204"/>
                      </a:lnTo>
                      <a:lnTo>
                        <a:pt x="292" y="194"/>
                      </a:lnTo>
                      <a:lnTo>
                        <a:pt x="298" y="184"/>
                      </a:lnTo>
                      <a:lnTo>
                        <a:pt x="306" y="172"/>
                      </a:lnTo>
                      <a:lnTo>
                        <a:pt x="316" y="162"/>
                      </a:lnTo>
                      <a:lnTo>
                        <a:pt x="326" y="152"/>
                      </a:lnTo>
                      <a:lnTo>
                        <a:pt x="340" y="142"/>
                      </a:lnTo>
                      <a:lnTo>
                        <a:pt x="356" y="132"/>
                      </a:lnTo>
                      <a:lnTo>
                        <a:pt x="392" y="114"/>
                      </a:lnTo>
                      <a:lnTo>
                        <a:pt x="436" y="96"/>
                      </a:lnTo>
                      <a:lnTo>
                        <a:pt x="486" y="78"/>
                      </a:lnTo>
                      <a:lnTo>
                        <a:pt x="542" y="64"/>
                      </a:lnTo>
                      <a:lnTo>
                        <a:pt x="602" y="50"/>
                      </a:lnTo>
                      <a:lnTo>
                        <a:pt x="668" y="36"/>
                      </a:lnTo>
                      <a:lnTo>
                        <a:pt x="740" y="26"/>
                      </a:lnTo>
                      <a:lnTo>
                        <a:pt x="816" y="16"/>
                      </a:lnTo>
                      <a:lnTo>
                        <a:pt x="896" y="10"/>
                      </a:lnTo>
                      <a:lnTo>
                        <a:pt x="978" y="4"/>
                      </a:lnTo>
                      <a:lnTo>
                        <a:pt x="1064" y="2"/>
                      </a:lnTo>
                      <a:lnTo>
                        <a:pt x="1152" y="0"/>
                      </a:lnTo>
                      <a:lnTo>
                        <a:pt x="1240" y="2"/>
                      </a:lnTo>
                      <a:lnTo>
                        <a:pt x="1326" y="4"/>
                      </a:lnTo>
                      <a:lnTo>
                        <a:pt x="1408" y="10"/>
                      </a:lnTo>
                      <a:lnTo>
                        <a:pt x="1488" y="16"/>
                      </a:lnTo>
                      <a:lnTo>
                        <a:pt x="1564" y="26"/>
                      </a:lnTo>
                      <a:lnTo>
                        <a:pt x="1636" y="36"/>
                      </a:lnTo>
                      <a:lnTo>
                        <a:pt x="1702" y="50"/>
                      </a:lnTo>
                      <a:lnTo>
                        <a:pt x="1762" y="64"/>
                      </a:lnTo>
                      <a:lnTo>
                        <a:pt x="1818" y="78"/>
                      </a:lnTo>
                      <a:lnTo>
                        <a:pt x="1868" y="96"/>
                      </a:lnTo>
                      <a:lnTo>
                        <a:pt x="1912" y="114"/>
                      </a:lnTo>
                      <a:lnTo>
                        <a:pt x="1948" y="132"/>
                      </a:lnTo>
                      <a:lnTo>
                        <a:pt x="1964" y="142"/>
                      </a:lnTo>
                      <a:lnTo>
                        <a:pt x="1978" y="152"/>
                      </a:lnTo>
                      <a:lnTo>
                        <a:pt x="1988" y="162"/>
                      </a:lnTo>
                      <a:lnTo>
                        <a:pt x="1998" y="172"/>
                      </a:lnTo>
                      <a:lnTo>
                        <a:pt x="2006" y="184"/>
                      </a:lnTo>
                      <a:lnTo>
                        <a:pt x="2012" y="194"/>
                      </a:lnTo>
                      <a:lnTo>
                        <a:pt x="2014" y="204"/>
                      </a:lnTo>
                      <a:lnTo>
                        <a:pt x="2016" y="216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1B6AA3">
                        <a:lumMod val="67000"/>
                      </a:srgbClr>
                    </a:gs>
                    <a:gs pos="48000">
                      <a:srgbClr val="1B6AA3">
                        <a:lumMod val="97000"/>
                        <a:lumOff val="3000"/>
                      </a:srgbClr>
                    </a:gs>
                    <a:gs pos="100000">
                      <a:srgbClr val="1B6AA3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rgbClr val="000000"/>
                    </a:solidFill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82" name="Freeform 6">
                  <a:extLst>
                    <a:ext uri="{FF2B5EF4-FFF2-40B4-BE49-F238E27FC236}">
                      <a16:creationId xmlns:a16="http://schemas.microsoft.com/office/drawing/2014/main" id="{0DC0275A-8829-3DAC-8306-23EA2957B97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6" y="3024"/>
                  <a:ext cx="1728" cy="432"/>
                </a:xfrm>
                <a:custGeom>
                  <a:avLst/>
                  <a:gdLst>
                    <a:gd name="T0" fmla="*/ 1728 w 1728"/>
                    <a:gd name="T1" fmla="*/ 216 h 432"/>
                    <a:gd name="T2" fmla="*/ 1724 w 1728"/>
                    <a:gd name="T3" fmla="*/ 238 h 432"/>
                    <a:gd name="T4" fmla="*/ 1710 w 1728"/>
                    <a:gd name="T5" fmla="*/ 260 h 432"/>
                    <a:gd name="T6" fmla="*/ 1690 w 1728"/>
                    <a:gd name="T7" fmla="*/ 280 h 432"/>
                    <a:gd name="T8" fmla="*/ 1660 w 1728"/>
                    <a:gd name="T9" fmla="*/ 300 h 432"/>
                    <a:gd name="T10" fmla="*/ 1580 w 1728"/>
                    <a:gd name="T11" fmla="*/ 336 h 432"/>
                    <a:gd name="T12" fmla="*/ 1474 w 1728"/>
                    <a:gd name="T13" fmla="*/ 368 h 432"/>
                    <a:gd name="T14" fmla="*/ 1348 w 1728"/>
                    <a:gd name="T15" fmla="*/ 396 h 432"/>
                    <a:gd name="T16" fmla="*/ 1200 w 1728"/>
                    <a:gd name="T17" fmla="*/ 416 h 432"/>
                    <a:gd name="T18" fmla="*/ 1038 w 1728"/>
                    <a:gd name="T19" fmla="*/ 428 h 432"/>
                    <a:gd name="T20" fmla="*/ 864 w 1728"/>
                    <a:gd name="T21" fmla="*/ 432 h 432"/>
                    <a:gd name="T22" fmla="*/ 776 w 1728"/>
                    <a:gd name="T23" fmla="*/ 430 h 432"/>
                    <a:gd name="T24" fmla="*/ 608 w 1728"/>
                    <a:gd name="T25" fmla="*/ 422 h 432"/>
                    <a:gd name="T26" fmla="*/ 452 w 1728"/>
                    <a:gd name="T27" fmla="*/ 406 h 432"/>
                    <a:gd name="T28" fmla="*/ 314 w 1728"/>
                    <a:gd name="T29" fmla="*/ 382 h 432"/>
                    <a:gd name="T30" fmla="*/ 198 w 1728"/>
                    <a:gd name="T31" fmla="*/ 354 h 432"/>
                    <a:gd name="T32" fmla="*/ 104 w 1728"/>
                    <a:gd name="T33" fmla="*/ 318 h 432"/>
                    <a:gd name="T34" fmla="*/ 52 w 1728"/>
                    <a:gd name="T35" fmla="*/ 290 h 432"/>
                    <a:gd name="T36" fmla="*/ 28 w 1728"/>
                    <a:gd name="T37" fmla="*/ 270 h 432"/>
                    <a:gd name="T38" fmla="*/ 10 w 1728"/>
                    <a:gd name="T39" fmla="*/ 248 h 432"/>
                    <a:gd name="T40" fmla="*/ 2 w 1728"/>
                    <a:gd name="T41" fmla="*/ 228 h 432"/>
                    <a:gd name="T42" fmla="*/ 0 w 1728"/>
                    <a:gd name="T43" fmla="*/ 216 h 432"/>
                    <a:gd name="T44" fmla="*/ 4 w 1728"/>
                    <a:gd name="T45" fmla="*/ 194 h 432"/>
                    <a:gd name="T46" fmla="*/ 18 w 1728"/>
                    <a:gd name="T47" fmla="*/ 172 h 432"/>
                    <a:gd name="T48" fmla="*/ 38 w 1728"/>
                    <a:gd name="T49" fmla="*/ 152 h 432"/>
                    <a:gd name="T50" fmla="*/ 68 w 1728"/>
                    <a:gd name="T51" fmla="*/ 132 h 432"/>
                    <a:gd name="T52" fmla="*/ 148 w 1728"/>
                    <a:gd name="T53" fmla="*/ 96 h 432"/>
                    <a:gd name="T54" fmla="*/ 254 w 1728"/>
                    <a:gd name="T55" fmla="*/ 64 h 432"/>
                    <a:gd name="T56" fmla="*/ 380 w 1728"/>
                    <a:gd name="T57" fmla="*/ 36 h 432"/>
                    <a:gd name="T58" fmla="*/ 528 w 1728"/>
                    <a:gd name="T59" fmla="*/ 16 h 432"/>
                    <a:gd name="T60" fmla="*/ 690 w 1728"/>
                    <a:gd name="T61" fmla="*/ 4 h 432"/>
                    <a:gd name="T62" fmla="*/ 864 w 1728"/>
                    <a:gd name="T63" fmla="*/ 0 h 432"/>
                    <a:gd name="T64" fmla="*/ 952 w 1728"/>
                    <a:gd name="T65" fmla="*/ 2 h 432"/>
                    <a:gd name="T66" fmla="*/ 1120 w 1728"/>
                    <a:gd name="T67" fmla="*/ 10 h 432"/>
                    <a:gd name="T68" fmla="*/ 1276 w 1728"/>
                    <a:gd name="T69" fmla="*/ 26 h 432"/>
                    <a:gd name="T70" fmla="*/ 1414 w 1728"/>
                    <a:gd name="T71" fmla="*/ 50 h 432"/>
                    <a:gd name="T72" fmla="*/ 1530 w 1728"/>
                    <a:gd name="T73" fmla="*/ 78 h 432"/>
                    <a:gd name="T74" fmla="*/ 1624 w 1728"/>
                    <a:gd name="T75" fmla="*/ 114 h 432"/>
                    <a:gd name="T76" fmla="*/ 1676 w 1728"/>
                    <a:gd name="T77" fmla="*/ 142 h 432"/>
                    <a:gd name="T78" fmla="*/ 1700 w 1728"/>
                    <a:gd name="T79" fmla="*/ 162 h 432"/>
                    <a:gd name="T80" fmla="*/ 1718 w 1728"/>
                    <a:gd name="T81" fmla="*/ 184 h 432"/>
                    <a:gd name="T82" fmla="*/ 1726 w 1728"/>
                    <a:gd name="T83" fmla="*/ 204 h 432"/>
                    <a:gd name="T84" fmla="*/ 1728 w 1728"/>
                    <a:gd name="T85" fmla="*/ 216 h 432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1728"/>
                    <a:gd name="T130" fmla="*/ 0 h 432"/>
                    <a:gd name="T131" fmla="*/ 1728 w 1728"/>
                    <a:gd name="T132" fmla="*/ 432 h 432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1728" h="432">
                      <a:moveTo>
                        <a:pt x="1728" y="216"/>
                      </a:moveTo>
                      <a:lnTo>
                        <a:pt x="1728" y="216"/>
                      </a:lnTo>
                      <a:lnTo>
                        <a:pt x="1726" y="228"/>
                      </a:lnTo>
                      <a:lnTo>
                        <a:pt x="1724" y="238"/>
                      </a:lnTo>
                      <a:lnTo>
                        <a:pt x="1718" y="248"/>
                      </a:lnTo>
                      <a:lnTo>
                        <a:pt x="1710" y="260"/>
                      </a:lnTo>
                      <a:lnTo>
                        <a:pt x="1700" y="270"/>
                      </a:lnTo>
                      <a:lnTo>
                        <a:pt x="1690" y="280"/>
                      </a:lnTo>
                      <a:lnTo>
                        <a:pt x="1676" y="290"/>
                      </a:lnTo>
                      <a:lnTo>
                        <a:pt x="1660" y="300"/>
                      </a:lnTo>
                      <a:lnTo>
                        <a:pt x="1624" y="318"/>
                      </a:lnTo>
                      <a:lnTo>
                        <a:pt x="1580" y="336"/>
                      </a:lnTo>
                      <a:lnTo>
                        <a:pt x="1530" y="354"/>
                      </a:lnTo>
                      <a:lnTo>
                        <a:pt x="1474" y="368"/>
                      </a:lnTo>
                      <a:lnTo>
                        <a:pt x="1414" y="382"/>
                      </a:lnTo>
                      <a:lnTo>
                        <a:pt x="1348" y="396"/>
                      </a:lnTo>
                      <a:lnTo>
                        <a:pt x="1276" y="406"/>
                      </a:lnTo>
                      <a:lnTo>
                        <a:pt x="1200" y="416"/>
                      </a:lnTo>
                      <a:lnTo>
                        <a:pt x="1120" y="422"/>
                      </a:lnTo>
                      <a:lnTo>
                        <a:pt x="1038" y="428"/>
                      </a:lnTo>
                      <a:lnTo>
                        <a:pt x="952" y="430"/>
                      </a:lnTo>
                      <a:lnTo>
                        <a:pt x="864" y="432"/>
                      </a:lnTo>
                      <a:lnTo>
                        <a:pt x="776" y="430"/>
                      </a:lnTo>
                      <a:lnTo>
                        <a:pt x="690" y="428"/>
                      </a:lnTo>
                      <a:lnTo>
                        <a:pt x="608" y="422"/>
                      </a:lnTo>
                      <a:lnTo>
                        <a:pt x="528" y="416"/>
                      </a:lnTo>
                      <a:lnTo>
                        <a:pt x="452" y="406"/>
                      </a:lnTo>
                      <a:lnTo>
                        <a:pt x="380" y="396"/>
                      </a:lnTo>
                      <a:lnTo>
                        <a:pt x="314" y="382"/>
                      </a:lnTo>
                      <a:lnTo>
                        <a:pt x="254" y="368"/>
                      </a:lnTo>
                      <a:lnTo>
                        <a:pt x="198" y="354"/>
                      </a:lnTo>
                      <a:lnTo>
                        <a:pt x="148" y="336"/>
                      </a:lnTo>
                      <a:lnTo>
                        <a:pt x="104" y="318"/>
                      </a:lnTo>
                      <a:lnTo>
                        <a:pt x="68" y="300"/>
                      </a:lnTo>
                      <a:lnTo>
                        <a:pt x="52" y="290"/>
                      </a:lnTo>
                      <a:lnTo>
                        <a:pt x="38" y="280"/>
                      </a:lnTo>
                      <a:lnTo>
                        <a:pt x="28" y="270"/>
                      </a:lnTo>
                      <a:lnTo>
                        <a:pt x="18" y="260"/>
                      </a:lnTo>
                      <a:lnTo>
                        <a:pt x="10" y="248"/>
                      </a:lnTo>
                      <a:lnTo>
                        <a:pt x="4" y="238"/>
                      </a:lnTo>
                      <a:lnTo>
                        <a:pt x="2" y="228"/>
                      </a:lnTo>
                      <a:lnTo>
                        <a:pt x="0" y="216"/>
                      </a:lnTo>
                      <a:lnTo>
                        <a:pt x="2" y="204"/>
                      </a:lnTo>
                      <a:lnTo>
                        <a:pt x="4" y="194"/>
                      </a:lnTo>
                      <a:lnTo>
                        <a:pt x="10" y="184"/>
                      </a:lnTo>
                      <a:lnTo>
                        <a:pt x="18" y="172"/>
                      </a:lnTo>
                      <a:lnTo>
                        <a:pt x="28" y="162"/>
                      </a:lnTo>
                      <a:lnTo>
                        <a:pt x="38" y="152"/>
                      </a:lnTo>
                      <a:lnTo>
                        <a:pt x="52" y="142"/>
                      </a:lnTo>
                      <a:lnTo>
                        <a:pt x="68" y="132"/>
                      </a:lnTo>
                      <a:lnTo>
                        <a:pt x="104" y="114"/>
                      </a:lnTo>
                      <a:lnTo>
                        <a:pt x="148" y="96"/>
                      </a:lnTo>
                      <a:lnTo>
                        <a:pt x="198" y="78"/>
                      </a:lnTo>
                      <a:lnTo>
                        <a:pt x="254" y="64"/>
                      </a:lnTo>
                      <a:lnTo>
                        <a:pt x="314" y="50"/>
                      </a:lnTo>
                      <a:lnTo>
                        <a:pt x="380" y="36"/>
                      </a:lnTo>
                      <a:lnTo>
                        <a:pt x="452" y="26"/>
                      </a:lnTo>
                      <a:lnTo>
                        <a:pt x="528" y="16"/>
                      </a:lnTo>
                      <a:lnTo>
                        <a:pt x="608" y="10"/>
                      </a:lnTo>
                      <a:lnTo>
                        <a:pt x="690" y="4"/>
                      </a:lnTo>
                      <a:lnTo>
                        <a:pt x="776" y="2"/>
                      </a:lnTo>
                      <a:lnTo>
                        <a:pt x="864" y="0"/>
                      </a:lnTo>
                      <a:lnTo>
                        <a:pt x="952" y="2"/>
                      </a:lnTo>
                      <a:lnTo>
                        <a:pt x="1038" y="4"/>
                      </a:lnTo>
                      <a:lnTo>
                        <a:pt x="1120" y="10"/>
                      </a:lnTo>
                      <a:lnTo>
                        <a:pt x="1200" y="16"/>
                      </a:lnTo>
                      <a:lnTo>
                        <a:pt x="1276" y="26"/>
                      </a:lnTo>
                      <a:lnTo>
                        <a:pt x="1348" y="36"/>
                      </a:lnTo>
                      <a:lnTo>
                        <a:pt x="1414" y="50"/>
                      </a:lnTo>
                      <a:lnTo>
                        <a:pt x="1474" y="64"/>
                      </a:lnTo>
                      <a:lnTo>
                        <a:pt x="1530" y="78"/>
                      </a:lnTo>
                      <a:lnTo>
                        <a:pt x="1580" y="96"/>
                      </a:lnTo>
                      <a:lnTo>
                        <a:pt x="1624" y="114"/>
                      </a:lnTo>
                      <a:lnTo>
                        <a:pt x="1660" y="132"/>
                      </a:lnTo>
                      <a:lnTo>
                        <a:pt x="1676" y="142"/>
                      </a:lnTo>
                      <a:lnTo>
                        <a:pt x="1690" y="152"/>
                      </a:lnTo>
                      <a:lnTo>
                        <a:pt x="1700" y="162"/>
                      </a:lnTo>
                      <a:lnTo>
                        <a:pt x="1710" y="172"/>
                      </a:lnTo>
                      <a:lnTo>
                        <a:pt x="1718" y="184"/>
                      </a:lnTo>
                      <a:lnTo>
                        <a:pt x="1724" y="194"/>
                      </a:lnTo>
                      <a:lnTo>
                        <a:pt x="1726" y="204"/>
                      </a:lnTo>
                      <a:lnTo>
                        <a:pt x="1728" y="216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rgbClr val="000000"/>
                    </a:solidFill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sp>
            <p:nvSpPr>
              <p:cNvPr id="80" name="Oval 7">
                <a:extLst>
                  <a:ext uri="{FF2B5EF4-FFF2-40B4-BE49-F238E27FC236}">
                    <a16:creationId xmlns:a16="http://schemas.microsoft.com/office/drawing/2014/main" id="{BC282E77-E926-5B2A-00B4-3526F2FDE7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88287" y="4004111"/>
                <a:ext cx="3587293" cy="1123151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6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4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b="0" kern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89" name="组合 88">
              <a:extLst>
                <a:ext uri="{FF2B5EF4-FFF2-40B4-BE49-F238E27FC236}">
                  <a16:creationId xmlns:a16="http://schemas.microsoft.com/office/drawing/2014/main" id="{3FF2BB3F-6B02-11A7-C16E-D0EE0782D4E8}"/>
                </a:ext>
              </a:extLst>
            </p:cNvPr>
            <p:cNvGrpSpPr/>
            <p:nvPr/>
          </p:nvGrpSpPr>
          <p:grpSpPr>
            <a:xfrm>
              <a:off x="2333880" y="2757026"/>
              <a:ext cx="3146924" cy="1895689"/>
              <a:chOff x="2333880" y="2757026"/>
              <a:chExt cx="3146924" cy="1895689"/>
            </a:xfrm>
          </p:grpSpPr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E31A3F71-D39C-3084-EC28-D28866C0B4E7}"/>
                  </a:ext>
                </a:extLst>
              </p:cNvPr>
              <p:cNvGrpSpPr/>
              <p:nvPr/>
            </p:nvGrpSpPr>
            <p:grpSpPr>
              <a:xfrm>
                <a:off x="2333880" y="2962292"/>
                <a:ext cx="3146924" cy="1690423"/>
                <a:chOff x="2333880" y="2962292"/>
                <a:chExt cx="3146924" cy="1690423"/>
              </a:xfrm>
            </p:grpSpPr>
            <p:sp>
              <p:nvSpPr>
                <p:cNvPr id="77" name="Freeform 9">
                  <a:extLst>
                    <a:ext uri="{FF2B5EF4-FFF2-40B4-BE49-F238E27FC236}">
                      <a16:creationId xmlns:a16="http://schemas.microsoft.com/office/drawing/2014/main" id="{FDE291F0-1672-A194-1731-33AB79401C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3880" y="2977671"/>
                  <a:ext cx="3146924" cy="1675044"/>
                </a:xfrm>
                <a:custGeom>
                  <a:avLst/>
                  <a:gdLst>
                    <a:gd name="T0" fmla="*/ 1728 w 1728"/>
                    <a:gd name="T1" fmla="*/ 720 h 936"/>
                    <a:gd name="T2" fmla="*/ 1726 w 1728"/>
                    <a:gd name="T3" fmla="*/ 732 h 936"/>
                    <a:gd name="T4" fmla="*/ 1718 w 1728"/>
                    <a:gd name="T5" fmla="*/ 752 h 936"/>
                    <a:gd name="T6" fmla="*/ 1700 w 1728"/>
                    <a:gd name="T7" fmla="*/ 774 h 936"/>
                    <a:gd name="T8" fmla="*/ 1676 w 1728"/>
                    <a:gd name="T9" fmla="*/ 794 h 936"/>
                    <a:gd name="T10" fmla="*/ 1624 w 1728"/>
                    <a:gd name="T11" fmla="*/ 822 h 936"/>
                    <a:gd name="T12" fmla="*/ 1530 w 1728"/>
                    <a:gd name="T13" fmla="*/ 858 h 936"/>
                    <a:gd name="T14" fmla="*/ 1414 w 1728"/>
                    <a:gd name="T15" fmla="*/ 886 h 936"/>
                    <a:gd name="T16" fmla="*/ 1276 w 1728"/>
                    <a:gd name="T17" fmla="*/ 910 h 936"/>
                    <a:gd name="T18" fmla="*/ 1120 w 1728"/>
                    <a:gd name="T19" fmla="*/ 926 h 936"/>
                    <a:gd name="T20" fmla="*/ 952 w 1728"/>
                    <a:gd name="T21" fmla="*/ 934 h 936"/>
                    <a:gd name="T22" fmla="*/ 864 w 1728"/>
                    <a:gd name="T23" fmla="*/ 936 h 936"/>
                    <a:gd name="T24" fmla="*/ 690 w 1728"/>
                    <a:gd name="T25" fmla="*/ 932 h 936"/>
                    <a:gd name="T26" fmla="*/ 528 w 1728"/>
                    <a:gd name="T27" fmla="*/ 920 h 936"/>
                    <a:gd name="T28" fmla="*/ 380 w 1728"/>
                    <a:gd name="T29" fmla="*/ 900 h 936"/>
                    <a:gd name="T30" fmla="*/ 254 w 1728"/>
                    <a:gd name="T31" fmla="*/ 872 h 936"/>
                    <a:gd name="T32" fmla="*/ 148 w 1728"/>
                    <a:gd name="T33" fmla="*/ 840 h 936"/>
                    <a:gd name="T34" fmla="*/ 68 w 1728"/>
                    <a:gd name="T35" fmla="*/ 804 h 936"/>
                    <a:gd name="T36" fmla="*/ 38 w 1728"/>
                    <a:gd name="T37" fmla="*/ 784 h 936"/>
                    <a:gd name="T38" fmla="*/ 18 w 1728"/>
                    <a:gd name="T39" fmla="*/ 764 h 936"/>
                    <a:gd name="T40" fmla="*/ 4 w 1728"/>
                    <a:gd name="T41" fmla="*/ 742 h 936"/>
                    <a:gd name="T42" fmla="*/ 0 w 1728"/>
                    <a:gd name="T43" fmla="*/ 720 h 936"/>
                    <a:gd name="T44" fmla="*/ 288 w 1728"/>
                    <a:gd name="T45" fmla="*/ 144 h 936"/>
                    <a:gd name="T46" fmla="*/ 290 w 1728"/>
                    <a:gd name="T47" fmla="*/ 130 h 936"/>
                    <a:gd name="T48" fmla="*/ 300 w 1728"/>
                    <a:gd name="T49" fmla="*/ 114 h 936"/>
                    <a:gd name="T50" fmla="*/ 334 w 1728"/>
                    <a:gd name="T51" fmla="*/ 88 h 936"/>
                    <a:gd name="T52" fmla="*/ 386 w 1728"/>
                    <a:gd name="T53" fmla="*/ 64 h 936"/>
                    <a:gd name="T54" fmla="*/ 456 w 1728"/>
                    <a:gd name="T55" fmla="*/ 42 h 936"/>
                    <a:gd name="T56" fmla="*/ 542 w 1728"/>
                    <a:gd name="T57" fmla="*/ 24 h 936"/>
                    <a:gd name="T58" fmla="*/ 640 w 1728"/>
                    <a:gd name="T59" fmla="*/ 12 h 936"/>
                    <a:gd name="T60" fmla="*/ 748 w 1728"/>
                    <a:gd name="T61" fmla="*/ 2 h 936"/>
                    <a:gd name="T62" fmla="*/ 864 w 1728"/>
                    <a:gd name="T63" fmla="*/ 0 h 936"/>
                    <a:gd name="T64" fmla="*/ 922 w 1728"/>
                    <a:gd name="T65" fmla="*/ 0 h 936"/>
                    <a:gd name="T66" fmla="*/ 1036 w 1728"/>
                    <a:gd name="T67" fmla="*/ 6 h 936"/>
                    <a:gd name="T68" fmla="*/ 1138 w 1728"/>
                    <a:gd name="T69" fmla="*/ 18 h 936"/>
                    <a:gd name="T70" fmla="*/ 1230 w 1728"/>
                    <a:gd name="T71" fmla="*/ 32 h 936"/>
                    <a:gd name="T72" fmla="*/ 1308 w 1728"/>
                    <a:gd name="T73" fmla="*/ 52 h 936"/>
                    <a:gd name="T74" fmla="*/ 1370 w 1728"/>
                    <a:gd name="T75" fmla="*/ 76 h 936"/>
                    <a:gd name="T76" fmla="*/ 1414 w 1728"/>
                    <a:gd name="T77" fmla="*/ 102 h 936"/>
                    <a:gd name="T78" fmla="*/ 1434 w 1728"/>
                    <a:gd name="T79" fmla="*/ 122 h 936"/>
                    <a:gd name="T80" fmla="*/ 1440 w 1728"/>
                    <a:gd name="T81" fmla="*/ 136 h 936"/>
                    <a:gd name="T82" fmla="*/ 1440 w 1728"/>
                    <a:gd name="T83" fmla="*/ 144 h 9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1728"/>
                    <a:gd name="T127" fmla="*/ 0 h 936"/>
                    <a:gd name="T128" fmla="*/ 1728 w 1728"/>
                    <a:gd name="T129" fmla="*/ 936 h 936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1728" h="936">
                      <a:moveTo>
                        <a:pt x="1440" y="144"/>
                      </a:moveTo>
                      <a:lnTo>
                        <a:pt x="1728" y="720"/>
                      </a:lnTo>
                      <a:lnTo>
                        <a:pt x="1726" y="732"/>
                      </a:lnTo>
                      <a:lnTo>
                        <a:pt x="1724" y="742"/>
                      </a:lnTo>
                      <a:lnTo>
                        <a:pt x="1718" y="752"/>
                      </a:lnTo>
                      <a:lnTo>
                        <a:pt x="1710" y="764"/>
                      </a:lnTo>
                      <a:lnTo>
                        <a:pt x="1700" y="774"/>
                      </a:lnTo>
                      <a:lnTo>
                        <a:pt x="1690" y="784"/>
                      </a:lnTo>
                      <a:lnTo>
                        <a:pt x="1676" y="794"/>
                      </a:lnTo>
                      <a:lnTo>
                        <a:pt x="1660" y="804"/>
                      </a:lnTo>
                      <a:lnTo>
                        <a:pt x="1624" y="822"/>
                      </a:lnTo>
                      <a:lnTo>
                        <a:pt x="1580" y="840"/>
                      </a:lnTo>
                      <a:lnTo>
                        <a:pt x="1530" y="858"/>
                      </a:lnTo>
                      <a:lnTo>
                        <a:pt x="1474" y="872"/>
                      </a:lnTo>
                      <a:lnTo>
                        <a:pt x="1414" y="886"/>
                      </a:lnTo>
                      <a:lnTo>
                        <a:pt x="1348" y="900"/>
                      </a:lnTo>
                      <a:lnTo>
                        <a:pt x="1276" y="910"/>
                      </a:lnTo>
                      <a:lnTo>
                        <a:pt x="1200" y="920"/>
                      </a:lnTo>
                      <a:lnTo>
                        <a:pt x="1120" y="926"/>
                      </a:lnTo>
                      <a:lnTo>
                        <a:pt x="1038" y="932"/>
                      </a:lnTo>
                      <a:lnTo>
                        <a:pt x="952" y="934"/>
                      </a:lnTo>
                      <a:lnTo>
                        <a:pt x="864" y="936"/>
                      </a:lnTo>
                      <a:lnTo>
                        <a:pt x="776" y="934"/>
                      </a:lnTo>
                      <a:lnTo>
                        <a:pt x="690" y="932"/>
                      </a:lnTo>
                      <a:lnTo>
                        <a:pt x="608" y="926"/>
                      </a:lnTo>
                      <a:lnTo>
                        <a:pt x="528" y="920"/>
                      </a:lnTo>
                      <a:lnTo>
                        <a:pt x="452" y="910"/>
                      </a:lnTo>
                      <a:lnTo>
                        <a:pt x="380" y="900"/>
                      </a:lnTo>
                      <a:lnTo>
                        <a:pt x="314" y="886"/>
                      </a:lnTo>
                      <a:lnTo>
                        <a:pt x="254" y="872"/>
                      </a:lnTo>
                      <a:lnTo>
                        <a:pt x="198" y="858"/>
                      </a:lnTo>
                      <a:lnTo>
                        <a:pt x="148" y="840"/>
                      </a:lnTo>
                      <a:lnTo>
                        <a:pt x="104" y="822"/>
                      </a:lnTo>
                      <a:lnTo>
                        <a:pt x="68" y="804"/>
                      </a:lnTo>
                      <a:lnTo>
                        <a:pt x="52" y="794"/>
                      </a:lnTo>
                      <a:lnTo>
                        <a:pt x="38" y="784"/>
                      </a:lnTo>
                      <a:lnTo>
                        <a:pt x="28" y="774"/>
                      </a:lnTo>
                      <a:lnTo>
                        <a:pt x="18" y="764"/>
                      </a:lnTo>
                      <a:lnTo>
                        <a:pt x="10" y="752"/>
                      </a:lnTo>
                      <a:lnTo>
                        <a:pt x="4" y="742"/>
                      </a:lnTo>
                      <a:lnTo>
                        <a:pt x="2" y="732"/>
                      </a:lnTo>
                      <a:lnTo>
                        <a:pt x="0" y="720"/>
                      </a:lnTo>
                      <a:lnTo>
                        <a:pt x="288" y="144"/>
                      </a:lnTo>
                      <a:lnTo>
                        <a:pt x="288" y="136"/>
                      </a:lnTo>
                      <a:lnTo>
                        <a:pt x="290" y="130"/>
                      </a:lnTo>
                      <a:lnTo>
                        <a:pt x="294" y="122"/>
                      </a:lnTo>
                      <a:lnTo>
                        <a:pt x="300" y="114"/>
                      </a:lnTo>
                      <a:lnTo>
                        <a:pt x="314" y="102"/>
                      </a:lnTo>
                      <a:lnTo>
                        <a:pt x="334" y="88"/>
                      </a:lnTo>
                      <a:lnTo>
                        <a:pt x="358" y="76"/>
                      </a:lnTo>
                      <a:lnTo>
                        <a:pt x="386" y="64"/>
                      </a:lnTo>
                      <a:lnTo>
                        <a:pt x="420" y="52"/>
                      </a:lnTo>
                      <a:lnTo>
                        <a:pt x="456" y="42"/>
                      </a:lnTo>
                      <a:lnTo>
                        <a:pt x="498" y="32"/>
                      </a:lnTo>
                      <a:lnTo>
                        <a:pt x="542" y="24"/>
                      </a:lnTo>
                      <a:lnTo>
                        <a:pt x="590" y="18"/>
                      </a:lnTo>
                      <a:lnTo>
                        <a:pt x="640" y="12"/>
                      </a:lnTo>
                      <a:lnTo>
                        <a:pt x="692" y="6"/>
                      </a:lnTo>
                      <a:lnTo>
                        <a:pt x="748" y="2"/>
                      </a:lnTo>
                      <a:lnTo>
                        <a:pt x="806" y="0"/>
                      </a:lnTo>
                      <a:lnTo>
                        <a:pt x="864" y="0"/>
                      </a:lnTo>
                      <a:lnTo>
                        <a:pt x="922" y="0"/>
                      </a:lnTo>
                      <a:lnTo>
                        <a:pt x="980" y="2"/>
                      </a:lnTo>
                      <a:lnTo>
                        <a:pt x="1036" y="6"/>
                      </a:lnTo>
                      <a:lnTo>
                        <a:pt x="1088" y="12"/>
                      </a:lnTo>
                      <a:lnTo>
                        <a:pt x="1138" y="18"/>
                      </a:lnTo>
                      <a:lnTo>
                        <a:pt x="1186" y="24"/>
                      </a:lnTo>
                      <a:lnTo>
                        <a:pt x="1230" y="32"/>
                      </a:lnTo>
                      <a:lnTo>
                        <a:pt x="1272" y="42"/>
                      </a:lnTo>
                      <a:lnTo>
                        <a:pt x="1308" y="52"/>
                      </a:lnTo>
                      <a:lnTo>
                        <a:pt x="1342" y="64"/>
                      </a:lnTo>
                      <a:lnTo>
                        <a:pt x="1370" y="76"/>
                      </a:lnTo>
                      <a:lnTo>
                        <a:pt x="1394" y="88"/>
                      </a:lnTo>
                      <a:lnTo>
                        <a:pt x="1414" y="102"/>
                      </a:lnTo>
                      <a:lnTo>
                        <a:pt x="1428" y="114"/>
                      </a:lnTo>
                      <a:lnTo>
                        <a:pt x="1434" y="122"/>
                      </a:lnTo>
                      <a:lnTo>
                        <a:pt x="1438" y="130"/>
                      </a:lnTo>
                      <a:lnTo>
                        <a:pt x="1440" y="136"/>
                      </a:lnTo>
                      <a:lnTo>
                        <a:pt x="1440" y="144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84CBC5">
                        <a:lumMod val="67000"/>
                      </a:srgbClr>
                    </a:gs>
                    <a:gs pos="48000">
                      <a:srgbClr val="84CBC5">
                        <a:lumMod val="97000"/>
                        <a:lumOff val="3000"/>
                      </a:srgbClr>
                    </a:gs>
                    <a:gs pos="100000">
                      <a:srgbClr val="84CBC5">
                        <a:lumMod val="60000"/>
                        <a:lumOff val="40000"/>
                      </a:srgbClr>
                    </a:gs>
                  </a:gsLst>
                  <a:lin ang="16200000" scaled="1"/>
                  <a:tileRect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 dirty="0">
                    <a:solidFill>
                      <a:srgbClr val="000000"/>
                    </a:solidFill>
                    <a:latin typeface="Arial" charset="0"/>
                    <a:ea typeface="微软雅黑" pitchFamily="34" charset="-122"/>
                  </a:endParaRPr>
                </a:p>
              </p:txBody>
            </p:sp>
            <p:sp>
              <p:nvSpPr>
                <p:cNvPr id="78" name="Freeform 10">
                  <a:extLst>
                    <a:ext uri="{FF2B5EF4-FFF2-40B4-BE49-F238E27FC236}">
                      <a16:creationId xmlns:a16="http://schemas.microsoft.com/office/drawing/2014/main" id="{0B49B9EA-E8BE-2C86-66D3-57CBF404AC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56083" y="2962292"/>
                  <a:ext cx="2097949" cy="515398"/>
                </a:xfrm>
                <a:custGeom>
                  <a:avLst/>
                  <a:gdLst>
                    <a:gd name="T0" fmla="*/ 1152 w 1152"/>
                    <a:gd name="T1" fmla="*/ 144 h 288"/>
                    <a:gd name="T2" fmla="*/ 1150 w 1152"/>
                    <a:gd name="T3" fmla="*/ 158 h 288"/>
                    <a:gd name="T4" fmla="*/ 1140 w 1152"/>
                    <a:gd name="T5" fmla="*/ 174 h 288"/>
                    <a:gd name="T6" fmla="*/ 1106 w 1152"/>
                    <a:gd name="T7" fmla="*/ 200 h 288"/>
                    <a:gd name="T8" fmla="*/ 1054 w 1152"/>
                    <a:gd name="T9" fmla="*/ 224 h 288"/>
                    <a:gd name="T10" fmla="*/ 984 w 1152"/>
                    <a:gd name="T11" fmla="*/ 246 h 288"/>
                    <a:gd name="T12" fmla="*/ 898 w 1152"/>
                    <a:gd name="T13" fmla="*/ 264 h 288"/>
                    <a:gd name="T14" fmla="*/ 800 w 1152"/>
                    <a:gd name="T15" fmla="*/ 276 h 288"/>
                    <a:gd name="T16" fmla="*/ 692 w 1152"/>
                    <a:gd name="T17" fmla="*/ 286 h 288"/>
                    <a:gd name="T18" fmla="*/ 576 w 1152"/>
                    <a:gd name="T19" fmla="*/ 288 h 288"/>
                    <a:gd name="T20" fmla="*/ 518 w 1152"/>
                    <a:gd name="T21" fmla="*/ 288 h 288"/>
                    <a:gd name="T22" fmla="*/ 404 w 1152"/>
                    <a:gd name="T23" fmla="*/ 282 h 288"/>
                    <a:gd name="T24" fmla="*/ 302 w 1152"/>
                    <a:gd name="T25" fmla="*/ 270 h 288"/>
                    <a:gd name="T26" fmla="*/ 210 w 1152"/>
                    <a:gd name="T27" fmla="*/ 256 h 288"/>
                    <a:gd name="T28" fmla="*/ 132 w 1152"/>
                    <a:gd name="T29" fmla="*/ 236 h 288"/>
                    <a:gd name="T30" fmla="*/ 70 w 1152"/>
                    <a:gd name="T31" fmla="*/ 212 h 288"/>
                    <a:gd name="T32" fmla="*/ 26 w 1152"/>
                    <a:gd name="T33" fmla="*/ 186 h 288"/>
                    <a:gd name="T34" fmla="*/ 6 w 1152"/>
                    <a:gd name="T35" fmla="*/ 166 h 288"/>
                    <a:gd name="T36" fmla="*/ 0 w 1152"/>
                    <a:gd name="T37" fmla="*/ 152 h 288"/>
                    <a:gd name="T38" fmla="*/ 0 w 1152"/>
                    <a:gd name="T39" fmla="*/ 144 h 288"/>
                    <a:gd name="T40" fmla="*/ 2 w 1152"/>
                    <a:gd name="T41" fmla="*/ 130 h 288"/>
                    <a:gd name="T42" fmla="*/ 12 w 1152"/>
                    <a:gd name="T43" fmla="*/ 114 h 288"/>
                    <a:gd name="T44" fmla="*/ 46 w 1152"/>
                    <a:gd name="T45" fmla="*/ 88 h 288"/>
                    <a:gd name="T46" fmla="*/ 98 w 1152"/>
                    <a:gd name="T47" fmla="*/ 64 h 288"/>
                    <a:gd name="T48" fmla="*/ 168 w 1152"/>
                    <a:gd name="T49" fmla="*/ 42 h 288"/>
                    <a:gd name="T50" fmla="*/ 254 w 1152"/>
                    <a:gd name="T51" fmla="*/ 24 h 288"/>
                    <a:gd name="T52" fmla="*/ 352 w 1152"/>
                    <a:gd name="T53" fmla="*/ 12 h 288"/>
                    <a:gd name="T54" fmla="*/ 460 w 1152"/>
                    <a:gd name="T55" fmla="*/ 2 h 288"/>
                    <a:gd name="T56" fmla="*/ 576 w 1152"/>
                    <a:gd name="T57" fmla="*/ 0 h 288"/>
                    <a:gd name="T58" fmla="*/ 634 w 1152"/>
                    <a:gd name="T59" fmla="*/ 0 h 288"/>
                    <a:gd name="T60" fmla="*/ 748 w 1152"/>
                    <a:gd name="T61" fmla="*/ 6 h 288"/>
                    <a:gd name="T62" fmla="*/ 850 w 1152"/>
                    <a:gd name="T63" fmla="*/ 18 h 288"/>
                    <a:gd name="T64" fmla="*/ 942 w 1152"/>
                    <a:gd name="T65" fmla="*/ 32 h 288"/>
                    <a:gd name="T66" fmla="*/ 1020 w 1152"/>
                    <a:gd name="T67" fmla="*/ 52 h 288"/>
                    <a:gd name="T68" fmla="*/ 1082 w 1152"/>
                    <a:gd name="T69" fmla="*/ 76 h 288"/>
                    <a:gd name="T70" fmla="*/ 1126 w 1152"/>
                    <a:gd name="T71" fmla="*/ 102 h 288"/>
                    <a:gd name="T72" fmla="*/ 1146 w 1152"/>
                    <a:gd name="T73" fmla="*/ 122 h 288"/>
                    <a:gd name="T74" fmla="*/ 1152 w 1152"/>
                    <a:gd name="T75" fmla="*/ 136 h 288"/>
                    <a:gd name="T76" fmla="*/ 1152 w 1152"/>
                    <a:gd name="T77" fmla="*/ 144 h 28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152"/>
                    <a:gd name="T118" fmla="*/ 0 h 288"/>
                    <a:gd name="T119" fmla="*/ 1152 w 1152"/>
                    <a:gd name="T120" fmla="*/ 288 h 28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152" h="288">
                      <a:moveTo>
                        <a:pt x="1152" y="144"/>
                      </a:moveTo>
                      <a:lnTo>
                        <a:pt x="1152" y="144"/>
                      </a:lnTo>
                      <a:lnTo>
                        <a:pt x="1152" y="152"/>
                      </a:lnTo>
                      <a:lnTo>
                        <a:pt x="1150" y="158"/>
                      </a:lnTo>
                      <a:lnTo>
                        <a:pt x="1146" y="166"/>
                      </a:lnTo>
                      <a:lnTo>
                        <a:pt x="1140" y="174"/>
                      </a:lnTo>
                      <a:lnTo>
                        <a:pt x="1126" y="186"/>
                      </a:lnTo>
                      <a:lnTo>
                        <a:pt x="1106" y="200"/>
                      </a:lnTo>
                      <a:lnTo>
                        <a:pt x="1082" y="212"/>
                      </a:lnTo>
                      <a:lnTo>
                        <a:pt x="1054" y="224"/>
                      </a:lnTo>
                      <a:lnTo>
                        <a:pt x="1020" y="236"/>
                      </a:lnTo>
                      <a:lnTo>
                        <a:pt x="984" y="246"/>
                      </a:lnTo>
                      <a:lnTo>
                        <a:pt x="942" y="256"/>
                      </a:lnTo>
                      <a:lnTo>
                        <a:pt x="898" y="264"/>
                      </a:lnTo>
                      <a:lnTo>
                        <a:pt x="850" y="270"/>
                      </a:lnTo>
                      <a:lnTo>
                        <a:pt x="800" y="276"/>
                      </a:lnTo>
                      <a:lnTo>
                        <a:pt x="748" y="282"/>
                      </a:lnTo>
                      <a:lnTo>
                        <a:pt x="692" y="286"/>
                      </a:lnTo>
                      <a:lnTo>
                        <a:pt x="634" y="288"/>
                      </a:lnTo>
                      <a:lnTo>
                        <a:pt x="576" y="288"/>
                      </a:lnTo>
                      <a:lnTo>
                        <a:pt x="518" y="288"/>
                      </a:lnTo>
                      <a:lnTo>
                        <a:pt x="460" y="286"/>
                      </a:lnTo>
                      <a:lnTo>
                        <a:pt x="404" y="282"/>
                      </a:lnTo>
                      <a:lnTo>
                        <a:pt x="352" y="276"/>
                      </a:lnTo>
                      <a:lnTo>
                        <a:pt x="302" y="270"/>
                      </a:lnTo>
                      <a:lnTo>
                        <a:pt x="254" y="264"/>
                      </a:lnTo>
                      <a:lnTo>
                        <a:pt x="210" y="256"/>
                      </a:lnTo>
                      <a:lnTo>
                        <a:pt x="168" y="246"/>
                      </a:lnTo>
                      <a:lnTo>
                        <a:pt x="132" y="236"/>
                      </a:lnTo>
                      <a:lnTo>
                        <a:pt x="98" y="224"/>
                      </a:lnTo>
                      <a:lnTo>
                        <a:pt x="70" y="212"/>
                      </a:lnTo>
                      <a:lnTo>
                        <a:pt x="46" y="200"/>
                      </a:lnTo>
                      <a:lnTo>
                        <a:pt x="26" y="186"/>
                      </a:lnTo>
                      <a:lnTo>
                        <a:pt x="12" y="174"/>
                      </a:lnTo>
                      <a:lnTo>
                        <a:pt x="6" y="166"/>
                      </a:lnTo>
                      <a:lnTo>
                        <a:pt x="2" y="158"/>
                      </a:lnTo>
                      <a:lnTo>
                        <a:pt x="0" y="152"/>
                      </a:lnTo>
                      <a:lnTo>
                        <a:pt x="0" y="144"/>
                      </a:lnTo>
                      <a:lnTo>
                        <a:pt x="0" y="136"/>
                      </a:lnTo>
                      <a:lnTo>
                        <a:pt x="2" y="130"/>
                      </a:lnTo>
                      <a:lnTo>
                        <a:pt x="6" y="122"/>
                      </a:lnTo>
                      <a:lnTo>
                        <a:pt x="12" y="114"/>
                      </a:lnTo>
                      <a:lnTo>
                        <a:pt x="26" y="102"/>
                      </a:lnTo>
                      <a:lnTo>
                        <a:pt x="46" y="88"/>
                      </a:lnTo>
                      <a:lnTo>
                        <a:pt x="70" y="76"/>
                      </a:lnTo>
                      <a:lnTo>
                        <a:pt x="98" y="64"/>
                      </a:lnTo>
                      <a:lnTo>
                        <a:pt x="132" y="52"/>
                      </a:lnTo>
                      <a:lnTo>
                        <a:pt x="168" y="42"/>
                      </a:lnTo>
                      <a:lnTo>
                        <a:pt x="210" y="32"/>
                      </a:lnTo>
                      <a:lnTo>
                        <a:pt x="254" y="24"/>
                      </a:lnTo>
                      <a:lnTo>
                        <a:pt x="302" y="18"/>
                      </a:lnTo>
                      <a:lnTo>
                        <a:pt x="352" y="12"/>
                      </a:lnTo>
                      <a:lnTo>
                        <a:pt x="404" y="6"/>
                      </a:lnTo>
                      <a:lnTo>
                        <a:pt x="460" y="2"/>
                      </a:lnTo>
                      <a:lnTo>
                        <a:pt x="518" y="0"/>
                      </a:lnTo>
                      <a:lnTo>
                        <a:pt x="576" y="0"/>
                      </a:lnTo>
                      <a:lnTo>
                        <a:pt x="634" y="0"/>
                      </a:lnTo>
                      <a:lnTo>
                        <a:pt x="692" y="2"/>
                      </a:lnTo>
                      <a:lnTo>
                        <a:pt x="748" y="6"/>
                      </a:lnTo>
                      <a:lnTo>
                        <a:pt x="800" y="12"/>
                      </a:lnTo>
                      <a:lnTo>
                        <a:pt x="850" y="18"/>
                      </a:lnTo>
                      <a:lnTo>
                        <a:pt x="898" y="24"/>
                      </a:lnTo>
                      <a:lnTo>
                        <a:pt x="942" y="32"/>
                      </a:lnTo>
                      <a:lnTo>
                        <a:pt x="984" y="42"/>
                      </a:lnTo>
                      <a:lnTo>
                        <a:pt x="1020" y="52"/>
                      </a:lnTo>
                      <a:lnTo>
                        <a:pt x="1054" y="64"/>
                      </a:lnTo>
                      <a:lnTo>
                        <a:pt x="1082" y="76"/>
                      </a:lnTo>
                      <a:lnTo>
                        <a:pt x="1106" y="88"/>
                      </a:lnTo>
                      <a:lnTo>
                        <a:pt x="1126" y="102"/>
                      </a:lnTo>
                      <a:lnTo>
                        <a:pt x="1140" y="114"/>
                      </a:lnTo>
                      <a:lnTo>
                        <a:pt x="1146" y="122"/>
                      </a:lnTo>
                      <a:lnTo>
                        <a:pt x="1150" y="130"/>
                      </a:lnTo>
                      <a:lnTo>
                        <a:pt x="1152" y="136"/>
                      </a:lnTo>
                      <a:lnTo>
                        <a:pt x="1152" y="144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767676">
                        <a:alpha val="0"/>
                      </a:srgb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pPr fontAlgn="auto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 b="1" kern="0">
                    <a:solidFill>
                      <a:srgbClr val="000000"/>
                    </a:solidFill>
                    <a:latin typeface="Arial" charset="0"/>
                    <a:ea typeface="微软雅黑" pitchFamily="34" charset="-122"/>
                  </a:endParaRPr>
                </a:p>
              </p:txBody>
            </p:sp>
          </p:grpSp>
          <p:sp>
            <p:nvSpPr>
              <p:cNvPr id="76" name="Oval 11">
                <a:extLst>
                  <a:ext uri="{FF2B5EF4-FFF2-40B4-BE49-F238E27FC236}">
                    <a16:creationId xmlns:a16="http://schemas.microsoft.com/office/drawing/2014/main" id="{ED44195E-245E-AE66-A560-2C7349FF0F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1423" y="2757026"/>
                <a:ext cx="2421021" cy="759096"/>
              </a:xfrm>
              <a:prstGeom prst="ellipse">
                <a:avLst/>
              </a:prstGeom>
              <a:gradFill rotWithShape="1">
                <a:gsLst>
                  <a:gs pos="0">
                    <a:srgbClr val="000000">
                      <a:alpha val="5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shape">
                  <a:fillToRect l="50000" t="50000" r="50000" b="50000"/>
                </a:path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2000" b="1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1pPr>
                <a:lvl2pPr marL="742950" indent="-28575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2pPr>
                <a:lvl3pPr marL="1143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6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3pPr>
                <a:lvl4pPr marL="1600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4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4pPr>
                <a:lvl5pPr marL="20574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5pPr>
                <a:lvl6pPr marL="25146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6pPr>
                <a:lvl7pPr marL="29718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7pPr>
                <a:lvl8pPr marL="34290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8pPr>
                <a:lvl9pPr marL="3886200" indent="-228600" eaLnBrk="0" fontAlgn="ctr" hangingPunct="0">
                  <a:lnSpc>
                    <a:spcPct val="12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0000"/>
                  <a:buFont typeface="Wingdings" pitchFamily="2" charset="2"/>
                  <a:buChar char="l"/>
                  <a:defRPr sz="1200">
                    <a:solidFill>
                      <a:schemeClr val="tx1"/>
                    </a:solidFill>
                    <a:latin typeface="Arial" charset="0"/>
                    <a:ea typeface="微软雅黑" pitchFamily="34" charset="-122"/>
                  </a:defRPr>
                </a:lvl9pPr>
              </a:lstStyle>
              <a:p>
                <a:pPr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lang="zh-CN" altLang="en-US" sz="1800" b="0" kern="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57" name="Freeform 12">
              <a:extLst>
                <a:ext uri="{FF2B5EF4-FFF2-40B4-BE49-F238E27FC236}">
                  <a16:creationId xmlns:a16="http://schemas.microsoft.com/office/drawing/2014/main" id="{BE17FA17-3067-3704-3BAB-4C2F3A8B3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8128" y="1316622"/>
              <a:ext cx="1811743" cy="1789296"/>
            </a:xfrm>
            <a:custGeom>
              <a:avLst/>
              <a:gdLst>
                <a:gd name="T0" fmla="*/ 2147483647 w 576"/>
                <a:gd name="T1" fmla="*/ 2147483647 h 648"/>
                <a:gd name="T2" fmla="*/ 2147483647 w 576"/>
                <a:gd name="T3" fmla="*/ 2147483647 h 648"/>
                <a:gd name="T4" fmla="*/ 2147483647 w 576"/>
                <a:gd name="T5" fmla="*/ 2147483647 h 648"/>
                <a:gd name="T6" fmla="*/ 2147483647 w 576"/>
                <a:gd name="T7" fmla="*/ 2147483647 h 648"/>
                <a:gd name="T8" fmla="*/ 2147483647 w 576"/>
                <a:gd name="T9" fmla="*/ 2147483647 h 648"/>
                <a:gd name="T10" fmla="*/ 2147483647 w 576"/>
                <a:gd name="T11" fmla="*/ 2147483647 h 648"/>
                <a:gd name="T12" fmla="*/ 2147483647 w 576"/>
                <a:gd name="T13" fmla="*/ 2147483647 h 648"/>
                <a:gd name="T14" fmla="*/ 2147483647 w 576"/>
                <a:gd name="T15" fmla="*/ 2147483647 h 648"/>
                <a:gd name="T16" fmla="*/ 2147483647 w 576"/>
                <a:gd name="T17" fmla="*/ 2147483647 h 648"/>
                <a:gd name="T18" fmla="*/ 2147483647 w 576"/>
                <a:gd name="T19" fmla="*/ 2147483647 h 648"/>
                <a:gd name="T20" fmla="*/ 2147483647 w 576"/>
                <a:gd name="T21" fmla="*/ 2147483647 h 648"/>
                <a:gd name="T22" fmla="*/ 2133573609 w 576"/>
                <a:gd name="T23" fmla="*/ 2147483647 h 648"/>
                <a:gd name="T24" fmla="*/ 1775924795 w 576"/>
                <a:gd name="T25" fmla="*/ 2147483647 h 648"/>
                <a:gd name="T26" fmla="*/ 1775924795 w 576"/>
                <a:gd name="T27" fmla="*/ 2147483647 h 648"/>
                <a:gd name="T28" fmla="*/ 1418273498 w 576"/>
                <a:gd name="T29" fmla="*/ 2147483647 h 648"/>
                <a:gd name="T30" fmla="*/ 1085285581 w 576"/>
                <a:gd name="T31" fmla="*/ 2147483647 h 648"/>
                <a:gd name="T32" fmla="*/ 776966011 w 576"/>
                <a:gd name="T33" fmla="*/ 2147483647 h 648"/>
                <a:gd name="T34" fmla="*/ 517978169 w 576"/>
                <a:gd name="T35" fmla="*/ 2147483647 h 648"/>
                <a:gd name="T36" fmla="*/ 308319570 w 576"/>
                <a:gd name="T37" fmla="*/ 2147483647 h 648"/>
                <a:gd name="T38" fmla="*/ 209658599 w 576"/>
                <a:gd name="T39" fmla="*/ 2147483647 h 648"/>
                <a:gd name="T40" fmla="*/ 135661008 w 576"/>
                <a:gd name="T41" fmla="*/ 2147483647 h 648"/>
                <a:gd name="T42" fmla="*/ 73997591 w 576"/>
                <a:gd name="T43" fmla="*/ 2147483647 h 648"/>
                <a:gd name="T44" fmla="*/ 36997554 w 576"/>
                <a:gd name="T45" fmla="*/ 2147483647 h 648"/>
                <a:gd name="T46" fmla="*/ 12331690 w 576"/>
                <a:gd name="T47" fmla="*/ 2147483647 h 648"/>
                <a:gd name="T48" fmla="*/ 0 w 576"/>
                <a:gd name="T49" fmla="*/ 2147483647 h 648"/>
                <a:gd name="T50" fmla="*/ 1775924795 w 576"/>
                <a:gd name="T51" fmla="*/ 0 h 648"/>
                <a:gd name="T52" fmla="*/ 2147483647 w 576"/>
                <a:gd name="T53" fmla="*/ 2147483647 h 648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576"/>
                <a:gd name="T82" fmla="*/ 0 h 648"/>
                <a:gd name="T83" fmla="*/ 576 w 576"/>
                <a:gd name="T84" fmla="*/ 648 h 648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576" h="648">
                  <a:moveTo>
                    <a:pt x="576" y="576"/>
                  </a:moveTo>
                  <a:lnTo>
                    <a:pt x="576" y="576"/>
                  </a:lnTo>
                  <a:lnTo>
                    <a:pt x="574" y="584"/>
                  </a:lnTo>
                  <a:lnTo>
                    <a:pt x="570" y="590"/>
                  </a:lnTo>
                  <a:lnTo>
                    <a:pt x="564" y="598"/>
                  </a:lnTo>
                  <a:lnTo>
                    <a:pt x="554" y="604"/>
                  </a:lnTo>
                  <a:lnTo>
                    <a:pt x="542" y="610"/>
                  </a:lnTo>
                  <a:lnTo>
                    <a:pt x="526" y="616"/>
                  </a:lnTo>
                  <a:lnTo>
                    <a:pt x="492" y="626"/>
                  </a:lnTo>
                  <a:lnTo>
                    <a:pt x="450" y="636"/>
                  </a:lnTo>
                  <a:lnTo>
                    <a:pt x="400" y="642"/>
                  </a:lnTo>
                  <a:lnTo>
                    <a:pt x="346" y="646"/>
                  </a:lnTo>
                  <a:lnTo>
                    <a:pt x="288" y="648"/>
                  </a:lnTo>
                  <a:lnTo>
                    <a:pt x="230" y="646"/>
                  </a:lnTo>
                  <a:lnTo>
                    <a:pt x="176" y="642"/>
                  </a:lnTo>
                  <a:lnTo>
                    <a:pt x="126" y="636"/>
                  </a:lnTo>
                  <a:lnTo>
                    <a:pt x="84" y="626"/>
                  </a:lnTo>
                  <a:lnTo>
                    <a:pt x="50" y="616"/>
                  </a:lnTo>
                  <a:lnTo>
                    <a:pt x="34" y="610"/>
                  </a:lnTo>
                  <a:lnTo>
                    <a:pt x="22" y="604"/>
                  </a:lnTo>
                  <a:lnTo>
                    <a:pt x="12" y="598"/>
                  </a:lnTo>
                  <a:lnTo>
                    <a:pt x="6" y="590"/>
                  </a:lnTo>
                  <a:lnTo>
                    <a:pt x="2" y="584"/>
                  </a:lnTo>
                  <a:lnTo>
                    <a:pt x="0" y="576"/>
                  </a:lnTo>
                  <a:lnTo>
                    <a:pt x="288" y="0"/>
                  </a:lnTo>
                  <a:lnTo>
                    <a:pt x="576" y="576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8D35E">
                    <a:lumMod val="67000"/>
                  </a:srgbClr>
                </a:gs>
                <a:gs pos="48000">
                  <a:srgbClr val="F8D35E">
                    <a:lumMod val="97000"/>
                    <a:lumOff val="3000"/>
                  </a:srgbClr>
                </a:gs>
                <a:gs pos="100000">
                  <a:srgbClr val="F8D35E">
                    <a:lumMod val="60000"/>
                    <a:lumOff val="40000"/>
                  </a:srgb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b="1" kern="0" dirty="0">
                <a:solidFill>
                  <a:srgbClr val="000000"/>
                </a:solidFill>
                <a:latin typeface="Arial" charset="0"/>
                <a:ea typeface="微软雅黑" pitchFamily="34" charset="-122"/>
              </a:endParaRP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781FAF11-1196-BF35-0A55-158C613220FE}"/>
                </a:ext>
              </a:extLst>
            </p:cNvPr>
            <p:cNvGrpSpPr/>
            <p:nvPr/>
          </p:nvGrpSpPr>
          <p:grpSpPr>
            <a:xfrm>
              <a:off x="4343815" y="2536262"/>
              <a:ext cx="5927945" cy="2693704"/>
              <a:chOff x="4343815" y="2536262"/>
              <a:chExt cx="5927945" cy="2693704"/>
            </a:xfrm>
          </p:grpSpPr>
          <p:sp>
            <p:nvSpPr>
              <p:cNvPr id="72" name="Line 20">
                <a:extLst>
                  <a:ext uri="{FF2B5EF4-FFF2-40B4-BE49-F238E27FC236}">
                    <a16:creationId xmlns:a16="http://schemas.microsoft.com/office/drawing/2014/main" id="{151DE1A9-FE95-AFF8-067A-4D80D94AF3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44950" y="5229966"/>
                <a:ext cx="4710153" cy="0"/>
              </a:xfrm>
              <a:prstGeom prst="line">
                <a:avLst/>
              </a:prstGeom>
              <a:noFill/>
              <a:ln w="25400" cap="rnd">
                <a:solidFill>
                  <a:srgbClr val="1B6AA3">
                    <a:lumMod val="75000"/>
                    <a:lumOff val="25000"/>
                  </a:srgbClr>
                </a:solidFill>
                <a:prstDash val="sysDot"/>
                <a:round/>
                <a:headEnd type="diamond" w="lg" len="lg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rgbClr val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3" name="Line 21">
                <a:extLst>
                  <a:ext uri="{FF2B5EF4-FFF2-40B4-BE49-F238E27FC236}">
                    <a16:creationId xmlns:a16="http://schemas.microsoft.com/office/drawing/2014/main" id="{7E84E957-5E68-DFE3-0A71-E1C6AD91A2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43815" y="2536262"/>
                <a:ext cx="5927945" cy="0"/>
              </a:xfrm>
              <a:prstGeom prst="line">
                <a:avLst/>
              </a:prstGeom>
              <a:noFill/>
              <a:ln w="25400" cap="rnd">
                <a:solidFill>
                  <a:srgbClr val="F8D35E">
                    <a:lumMod val="75000"/>
                  </a:srgbClr>
                </a:solidFill>
                <a:prstDash val="sysDot"/>
                <a:round/>
                <a:headEnd type="diamond" w="lg" len="lg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rgbClr val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  <p:sp>
            <p:nvSpPr>
              <p:cNvPr id="74" name="Line 22">
                <a:extLst>
                  <a:ext uri="{FF2B5EF4-FFF2-40B4-BE49-F238E27FC236}">
                    <a16:creationId xmlns:a16="http://schemas.microsoft.com/office/drawing/2014/main" id="{C883A775-34BB-0EC4-508D-3B112E61EA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882383" y="3826180"/>
                <a:ext cx="5372721" cy="0"/>
              </a:xfrm>
              <a:prstGeom prst="line">
                <a:avLst/>
              </a:prstGeom>
              <a:noFill/>
              <a:ln w="25400" cap="rnd">
                <a:solidFill>
                  <a:srgbClr val="84CBC5">
                    <a:lumMod val="75000"/>
                  </a:srgbClr>
                </a:solidFill>
                <a:prstDash val="sysDot"/>
                <a:round/>
                <a:headEnd type="diamond" w="lg" len="lg"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b="1" kern="0">
                  <a:solidFill>
                    <a:srgbClr val="000000"/>
                  </a:solidFill>
                  <a:latin typeface="Arial" charset="0"/>
                  <a:ea typeface="微软雅黑" pitchFamily="34" charset="-122"/>
                </a:endParaRPr>
              </a:p>
            </p:txBody>
          </p:sp>
        </p:grpSp>
        <p:sp>
          <p:nvSpPr>
            <p:cNvPr id="62" name="Text Box 13">
              <a:extLst>
                <a:ext uri="{FF2B5EF4-FFF2-40B4-BE49-F238E27FC236}">
                  <a16:creationId xmlns:a16="http://schemas.microsoft.com/office/drawing/2014/main" id="{D3E44067-CB2F-38A9-BCF3-B95E3B2A3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7224" y="2667679"/>
              <a:ext cx="5127879" cy="3398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latinLnBrk="1">
                <a:lnSpc>
                  <a:spcPct val="150000"/>
                </a:lnSpc>
              </a:pPr>
              <a:r>
                <a:rPr lang="zh-CN" altLang="en" sz="1200" dirty="0">
                  <a:solidFill>
                    <a:srgbClr val="4D4D4D"/>
                  </a:solidFill>
                  <a:latin typeface="-apple-system"/>
                </a:rPr>
                <a:t>使用</a:t>
              </a:r>
              <a:r>
                <a:rPr lang="en" altLang="zh-CN" sz="1200" dirty="0">
                  <a:solidFill>
                    <a:srgbClr val="4D4D4D"/>
                  </a:solidFill>
                  <a:latin typeface="-apple-system"/>
                </a:rPr>
                <a:t>System</a:t>
              </a:r>
              <a:r>
                <a:rPr lang="en-US" altLang="zh-CN" sz="1200" dirty="0" err="1">
                  <a:solidFill>
                    <a:srgbClr val="4D4D4D"/>
                  </a:solidFill>
                  <a:latin typeface="-apple-system"/>
                </a:rPr>
                <a:t>ctl</a:t>
              </a:r>
              <a:r>
                <a:rPr lang="zh-CN" altLang="en-US" sz="1200" dirty="0">
                  <a:solidFill>
                    <a:srgbClr val="4D4D4D"/>
                  </a:solidFill>
                  <a:latin typeface="-apple-system"/>
                </a:rPr>
                <a:t>添加自定义服务或</a:t>
              </a:r>
              <a:r>
                <a:rPr lang="en" altLang="zh-CN" sz="1200" dirty="0">
                  <a:solidFill>
                    <a:srgbClr val="4D4D4D"/>
                  </a:solidFill>
                  <a:latin typeface="-apple-system"/>
                </a:rPr>
                <a:t>supervisor</a:t>
              </a:r>
              <a:r>
                <a:rPr lang="zh-CN" altLang="en" sz="1200" dirty="0">
                  <a:solidFill>
                    <a:srgbClr val="4D4D4D"/>
                  </a:solidFill>
                  <a:latin typeface="-apple-system"/>
                </a:rPr>
                <a:t>进程</a:t>
              </a:r>
              <a:r>
                <a:rPr lang="zh-CN" altLang="en-US" sz="1200" dirty="0">
                  <a:solidFill>
                    <a:srgbClr val="4D4D4D"/>
                  </a:solidFill>
                  <a:latin typeface="-apple-system"/>
                </a:rPr>
                <a:t>守护，让应用后台稳定运行</a:t>
              </a:r>
              <a:endParaRPr lang="en-US" altLang="zh-CN" sz="1200" dirty="0">
                <a:solidFill>
                  <a:srgbClr val="4D4D4D"/>
                </a:solidFill>
                <a:latin typeface="-apple-system"/>
              </a:endParaRPr>
            </a:p>
          </p:txBody>
        </p:sp>
        <p:sp>
          <p:nvSpPr>
            <p:cNvPr id="63" name="Text Box 11">
              <a:extLst>
                <a:ext uri="{FF2B5EF4-FFF2-40B4-BE49-F238E27FC236}">
                  <a16:creationId xmlns:a16="http://schemas.microsoft.com/office/drawing/2014/main" id="{91FD50F2-074E-24DA-4AA0-8EB0B3F60B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1543" y="3991088"/>
              <a:ext cx="365754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latinLnBrk="1"/>
              <a:r>
                <a:rPr lang="zh-CN" altLang="en-US" sz="1200" dirty="0">
                  <a:solidFill>
                    <a:srgbClr val="4D4D4D"/>
                  </a:solidFill>
                  <a:latin typeface="-apple-system"/>
                </a:rPr>
                <a:t>安装</a:t>
              </a:r>
              <a:r>
                <a:rPr lang="en-US" altLang="zh-CN" sz="1200" dirty="0">
                  <a:solidFill>
                    <a:srgbClr val="4D4D4D"/>
                  </a:solidFill>
                  <a:latin typeface="-apple-system"/>
                </a:rPr>
                <a:t>java</a:t>
              </a:r>
              <a:r>
                <a:rPr lang="zh-CN" altLang="en-US" sz="1200" dirty="0">
                  <a:solidFill>
                    <a:srgbClr val="4D4D4D"/>
                  </a:solidFill>
                  <a:latin typeface="-apple-system"/>
                </a:rPr>
                <a:t>，配置环境变量、</a:t>
              </a:r>
              <a:r>
                <a:rPr lang="ko-KR" altLang="en-US" sz="1200" dirty="0">
                  <a:solidFill>
                    <a:srgbClr val="4D4D4D"/>
                  </a:solidFill>
                  <a:latin typeface="-apple-system"/>
                </a:rPr>
                <a:t> </a:t>
              </a:r>
              <a:r>
                <a:rPr lang="ko-KR" altLang="en-US" sz="1200" dirty="0" err="1">
                  <a:solidFill>
                    <a:srgbClr val="4D4D4D"/>
                  </a:solidFill>
                  <a:latin typeface="-apple-system"/>
                </a:rPr>
                <a:t>安装</a:t>
              </a:r>
              <a:r>
                <a:rPr lang="en-US" altLang="ko-KR" sz="1200" dirty="0">
                  <a:solidFill>
                    <a:srgbClr val="4D4D4D"/>
                  </a:solidFill>
                  <a:latin typeface="-apple-system"/>
                </a:rPr>
                <a:t>maven</a:t>
              </a:r>
              <a:r>
                <a:rPr lang="ko-KR" altLang="en-US" sz="1200" dirty="0" err="1">
                  <a:solidFill>
                    <a:srgbClr val="4D4D4D"/>
                  </a:solidFill>
                  <a:latin typeface="-apple-system"/>
                </a:rPr>
                <a:t>环境</a:t>
              </a:r>
              <a:r>
                <a:rPr lang="zh-CN" altLang="en-US" sz="1200" dirty="0">
                  <a:solidFill>
                    <a:srgbClr val="4D4D4D"/>
                  </a:solidFill>
                  <a:latin typeface="-apple-system"/>
                </a:rPr>
                <a:t>打包项目</a:t>
              </a:r>
              <a:endParaRPr lang="en-US" altLang="ko-KR" sz="1200" dirty="0">
                <a:solidFill>
                  <a:srgbClr val="4D4D4D"/>
                </a:solidFill>
                <a:latin typeface="-apple-system"/>
              </a:endParaRPr>
            </a:p>
          </p:txBody>
        </p:sp>
        <p:sp>
          <p:nvSpPr>
            <p:cNvPr id="64" name="Text Box 10">
              <a:extLst>
                <a:ext uri="{FF2B5EF4-FFF2-40B4-BE49-F238E27FC236}">
                  <a16:creationId xmlns:a16="http://schemas.microsoft.com/office/drawing/2014/main" id="{4CECBA74-9154-6449-A9A1-3D9AB9A60F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48754" y="5376660"/>
              <a:ext cx="415928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 latinLnBrk="1">
                <a:spcBef>
                  <a:spcPts val="0"/>
                </a:spcBef>
                <a:spcAft>
                  <a:spcPts val="0"/>
                </a:spcAft>
              </a:pPr>
              <a:r>
                <a:rPr lang="en" altLang="zh-CN" sz="1200" b="0" i="0" dirty="0">
                  <a:solidFill>
                    <a:srgbClr val="4D4D4D"/>
                  </a:solidFill>
                  <a:effectLst/>
                  <a:latin typeface="-apple-system"/>
                </a:rPr>
                <a:t>CentOS</a:t>
              </a:r>
              <a:r>
                <a:rPr lang="zh-CN" altLang="en-US" sz="1200" b="0" i="0" dirty="0">
                  <a:solidFill>
                    <a:srgbClr val="4D4D4D"/>
                  </a:solidFill>
                  <a:effectLst/>
                  <a:latin typeface="-apple-system"/>
                </a:rPr>
                <a:t> 系统安装、配置安全策略、时间同步等初始化工作</a:t>
              </a:r>
              <a:endParaRPr kumimoji="1" lang="en-US" altLang="ko-KR" sz="1200" dirty="0">
                <a:solidFill>
                  <a:prstClr val="white">
                    <a:lumMod val="6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5" name="Text Box 35">
              <a:extLst>
                <a:ext uri="{FF2B5EF4-FFF2-40B4-BE49-F238E27FC236}">
                  <a16:creationId xmlns:a16="http://schemas.microsoft.com/office/drawing/2014/main" id="{04604D9E-7AE1-2F43-AB2A-5984A36208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3302" y="2144300"/>
              <a:ext cx="3743752" cy="4370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CFCFC">
                  <a:alpha val="50000"/>
                </a:srgbClr>
              </a:outerShdw>
            </a:effectLst>
          </p:spPr>
          <p:txBody>
            <a:bodyPr wrap="square">
              <a:spAutoFit/>
            </a:bodyPr>
            <a:lstStyle/>
            <a:p>
              <a:pPr algn="r" fontAlgn="auto" latinLnBrk="1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zh-CN" altLang="en-US" sz="2800" b="1" kern="0" dirty="0">
                  <a:solidFill>
                    <a:srgbClr val="F8D35E">
                      <a:lumMod val="75000"/>
                    </a:srgb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应用层</a:t>
              </a:r>
              <a:endParaRPr kumimoji="1" lang="en-US" altLang="ko-KR" sz="2800" b="1" kern="0" dirty="0">
                <a:solidFill>
                  <a:srgbClr val="F8D35E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  <p:sp>
          <p:nvSpPr>
            <p:cNvPr id="66" name="Rectangle 36">
              <a:extLst>
                <a:ext uri="{FF2B5EF4-FFF2-40B4-BE49-F238E27FC236}">
                  <a16:creationId xmlns:a16="http://schemas.microsoft.com/office/drawing/2014/main" id="{FD967BFF-B7AF-AD03-B114-B64F74152D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84426" y="4856300"/>
              <a:ext cx="3392627" cy="2930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CFCF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2800" b="1" kern="0" dirty="0" err="1">
                  <a:solidFill>
                    <a:srgbClr val="1B6AA3"/>
                  </a:solidFill>
                  <a:latin typeface="+mj-lt"/>
                  <a:ea typeface="Roboto" panose="02000000000000000000" pitchFamily="2" charset="0"/>
                </a:rPr>
                <a:t>系统层</a:t>
              </a:r>
              <a:endParaRPr kumimoji="1" lang="en-US" altLang="ko-KR" sz="2800" b="1" kern="0" dirty="0">
                <a:solidFill>
                  <a:srgbClr val="1B6AA3"/>
                </a:solidFill>
                <a:latin typeface="+mj-lt"/>
                <a:ea typeface="Roboto" panose="02000000000000000000" pitchFamily="2" charset="0"/>
              </a:endParaRPr>
            </a:p>
          </p:txBody>
        </p:sp>
        <p:sp>
          <p:nvSpPr>
            <p:cNvPr id="67" name="Rectangle 37">
              <a:extLst>
                <a:ext uri="{FF2B5EF4-FFF2-40B4-BE49-F238E27FC236}">
                  <a16:creationId xmlns:a16="http://schemas.microsoft.com/office/drawing/2014/main" id="{8CA8CD9C-54BA-72B2-448F-4C8BFCC1D0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71051" y="3459985"/>
              <a:ext cx="3206002" cy="29309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FCFCFC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algn="r" fontAlgn="auto" latinLnBrk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1" lang="ko-KR" altLang="en-US" sz="2800" b="1" kern="0" dirty="0" err="1">
                  <a:solidFill>
                    <a:srgbClr val="84CBC5">
                      <a:lumMod val="75000"/>
                    </a:srgbClr>
                  </a:solidFill>
                  <a:latin typeface="Roboto" panose="02000000000000000000" pitchFamily="2" charset="0"/>
                  <a:ea typeface="Roboto" panose="02000000000000000000" pitchFamily="2" charset="0"/>
                </a:rPr>
                <a:t>环境层</a:t>
              </a:r>
              <a:endParaRPr kumimoji="1" lang="en-US" altLang="ko-KR" sz="2800" b="1" kern="0" dirty="0">
                <a:solidFill>
                  <a:srgbClr val="84CBC5">
                    <a:lumMod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</a:endParaRPr>
            </a:p>
          </p:txBody>
        </p:sp>
      </p:grpSp>
      <p:pic>
        <p:nvPicPr>
          <p:cNvPr id="84" name="图片 83">
            <a:extLst>
              <a:ext uri="{FF2B5EF4-FFF2-40B4-BE49-F238E27FC236}">
                <a16:creationId xmlns:a16="http://schemas.microsoft.com/office/drawing/2014/main" id="{738A883F-3F6A-F1BD-7537-9DA415983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69" y="5184820"/>
            <a:ext cx="1059376" cy="1059376"/>
          </a:xfrm>
          <a:prstGeom prst="rect">
            <a:avLst/>
          </a:prstGeom>
        </p:spPr>
      </p:pic>
      <p:pic>
        <p:nvPicPr>
          <p:cNvPr id="86" name="图片 85">
            <a:extLst>
              <a:ext uri="{FF2B5EF4-FFF2-40B4-BE49-F238E27FC236}">
                <a16:creationId xmlns:a16="http://schemas.microsoft.com/office/drawing/2014/main" id="{167537E1-C200-A840-D11A-E002447EC9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8021" y="3763672"/>
            <a:ext cx="847824" cy="740458"/>
          </a:xfrm>
          <a:prstGeom prst="rect">
            <a:avLst/>
          </a:prstGeom>
        </p:spPr>
      </p:pic>
      <p:pic>
        <p:nvPicPr>
          <p:cNvPr id="94" name="图片 93">
            <a:extLst>
              <a:ext uri="{FF2B5EF4-FFF2-40B4-BE49-F238E27FC236}">
                <a16:creationId xmlns:a16="http://schemas.microsoft.com/office/drawing/2014/main" id="{05C2DBB6-D2C5-2147-E0B0-67221D162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736" y="2063227"/>
            <a:ext cx="820526" cy="82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8484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436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75616D0-8392-9B1D-D466-D4260F7B6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0" y="4318000"/>
            <a:ext cx="2540000" cy="25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9A7293-746D-0B2B-2322-34424917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2" y="585058"/>
            <a:ext cx="10457941" cy="411697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A99535A-7FAE-BC1F-949C-C0B29495131C}"/>
              </a:ext>
            </a:extLst>
          </p:cNvPr>
          <p:cNvSpPr txBox="1"/>
          <p:nvPr/>
        </p:nvSpPr>
        <p:spPr>
          <a:xfrm>
            <a:off x="2289076" y="2082197"/>
            <a:ext cx="779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开发的同事已经将项目打成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包给我，我只需要使用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环境运行项目即可</a:t>
            </a:r>
          </a:p>
        </p:txBody>
      </p:sp>
    </p:spTree>
    <p:extLst>
      <p:ext uri="{BB962C8B-B14F-4D97-AF65-F5344CB8AC3E}">
        <p14:creationId xmlns:p14="http://schemas.microsoft.com/office/powerpoint/2010/main" val="1946782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436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2001032-A970-662D-1C09-AA8874EE3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70"/>
          <a:stretch/>
        </p:blipFill>
        <p:spPr>
          <a:xfrm>
            <a:off x="-365054" y="736745"/>
            <a:ext cx="7344974" cy="5872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075DF2-5C23-9601-E9C2-24B1F13EDB41}"/>
              </a:ext>
            </a:extLst>
          </p:cNvPr>
          <p:cNvSpPr txBox="1"/>
          <p:nvPr/>
        </p:nvSpPr>
        <p:spPr>
          <a:xfrm>
            <a:off x="1087120" y="1706880"/>
            <a:ext cx="4368504" cy="2779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openjdk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19-jdk-alpine3.16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ADD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demo.jar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/opt/</a:t>
            </a:r>
            <a:r>
              <a:rPr lang="en" altLang="zh-CN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app.jar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EXPOSE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8888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WORKDIR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/opt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pPr>
              <a:lnSpc>
                <a:spcPct val="200000"/>
              </a:lnSpc>
            </a:pPr>
            <a:r>
              <a:rPr lang="en" altLang="zh-CN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CMD</a:t>
            </a:r>
            <a:r>
              <a:rPr lang="en" altLang="zh-CN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"java"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"-jar"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 err="1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app.jar</a:t>
            </a:r>
            <a:r>
              <a:rPr lang="en" altLang="zh-CN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" altLang="zh-CN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]</a:t>
            </a:r>
            <a:endParaRPr lang="en" altLang="zh-CN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左箭头标注 8">
            <a:extLst>
              <a:ext uri="{FF2B5EF4-FFF2-40B4-BE49-F238E27FC236}">
                <a16:creationId xmlns:a16="http://schemas.microsoft.com/office/drawing/2014/main" id="{39683848-D985-9F5E-6F15-EF63D2C85A91}"/>
              </a:ext>
            </a:extLst>
          </p:cNvPr>
          <p:cNvSpPr/>
          <p:nvPr/>
        </p:nvSpPr>
        <p:spPr>
          <a:xfrm>
            <a:off x="6244962" y="1821410"/>
            <a:ext cx="5541570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alpine3.16</a:t>
            </a:r>
            <a:r>
              <a:rPr kumimoji="1" lang="zh-CN" altLang="en-US" dirty="0"/>
              <a:t>操作系统，</a:t>
            </a:r>
            <a:r>
              <a:rPr kumimoji="1" lang="en-US" altLang="zh-CN" dirty="0"/>
              <a:t>java19</a:t>
            </a:r>
            <a:r>
              <a:rPr kumimoji="1" lang="zh-CN" altLang="en-US" dirty="0"/>
              <a:t>运行环境为基础</a:t>
            </a:r>
          </a:p>
        </p:txBody>
      </p:sp>
      <p:sp>
        <p:nvSpPr>
          <p:cNvPr id="10" name="左箭头标注 9">
            <a:extLst>
              <a:ext uri="{FF2B5EF4-FFF2-40B4-BE49-F238E27FC236}">
                <a16:creationId xmlns:a16="http://schemas.microsoft.com/office/drawing/2014/main" id="{A2CC2F4B-7104-CC10-8FC9-EDF663537AFB}"/>
              </a:ext>
            </a:extLst>
          </p:cNvPr>
          <p:cNvSpPr/>
          <p:nvPr/>
        </p:nvSpPr>
        <p:spPr>
          <a:xfrm>
            <a:off x="6244961" y="2390735"/>
            <a:ext cx="5541569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复制项目</a:t>
            </a:r>
            <a:r>
              <a:rPr kumimoji="1" lang="en-US" altLang="zh-CN" dirty="0"/>
              <a:t>jar</a:t>
            </a:r>
            <a:r>
              <a:rPr kumimoji="1" lang="zh-CN" altLang="en-US" dirty="0"/>
              <a:t>包文件到容器</a:t>
            </a:r>
            <a:r>
              <a:rPr kumimoji="1" lang="en-US" altLang="zh-CN" dirty="0"/>
              <a:t>/opt/</a:t>
            </a:r>
            <a:r>
              <a:rPr kumimoji="1" lang="zh-CN" altLang="en-US" dirty="0"/>
              <a:t>目录下</a:t>
            </a:r>
          </a:p>
        </p:txBody>
      </p:sp>
      <p:sp>
        <p:nvSpPr>
          <p:cNvPr id="2" name="左箭头标注 1">
            <a:extLst>
              <a:ext uri="{FF2B5EF4-FFF2-40B4-BE49-F238E27FC236}">
                <a16:creationId xmlns:a16="http://schemas.microsoft.com/office/drawing/2014/main" id="{7AC3A73B-A814-225D-55DB-32E6AC67CE05}"/>
              </a:ext>
            </a:extLst>
          </p:cNvPr>
          <p:cNvSpPr/>
          <p:nvPr/>
        </p:nvSpPr>
        <p:spPr>
          <a:xfrm>
            <a:off x="6244962" y="4117439"/>
            <a:ext cx="5541568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指定启动命令为</a:t>
            </a:r>
            <a:r>
              <a:rPr kumimoji="1" lang="en-US" altLang="zh-CN" dirty="0"/>
              <a:t>java</a:t>
            </a:r>
            <a:r>
              <a:rPr kumimoji="1" lang="zh-CN" altLang="en-US" dirty="0"/>
              <a:t> </a:t>
            </a:r>
            <a:r>
              <a:rPr kumimoji="1" lang="en-US" altLang="zh-CN" dirty="0"/>
              <a:t>–jar</a:t>
            </a:r>
            <a:r>
              <a:rPr kumimoji="1" lang="zh-CN" altLang="en-US" dirty="0"/>
              <a:t> 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app.jar</a:t>
            </a:r>
            <a:endParaRPr kumimoji="1" lang="zh-CN" altLang="en-US" dirty="0"/>
          </a:p>
        </p:txBody>
      </p:sp>
      <p:sp>
        <p:nvSpPr>
          <p:cNvPr id="12" name="左箭头标注 11">
            <a:extLst>
              <a:ext uri="{FF2B5EF4-FFF2-40B4-BE49-F238E27FC236}">
                <a16:creationId xmlns:a16="http://schemas.microsoft.com/office/drawing/2014/main" id="{722D3730-A6EE-178D-DBDC-ED9613715137}"/>
              </a:ext>
            </a:extLst>
          </p:cNvPr>
          <p:cNvSpPr/>
          <p:nvPr/>
        </p:nvSpPr>
        <p:spPr>
          <a:xfrm>
            <a:off x="6244962" y="2949186"/>
            <a:ext cx="5541568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声明容器暴露的端口</a:t>
            </a:r>
          </a:p>
        </p:txBody>
      </p:sp>
      <p:sp>
        <p:nvSpPr>
          <p:cNvPr id="13" name="左箭头标注 12">
            <a:extLst>
              <a:ext uri="{FF2B5EF4-FFF2-40B4-BE49-F238E27FC236}">
                <a16:creationId xmlns:a16="http://schemas.microsoft.com/office/drawing/2014/main" id="{21B7A820-00C2-47BA-C3C7-322E024E8807}"/>
              </a:ext>
            </a:extLst>
          </p:cNvPr>
          <p:cNvSpPr/>
          <p:nvPr/>
        </p:nvSpPr>
        <p:spPr>
          <a:xfrm>
            <a:off x="6244962" y="3521009"/>
            <a:ext cx="5541568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指定容器工作目录</a:t>
            </a:r>
          </a:p>
        </p:txBody>
      </p:sp>
    </p:spTree>
    <p:extLst>
      <p:ext uri="{BB962C8B-B14F-4D97-AF65-F5344CB8AC3E}">
        <p14:creationId xmlns:p14="http://schemas.microsoft.com/office/powerpoint/2010/main" val="1985899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animBg="1"/>
      <p:bldP spid="10" grpId="0" animBg="1"/>
      <p:bldP spid="2" grpId="0" animBg="1"/>
      <p:bldP spid="12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436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75616D0-8392-9B1D-D466-D4260F7B6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2720" y="4318000"/>
            <a:ext cx="2540000" cy="25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9A7293-746D-0B2B-2322-34424917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62" y="585058"/>
            <a:ext cx="10457941" cy="411697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A99535A-7FAE-BC1F-949C-C0B29495131C}"/>
              </a:ext>
            </a:extLst>
          </p:cNvPr>
          <p:cNvSpPr txBox="1"/>
          <p:nvPr/>
        </p:nvSpPr>
        <p:spPr>
          <a:xfrm>
            <a:off x="2289076" y="2082197"/>
            <a:ext cx="784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开发的同事将</a:t>
            </a:r>
            <a:r>
              <a:rPr kumimoji="1" lang="en-US" altLang="zh-CN" dirty="0"/>
              <a:t>VUE</a:t>
            </a:r>
            <a:r>
              <a:rPr kumimoji="1" lang="zh-CN" altLang="en-US" dirty="0"/>
              <a:t>代码给我，需要我打包</a:t>
            </a:r>
            <a:r>
              <a:rPr kumimoji="1" lang="en-US" altLang="zh-CN" dirty="0"/>
              <a:t>VUE</a:t>
            </a:r>
            <a:r>
              <a:rPr kumimoji="1" lang="zh-CN" altLang="en-US" dirty="0"/>
              <a:t>项目，并使用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运行服务</a:t>
            </a:r>
          </a:p>
        </p:txBody>
      </p:sp>
    </p:spTree>
    <p:extLst>
      <p:ext uri="{BB962C8B-B14F-4D97-AF65-F5344CB8AC3E}">
        <p14:creationId xmlns:p14="http://schemas.microsoft.com/office/powerpoint/2010/main" val="76062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436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应用层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02001032-A970-662D-1C09-AA8874EE39A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39" r="11477"/>
          <a:stretch/>
        </p:blipFill>
        <p:spPr>
          <a:xfrm>
            <a:off x="-67112" y="736745"/>
            <a:ext cx="6451807" cy="5872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5075DF2-5C23-9601-E9C2-24B1F13EDB41}"/>
              </a:ext>
            </a:extLst>
          </p:cNvPr>
          <p:cNvSpPr txBox="1"/>
          <p:nvPr/>
        </p:nvSpPr>
        <p:spPr>
          <a:xfrm>
            <a:off x="720370" y="1249719"/>
            <a:ext cx="4969502" cy="49947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FROM</a:t>
            </a:r>
            <a:r>
              <a:rPr lang="en" altLang="zh-CN" dirty="0">
                <a:latin typeface="+mj-lt"/>
              </a:rPr>
              <a:t> node:16.15.0 AS build</a:t>
            </a:r>
          </a:p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COPY</a:t>
            </a:r>
            <a:r>
              <a:rPr lang="en" altLang="zh-CN" dirty="0">
                <a:latin typeface="+mj-lt"/>
              </a:rPr>
              <a:t> . /</a:t>
            </a:r>
            <a:r>
              <a:rPr lang="en" altLang="zh-CN" dirty="0" err="1">
                <a:latin typeface="+mj-lt"/>
              </a:rPr>
              <a:t>vue</a:t>
            </a:r>
            <a:endParaRPr lang="en" altLang="zh-CN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WORKDIR</a:t>
            </a:r>
            <a:r>
              <a:rPr lang="en" altLang="zh-CN" dirty="0">
                <a:latin typeface="+mj-lt"/>
              </a:rPr>
              <a:t> /</a:t>
            </a:r>
            <a:r>
              <a:rPr lang="en" altLang="zh-CN" dirty="0" err="1">
                <a:latin typeface="+mj-lt"/>
              </a:rPr>
              <a:t>vue</a:t>
            </a:r>
            <a:endParaRPr lang="en" altLang="zh-CN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RUN</a:t>
            </a:r>
            <a:r>
              <a:rPr lang="en" altLang="zh-CN" dirty="0">
                <a:latin typeface="+mj-lt"/>
              </a:rPr>
              <a:t> </a:t>
            </a:r>
            <a:r>
              <a:rPr lang="en" altLang="zh-CN" dirty="0" err="1">
                <a:latin typeface="+mj-lt"/>
              </a:rPr>
              <a:t>npm</a:t>
            </a:r>
            <a:r>
              <a:rPr lang="en" altLang="zh-CN" dirty="0">
                <a:latin typeface="+mj-lt"/>
              </a:rPr>
              <a:t> install &amp;&amp; </a:t>
            </a:r>
            <a:r>
              <a:rPr lang="en" altLang="zh-CN" dirty="0" err="1">
                <a:latin typeface="+mj-lt"/>
              </a:rPr>
              <a:t>npm</a:t>
            </a:r>
            <a:r>
              <a:rPr lang="en" altLang="zh-CN" dirty="0">
                <a:latin typeface="+mj-lt"/>
              </a:rPr>
              <a:t> run build</a:t>
            </a:r>
          </a:p>
          <a:p>
            <a:pPr>
              <a:lnSpc>
                <a:spcPct val="200000"/>
              </a:lnSpc>
            </a:pPr>
            <a:br>
              <a:rPr lang="en" altLang="zh-CN" dirty="0">
                <a:latin typeface="+mj-lt"/>
              </a:rPr>
            </a:br>
            <a:r>
              <a:rPr lang="en" altLang="zh-CN" dirty="0">
                <a:solidFill>
                  <a:srgbClr val="FF0000"/>
                </a:solidFill>
                <a:latin typeface="+mj-lt"/>
              </a:rPr>
              <a:t>FROM</a:t>
            </a:r>
            <a:r>
              <a:rPr lang="en" altLang="zh-CN" dirty="0">
                <a:latin typeface="+mj-lt"/>
              </a:rPr>
              <a:t> nginx:1.20.1</a:t>
            </a:r>
          </a:p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COPY</a:t>
            </a:r>
            <a:r>
              <a:rPr lang="en" altLang="zh-CN" dirty="0">
                <a:latin typeface="+mj-lt"/>
              </a:rPr>
              <a:t> --from=build /</a:t>
            </a:r>
            <a:r>
              <a:rPr lang="en" altLang="zh-CN" dirty="0" err="1">
                <a:latin typeface="+mj-lt"/>
              </a:rPr>
              <a:t>vue</a:t>
            </a:r>
            <a:r>
              <a:rPr lang="en" altLang="zh-CN" dirty="0">
                <a:latin typeface="+mj-lt"/>
              </a:rPr>
              <a:t>/</a:t>
            </a:r>
            <a:r>
              <a:rPr lang="en" altLang="zh-CN" dirty="0" err="1">
                <a:latin typeface="+mj-lt"/>
              </a:rPr>
              <a:t>dist</a:t>
            </a:r>
            <a:r>
              <a:rPr lang="en" altLang="zh-CN" dirty="0">
                <a:latin typeface="+mj-lt"/>
              </a:rPr>
              <a:t> /opt/</a:t>
            </a:r>
            <a:r>
              <a:rPr lang="en-US" altLang="zh-CN" dirty="0" err="1">
                <a:latin typeface="+mj-lt"/>
              </a:rPr>
              <a:t>vue</a:t>
            </a:r>
            <a:r>
              <a:rPr lang="en" altLang="zh-CN" dirty="0">
                <a:latin typeface="+mj-lt"/>
              </a:rPr>
              <a:t>/</a:t>
            </a:r>
            <a:r>
              <a:rPr lang="en" altLang="zh-CN" dirty="0" err="1">
                <a:latin typeface="+mj-lt"/>
              </a:rPr>
              <a:t>dist</a:t>
            </a:r>
            <a:endParaRPr lang="en" altLang="zh-CN" dirty="0">
              <a:latin typeface="+mj-lt"/>
            </a:endParaRPr>
          </a:p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COPY</a:t>
            </a:r>
            <a:r>
              <a:rPr lang="en" altLang="zh-CN" dirty="0">
                <a:latin typeface="+mj-lt"/>
              </a:rPr>
              <a:t> </a:t>
            </a:r>
            <a:r>
              <a:rPr lang="en" altLang="zh-CN" dirty="0" err="1"/>
              <a:t>vue.conf</a:t>
            </a:r>
            <a:r>
              <a:rPr lang="en" altLang="zh-CN" dirty="0"/>
              <a:t> </a:t>
            </a:r>
            <a:r>
              <a:rPr lang="en" altLang="zh-CN" dirty="0">
                <a:solidFill>
                  <a:srgbClr val="CC7832"/>
                </a:solidFill>
                <a:effectLst/>
              </a:rPr>
              <a:t>/</a:t>
            </a:r>
            <a:r>
              <a:rPr lang="en" altLang="zh-CN" dirty="0" err="1"/>
              <a:t>etc</a:t>
            </a:r>
            <a:r>
              <a:rPr lang="en" altLang="zh-CN" dirty="0">
                <a:solidFill>
                  <a:srgbClr val="CC7832"/>
                </a:solidFill>
                <a:effectLst/>
              </a:rPr>
              <a:t>/</a:t>
            </a:r>
            <a:r>
              <a:rPr lang="en" altLang="zh-CN" dirty="0"/>
              <a:t>nginx</a:t>
            </a:r>
            <a:r>
              <a:rPr lang="en" altLang="zh-CN" dirty="0">
                <a:solidFill>
                  <a:srgbClr val="CC7832"/>
                </a:solidFill>
                <a:effectLst/>
              </a:rPr>
              <a:t>/</a:t>
            </a:r>
            <a:r>
              <a:rPr lang="en" altLang="zh-CN" dirty="0"/>
              <a:t>nginx.</a:t>
            </a:r>
            <a:r>
              <a:rPr lang="en-US" altLang="zh-CN" dirty="0"/>
              <a:t>d</a:t>
            </a:r>
            <a:r>
              <a:rPr lang="en" altLang="zh-CN" dirty="0">
                <a:solidFill>
                  <a:srgbClr val="CC7832"/>
                </a:solidFill>
                <a:effectLst/>
              </a:rPr>
              <a:t>/</a:t>
            </a:r>
            <a:r>
              <a:rPr lang="en" altLang="zh-CN" dirty="0" err="1"/>
              <a:t>vue.conf</a:t>
            </a:r>
            <a:endParaRPr lang="en" altLang="zh-CN" dirty="0"/>
          </a:p>
          <a:p>
            <a:pPr>
              <a:lnSpc>
                <a:spcPct val="200000"/>
              </a:lnSpc>
            </a:pPr>
            <a:r>
              <a:rPr lang="en" altLang="zh-CN" dirty="0">
                <a:solidFill>
                  <a:srgbClr val="FF0000"/>
                </a:solidFill>
                <a:latin typeface="+mj-lt"/>
              </a:rPr>
              <a:t>CMD</a:t>
            </a:r>
            <a:r>
              <a:rPr lang="en" altLang="zh-CN" dirty="0">
                <a:latin typeface="+mj-lt"/>
              </a:rPr>
              <a:t> ["nginx", "-</a:t>
            </a:r>
            <a:r>
              <a:rPr lang="en" altLang="zh-CN" dirty="0" err="1">
                <a:latin typeface="+mj-lt"/>
              </a:rPr>
              <a:t>g","daemon</a:t>
            </a:r>
            <a:r>
              <a:rPr lang="en" altLang="zh-CN" dirty="0">
                <a:latin typeface="+mj-lt"/>
              </a:rPr>
              <a:t> off;"]</a:t>
            </a:r>
          </a:p>
        </p:txBody>
      </p:sp>
      <p:sp>
        <p:nvSpPr>
          <p:cNvPr id="9" name="左箭头标注 8">
            <a:extLst>
              <a:ext uri="{FF2B5EF4-FFF2-40B4-BE49-F238E27FC236}">
                <a16:creationId xmlns:a16="http://schemas.microsoft.com/office/drawing/2014/main" id="{39683848-D985-9F5E-6F15-EF63D2C85A91}"/>
              </a:ext>
            </a:extLst>
          </p:cNvPr>
          <p:cNvSpPr/>
          <p:nvPr/>
        </p:nvSpPr>
        <p:spPr>
          <a:xfrm>
            <a:off x="6244962" y="1309740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  <a:gradFill>
            <a:gsLst>
              <a:gs pos="0">
                <a:schemeClr val="accent2">
                  <a:lumMod val="110000"/>
                  <a:satMod val="105000"/>
                  <a:tint val="67000"/>
                </a:schemeClr>
              </a:gs>
              <a:gs pos="50000">
                <a:schemeClr val="accent2">
                  <a:lumMod val="105000"/>
                  <a:satMod val="103000"/>
                  <a:tint val="73000"/>
                </a:schemeClr>
              </a:gs>
              <a:gs pos="100000">
                <a:schemeClr val="accent2">
                  <a:lumMod val="105000"/>
                  <a:satMod val="109000"/>
                  <a:tint val="81000"/>
                </a:schemeClr>
              </a:gs>
            </a:gsLst>
          </a:gra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node</a:t>
            </a:r>
            <a:r>
              <a:rPr kumimoji="1" lang="zh-CN" altLang="en-US" dirty="0"/>
              <a:t> </a:t>
            </a:r>
            <a:r>
              <a:rPr kumimoji="1" lang="en-US" altLang="zh-CN" dirty="0"/>
              <a:t>16.15</a:t>
            </a:r>
            <a:r>
              <a:rPr kumimoji="1" lang="zh-CN" altLang="en-US" dirty="0"/>
              <a:t>运行环境 用于打包项目</a:t>
            </a:r>
          </a:p>
        </p:txBody>
      </p:sp>
      <p:sp>
        <p:nvSpPr>
          <p:cNvPr id="10" name="左箭头标注 9">
            <a:extLst>
              <a:ext uri="{FF2B5EF4-FFF2-40B4-BE49-F238E27FC236}">
                <a16:creationId xmlns:a16="http://schemas.microsoft.com/office/drawing/2014/main" id="{A2CC2F4B-7104-CC10-8FC9-EDF663537AFB}"/>
              </a:ext>
            </a:extLst>
          </p:cNvPr>
          <p:cNvSpPr/>
          <p:nvPr/>
        </p:nvSpPr>
        <p:spPr>
          <a:xfrm>
            <a:off x="6244962" y="1885870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复制项目代码到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vue</a:t>
            </a:r>
            <a:r>
              <a:rPr kumimoji="1" lang="zh-CN" altLang="en-US" dirty="0"/>
              <a:t>目录下</a:t>
            </a:r>
          </a:p>
        </p:txBody>
      </p:sp>
      <p:sp>
        <p:nvSpPr>
          <p:cNvPr id="2" name="左箭头标注 1">
            <a:extLst>
              <a:ext uri="{FF2B5EF4-FFF2-40B4-BE49-F238E27FC236}">
                <a16:creationId xmlns:a16="http://schemas.microsoft.com/office/drawing/2014/main" id="{2BE4096C-EDB3-B5AF-09FC-670B0861F36B}"/>
              </a:ext>
            </a:extLst>
          </p:cNvPr>
          <p:cNvSpPr/>
          <p:nvPr/>
        </p:nvSpPr>
        <p:spPr>
          <a:xfrm>
            <a:off x="6244962" y="2426065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设置工作目录为</a:t>
            </a:r>
            <a:r>
              <a:rPr kumimoji="1" lang="en-US" altLang="zh-CN" dirty="0"/>
              <a:t>/</a:t>
            </a:r>
            <a:r>
              <a:rPr kumimoji="1" lang="en-US" altLang="zh-CN" dirty="0" err="1"/>
              <a:t>vue</a:t>
            </a:r>
            <a:endParaRPr kumimoji="1" lang="zh-CN" altLang="en-US" dirty="0"/>
          </a:p>
        </p:txBody>
      </p:sp>
      <p:sp>
        <p:nvSpPr>
          <p:cNvPr id="12" name="左箭头标注 11">
            <a:extLst>
              <a:ext uri="{FF2B5EF4-FFF2-40B4-BE49-F238E27FC236}">
                <a16:creationId xmlns:a16="http://schemas.microsoft.com/office/drawing/2014/main" id="{3373D250-D2E2-9EF9-C88B-49CDE2B46B25}"/>
              </a:ext>
            </a:extLst>
          </p:cNvPr>
          <p:cNvSpPr/>
          <p:nvPr/>
        </p:nvSpPr>
        <p:spPr>
          <a:xfrm>
            <a:off x="6244962" y="2983439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安装项目依赖并打包项目</a:t>
            </a:r>
          </a:p>
        </p:txBody>
      </p:sp>
      <p:sp>
        <p:nvSpPr>
          <p:cNvPr id="13" name="左箭头标注 12">
            <a:extLst>
              <a:ext uri="{FF2B5EF4-FFF2-40B4-BE49-F238E27FC236}">
                <a16:creationId xmlns:a16="http://schemas.microsoft.com/office/drawing/2014/main" id="{E371767D-DB5D-B7E7-A2BF-8AE9BC10E911}"/>
              </a:ext>
            </a:extLst>
          </p:cNvPr>
          <p:cNvSpPr/>
          <p:nvPr/>
        </p:nvSpPr>
        <p:spPr>
          <a:xfrm>
            <a:off x="6244962" y="4080719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使用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 </a:t>
            </a:r>
            <a:r>
              <a:rPr kumimoji="1" lang="en-US" altLang="zh-CN" dirty="0"/>
              <a:t>1.20</a:t>
            </a:r>
            <a:r>
              <a:rPr kumimoji="1" lang="zh-CN" altLang="en-US" dirty="0"/>
              <a:t>运行环境为基础镜像</a:t>
            </a:r>
          </a:p>
        </p:txBody>
      </p:sp>
      <p:sp>
        <p:nvSpPr>
          <p:cNvPr id="14" name="左箭头标注 13">
            <a:extLst>
              <a:ext uri="{FF2B5EF4-FFF2-40B4-BE49-F238E27FC236}">
                <a16:creationId xmlns:a16="http://schemas.microsoft.com/office/drawing/2014/main" id="{EA72EE04-612E-F3DD-74A6-0249908E84D9}"/>
              </a:ext>
            </a:extLst>
          </p:cNvPr>
          <p:cNvSpPr/>
          <p:nvPr/>
        </p:nvSpPr>
        <p:spPr>
          <a:xfrm>
            <a:off x="6244962" y="4638093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拷贝</a:t>
            </a:r>
            <a:r>
              <a:rPr kumimoji="1" lang="en-US" altLang="zh-CN" dirty="0"/>
              <a:t>build</a:t>
            </a:r>
            <a:r>
              <a:rPr kumimoji="1" lang="zh-CN" altLang="en-US" dirty="0"/>
              <a:t>阶段生成的打包文件</a:t>
            </a:r>
            <a:r>
              <a:rPr kumimoji="1" lang="en-US" altLang="zh-CN" dirty="0" err="1"/>
              <a:t>dist</a:t>
            </a:r>
            <a:r>
              <a:rPr kumimoji="1" lang="zh-CN" altLang="en-US" dirty="0"/>
              <a:t>到容器目录下</a:t>
            </a:r>
          </a:p>
        </p:txBody>
      </p:sp>
      <p:sp>
        <p:nvSpPr>
          <p:cNvPr id="15" name="左箭头标注 14">
            <a:extLst>
              <a:ext uri="{FF2B5EF4-FFF2-40B4-BE49-F238E27FC236}">
                <a16:creationId xmlns:a16="http://schemas.microsoft.com/office/drawing/2014/main" id="{4809237A-DBAC-1159-EEBD-2B0D2DEAADBC}"/>
              </a:ext>
            </a:extLst>
          </p:cNvPr>
          <p:cNvSpPr/>
          <p:nvPr/>
        </p:nvSpPr>
        <p:spPr>
          <a:xfrm>
            <a:off x="6244962" y="5195467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拷贝</a:t>
            </a:r>
            <a:r>
              <a:rPr kumimoji="1" lang="en-US" altLang="zh-CN" dirty="0"/>
              <a:t>nginx</a:t>
            </a:r>
            <a:r>
              <a:rPr kumimoji="1" lang="zh-CN" altLang="en-US" dirty="0"/>
              <a:t>配置文件到容器目录下</a:t>
            </a:r>
          </a:p>
        </p:txBody>
      </p:sp>
      <p:sp>
        <p:nvSpPr>
          <p:cNvPr id="16" name="左箭头标注 15">
            <a:extLst>
              <a:ext uri="{FF2B5EF4-FFF2-40B4-BE49-F238E27FC236}">
                <a16:creationId xmlns:a16="http://schemas.microsoft.com/office/drawing/2014/main" id="{AC25F63E-12CA-8A7C-2DD5-9D3F83807977}"/>
              </a:ext>
            </a:extLst>
          </p:cNvPr>
          <p:cNvSpPr/>
          <p:nvPr/>
        </p:nvSpPr>
        <p:spPr>
          <a:xfrm>
            <a:off x="6244962" y="5752841"/>
            <a:ext cx="5351586" cy="508000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9413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zh-CN" altLang="en-US" dirty="0"/>
              <a:t>指定启动命令</a:t>
            </a:r>
          </a:p>
        </p:txBody>
      </p:sp>
    </p:spTree>
    <p:extLst>
      <p:ext uri="{BB962C8B-B14F-4D97-AF65-F5344CB8AC3E}">
        <p14:creationId xmlns:p14="http://schemas.microsoft.com/office/powerpoint/2010/main" val="34973651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0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8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000"/>
                            </p:stCondLst>
                            <p:childTnLst>
                              <p:par>
                                <p:cTn id="4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4000"/>
                            </p:stCondLst>
                            <p:childTnLst>
                              <p:par>
                                <p:cTn id="4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 animBg="1"/>
      <p:bldP spid="2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436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575616D0-8392-9B1D-D466-D4260F7B61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837" y="4116860"/>
            <a:ext cx="2540000" cy="254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D9A7293-746D-0B2B-2322-34424917B5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3680" y="585058"/>
            <a:ext cx="6100723" cy="4116979"/>
          </a:xfrm>
          <a:prstGeom prst="rect">
            <a:avLst/>
          </a:prstGeom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0A99535A-7FAE-BC1F-949C-C0B29495131C}"/>
              </a:ext>
            </a:extLst>
          </p:cNvPr>
          <p:cNvSpPr txBox="1"/>
          <p:nvPr/>
        </p:nvSpPr>
        <p:spPr>
          <a:xfrm>
            <a:off x="5930901" y="1698861"/>
            <a:ext cx="5116765" cy="128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开发的同事将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爬虫代码给我，需要我打包镜像， 要求开启</a:t>
            </a:r>
            <a:r>
              <a:rPr kumimoji="1" lang="en-US" altLang="zh-CN" dirty="0"/>
              <a:t>SSH</a:t>
            </a:r>
            <a:r>
              <a:rPr kumimoji="1" lang="zh-CN" altLang="en-US" dirty="0"/>
              <a:t>服务，便于开发同事随时连接容器调试代码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8B8A9F3F-DBF4-61FF-B82F-D83641B6684A}"/>
              </a:ext>
            </a:extLst>
          </p:cNvPr>
          <p:cNvGrpSpPr/>
          <p:nvPr/>
        </p:nvGrpSpPr>
        <p:grpSpPr>
          <a:xfrm flipH="1">
            <a:off x="-172720" y="849309"/>
            <a:ext cx="5811520" cy="4602407"/>
            <a:chOff x="-347857" y="433371"/>
            <a:chExt cx="12299450" cy="7435621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2A03B715-332C-23F4-4C08-C09F8C762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-347857" y="433371"/>
              <a:ext cx="12299450" cy="7435621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87F7577-618C-6A48-DF2F-AB844B82F10A}"/>
                </a:ext>
              </a:extLst>
            </p:cNvPr>
            <p:cNvSpPr txBox="1"/>
            <p:nvPr/>
          </p:nvSpPr>
          <p:spPr>
            <a:xfrm>
              <a:off x="2171166" y="2605466"/>
              <a:ext cx="8411672" cy="7756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endParaRPr kumimoji="1" lang="zh-CN" altLang="en-US" sz="3200" dirty="0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9B0AAE3F-24D2-678E-7DD5-9CF0A810A70C}"/>
              </a:ext>
            </a:extLst>
          </p:cNvPr>
          <p:cNvSpPr txBox="1"/>
          <p:nvPr/>
        </p:nvSpPr>
        <p:spPr>
          <a:xfrm>
            <a:off x="617614" y="1868907"/>
            <a:ext cx="4563172" cy="17054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/>
              <a:t>如果使用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基础镜像运行，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没有</a:t>
            </a:r>
            <a:r>
              <a:rPr kumimoji="1" lang="en-US" altLang="zh-CN" dirty="0"/>
              <a:t>yum\apt</a:t>
            </a:r>
            <a:r>
              <a:rPr kumimoji="1" lang="zh-CN" altLang="en-US" dirty="0"/>
              <a:t>功能，无法安装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服务，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此时只能使用</a:t>
            </a:r>
            <a:r>
              <a:rPr kumimoji="1" lang="en-US" altLang="zh-CN" dirty="0"/>
              <a:t>centos</a:t>
            </a:r>
            <a:r>
              <a:rPr kumimoji="1" lang="zh-CN" altLang="en-US" dirty="0"/>
              <a:t>作为基础镜像，</a:t>
            </a:r>
            <a:endParaRPr kumimoji="1" lang="en-US" altLang="zh-CN" dirty="0"/>
          </a:p>
          <a:p>
            <a:pPr>
              <a:lnSpc>
                <a:spcPct val="150000"/>
              </a:lnSpc>
            </a:pPr>
            <a:r>
              <a:rPr kumimoji="1" lang="zh-CN" altLang="en-US" dirty="0"/>
              <a:t>安装</a:t>
            </a:r>
            <a:r>
              <a:rPr kumimoji="1" lang="en-US" altLang="zh-CN" dirty="0" err="1"/>
              <a:t>ssh</a:t>
            </a:r>
            <a:r>
              <a:rPr kumimoji="1" lang="zh-CN" altLang="en-US" dirty="0"/>
              <a:t>服务，然后再部署</a:t>
            </a:r>
            <a:r>
              <a:rPr kumimoji="1" lang="en-US" altLang="zh-CN" dirty="0"/>
              <a:t>python</a:t>
            </a:r>
            <a:r>
              <a:rPr kumimoji="1" lang="zh-CN" altLang="en-US" dirty="0"/>
              <a:t>运行环境</a:t>
            </a:r>
          </a:p>
        </p:txBody>
      </p:sp>
    </p:spTree>
    <p:extLst>
      <p:ext uri="{BB962C8B-B14F-4D97-AF65-F5344CB8AC3E}">
        <p14:creationId xmlns:p14="http://schemas.microsoft.com/office/powerpoint/2010/main" val="2313305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8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>
            <a:extLst>
              <a:ext uri="{FF2B5EF4-FFF2-40B4-BE49-F238E27FC236}">
                <a16:creationId xmlns:a16="http://schemas.microsoft.com/office/drawing/2014/main" id="{44A6BBFE-9AAF-4E6D-8EF5-65F409C3323E}"/>
              </a:ext>
            </a:extLst>
          </p:cNvPr>
          <p:cNvSpPr/>
          <p:nvPr/>
        </p:nvSpPr>
        <p:spPr>
          <a:xfrm rot="16200000">
            <a:off x="-973919" y="2493227"/>
            <a:ext cx="6858000" cy="1871540"/>
          </a:xfrm>
          <a:prstGeom prst="rect">
            <a:avLst/>
          </a:prstGeom>
          <a:gradFill>
            <a:gsLst>
              <a:gs pos="77000">
                <a:srgbClr val="FE532B"/>
              </a:gs>
              <a:gs pos="0">
                <a:srgbClr val="FB6928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62DC6A-5F64-46FB-9676-D9B1A30CBED6}"/>
              </a:ext>
            </a:extLst>
          </p:cNvPr>
          <p:cNvSpPr txBox="1"/>
          <p:nvPr/>
        </p:nvSpPr>
        <p:spPr>
          <a:xfrm>
            <a:off x="1266093" y="2610738"/>
            <a:ext cx="2377976" cy="1384995"/>
          </a:xfrm>
          <a:prstGeom prst="rect">
            <a:avLst/>
          </a:prstGeom>
          <a:solidFill>
            <a:srgbClr val="FEFEFE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gradFill>
                  <a:gsLst>
                    <a:gs pos="100000">
                      <a:srgbClr val="ED4023"/>
                    </a:gs>
                    <a:gs pos="0">
                      <a:srgbClr val="FE532B"/>
                    </a:gs>
                  </a:gsLst>
                  <a:lin ang="5400000" scaled="0"/>
                </a:gradFill>
                <a:cs typeface="+mn-ea"/>
                <a:sym typeface="+mn-lt"/>
              </a:rPr>
              <a:t>目录</a:t>
            </a:r>
            <a:endParaRPr lang="en-US" altLang="zh-CN" sz="3600" dirty="0">
              <a:gradFill>
                <a:gsLst>
                  <a:gs pos="100000">
                    <a:srgbClr val="ED4023"/>
                  </a:gs>
                  <a:gs pos="0">
                    <a:srgbClr val="FE532B"/>
                  </a:gs>
                </a:gsLst>
                <a:lin ang="5400000" scaled="0"/>
              </a:gradFill>
              <a:cs typeface="+mn-ea"/>
              <a:sym typeface="+mn-lt"/>
            </a:endParaRPr>
          </a:p>
          <a:p>
            <a:pPr algn="ctr"/>
            <a:r>
              <a:rPr lang="en-US" altLang="zh-CN" sz="3600" dirty="0">
                <a:gradFill>
                  <a:gsLst>
                    <a:gs pos="100000">
                      <a:srgbClr val="ED4023"/>
                    </a:gs>
                    <a:gs pos="0">
                      <a:srgbClr val="FE532B"/>
                    </a:gs>
                  </a:gsLst>
                  <a:lin ang="5400000" scaled="0"/>
                </a:gradFill>
                <a:cs typeface="+mn-ea"/>
                <a:sym typeface="+mn-lt"/>
              </a:rPr>
              <a:t>Content</a:t>
            </a: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B6B08753-FF58-445C-A8D6-CEA96E46C3C2}"/>
              </a:ext>
            </a:extLst>
          </p:cNvPr>
          <p:cNvSpPr/>
          <p:nvPr/>
        </p:nvSpPr>
        <p:spPr>
          <a:xfrm>
            <a:off x="11108787" y="2407011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3AD5C54E-CCEA-46CC-A8A5-9824FAFE12A2}"/>
              </a:ext>
            </a:extLst>
          </p:cNvPr>
          <p:cNvSpPr/>
          <p:nvPr/>
        </p:nvSpPr>
        <p:spPr>
          <a:xfrm flipH="1">
            <a:off x="4768335" y="789555"/>
            <a:ext cx="108295" cy="108295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4A1DBC2-2572-4340-AB31-A426E1B39B00}"/>
              </a:ext>
            </a:extLst>
          </p:cNvPr>
          <p:cNvSpPr/>
          <p:nvPr/>
        </p:nvSpPr>
        <p:spPr>
          <a:xfrm>
            <a:off x="712763" y="5662354"/>
            <a:ext cx="232009" cy="232009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6FCF596-0192-2A45-0E09-C80F00369199}"/>
              </a:ext>
            </a:extLst>
          </p:cNvPr>
          <p:cNvGrpSpPr/>
          <p:nvPr/>
        </p:nvGrpSpPr>
        <p:grpSpPr>
          <a:xfrm>
            <a:off x="5012489" y="809146"/>
            <a:ext cx="5326162" cy="874645"/>
            <a:chOff x="5012489" y="809146"/>
            <a:chExt cx="5326162" cy="87464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A5F92DD-6F5E-4B1D-9AE5-828E895E97C3}"/>
                </a:ext>
              </a:extLst>
            </p:cNvPr>
            <p:cNvSpPr/>
            <p:nvPr/>
          </p:nvSpPr>
          <p:spPr>
            <a:xfrm>
              <a:off x="5383551" y="857153"/>
              <a:ext cx="4955100" cy="742124"/>
            </a:xfrm>
            <a:prstGeom prst="rect">
              <a:avLst/>
            </a:prstGeom>
            <a:noFill/>
            <a:ln>
              <a:solidFill>
                <a:srgbClr val="F74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73D60D67-40E2-47E0-B47E-24CB1793AC7A}"/>
                </a:ext>
              </a:extLst>
            </p:cNvPr>
            <p:cNvSpPr/>
            <p:nvPr/>
          </p:nvSpPr>
          <p:spPr>
            <a:xfrm>
              <a:off x="5012489" y="809146"/>
              <a:ext cx="874645" cy="874645"/>
            </a:xfrm>
            <a:prstGeom prst="ellipse">
              <a:avLst/>
            </a:prstGeom>
            <a:gradFill>
              <a:gsLst>
                <a:gs pos="98000">
                  <a:srgbClr val="FB6928"/>
                </a:gs>
                <a:gs pos="19000">
                  <a:srgbClr val="F54A05"/>
                </a:gs>
              </a:gsLst>
              <a:lin ang="2700000" scaled="0"/>
            </a:gradFill>
            <a:ln>
              <a:noFill/>
            </a:ln>
            <a:effectLst>
              <a:outerShdw blurRad="342900" dist="63500" dir="3000000" sx="106000" sy="106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7A796BAC-0C23-4A7C-BF54-B0A0FA62E784}"/>
                </a:ext>
              </a:extLst>
            </p:cNvPr>
            <p:cNvSpPr/>
            <p:nvPr/>
          </p:nvSpPr>
          <p:spPr>
            <a:xfrm>
              <a:off x="5979172" y="896909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1B4D3E7-96F8-4E7E-9860-56851A743C61}"/>
                </a:ext>
              </a:extLst>
            </p:cNvPr>
            <p:cNvSpPr txBox="1"/>
            <p:nvPr/>
          </p:nvSpPr>
          <p:spPr>
            <a:xfrm>
              <a:off x="5080833" y="908459"/>
              <a:ext cx="732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87F36BA-13B0-B10F-8878-B126607A4477}"/>
                </a:ext>
              </a:extLst>
            </p:cNvPr>
            <p:cNvSpPr/>
            <p:nvPr/>
          </p:nvSpPr>
          <p:spPr>
            <a:xfrm>
              <a:off x="5955478" y="896909"/>
              <a:ext cx="419377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K8s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运行业务的优势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CF42D97-6695-93C8-DB5E-A179DCB19E62}"/>
              </a:ext>
            </a:extLst>
          </p:cNvPr>
          <p:cNvGrpSpPr/>
          <p:nvPr/>
        </p:nvGrpSpPr>
        <p:grpSpPr>
          <a:xfrm>
            <a:off x="5002845" y="1933818"/>
            <a:ext cx="5326162" cy="874645"/>
            <a:chOff x="5012489" y="809146"/>
            <a:chExt cx="5326162" cy="87464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73C8FB9A-B3A4-6F47-23B2-124D65980CF7}"/>
                </a:ext>
              </a:extLst>
            </p:cNvPr>
            <p:cNvSpPr/>
            <p:nvPr/>
          </p:nvSpPr>
          <p:spPr>
            <a:xfrm>
              <a:off x="5383551" y="857153"/>
              <a:ext cx="4955100" cy="742124"/>
            </a:xfrm>
            <a:prstGeom prst="rect">
              <a:avLst/>
            </a:prstGeom>
            <a:noFill/>
            <a:ln>
              <a:solidFill>
                <a:srgbClr val="F74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D6517011-DA7C-99BF-DF45-E0FD5ED2486A}"/>
                </a:ext>
              </a:extLst>
            </p:cNvPr>
            <p:cNvSpPr/>
            <p:nvPr/>
          </p:nvSpPr>
          <p:spPr>
            <a:xfrm>
              <a:off x="5012489" y="809146"/>
              <a:ext cx="874645" cy="874645"/>
            </a:xfrm>
            <a:prstGeom prst="ellipse">
              <a:avLst/>
            </a:prstGeom>
            <a:gradFill>
              <a:gsLst>
                <a:gs pos="98000">
                  <a:srgbClr val="FB6928"/>
                </a:gs>
                <a:gs pos="19000">
                  <a:srgbClr val="F54A05"/>
                </a:gs>
              </a:gsLst>
              <a:lin ang="2700000" scaled="0"/>
            </a:gradFill>
            <a:ln>
              <a:noFill/>
            </a:ln>
            <a:effectLst>
              <a:outerShdw blurRad="342900" dist="63500" dir="3000000" sx="106000" sy="106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CCB8EDF-2FAF-E836-3DEF-E414F5AB662A}"/>
                </a:ext>
              </a:extLst>
            </p:cNvPr>
            <p:cNvSpPr/>
            <p:nvPr/>
          </p:nvSpPr>
          <p:spPr>
            <a:xfrm>
              <a:off x="5979172" y="896909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08C87CFF-93D4-967A-A3BE-23C55AA37592}"/>
                </a:ext>
              </a:extLst>
            </p:cNvPr>
            <p:cNvSpPr txBox="1"/>
            <p:nvPr/>
          </p:nvSpPr>
          <p:spPr>
            <a:xfrm>
              <a:off x="5080833" y="908459"/>
              <a:ext cx="732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A86E62-295F-62F4-861F-DACE0A63C014}"/>
                </a:ext>
              </a:extLst>
            </p:cNvPr>
            <p:cNvSpPr/>
            <p:nvPr/>
          </p:nvSpPr>
          <p:spPr>
            <a:xfrm>
              <a:off x="5955478" y="896909"/>
              <a:ext cx="387798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应用迁移基本流程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D44024C7-29B5-4426-579B-993B5A568422}"/>
              </a:ext>
            </a:extLst>
          </p:cNvPr>
          <p:cNvGrpSpPr/>
          <p:nvPr/>
        </p:nvGrpSpPr>
        <p:grpSpPr>
          <a:xfrm>
            <a:off x="5004771" y="3058498"/>
            <a:ext cx="5326162" cy="874645"/>
            <a:chOff x="5012489" y="809146"/>
            <a:chExt cx="5326162" cy="874645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2EFBA7F1-50D7-5B27-5D7A-A4781296E76E}"/>
                </a:ext>
              </a:extLst>
            </p:cNvPr>
            <p:cNvSpPr/>
            <p:nvPr/>
          </p:nvSpPr>
          <p:spPr>
            <a:xfrm>
              <a:off x="5383551" y="857153"/>
              <a:ext cx="4955100" cy="742124"/>
            </a:xfrm>
            <a:prstGeom prst="rect">
              <a:avLst/>
            </a:prstGeom>
            <a:noFill/>
            <a:ln>
              <a:solidFill>
                <a:srgbClr val="F74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43A59D93-B87D-3025-41B5-C5B168A69B01}"/>
                </a:ext>
              </a:extLst>
            </p:cNvPr>
            <p:cNvSpPr/>
            <p:nvPr/>
          </p:nvSpPr>
          <p:spPr>
            <a:xfrm>
              <a:off x="5012489" y="809146"/>
              <a:ext cx="874645" cy="874645"/>
            </a:xfrm>
            <a:prstGeom prst="ellipse">
              <a:avLst/>
            </a:prstGeom>
            <a:gradFill>
              <a:gsLst>
                <a:gs pos="98000">
                  <a:srgbClr val="FB6928"/>
                </a:gs>
                <a:gs pos="19000">
                  <a:srgbClr val="F54A05"/>
                </a:gs>
              </a:gsLst>
              <a:lin ang="2700000" scaled="0"/>
            </a:gradFill>
            <a:ln>
              <a:noFill/>
            </a:ln>
            <a:effectLst>
              <a:outerShdw blurRad="342900" dist="63500" dir="3000000" sx="106000" sy="106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7686D55E-10F0-B0DA-38F5-65645D609824}"/>
                </a:ext>
              </a:extLst>
            </p:cNvPr>
            <p:cNvSpPr/>
            <p:nvPr/>
          </p:nvSpPr>
          <p:spPr>
            <a:xfrm>
              <a:off x="5979172" y="896909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B57667B1-7DCC-F1F7-903F-93B1DA2803DE}"/>
                </a:ext>
              </a:extLst>
            </p:cNvPr>
            <p:cNvSpPr txBox="1"/>
            <p:nvPr/>
          </p:nvSpPr>
          <p:spPr>
            <a:xfrm>
              <a:off x="5080833" y="908459"/>
              <a:ext cx="732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6299A04B-DCCB-901F-12DE-3057A6B9C129}"/>
                </a:ext>
              </a:extLst>
            </p:cNvPr>
            <p:cNvSpPr/>
            <p:nvPr/>
          </p:nvSpPr>
          <p:spPr>
            <a:xfrm>
              <a:off x="5955478" y="896909"/>
              <a:ext cx="3206327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Helm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部署服务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5C21C282-E973-AB74-4731-704C5CFE2161}"/>
              </a:ext>
            </a:extLst>
          </p:cNvPr>
          <p:cNvGrpSpPr/>
          <p:nvPr/>
        </p:nvGrpSpPr>
        <p:grpSpPr>
          <a:xfrm>
            <a:off x="4995123" y="4171616"/>
            <a:ext cx="5326162" cy="874645"/>
            <a:chOff x="5012489" y="809146"/>
            <a:chExt cx="5326162" cy="874645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958E38F5-D58E-CA00-D53B-33405DFFC125}"/>
                </a:ext>
              </a:extLst>
            </p:cNvPr>
            <p:cNvSpPr/>
            <p:nvPr/>
          </p:nvSpPr>
          <p:spPr>
            <a:xfrm>
              <a:off x="5383551" y="857153"/>
              <a:ext cx="4955100" cy="742124"/>
            </a:xfrm>
            <a:prstGeom prst="rect">
              <a:avLst/>
            </a:prstGeom>
            <a:noFill/>
            <a:ln>
              <a:solidFill>
                <a:srgbClr val="F74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6696D2DD-3C17-9283-1C04-64093DFB7A71}"/>
                </a:ext>
              </a:extLst>
            </p:cNvPr>
            <p:cNvSpPr/>
            <p:nvPr/>
          </p:nvSpPr>
          <p:spPr>
            <a:xfrm>
              <a:off x="5012489" y="809146"/>
              <a:ext cx="874645" cy="874645"/>
            </a:xfrm>
            <a:prstGeom prst="ellipse">
              <a:avLst/>
            </a:prstGeom>
            <a:gradFill>
              <a:gsLst>
                <a:gs pos="98000">
                  <a:srgbClr val="FB6928"/>
                </a:gs>
                <a:gs pos="19000">
                  <a:srgbClr val="F54A05"/>
                </a:gs>
              </a:gsLst>
              <a:lin ang="2700000" scaled="0"/>
            </a:gradFill>
            <a:ln>
              <a:noFill/>
            </a:ln>
            <a:effectLst>
              <a:outerShdw blurRad="342900" dist="63500" dir="3000000" sx="106000" sy="106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6844A6CE-875C-24C4-8E1E-EC771D3BF7EB}"/>
                </a:ext>
              </a:extLst>
            </p:cNvPr>
            <p:cNvSpPr/>
            <p:nvPr/>
          </p:nvSpPr>
          <p:spPr>
            <a:xfrm>
              <a:off x="5979172" y="896909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5915A1DF-6837-8174-8EF8-198E6429F42F}"/>
                </a:ext>
              </a:extLst>
            </p:cNvPr>
            <p:cNvSpPr txBox="1"/>
            <p:nvPr/>
          </p:nvSpPr>
          <p:spPr>
            <a:xfrm>
              <a:off x="5080833" y="908459"/>
              <a:ext cx="732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17922161-B335-7D88-0586-5A4E16389875}"/>
                </a:ext>
              </a:extLst>
            </p:cNvPr>
            <p:cNvSpPr/>
            <p:nvPr/>
          </p:nvSpPr>
          <p:spPr>
            <a:xfrm>
              <a:off x="5955478" y="896909"/>
              <a:ext cx="3949479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operator</a:t>
              </a:r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部署服务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6C199E90-1DA9-8CEA-D8FA-2D3F78199C40}"/>
              </a:ext>
            </a:extLst>
          </p:cNvPr>
          <p:cNvGrpSpPr/>
          <p:nvPr/>
        </p:nvGrpSpPr>
        <p:grpSpPr>
          <a:xfrm>
            <a:off x="4997049" y="5261585"/>
            <a:ext cx="5326162" cy="874645"/>
            <a:chOff x="5012489" y="809146"/>
            <a:chExt cx="5326162" cy="874645"/>
          </a:xfrm>
        </p:grpSpPr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F354CA9C-6561-B4B0-96F8-C07840CDAAFA}"/>
                </a:ext>
              </a:extLst>
            </p:cNvPr>
            <p:cNvSpPr/>
            <p:nvPr/>
          </p:nvSpPr>
          <p:spPr>
            <a:xfrm>
              <a:off x="5383551" y="857153"/>
              <a:ext cx="4955100" cy="742124"/>
            </a:xfrm>
            <a:prstGeom prst="rect">
              <a:avLst/>
            </a:prstGeom>
            <a:noFill/>
            <a:ln>
              <a:solidFill>
                <a:srgbClr val="F74B2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1E8F7F7F-2A9B-B60B-31FD-CEC3D930699D}"/>
                </a:ext>
              </a:extLst>
            </p:cNvPr>
            <p:cNvSpPr/>
            <p:nvPr/>
          </p:nvSpPr>
          <p:spPr>
            <a:xfrm>
              <a:off x="5012489" y="809146"/>
              <a:ext cx="874645" cy="874645"/>
            </a:xfrm>
            <a:prstGeom prst="ellipse">
              <a:avLst/>
            </a:prstGeom>
            <a:gradFill>
              <a:gsLst>
                <a:gs pos="98000">
                  <a:srgbClr val="FB6928"/>
                </a:gs>
                <a:gs pos="19000">
                  <a:srgbClr val="F54A05"/>
                </a:gs>
              </a:gsLst>
              <a:lin ang="2700000" scaled="0"/>
            </a:gradFill>
            <a:ln>
              <a:noFill/>
            </a:ln>
            <a:effectLst>
              <a:outerShdw blurRad="342900" dist="63500" dir="3000000" sx="106000" sy="106000" algn="tl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cs typeface="+mn-ea"/>
                <a:sym typeface="+mn-lt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C957F013-B112-DFAC-BF7E-654DBDC062E4}"/>
                </a:ext>
              </a:extLst>
            </p:cNvPr>
            <p:cNvSpPr/>
            <p:nvPr/>
          </p:nvSpPr>
          <p:spPr>
            <a:xfrm>
              <a:off x="5979172" y="896909"/>
              <a:ext cx="184731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36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9FD4E91-6130-7172-7D3C-1F157C40D4A3}"/>
                </a:ext>
              </a:extLst>
            </p:cNvPr>
            <p:cNvSpPr txBox="1"/>
            <p:nvPr/>
          </p:nvSpPr>
          <p:spPr>
            <a:xfrm>
              <a:off x="5080833" y="908459"/>
              <a:ext cx="7324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000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4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AEA39216-1619-FA0D-3912-E8CF9C3DD183}"/>
                </a:ext>
              </a:extLst>
            </p:cNvPr>
            <p:cNvSpPr/>
            <p:nvPr/>
          </p:nvSpPr>
          <p:spPr>
            <a:xfrm>
              <a:off x="5955478" y="896909"/>
              <a:ext cx="1107996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3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总结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05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8" presetClass="entr" presetSubtype="1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6" grpId="0" animBg="1"/>
      <p:bldP spid="24" grpId="0" animBg="1"/>
      <p:bldP spid="25" grpId="0" animBg="1"/>
      <p:bldP spid="25" grpId="1" animBg="1"/>
      <p:bldP spid="2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64B7C620-79D0-F238-A9E4-04DE2FBEDE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1" r="6305"/>
          <a:stretch/>
        </p:blipFill>
        <p:spPr>
          <a:xfrm>
            <a:off x="-1" y="655023"/>
            <a:ext cx="12192001" cy="576960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4361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将应用封装进容器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环境层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F5075DF2-5C23-9601-E9C2-24B1F13EDB41}"/>
              </a:ext>
            </a:extLst>
          </p:cNvPr>
          <p:cNvSpPr txBox="1"/>
          <p:nvPr/>
        </p:nvSpPr>
        <p:spPr>
          <a:xfrm>
            <a:off x="416560" y="1660664"/>
            <a:ext cx="11172613" cy="3932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FROM</a:t>
            </a:r>
            <a:r>
              <a:rPr lang="en" altLang="zh-CN" sz="1400" dirty="0">
                <a:latin typeface="+mj-lt"/>
              </a:rPr>
              <a:t> centos:centos8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RUN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 err="1">
                <a:latin typeface="+mj-lt"/>
              </a:rPr>
              <a:t>dnf</a:t>
            </a:r>
            <a:r>
              <a:rPr lang="zh-CN" altLang="en-US" sz="1400" dirty="0">
                <a:latin typeface="+mj-lt"/>
              </a:rPr>
              <a:t> </a:t>
            </a:r>
            <a:r>
              <a:rPr lang="en" altLang="zh-CN" sz="1400" dirty="0">
                <a:latin typeface="+mj-lt"/>
              </a:rPr>
              <a:t>install </a:t>
            </a:r>
            <a:r>
              <a:rPr lang="en" altLang="zh-CN" sz="1400" dirty="0" err="1">
                <a:latin typeface="+mj-lt"/>
              </a:rPr>
              <a:t>openssh</a:t>
            </a:r>
            <a:r>
              <a:rPr lang="en" altLang="zh-CN" sz="1400" dirty="0">
                <a:latin typeface="+mj-lt"/>
              </a:rPr>
              <a:t>-server passwd python38 python38-devel -y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RUN</a:t>
            </a:r>
            <a:r>
              <a:rPr lang="en" altLang="zh-CN" sz="1400" dirty="0">
                <a:latin typeface="+mj-lt"/>
              </a:rPr>
              <a:t> /bin/echo “</a:t>
            </a:r>
            <a:r>
              <a:rPr lang="en-US" altLang="zh-CN" sz="1400" dirty="0">
                <a:latin typeface="+mj-lt"/>
              </a:rPr>
              <a:t>123.com</a:t>
            </a:r>
            <a:r>
              <a:rPr lang="en" altLang="zh-CN" sz="1400" dirty="0">
                <a:latin typeface="+mj-lt"/>
              </a:rPr>
              <a:t>" | passwd --stdin root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RUN</a:t>
            </a:r>
            <a:r>
              <a:rPr lang="en" altLang="zh-CN" sz="1400" dirty="0">
                <a:latin typeface="+mj-lt"/>
              </a:rPr>
              <a:t> /bin/sed -</a:t>
            </a:r>
            <a:r>
              <a:rPr lang="en" altLang="zh-CN" sz="1400" dirty="0" err="1">
                <a:latin typeface="+mj-lt"/>
              </a:rPr>
              <a:t>i</a:t>
            </a:r>
            <a:r>
              <a:rPr lang="en" altLang="zh-CN" sz="1400" dirty="0">
                <a:latin typeface="+mj-lt"/>
              </a:rPr>
              <a:t> 's/.</a:t>
            </a:r>
            <a:r>
              <a:rPr lang="en" altLang="zh-CN" sz="1400" dirty="0" err="1">
                <a:latin typeface="+mj-lt"/>
              </a:rPr>
              <a:t>session.required.pam_loginuid.so</a:t>
            </a:r>
            <a:r>
              <a:rPr lang="en" altLang="zh-CN" sz="1400" dirty="0">
                <a:latin typeface="+mj-lt"/>
              </a:rPr>
              <a:t>./session optional </a:t>
            </a:r>
            <a:r>
              <a:rPr lang="en" altLang="zh-CN" sz="1400" dirty="0" err="1">
                <a:latin typeface="+mj-lt"/>
              </a:rPr>
              <a:t>pam_loginuid.so</a:t>
            </a:r>
            <a:r>
              <a:rPr lang="en" altLang="zh-CN" sz="1400" dirty="0">
                <a:latin typeface="+mj-lt"/>
              </a:rPr>
              <a:t>/g' /</a:t>
            </a:r>
            <a:r>
              <a:rPr lang="en" altLang="zh-CN" sz="1400" dirty="0" err="1">
                <a:latin typeface="+mj-lt"/>
              </a:rPr>
              <a:t>etc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pam.d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sshd</a:t>
            </a:r>
            <a:r>
              <a:rPr lang="en" altLang="zh-CN" sz="1400" dirty="0">
                <a:latin typeface="+mj-lt"/>
              </a:rPr>
              <a:t> &amp;&amp; /bin/sed -</a:t>
            </a:r>
            <a:r>
              <a:rPr lang="en" altLang="zh-CN" sz="1400" dirty="0" err="1">
                <a:latin typeface="+mj-lt"/>
              </a:rPr>
              <a:t>i</a:t>
            </a:r>
            <a:r>
              <a:rPr lang="en" altLang="zh-CN" sz="1400" dirty="0">
                <a:latin typeface="+mj-lt"/>
              </a:rPr>
              <a:t> 's/</a:t>
            </a:r>
            <a:r>
              <a:rPr lang="en" altLang="zh-CN" sz="1400" dirty="0" err="1">
                <a:latin typeface="+mj-lt"/>
              </a:rPr>
              <a:t>UsePAM</a:t>
            </a:r>
            <a:r>
              <a:rPr lang="en" altLang="zh-CN" sz="1400" dirty="0">
                <a:latin typeface="+mj-lt"/>
              </a:rPr>
              <a:t> yes/</a:t>
            </a:r>
            <a:r>
              <a:rPr lang="en" altLang="zh-CN" sz="1400" dirty="0" err="1">
                <a:latin typeface="+mj-lt"/>
              </a:rPr>
              <a:t>UsePAM</a:t>
            </a:r>
            <a:r>
              <a:rPr lang="en" altLang="zh-CN" sz="1400" dirty="0">
                <a:latin typeface="+mj-lt"/>
              </a:rPr>
              <a:t> no/g' /</a:t>
            </a:r>
            <a:r>
              <a:rPr lang="en" altLang="zh-CN" sz="1400" dirty="0" err="1">
                <a:latin typeface="+mj-lt"/>
              </a:rPr>
              <a:t>etc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sshd_config</a:t>
            </a:r>
            <a:r>
              <a:rPr lang="en" altLang="zh-CN" sz="1400" dirty="0">
                <a:latin typeface="+mj-lt"/>
              </a:rPr>
              <a:t> &amp;&amp; /bin/sed -</a:t>
            </a:r>
            <a:r>
              <a:rPr lang="en" altLang="zh-CN" sz="1400" dirty="0" err="1">
                <a:latin typeface="+mj-lt"/>
              </a:rPr>
              <a:t>i</a:t>
            </a:r>
            <a:r>
              <a:rPr lang="en" altLang="zh-CN" sz="1400" dirty="0">
                <a:latin typeface="+mj-lt"/>
              </a:rPr>
              <a:t> "s/#</a:t>
            </a:r>
            <a:r>
              <a:rPr lang="en" altLang="zh-CN" sz="1400" dirty="0" err="1">
                <a:latin typeface="+mj-lt"/>
              </a:rPr>
              <a:t>UsePrivilegeSeparation</a:t>
            </a:r>
            <a:r>
              <a:rPr lang="en" altLang="zh-CN" sz="1400" dirty="0">
                <a:latin typeface="+mj-lt"/>
              </a:rPr>
              <a:t>.*/</a:t>
            </a:r>
            <a:r>
              <a:rPr lang="en" altLang="zh-CN" sz="1400" dirty="0" err="1">
                <a:latin typeface="+mj-lt"/>
              </a:rPr>
              <a:t>UsePrivilegeSeparation</a:t>
            </a:r>
            <a:r>
              <a:rPr lang="en" altLang="zh-CN" sz="1400" dirty="0">
                <a:latin typeface="+mj-lt"/>
              </a:rPr>
              <a:t> no/g" /</a:t>
            </a:r>
            <a:r>
              <a:rPr lang="en" altLang="zh-CN" sz="1400" dirty="0" err="1">
                <a:latin typeface="+mj-lt"/>
              </a:rPr>
              <a:t>etc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sshd_config</a:t>
            </a:r>
            <a:endParaRPr lang="en" altLang="zh-CN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RUN</a:t>
            </a:r>
            <a:r>
              <a:rPr lang="en" altLang="zh-CN" sz="1400" dirty="0">
                <a:latin typeface="+mj-lt"/>
              </a:rPr>
              <a:t> 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-keygen -t </a:t>
            </a:r>
            <a:r>
              <a:rPr lang="en" altLang="zh-CN" sz="1400" dirty="0" err="1">
                <a:latin typeface="+mj-lt"/>
              </a:rPr>
              <a:t>rsa</a:t>
            </a:r>
            <a:r>
              <a:rPr lang="en" altLang="zh-CN" sz="1400" dirty="0">
                <a:latin typeface="+mj-lt"/>
              </a:rPr>
              <a:t> -f /</a:t>
            </a:r>
            <a:r>
              <a:rPr lang="en" altLang="zh-CN" sz="1400" dirty="0" err="1">
                <a:latin typeface="+mj-lt"/>
              </a:rPr>
              <a:t>etc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ssh_host_rsa_key</a:t>
            </a:r>
            <a:r>
              <a:rPr lang="en" altLang="zh-CN" sz="1400" dirty="0">
                <a:latin typeface="+mj-lt"/>
              </a:rPr>
              <a:t> &amp;&amp; 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-keygen -t </a:t>
            </a:r>
            <a:r>
              <a:rPr lang="en" altLang="zh-CN" sz="1400" dirty="0" err="1">
                <a:latin typeface="+mj-lt"/>
              </a:rPr>
              <a:t>rsa</a:t>
            </a:r>
            <a:r>
              <a:rPr lang="en" altLang="zh-CN" sz="1400" dirty="0">
                <a:latin typeface="+mj-lt"/>
              </a:rPr>
              <a:t> -f /</a:t>
            </a:r>
            <a:r>
              <a:rPr lang="en" altLang="zh-CN" sz="1400" dirty="0" err="1">
                <a:latin typeface="+mj-lt"/>
              </a:rPr>
              <a:t>etc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ssh_host_ecdsa_key</a:t>
            </a:r>
            <a:r>
              <a:rPr lang="en" altLang="zh-CN" sz="1400" dirty="0">
                <a:latin typeface="+mj-lt"/>
              </a:rPr>
              <a:t> &amp;&amp; 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-keygen -t </a:t>
            </a:r>
            <a:r>
              <a:rPr lang="en" altLang="zh-CN" sz="1400" dirty="0" err="1">
                <a:latin typeface="+mj-lt"/>
              </a:rPr>
              <a:t>rsa</a:t>
            </a:r>
            <a:r>
              <a:rPr lang="en" altLang="zh-CN" sz="1400" dirty="0">
                <a:latin typeface="+mj-lt"/>
              </a:rPr>
              <a:t> -f /</a:t>
            </a:r>
            <a:r>
              <a:rPr lang="en" altLang="zh-CN" sz="1400" dirty="0" err="1">
                <a:latin typeface="+mj-lt"/>
              </a:rPr>
              <a:t>etc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</a:t>
            </a:r>
            <a:r>
              <a:rPr lang="en" altLang="zh-CN" sz="1400" dirty="0">
                <a:latin typeface="+mj-lt"/>
              </a:rPr>
              <a:t>/ssh_host_ed25519_key</a:t>
            </a: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RUN</a:t>
            </a:r>
            <a:r>
              <a:rPr lang="en" altLang="zh-CN" sz="1400" dirty="0">
                <a:latin typeface="+mj-lt"/>
              </a:rPr>
              <a:t> echo -e "#! /bin/bash\n/</a:t>
            </a:r>
            <a:r>
              <a:rPr lang="en" altLang="zh-CN" sz="1400" dirty="0" err="1">
                <a:latin typeface="+mj-lt"/>
              </a:rPr>
              <a:t>usr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sbin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sshd</a:t>
            </a:r>
            <a:r>
              <a:rPr lang="en" altLang="zh-CN" sz="1400" dirty="0">
                <a:latin typeface="+mj-lt"/>
              </a:rPr>
              <a:t> -D" &gt; /</a:t>
            </a:r>
            <a:r>
              <a:rPr lang="en" altLang="zh-CN" sz="1400" dirty="0" err="1">
                <a:latin typeface="+mj-lt"/>
              </a:rPr>
              <a:t>run.sh</a:t>
            </a:r>
            <a:endParaRPr lang="en" altLang="zh-CN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ADD</a:t>
            </a:r>
            <a:r>
              <a:rPr lang="en" altLang="zh-CN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.</a:t>
            </a:r>
            <a:r>
              <a:rPr lang="zh-CN" altLang="en-US" sz="1400" dirty="0">
                <a:latin typeface="+mj-lt"/>
              </a:rPr>
              <a:t> </a:t>
            </a:r>
            <a:r>
              <a:rPr lang="en-US" altLang="zh-CN" sz="1400" dirty="0">
                <a:latin typeface="+mj-lt"/>
              </a:rPr>
              <a:t>/app</a:t>
            </a:r>
            <a:endParaRPr lang="en" altLang="zh-CN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RUN</a:t>
            </a:r>
            <a:r>
              <a:rPr lang="en" altLang="zh-CN" sz="1400" dirty="0">
                <a:latin typeface="+mj-lt"/>
              </a:rPr>
              <a:t> pip3.8 install</a:t>
            </a:r>
            <a:r>
              <a:rPr lang="zh-CN" altLang="en-US" sz="1400" dirty="0">
                <a:latin typeface="+mj-lt"/>
              </a:rPr>
              <a:t> </a:t>
            </a:r>
            <a:r>
              <a:rPr lang="en" altLang="zh-CN" sz="1400" dirty="0">
                <a:latin typeface="+mj-lt"/>
              </a:rPr>
              <a:t>-r /</a:t>
            </a:r>
            <a:r>
              <a:rPr lang="en-US" altLang="zh-CN" sz="1400" dirty="0">
                <a:latin typeface="+mj-lt"/>
              </a:rPr>
              <a:t>app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requirements.txt</a:t>
            </a:r>
            <a:endParaRPr lang="en" altLang="zh-CN" sz="14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" altLang="zh-CN" sz="1400" dirty="0">
                <a:solidFill>
                  <a:srgbClr val="FF0000"/>
                </a:solidFill>
                <a:latin typeface="+mj-lt"/>
              </a:rPr>
              <a:t>CMD</a:t>
            </a:r>
            <a:r>
              <a:rPr lang="en" altLang="zh-CN" sz="1400" dirty="0">
                <a:latin typeface="+mj-lt"/>
              </a:rPr>
              <a:t> ["/</a:t>
            </a:r>
            <a:r>
              <a:rPr lang="en" altLang="zh-CN" sz="1400" dirty="0" err="1">
                <a:latin typeface="+mj-lt"/>
              </a:rPr>
              <a:t>usr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sbin</a:t>
            </a:r>
            <a:r>
              <a:rPr lang="en" altLang="zh-CN" sz="1400" dirty="0">
                <a:latin typeface="+mj-lt"/>
              </a:rPr>
              <a:t>/</a:t>
            </a:r>
            <a:r>
              <a:rPr lang="en" altLang="zh-CN" sz="1400" dirty="0" err="1">
                <a:latin typeface="+mj-lt"/>
              </a:rPr>
              <a:t>sshd</a:t>
            </a:r>
            <a:r>
              <a:rPr lang="en" altLang="zh-CN" sz="1400" dirty="0">
                <a:latin typeface="+mj-lt"/>
              </a:rPr>
              <a:t>","-D"]</a:t>
            </a:r>
          </a:p>
        </p:txBody>
      </p:sp>
    </p:spTree>
    <p:extLst>
      <p:ext uri="{BB962C8B-B14F-4D97-AF65-F5344CB8AC3E}">
        <p14:creationId xmlns:p14="http://schemas.microsoft.com/office/powerpoint/2010/main" val="312881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509261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Dockerfile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构建镜像经验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48214D6-9643-0C9C-ABAD-6C5FC98B39B5}"/>
              </a:ext>
            </a:extLst>
          </p:cNvPr>
          <p:cNvSpPr txBox="1"/>
          <p:nvPr/>
        </p:nvSpPr>
        <p:spPr>
          <a:xfrm>
            <a:off x="866552" y="1925809"/>
            <a:ext cx="10250181" cy="277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减少镜像的层数，尽量把一些功能上面统一的命令合到一起来做；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注意清理镜像构建的中间产物，比如一些安装包在装完之后就把它删掉；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注意优化网络请求，使用</a:t>
            </a:r>
            <a:r>
              <a:rPr lang="en" altLang="zh-CN" dirty="0">
                <a:latin typeface="+mj-lt"/>
              </a:rPr>
              <a:t>yum</a:t>
            </a:r>
            <a:r>
              <a:rPr lang="zh-CN" altLang="en-US" dirty="0">
                <a:latin typeface="+mj-lt"/>
              </a:rPr>
              <a:t>源的时候，用一些网络比较好的源站点，可节约时间，减少失败率；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j-lt"/>
              </a:rPr>
              <a:t>尽量去构建缓存，尽量把一些不变的东西或者变动比较少的东西放在前面，因为不变的东西是可以被缓存的</a:t>
            </a:r>
          </a:p>
        </p:txBody>
      </p:sp>
    </p:spTree>
    <p:extLst>
      <p:ext uri="{BB962C8B-B14F-4D97-AF65-F5344CB8AC3E}">
        <p14:creationId xmlns:p14="http://schemas.microsoft.com/office/powerpoint/2010/main" val="3220965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867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将容器放入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圆角矩形 1">
            <a:extLst>
              <a:ext uri="{FF2B5EF4-FFF2-40B4-BE49-F238E27FC236}">
                <a16:creationId xmlns:a16="http://schemas.microsoft.com/office/drawing/2014/main" id="{CB3E8432-71A9-F7EE-5724-CB9D43A12D16}"/>
              </a:ext>
            </a:extLst>
          </p:cNvPr>
          <p:cNvSpPr/>
          <p:nvPr/>
        </p:nvSpPr>
        <p:spPr>
          <a:xfrm>
            <a:off x="3169920" y="1352005"/>
            <a:ext cx="5738949" cy="392538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1BBC70B-2E4E-3340-7E90-47B3BA89D913}"/>
              </a:ext>
            </a:extLst>
          </p:cNvPr>
          <p:cNvSpPr txBox="1"/>
          <p:nvPr/>
        </p:nvSpPr>
        <p:spPr>
          <a:xfrm>
            <a:off x="7492461" y="1580604"/>
            <a:ext cx="1036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</a:rPr>
              <a:t>Pod</a:t>
            </a:r>
            <a:endParaRPr kumimoji="1" lang="zh-CN" altLang="en-US" sz="2800" dirty="0">
              <a:solidFill>
                <a:schemeClr val="bg1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30E1865-2BE8-1439-4AAA-08C28E2E5269}"/>
              </a:ext>
            </a:extLst>
          </p:cNvPr>
          <p:cNvSpPr/>
          <p:nvPr/>
        </p:nvSpPr>
        <p:spPr>
          <a:xfrm>
            <a:off x="4824444" y="1580604"/>
            <a:ext cx="2601437" cy="146968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8F8F5C4-0AF5-26CC-13AC-AC9FF6B1DA0D}"/>
              </a:ext>
            </a:extLst>
          </p:cNvPr>
          <p:cNvSpPr/>
          <p:nvPr/>
        </p:nvSpPr>
        <p:spPr>
          <a:xfrm>
            <a:off x="3596640" y="3483427"/>
            <a:ext cx="2307773" cy="1637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Container1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Mount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User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3F6A633-87F5-D439-64E4-EEC1E423C2E8}"/>
              </a:ext>
            </a:extLst>
          </p:cNvPr>
          <p:cNvSpPr/>
          <p:nvPr/>
        </p:nvSpPr>
        <p:spPr>
          <a:xfrm>
            <a:off x="6287589" y="3491049"/>
            <a:ext cx="2307771" cy="163721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Container2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Mount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User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D9E8DCD6-4E9D-C00F-C433-246789827D47}"/>
              </a:ext>
            </a:extLst>
          </p:cNvPr>
          <p:cNvSpPr/>
          <p:nvPr/>
        </p:nvSpPr>
        <p:spPr>
          <a:xfrm>
            <a:off x="5286103" y="2619102"/>
            <a:ext cx="1619794" cy="1619794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IPC</a:t>
            </a:r>
          </a:p>
          <a:p>
            <a:pPr algn="ctr"/>
            <a:r>
              <a:rPr kumimoji="1" lang="en-US" altLang="zh-CN" dirty="0"/>
              <a:t>UTS</a:t>
            </a:r>
          </a:p>
          <a:p>
            <a:pPr algn="ctr"/>
            <a:r>
              <a:rPr kumimoji="1" lang="en-US" altLang="zh-CN" dirty="0"/>
              <a:t>Network</a:t>
            </a:r>
            <a:endParaRPr kumimoji="1"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0D6FB58-E2A7-35AE-0382-137DE5F11C52}"/>
              </a:ext>
            </a:extLst>
          </p:cNvPr>
          <p:cNvSpPr txBox="1"/>
          <p:nvPr/>
        </p:nvSpPr>
        <p:spPr>
          <a:xfrm>
            <a:off x="4954059" y="187969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Pause</a:t>
            </a:r>
          </a:p>
          <a:p>
            <a:pPr algn="ctr"/>
            <a:r>
              <a:rPr kumimoji="1" lang="en-US" altLang="zh-CN" dirty="0">
                <a:solidFill>
                  <a:schemeClr val="bg1"/>
                </a:solidFill>
              </a:rPr>
              <a:t>PID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Mount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User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77613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60737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将容器放入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中（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sidecar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）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" name="AutoShape 2" descr="Pod 创建示意图">
            <a:extLst>
              <a:ext uri="{FF2B5EF4-FFF2-40B4-BE49-F238E27FC236}">
                <a16:creationId xmlns:a16="http://schemas.microsoft.com/office/drawing/2014/main" id="{BF8667BF-B413-6BCA-2E2E-7873D39DF7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757015"/>
            <a:ext cx="2824385" cy="2824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41AE81C-487D-F7EF-F943-44E26B88B3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6499" y="1327862"/>
            <a:ext cx="4394200" cy="435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900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86798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资源清单建议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48214D6-9643-0C9C-ABAD-6C5FC98B39B5}"/>
              </a:ext>
            </a:extLst>
          </p:cNvPr>
          <p:cNvSpPr txBox="1"/>
          <p:nvPr/>
        </p:nvSpPr>
        <p:spPr>
          <a:xfrm>
            <a:off x="866552" y="1852832"/>
            <a:ext cx="10250181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</a:rPr>
              <a:t>建议开发项目时，提供</a:t>
            </a:r>
            <a:r>
              <a:rPr lang="en" altLang="zh-CN" sz="2400" dirty="0">
                <a:latin typeface="+mj-lt"/>
              </a:rPr>
              <a:t>healthy</a:t>
            </a:r>
            <a:r>
              <a:rPr lang="zh-CN" altLang="en-US" sz="2400" dirty="0">
                <a:latin typeface="+mj-lt"/>
              </a:rPr>
              <a:t>健康检查接口，便于检测服务是否正常。</a:t>
            </a:r>
            <a:endParaRPr lang="en-US" altLang="zh-CN" sz="24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</a:rPr>
              <a:t>建议运维配置</a:t>
            </a:r>
            <a:r>
              <a:rPr lang="en" altLang="zh-CN" sz="2400" dirty="0" err="1">
                <a:latin typeface="+mj-lt"/>
              </a:rPr>
              <a:t>livenessProbe</a:t>
            </a:r>
            <a:r>
              <a:rPr lang="zh-CN" altLang="en" sz="2400" dirty="0">
                <a:latin typeface="+mj-lt"/>
              </a:rPr>
              <a:t>存活</a:t>
            </a:r>
            <a:r>
              <a:rPr lang="zh-CN" altLang="en-US" sz="2400" dirty="0">
                <a:latin typeface="+mj-lt"/>
              </a:rPr>
              <a:t>检测探针，防止服务假死。</a:t>
            </a:r>
            <a:endParaRPr lang="en-US" altLang="zh-CN" sz="2400" dirty="0">
              <a:latin typeface="+mj-lt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lt"/>
              </a:rPr>
              <a:t>建议配置</a:t>
            </a:r>
            <a:r>
              <a:rPr lang="en" altLang="zh-CN" sz="2400" dirty="0">
                <a:latin typeface="+mj-lt"/>
              </a:rPr>
              <a:t>resources</a:t>
            </a:r>
            <a:r>
              <a:rPr lang="zh-CN" altLang="en-US" sz="2400" dirty="0">
                <a:latin typeface="+mj-lt"/>
              </a:rPr>
              <a:t>，避免程序出现异常，并占用大量的系统资源，从而会影响其他的</a:t>
            </a:r>
            <a:r>
              <a:rPr lang="en" altLang="zh-CN" sz="2400" dirty="0">
                <a:latin typeface="+mj-lt"/>
              </a:rPr>
              <a:t>Pod</a:t>
            </a:r>
            <a:r>
              <a:rPr lang="zh-CN" altLang="en" sz="2400" dirty="0">
                <a:latin typeface="+mj-lt"/>
              </a:rPr>
              <a:t>。</a:t>
            </a:r>
            <a:endParaRPr lang="zh-CN" altLang="en-US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071241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3FDA82ED-5D1F-464B-A9BF-0DFF8048A0E9}"/>
              </a:ext>
            </a:extLst>
          </p:cNvPr>
          <p:cNvSpPr/>
          <p:nvPr/>
        </p:nvSpPr>
        <p:spPr>
          <a:xfrm>
            <a:off x="956462" y="264534"/>
            <a:ext cx="5202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使用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Controller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Pod</a:t>
            </a:r>
          </a:p>
        </p:txBody>
      </p: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289AEB00-D663-DF38-CDAC-217B43DE489A}"/>
              </a:ext>
            </a:extLst>
          </p:cNvPr>
          <p:cNvGrpSpPr/>
          <p:nvPr/>
        </p:nvGrpSpPr>
        <p:grpSpPr>
          <a:xfrm>
            <a:off x="1448710" y="1484777"/>
            <a:ext cx="8497093" cy="3888445"/>
            <a:chOff x="1448710" y="1484777"/>
            <a:chExt cx="8497093" cy="3888445"/>
          </a:xfrm>
        </p:grpSpPr>
        <p:grpSp>
          <p:nvGrpSpPr>
            <p:cNvPr id="2" name="Gruppieren 29">
              <a:extLst>
                <a:ext uri="{FF2B5EF4-FFF2-40B4-BE49-F238E27FC236}">
                  <a16:creationId xmlns:a16="http://schemas.microsoft.com/office/drawing/2014/main" id="{C55219CC-21A1-FA0E-A783-FC95B3ABE976}"/>
                </a:ext>
              </a:extLst>
            </p:cNvPr>
            <p:cNvGrpSpPr/>
            <p:nvPr/>
          </p:nvGrpSpPr>
          <p:grpSpPr bwMode="gray">
            <a:xfrm>
              <a:off x="3675554" y="1484777"/>
              <a:ext cx="4042615" cy="3888445"/>
              <a:chOff x="2739186" y="1916114"/>
              <a:chExt cx="3665629" cy="3525836"/>
            </a:xfrm>
          </p:grpSpPr>
          <p:grpSp>
            <p:nvGrpSpPr>
              <p:cNvPr id="3" name="Gruppieren 22">
                <a:extLst>
                  <a:ext uri="{FF2B5EF4-FFF2-40B4-BE49-F238E27FC236}">
                    <a16:creationId xmlns:a16="http://schemas.microsoft.com/office/drawing/2014/main" id="{6DC2B2A1-C68C-0B99-3483-11CA9E014808}"/>
                  </a:ext>
                </a:extLst>
              </p:cNvPr>
              <p:cNvGrpSpPr/>
              <p:nvPr/>
            </p:nvGrpSpPr>
            <p:grpSpPr bwMode="gray">
              <a:xfrm>
                <a:off x="2739186" y="1916114"/>
                <a:ext cx="3665629" cy="3525836"/>
                <a:chOff x="2640159" y="1847186"/>
                <a:chExt cx="3856122" cy="3709064"/>
              </a:xfrm>
              <a:solidFill>
                <a:srgbClr val="E6E6E6"/>
              </a:solidFill>
              <a:effectLst>
                <a:outerShdw blurRad="127000" dist="635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16" name="Freeform 6">
                  <a:extLst>
                    <a:ext uri="{FF2B5EF4-FFF2-40B4-BE49-F238E27FC236}">
                      <a16:creationId xmlns:a16="http://schemas.microsoft.com/office/drawing/2014/main" id="{79479985-B591-84D6-BE53-E83BFC424EB1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642797" y="1847186"/>
                  <a:ext cx="1850846" cy="1946299"/>
                </a:xfrm>
                <a:custGeom>
                  <a:avLst/>
                  <a:gdLst/>
                  <a:ahLst/>
                  <a:cxnLst>
                    <a:cxn ang="0">
                      <a:pos x="794" y="1672"/>
                    </a:cxn>
                    <a:cxn ang="0">
                      <a:pos x="1590" y="576"/>
                    </a:cxn>
                    <a:cxn ang="0">
                      <a:pos x="794" y="0"/>
                    </a:cxn>
                    <a:cxn ang="0">
                      <a:pos x="0" y="576"/>
                    </a:cxn>
                    <a:cxn ang="0">
                      <a:pos x="794" y="1672"/>
                    </a:cxn>
                    <a:cxn ang="0">
                      <a:pos x="794" y="1672"/>
                    </a:cxn>
                  </a:cxnLst>
                  <a:rect l="0" t="0" r="r" b="b"/>
                  <a:pathLst>
                    <a:path w="1590" h="1672">
                      <a:moveTo>
                        <a:pt x="794" y="1672"/>
                      </a:moveTo>
                      <a:lnTo>
                        <a:pt x="1590" y="576"/>
                      </a:lnTo>
                      <a:lnTo>
                        <a:pt x="794" y="0"/>
                      </a:lnTo>
                      <a:lnTo>
                        <a:pt x="0" y="576"/>
                      </a:lnTo>
                      <a:lnTo>
                        <a:pt x="794" y="1672"/>
                      </a:lnTo>
                      <a:lnTo>
                        <a:pt x="794" y="1672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0000">
                        <a:shade val="30000"/>
                        <a:satMod val="115000"/>
                      </a:srgbClr>
                    </a:gs>
                    <a:gs pos="50000">
                      <a:srgbClr val="C00000">
                        <a:shade val="67500"/>
                        <a:satMod val="115000"/>
                      </a:srgbClr>
                    </a:gs>
                    <a:gs pos="100000">
                      <a:srgbClr val="C00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anchor="ctr" anchorCtr="0"/>
                <a:lstStyle/>
                <a:p>
                  <a:pPr algn="ctr">
                    <a:lnSpc>
                      <a:spcPct val="95000"/>
                    </a:lnSpc>
                    <a:spcAft>
                      <a:spcPts val="800"/>
                    </a:spcAft>
                  </a:pPr>
                  <a:endParaRPr lang="de-DE" sz="1200" noProof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7" name="Freeform 7">
                  <a:extLst>
                    <a:ext uri="{FF2B5EF4-FFF2-40B4-BE49-F238E27FC236}">
                      <a16:creationId xmlns:a16="http://schemas.microsoft.com/office/drawing/2014/main" id="{7F400D9F-A346-DFA4-D616-8CB859CABC89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617756" y="3983612"/>
                  <a:ext cx="1498138" cy="157263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1351"/>
                    </a:cxn>
                    <a:cxn ang="0">
                      <a:pos x="985" y="1351"/>
                    </a:cxn>
                    <a:cxn ang="0">
                      <a:pos x="1287" y="418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w="1287" h="1351">
                      <a:moveTo>
                        <a:pt x="0" y="0"/>
                      </a:moveTo>
                      <a:lnTo>
                        <a:pt x="0" y="1351"/>
                      </a:lnTo>
                      <a:lnTo>
                        <a:pt x="985" y="1351"/>
                      </a:lnTo>
                      <a:lnTo>
                        <a:pt x="1287" y="418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C0C0C0"/>
                    </a:gs>
                    <a:gs pos="100000">
                      <a:srgbClr val="E6E6E6"/>
                    </a:gs>
                  </a:gsLst>
                  <a:lin ang="16200000" scaled="1"/>
                  <a:tileRect/>
                </a:gra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anchor="ctr" anchorCtr="0"/>
                <a:lstStyle/>
                <a:p>
                  <a:pPr algn="ctr">
                    <a:lnSpc>
                      <a:spcPct val="95000"/>
                    </a:lnSpc>
                    <a:spcAft>
                      <a:spcPts val="800"/>
                    </a:spcAft>
                  </a:pPr>
                  <a:endParaRPr lang="de-DE" sz="1200" noProof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8" name="_color1">
                  <a:extLst>
                    <a:ext uri="{FF2B5EF4-FFF2-40B4-BE49-F238E27FC236}">
                      <a16:creationId xmlns:a16="http://schemas.microsoft.com/office/drawing/2014/main" id="{8579282E-D65B-5BF9-7067-22E1FDBC61D7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4643107" y="2593732"/>
                  <a:ext cx="1853174" cy="1762379"/>
                </a:xfrm>
                <a:custGeom>
                  <a:avLst/>
                  <a:gdLst/>
                  <a:ahLst/>
                  <a:cxnLst>
                    <a:cxn ang="0">
                      <a:pos x="796" y="0"/>
                    </a:cxn>
                    <a:cxn ang="0">
                      <a:pos x="0" y="1096"/>
                    </a:cxn>
                    <a:cxn ang="0">
                      <a:pos x="0" y="1096"/>
                    </a:cxn>
                    <a:cxn ang="0">
                      <a:pos x="1287" y="1514"/>
                    </a:cxn>
                    <a:cxn ang="0">
                      <a:pos x="1592" y="579"/>
                    </a:cxn>
                    <a:cxn ang="0">
                      <a:pos x="796" y="0"/>
                    </a:cxn>
                  </a:cxnLst>
                  <a:rect l="0" t="0" r="r" b="b"/>
                  <a:pathLst>
                    <a:path w="1592" h="1514">
                      <a:moveTo>
                        <a:pt x="796" y="0"/>
                      </a:moveTo>
                      <a:lnTo>
                        <a:pt x="0" y="1096"/>
                      </a:lnTo>
                      <a:lnTo>
                        <a:pt x="0" y="1096"/>
                      </a:lnTo>
                      <a:lnTo>
                        <a:pt x="1287" y="1514"/>
                      </a:lnTo>
                      <a:lnTo>
                        <a:pt x="1592" y="579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FFC000">
                        <a:shade val="30000"/>
                        <a:satMod val="115000"/>
                      </a:srgbClr>
                    </a:gs>
                    <a:gs pos="50000">
                      <a:srgbClr val="FFC000">
                        <a:shade val="67500"/>
                        <a:satMod val="115000"/>
                      </a:srgbClr>
                    </a:gs>
                    <a:gs pos="100000">
                      <a:srgbClr val="FFC00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108000" rIns="0" bIns="0" anchor="ctr" anchorCtr="0"/>
                <a:lstStyle/>
                <a:p>
                  <a:pPr algn="ctr">
                    <a:lnSpc>
                      <a:spcPct val="95000"/>
                    </a:lnSpc>
                    <a:spcAft>
                      <a:spcPts val="800"/>
                    </a:spcAft>
                  </a:pPr>
                  <a:endParaRPr lang="de-DE" sz="1600" b="1" noProof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9" name="Freeform 9">
                  <a:extLst>
                    <a:ext uri="{FF2B5EF4-FFF2-40B4-BE49-F238E27FC236}">
                      <a16:creationId xmlns:a16="http://schemas.microsoft.com/office/drawing/2014/main" id="{191C94D4-AFF1-0634-88E8-7DB34A7FB97E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2640159" y="2593732"/>
                  <a:ext cx="1850846" cy="1762379"/>
                </a:xfrm>
                <a:custGeom>
                  <a:avLst/>
                  <a:gdLst/>
                  <a:ahLst/>
                  <a:cxnLst>
                    <a:cxn ang="0">
                      <a:pos x="796" y="0"/>
                    </a:cxn>
                    <a:cxn ang="0">
                      <a:pos x="0" y="579"/>
                    </a:cxn>
                    <a:cxn ang="0">
                      <a:pos x="305" y="1514"/>
                    </a:cxn>
                    <a:cxn ang="0">
                      <a:pos x="1590" y="1096"/>
                    </a:cxn>
                    <a:cxn ang="0">
                      <a:pos x="796" y="0"/>
                    </a:cxn>
                  </a:cxnLst>
                  <a:rect l="0" t="0" r="r" b="b"/>
                  <a:pathLst>
                    <a:path w="1590" h="1514">
                      <a:moveTo>
                        <a:pt x="796" y="0"/>
                      </a:moveTo>
                      <a:lnTo>
                        <a:pt x="0" y="579"/>
                      </a:lnTo>
                      <a:lnTo>
                        <a:pt x="305" y="1514"/>
                      </a:lnTo>
                      <a:lnTo>
                        <a:pt x="1590" y="1096"/>
                      </a:lnTo>
                      <a:lnTo>
                        <a:pt x="796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0070C0">
                        <a:shade val="30000"/>
                        <a:satMod val="115000"/>
                      </a:srgbClr>
                    </a:gs>
                    <a:gs pos="50000">
                      <a:srgbClr val="0070C0">
                        <a:shade val="67500"/>
                        <a:satMod val="115000"/>
                      </a:srgbClr>
                    </a:gs>
                    <a:gs pos="100000">
                      <a:srgbClr val="0070C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anchor="ctr" anchorCtr="0"/>
                <a:lstStyle/>
                <a:p>
                  <a:pPr algn="ctr">
                    <a:lnSpc>
                      <a:spcPct val="95000"/>
                    </a:lnSpc>
                    <a:spcAft>
                      <a:spcPts val="800"/>
                    </a:spcAft>
                  </a:pPr>
                  <a:endParaRPr lang="de-DE" sz="1200" noProof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Freeform 10">
                  <a:extLst>
                    <a:ext uri="{FF2B5EF4-FFF2-40B4-BE49-F238E27FC236}">
                      <a16:creationId xmlns:a16="http://schemas.microsoft.com/office/drawing/2014/main" id="{1BF7D9F2-A30F-B8E5-2BC7-EFEA17DDD9CB}"/>
                    </a:ext>
                  </a:extLst>
                </p:cNvPr>
                <p:cNvSpPr>
                  <a:spLocks/>
                </p:cNvSpPr>
                <p:nvPr/>
              </p:nvSpPr>
              <p:spPr bwMode="gray">
                <a:xfrm>
                  <a:off x="3020545" y="3983612"/>
                  <a:ext cx="1495809" cy="1572638"/>
                </a:xfrm>
                <a:custGeom>
                  <a:avLst/>
                  <a:gdLst/>
                  <a:ahLst/>
                  <a:cxnLst>
                    <a:cxn ang="0">
                      <a:pos x="1285" y="0"/>
                    </a:cxn>
                    <a:cxn ang="0">
                      <a:pos x="0" y="418"/>
                    </a:cxn>
                    <a:cxn ang="0">
                      <a:pos x="302" y="1351"/>
                    </a:cxn>
                    <a:cxn ang="0">
                      <a:pos x="1285" y="1351"/>
                    </a:cxn>
                    <a:cxn ang="0">
                      <a:pos x="1285" y="0"/>
                    </a:cxn>
                    <a:cxn ang="0">
                      <a:pos x="1285" y="0"/>
                    </a:cxn>
                  </a:cxnLst>
                  <a:rect l="0" t="0" r="r" b="b"/>
                  <a:pathLst>
                    <a:path w="1285" h="1351">
                      <a:moveTo>
                        <a:pt x="1285" y="0"/>
                      </a:moveTo>
                      <a:lnTo>
                        <a:pt x="0" y="418"/>
                      </a:lnTo>
                      <a:lnTo>
                        <a:pt x="302" y="1351"/>
                      </a:lnTo>
                      <a:lnTo>
                        <a:pt x="1285" y="1351"/>
                      </a:lnTo>
                      <a:lnTo>
                        <a:pt x="1285" y="0"/>
                      </a:lnTo>
                      <a:lnTo>
                        <a:pt x="1285" y="0"/>
                      </a:lnTo>
                      <a:close/>
                    </a:path>
                  </a:pathLst>
                </a:custGeom>
                <a:gradFill flip="none" rotWithShape="1">
                  <a:gsLst>
                    <a:gs pos="0">
                      <a:srgbClr val="92D050">
                        <a:shade val="30000"/>
                        <a:satMod val="115000"/>
                      </a:srgbClr>
                    </a:gs>
                    <a:gs pos="50000">
                      <a:srgbClr val="92D050">
                        <a:shade val="67500"/>
                        <a:satMod val="115000"/>
                      </a:srgbClr>
                    </a:gs>
                    <a:gs pos="100000">
                      <a:srgbClr val="92D050">
                        <a:shade val="100000"/>
                        <a:satMod val="115000"/>
                      </a:srgbClr>
                    </a:gs>
                  </a:gsLst>
                  <a:lin ang="16200000" scaled="1"/>
                  <a:tileRect/>
                </a:gradFill>
                <a:ln w="12700">
                  <a:solidFill>
                    <a:srgbClr val="FFFFFF"/>
                  </a:solidFill>
                  <a:round/>
                  <a:headEnd/>
                  <a:tailEnd/>
                </a:ln>
                <a:effectLst/>
              </p:spPr>
              <p:txBody>
                <a:bodyPr wrap="square" lIns="0" tIns="0" rIns="0" bIns="0" anchor="ctr" anchorCtr="0"/>
                <a:lstStyle/>
                <a:p>
                  <a:pPr algn="ctr">
                    <a:lnSpc>
                      <a:spcPct val="95000"/>
                    </a:lnSpc>
                    <a:spcAft>
                      <a:spcPts val="800"/>
                    </a:spcAft>
                  </a:pPr>
                  <a:endParaRPr lang="de-DE" sz="1200" noProof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4" name="Rechteck 23">
                <a:extLst>
                  <a:ext uri="{FF2B5EF4-FFF2-40B4-BE49-F238E27FC236}">
                    <a16:creationId xmlns:a16="http://schemas.microsoft.com/office/drawing/2014/main" id="{5FD58F23-3500-3AC9-8E35-1574573570D2}"/>
                  </a:ext>
                </a:extLst>
              </p:cNvPr>
              <p:cNvSpPr/>
              <p:nvPr/>
            </p:nvSpPr>
            <p:spPr bwMode="gray">
              <a:xfrm>
                <a:off x="3979336" y="2520603"/>
                <a:ext cx="1321538" cy="295820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" altLang="zh-CN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Deployment</a:t>
                </a:r>
                <a:endParaRPr lang="de-DE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" name="Rechteck 24">
                <a:extLst>
                  <a:ext uri="{FF2B5EF4-FFF2-40B4-BE49-F238E27FC236}">
                    <a16:creationId xmlns:a16="http://schemas.microsoft.com/office/drawing/2014/main" id="{687340AF-2E69-1B76-3CED-F5F3F7FC08C3}"/>
                  </a:ext>
                </a:extLst>
              </p:cNvPr>
              <p:cNvSpPr/>
              <p:nvPr/>
            </p:nvSpPr>
            <p:spPr bwMode="gray">
              <a:xfrm>
                <a:off x="4976800" y="3433689"/>
                <a:ext cx="1254677" cy="295820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" altLang="zh-CN" sz="16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DaemonSet</a:t>
                </a:r>
                <a:endParaRPr lang="de-DE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3" name="Rechteck 25">
                <a:extLst>
                  <a:ext uri="{FF2B5EF4-FFF2-40B4-BE49-F238E27FC236}">
                    <a16:creationId xmlns:a16="http://schemas.microsoft.com/office/drawing/2014/main" id="{015FA543-464B-383F-FFCB-98B71448F786}"/>
                  </a:ext>
                </a:extLst>
              </p:cNvPr>
              <p:cNvSpPr/>
              <p:nvPr/>
            </p:nvSpPr>
            <p:spPr bwMode="gray">
              <a:xfrm>
                <a:off x="3067844" y="3433689"/>
                <a:ext cx="945602" cy="295820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" altLang="zh-CN" sz="16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CronJob</a:t>
                </a:r>
                <a:endParaRPr lang="de-DE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4" name="Rechteck 26">
                <a:extLst>
                  <a:ext uri="{FF2B5EF4-FFF2-40B4-BE49-F238E27FC236}">
                    <a16:creationId xmlns:a16="http://schemas.microsoft.com/office/drawing/2014/main" id="{BD705FA3-B7A0-8419-E4CE-4B01D0CC5038}"/>
                  </a:ext>
                </a:extLst>
              </p:cNvPr>
              <p:cNvSpPr/>
              <p:nvPr/>
            </p:nvSpPr>
            <p:spPr bwMode="gray">
              <a:xfrm>
                <a:off x="4680337" y="4596056"/>
                <a:ext cx="1193455" cy="295820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" altLang="zh-CN" sz="1600" b="1" dirty="0" err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StatefulSet</a:t>
                </a:r>
                <a:endParaRPr lang="de-DE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5" name="Rechteck 27">
                <a:extLst>
                  <a:ext uri="{FF2B5EF4-FFF2-40B4-BE49-F238E27FC236}">
                    <a16:creationId xmlns:a16="http://schemas.microsoft.com/office/drawing/2014/main" id="{E6206C0F-12AA-C6BD-B033-414CF04D80BA}"/>
                  </a:ext>
                </a:extLst>
              </p:cNvPr>
              <p:cNvSpPr/>
              <p:nvPr/>
            </p:nvSpPr>
            <p:spPr bwMode="gray">
              <a:xfrm>
                <a:off x="3606990" y="4596056"/>
                <a:ext cx="500301" cy="295820"/>
              </a:xfrm>
              <a:prstGeom prst="rect">
                <a:avLst/>
              </a:prstGeom>
            </p:spPr>
            <p:txBody>
              <a:bodyPr wrap="none" anchor="ctr" anchorCtr="0">
                <a:spAutoFit/>
              </a:bodyPr>
              <a:lstStyle/>
              <a:p>
                <a:pPr algn="ctr">
                  <a:lnSpc>
                    <a:spcPct val="95000"/>
                  </a:lnSpc>
                  <a:spcAft>
                    <a:spcPts val="800"/>
                  </a:spcAft>
                </a:pPr>
                <a:r>
                  <a:rPr lang="en" altLang="zh-CN" sz="1600" b="1" dirty="0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Job</a:t>
                </a:r>
                <a:endParaRPr lang="de-DE" sz="1600" b="1" dirty="0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21" name="Gruppieren 30">
              <a:extLst>
                <a:ext uri="{FF2B5EF4-FFF2-40B4-BE49-F238E27FC236}">
                  <a16:creationId xmlns:a16="http://schemas.microsoft.com/office/drawing/2014/main" id="{8A982EF7-9F27-172A-A3FC-4F99BBBFE5D4}"/>
                </a:ext>
              </a:extLst>
            </p:cNvPr>
            <p:cNvGrpSpPr/>
            <p:nvPr/>
          </p:nvGrpSpPr>
          <p:grpSpPr bwMode="gray">
            <a:xfrm>
              <a:off x="7883549" y="3044574"/>
              <a:ext cx="2062253" cy="500222"/>
              <a:chOff x="6790368" y="2851844"/>
              <a:chExt cx="2416128" cy="500222"/>
            </a:xfrm>
          </p:grpSpPr>
          <p:cxnSp>
            <p:nvCxnSpPr>
              <p:cNvPr id="22" name="Gerade Verbindung 31">
                <a:extLst>
                  <a:ext uri="{FF2B5EF4-FFF2-40B4-BE49-F238E27FC236}">
                    <a16:creationId xmlns:a16="http://schemas.microsoft.com/office/drawing/2014/main" id="{1882B033-5198-159A-71B1-59FABBF73FBB}"/>
                  </a:ext>
                </a:extLst>
              </p:cNvPr>
              <p:cNvCxnSpPr/>
              <p:nvPr/>
            </p:nvCxnSpPr>
            <p:spPr bwMode="gray">
              <a:xfrm>
                <a:off x="6790368" y="2851845"/>
                <a:ext cx="2416128" cy="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C9ACB230-184F-6E94-30D7-81C5CEF0A04B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6790369" y="2851844"/>
                <a:ext cx="2416127" cy="50022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90000" rIns="0" bIns="0">
                <a:spAutoFit/>
              </a:bodyPr>
              <a:lstStyle/>
              <a:p>
                <a:pPr defTabSz="801688" eaLnBrk="0" hangingPunct="0"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保证所有的节点上有且只有一个</a:t>
                </a:r>
                <a:r>
                  <a:rPr lang="en" altLang="zh-CN" sz="1400" dirty="0">
                    <a:solidFill>
                      <a:srgbClr val="4D4D4D"/>
                    </a:solidFill>
                    <a:latin typeface="-apple-system"/>
                  </a:rPr>
                  <a:t>Pod</a:t>
                </a: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在运行。</a:t>
                </a:r>
              </a:p>
            </p:txBody>
          </p:sp>
        </p:grpSp>
        <p:grpSp>
          <p:nvGrpSpPr>
            <p:cNvPr id="24" name="Gruppieren 33">
              <a:extLst>
                <a:ext uri="{FF2B5EF4-FFF2-40B4-BE49-F238E27FC236}">
                  <a16:creationId xmlns:a16="http://schemas.microsoft.com/office/drawing/2014/main" id="{60B1EDE2-7FEF-F0B6-C5D9-91E57BA7363A}"/>
                </a:ext>
              </a:extLst>
            </p:cNvPr>
            <p:cNvGrpSpPr/>
            <p:nvPr/>
          </p:nvGrpSpPr>
          <p:grpSpPr bwMode="gray">
            <a:xfrm>
              <a:off x="1448710" y="3044574"/>
              <a:ext cx="2024658" cy="500222"/>
              <a:chOff x="3971925" y="4437112"/>
              <a:chExt cx="2318725" cy="500222"/>
            </a:xfrm>
          </p:grpSpPr>
          <p:cxnSp>
            <p:nvCxnSpPr>
              <p:cNvPr id="25" name="Gerade Verbindung 34">
                <a:extLst>
                  <a:ext uri="{FF2B5EF4-FFF2-40B4-BE49-F238E27FC236}">
                    <a16:creationId xmlns:a16="http://schemas.microsoft.com/office/drawing/2014/main" id="{03D1C5DE-BED6-5AC8-59F9-DEAF7EEBBF9B}"/>
                  </a:ext>
                </a:extLst>
              </p:cNvPr>
              <p:cNvCxnSpPr/>
              <p:nvPr/>
            </p:nvCxnSpPr>
            <p:spPr bwMode="gray">
              <a:xfrm>
                <a:off x="3971925" y="4437113"/>
                <a:ext cx="2318724" cy="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26" name="Text Box 13">
                <a:extLst>
                  <a:ext uri="{FF2B5EF4-FFF2-40B4-BE49-F238E27FC236}">
                    <a16:creationId xmlns:a16="http://schemas.microsoft.com/office/drawing/2014/main" id="{1F3DC7EF-804F-96CF-2607-1BACC989BFFA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971927" y="4437112"/>
                <a:ext cx="2318723" cy="50022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90000" rIns="0" bIns="0">
                <a:spAutoFit/>
              </a:bodyPr>
              <a:lstStyle/>
              <a:p>
                <a:pPr defTabSz="801688" eaLnBrk="0" hangingPunct="0"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使用</a:t>
                </a:r>
                <a:r>
                  <a:rPr lang="en" altLang="zh-CN" sz="1400" dirty="0">
                    <a:solidFill>
                      <a:srgbClr val="4D4D4D"/>
                    </a:solidFill>
                    <a:latin typeface="-apple-system"/>
                  </a:rPr>
                  <a:t>Kubernetes</a:t>
                </a: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运行定时任务</a:t>
                </a:r>
              </a:p>
            </p:txBody>
          </p:sp>
        </p:grpSp>
        <p:grpSp>
          <p:nvGrpSpPr>
            <p:cNvPr id="27" name="Gruppieren 36">
              <a:extLst>
                <a:ext uri="{FF2B5EF4-FFF2-40B4-BE49-F238E27FC236}">
                  <a16:creationId xmlns:a16="http://schemas.microsoft.com/office/drawing/2014/main" id="{009D5A84-5808-A40F-048E-E4606A28E305}"/>
                </a:ext>
              </a:extLst>
            </p:cNvPr>
            <p:cNvGrpSpPr/>
            <p:nvPr/>
          </p:nvGrpSpPr>
          <p:grpSpPr bwMode="gray">
            <a:xfrm>
              <a:off x="1448711" y="2105523"/>
              <a:ext cx="3068735" cy="704893"/>
              <a:chOff x="3971925" y="4437112"/>
              <a:chExt cx="3514446" cy="704893"/>
            </a:xfrm>
          </p:grpSpPr>
          <p:cxnSp>
            <p:nvCxnSpPr>
              <p:cNvPr id="28" name="Gerade Verbindung 37">
                <a:extLst>
                  <a:ext uri="{FF2B5EF4-FFF2-40B4-BE49-F238E27FC236}">
                    <a16:creationId xmlns:a16="http://schemas.microsoft.com/office/drawing/2014/main" id="{FD73BA28-7D35-CCFC-CB93-AF8592E08A69}"/>
                  </a:ext>
                </a:extLst>
              </p:cNvPr>
              <p:cNvCxnSpPr/>
              <p:nvPr/>
            </p:nvCxnSpPr>
            <p:spPr bwMode="gray">
              <a:xfrm>
                <a:off x="3971925" y="4437113"/>
                <a:ext cx="3514446" cy="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EF982AE5-F0E3-6E7B-3CF2-816FA4BDACA4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971925" y="4437112"/>
                <a:ext cx="2318723" cy="7048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90000" rIns="0" bIns="0">
                <a:spAutoFit/>
              </a:bodyPr>
              <a:lstStyle/>
              <a:p>
                <a:pPr defTabSz="801688" eaLnBrk="0" hangingPunct="0"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封装了</a:t>
                </a:r>
                <a:r>
                  <a:rPr lang="en" altLang="zh-CN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Pod</a:t>
                </a:r>
                <a:r>
                  <a:rPr lang="zh-CN" altLang="en-US" sz="1400" b="1" i="0" dirty="0">
                    <a:solidFill>
                      <a:srgbClr val="4D4D4D"/>
                    </a:solidFill>
                    <a:effectLst/>
                    <a:latin typeface="-apple-system"/>
                  </a:rPr>
                  <a:t>的副本管理、部署更新、回滚、扩容、缩容等</a:t>
                </a:r>
                <a:endParaRPr lang="en-US" sz="2000" b="1" noProof="1">
                  <a:solidFill>
                    <a:prstClr val="black"/>
                  </a:solidFill>
                  <a:cs typeface="Arial" charset="0"/>
                </a:endParaRPr>
              </a:p>
            </p:txBody>
          </p:sp>
        </p:grpSp>
        <p:grpSp>
          <p:nvGrpSpPr>
            <p:cNvPr id="30" name="Gruppieren 39">
              <a:extLst>
                <a:ext uri="{FF2B5EF4-FFF2-40B4-BE49-F238E27FC236}">
                  <a16:creationId xmlns:a16="http://schemas.microsoft.com/office/drawing/2014/main" id="{A80CAC75-3B8A-EF57-9B7B-7555D275EB94}"/>
                </a:ext>
              </a:extLst>
            </p:cNvPr>
            <p:cNvGrpSpPr/>
            <p:nvPr/>
          </p:nvGrpSpPr>
          <p:grpSpPr bwMode="gray">
            <a:xfrm>
              <a:off x="7557922" y="4428176"/>
              <a:ext cx="2387881" cy="761983"/>
              <a:chOff x="6408864" y="2851845"/>
              <a:chExt cx="2797632" cy="761983"/>
            </a:xfrm>
          </p:grpSpPr>
          <p:cxnSp>
            <p:nvCxnSpPr>
              <p:cNvPr id="31" name="Gerade Verbindung 40">
                <a:extLst>
                  <a:ext uri="{FF2B5EF4-FFF2-40B4-BE49-F238E27FC236}">
                    <a16:creationId xmlns:a16="http://schemas.microsoft.com/office/drawing/2014/main" id="{8DB6839A-9BF6-C548-7EE5-3E44CC7B03E5}"/>
                  </a:ext>
                </a:extLst>
              </p:cNvPr>
              <p:cNvCxnSpPr/>
              <p:nvPr/>
            </p:nvCxnSpPr>
            <p:spPr bwMode="gray">
              <a:xfrm>
                <a:off x="6408864" y="2851845"/>
                <a:ext cx="2797632" cy="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32" name="Text Box 13">
                <a:extLst>
                  <a:ext uri="{FF2B5EF4-FFF2-40B4-BE49-F238E27FC236}">
                    <a16:creationId xmlns:a16="http://schemas.microsoft.com/office/drawing/2014/main" id="{CCE3996A-5F29-8F42-1CF1-AC83839B0C93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6408864" y="2908935"/>
                <a:ext cx="2697509" cy="70489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90000" rIns="0" bIns="0">
                <a:spAutoFit/>
              </a:bodyPr>
              <a:lstStyle/>
              <a:p>
                <a:pPr defTabSz="801688" eaLnBrk="0" hangingPunct="0"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有状态的应用，为</a:t>
                </a:r>
                <a:r>
                  <a:rPr lang="en" altLang="zh-CN" sz="1400" dirty="0">
                    <a:solidFill>
                      <a:srgbClr val="4D4D4D"/>
                    </a:solidFill>
                    <a:latin typeface="-apple-system"/>
                  </a:rPr>
                  <a:t>Pod</a:t>
                </a: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提供唯一的标识，它可以保证部署和</a:t>
                </a:r>
                <a:r>
                  <a:rPr lang="en" altLang="zh-CN" sz="1400" dirty="0">
                    <a:solidFill>
                      <a:srgbClr val="4D4D4D"/>
                    </a:solidFill>
                    <a:latin typeface="-apple-system"/>
                  </a:rPr>
                  <a:t>scale</a:t>
                </a: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的顺序</a:t>
                </a:r>
                <a:endParaRPr lang="en-US" sz="1400" noProof="1">
                  <a:solidFill>
                    <a:srgbClr val="4D4D4D"/>
                  </a:solidFill>
                  <a:latin typeface="-apple-system"/>
                </a:endParaRPr>
              </a:p>
            </p:txBody>
          </p:sp>
        </p:grpSp>
        <p:grpSp>
          <p:nvGrpSpPr>
            <p:cNvPr id="33" name="Gruppieren 46">
              <a:extLst>
                <a:ext uri="{FF2B5EF4-FFF2-40B4-BE49-F238E27FC236}">
                  <a16:creationId xmlns:a16="http://schemas.microsoft.com/office/drawing/2014/main" id="{DAB0D406-6365-0027-FBCA-33A3E1C608EB}"/>
                </a:ext>
              </a:extLst>
            </p:cNvPr>
            <p:cNvGrpSpPr/>
            <p:nvPr/>
          </p:nvGrpSpPr>
          <p:grpSpPr bwMode="gray">
            <a:xfrm>
              <a:off x="1448710" y="4428176"/>
              <a:ext cx="2387958" cy="500222"/>
              <a:chOff x="3971923" y="4437112"/>
              <a:chExt cx="2734791" cy="500222"/>
            </a:xfrm>
          </p:grpSpPr>
          <p:cxnSp>
            <p:nvCxnSpPr>
              <p:cNvPr id="34" name="Gerade Verbindung 47">
                <a:extLst>
                  <a:ext uri="{FF2B5EF4-FFF2-40B4-BE49-F238E27FC236}">
                    <a16:creationId xmlns:a16="http://schemas.microsoft.com/office/drawing/2014/main" id="{C5D56F52-C9A5-35C4-43F2-0D601D64A858}"/>
                  </a:ext>
                </a:extLst>
              </p:cNvPr>
              <p:cNvCxnSpPr/>
              <p:nvPr/>
            </p:nvCxnSpPr>
            <p:spPr bwMode="gray">
              <a:xfrm>
                <a:off x="3971925" y="4437113"/>
                <a:ext cx="2734789" cy="0"/>
              </a:xfrm>
              <a:prstGeom prst="line">
                <a:avLst/>
              </a:prstGeom>
              <a:noFill/>
              <a:ln w="19050">
                <a:solidFill>
                  <a:srgbClr val="969696"/>
                </a:solidFill>
                <a:prstDash val="sysDot"/>
                <a:round/>
                <a:headEnd/>
                <a:tailEnd/>
              </a:ln>
            </p:spPr>
          </p:cxnSp>
          <p:sp>
            <p:nvSpPr>
              <p:cNvPr id="35" name="Text Box 13">
                <a:extLst>
                  <a:ext uri="{FF2B5EF4-FFF2-40B4-BE49-F238E27FC236}">
                    <a16:creationId xmlns:a16="http://schemas.microsoft.com/office/drawing/2014/main" id="{DD9734C6-E512-E084-0EC5-376B57360EBC}"/>
                  </a:ext>
                </a:extLst>
              </p:cNvPr>
              <p:cNvSpPr txBox="1">
                <a:spLocks noChangeArrowheads="1"/>
              </p:cNvSpPr>
              <p:nvPr/>
            </p:nvSpPr>
            <p:spPr bwMode="gray">
              <a:xfrm>
                <a:off x="3971923" y="4437112"/>
                <a:ext cx="2318723" cy="50022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 lIns="0" tIns="90000" rIns="0" bIns="0">
                <a:spAutoFit/>
              </a:bodyPr>
              <a:lstStyle/>
              <a:p>
                <a:pPr defTabSz="801688" eaLnBrk="0" hangingPunct="0">
                  <a:lnSpc>
                    <a:spcPct val="95000"/>
                  </a:lnSpc>
                  <a:spcAft>
                    <a:spcPts val="800"/>
                  </a:spcAft>
                  <a:defRPr/>
                </a:pP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使用</a:t>
                </a:r>
                <a:r>
                  <a:rPr lang="en" altLang="zh-CN" sz="1400" dirty="0">
                    <a:solidFill>
                      <a:srgbClr val="4D4D4D"/>
                    </a:solidFill>
                    <a:latin typeface="-apple-system"/>
                  </a:rPr>
                  <a:t>Kubernetes</a:t>
                </a:r>
                <a:r>
                  <a:rPr lang="zh-CN" altLang="en-US" sz="1400" dirty="0">
                    <a:solidFill>
                      <a:srgbClr val="4D4D4D"/>
                    </a:solidFill>
                    <a:latin typeface="-apple-system"/>
                  </a:rPr>
                  <a:t>运行单一任务</a:t>
                </a:r>
                <a:endParaRPr lang="en-US" sz="1400" noProof="1">
                  <a:solidFill>
                    <a:srgbClr val="4D4D4D"/>
                  </a:solidFill>
                  <a:latin typeface="-apple-system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161946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A4769956-085D-4C3F-AC7B-BF7867F4F0AA}"/>
              </a:ext>
            </a:extLst>
          </p:cNvPr>
          <p:cNvSpPr/>
          <p:nvPr/>
        </p:nvSpPr>
        <p:spPr>
          <a:xfrm>
            <a:off x="956462" y="264534"/>
            <a:ext cx="527400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4.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使用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Service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Pod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访问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473371" y="6728439"/>
            <a:ext cx="1224136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http://www.1ppt.com/xiazai/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F750331-09AA-0910-0279-1323B5843A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51" y="1396821"/>
            <a:ext cx="10467143" cy="5027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284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5330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使用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Ingress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提供外部访问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A705B95F-8E5A-516D-FC5A-6445164F2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039" y="1290199"/>
            <a:ext cx="10604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4727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C34AA9A3-B634-4EB7-B318-080DEC7D9C67}"/>
              </a:ext>
            </a:extLst>
          </p:cNvPr>
          <p:cNvSpPr/>
          <p:nvPr/>
        </p:nvSpPr>
        <p:spPr>
          <a:xfrm>
            <a:off x="956462" y="264534"/>
            <a:ext cx="69445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6.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使用</a:t>
            </a:r>
            <a:r>
              <a:rPr lang="en" altLang="zh-CN" sz="3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ConfigMap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管理应用配置文件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2E9033D-7D69-4316-8300-C978FC26A4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38" y="2494343"/>
            <a:ext cx="3408745" cy="3408745"/>
          </a:xfrm>
          <a:prstGeom prst="rect">
            <a:avLst/>
          </a:prstGeom>
        </p:spPr>
      </p:pic>
      <p:pic>
        <p:nvPicPr>
          <p:cNvPr id="13" name="图片 12" descr="图表, 图标&#10;&#10;中度可信度描述已自动生成">
            <a:extLst>
              <a:ext uri="{FF2B5EF4-FFF2-40B4-BE49-F238E27FC236}">
                <a16:creationId xmlns:a16="http://schemas.microsoft.com/office/drawing/2014/main" id="{96240A2C-B6C4-4A78-A0A1-2916B3EA1F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6159" y="2522636"/>
            <a:ext cx="3408744" cy="340874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0582DBA-0957-D84A-3792-1111724A972E}"/>
              </a:ext>
            </a:extLst>
          </p:cNvPr>
          <p:cNvSpPr txBox="1"/>
          <p:nvPr/>
        </p:nvSpPr>
        <p:spPr>
          <a:xfrm>
            <a:off x="5790489" y="1319514"/>
            <a:ext cx="738664" cy="51706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600" dirty="0"/>
              <a:t>配置文件与项目代码分离</a:t>
            </a:r>
          </a:p>
        </p:txBody>
      </p:sp>
    </p:spTree>
    <p:extLst>
      <p:ext uri="{BB962C8B-B14F-4D97-AF65-F5344CB8AC3E}">
        <p14:creationId xmlns:p14="http://schemas.microsoft.com/office/powerpoint/2010/main" val="1496110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583723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7.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使用</a:t>
            </a:r>
            <a:r>
              <a:rPr lang="en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PV/PVC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管理持久化数据</a:t>
            </a:r>
          </a:p>
        </p:txBody>
      </p:sp>
      <p:pic>
        <p:nvPicPr>
          <p:cNvPr id="1026" name="Picture 2" descr="Kubernetes-持久化存储卷PersistentVolume_Kubernetes中文社区">
            <a:extLst>
              <a:ext uri="{FF2B5EF4-FFF2-40B4-BE49-F238E27FC236}">
                <a16:creationId xmlns:a16="http://schemas.microsoft.com/office/drawing/2014/main" id="{354E6B3E-843F-A446-BA42-D206A489D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61" y="849309"/>
            <a:ext cx="10023677" cy="593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2955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02EA6B-99F6-4C50-8C99-A79E360C6569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70D15F-981C-4296-BC4E-B7ED449F3150}"/>
              </a:ext>
            </a:extLst>
          </p:cNvPr>
          <p:cNvSpPr/>
          <p:nvPr/>
        </p:nvSpPr>
        <p:spPr>
          <a:xfrm>
            <a:off x="5003408" y="831203"/>
            <a:ext cx="2185182" cy="218518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B872E1-DA60-4C1B-AF86-0E2D5045709A}"/>
              </a:ext>
            </a:extLst>
          </p:cNvPr>
          <p:cNvSpPr/>
          <p:nvPr/>
        </p:nvSpPr>
        <p:spPr>
          <a:xfrm>
            <a:off x="3719261" y="4072494"/>
            <a:ext cx="508344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K8s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运行业务的优势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72C941B3-6167-4048-95D2-1C34DC13C341}"/>
              </a:ext>
            </a:extLst>
          </p:cNvPr>
          <p:cNvSpPr/>
          <p:nvPr/>
        </p:nvSpPr>
        <p:spPr>
          <a:xfrm rot="16200000" flipH="1">
            <a:off x="5828062" y="5097845"/>
            <a:ext cx="535875" cy="975360"/>
          </a:xfrm>
          <a:prstGeom prst="chevron">
            <a:avLst>
              <a:gd name="adj" fmla="val 72508"/>
            </a:avLst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55955-DD10-469B-86B0-121DEB2671FF}"/>
              </a:ext>
            </a:extLst>
          </p:cNvPr>
          <p:cNvSpPr txBox="1"/>
          <p:nvPr/>
        </p:nvSpPr>
        <p:spPr>
          <a:xfrm>
            <a:off x="5421112" y="1348896"/>
            <a:ext cx="14114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6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BE628C-B17A-4536-A2A2-07911FC51FCD}"/>
              </a:ext>
            </a:extLst>
          </p:cNvPr>
          <p:cNvSpPr/>
          <p:nvPr/>
        </p:nvSpPr>
        <p:spPr>
          <a:xfrm>
            <a:off x="10719174" y="3045706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B69637-6629-4AAA-A63C-49931F2763DA}"/>
              </a:ext>
            </a:extLst>
          </p:cNvPr>
          <p:cNvSpPr/>
          <p:nvPr/>
        </p:nvSpPr>
        <p:spPr>
          <a:xfrm>
            <a:off x="2711992" y="8331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DEC223-8831-4C3E-B668-D5D73B5ADB96}"/>
              </a:ext>
            </a:extLst>
          </p:cNvPr>
          <p:cNvSpPr/>
          <p:nvPr/>
        </p:nvSpPr>
        <p:spPr>
          <a:xfrm>
            <a:off x="8517682" y="1326335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DA3895-3A95-47BE-AF9F-76438CD56B4C}"/>
              </a:ext>
            </a:extLst>
          </p:cNvPr>
          <p:cNvSpPr/>
          <p:nvPr/>
        </p:nvSpPr>
        <p:spPr>
          <a:xfrm>
            <a:off x="4015448" y="2458804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3FBCA0-FBC6-453E-8B84-E44398400483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E1BF6-A655-4AE1-846D-54C0CCAE1E1F}"/>
              </a:ext>
            </a:extLst>
          </p:cNvPr>
          <p:cNvSpPr/>
          <p:nvPr/>
        </p:nvSpPr>
        <p:spPr>
          <a:xfrm>
            <a:off x="9639574" y="4353952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4311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1245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F8D653-1DB1-3BBF-BF13-EFF8A77B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708EED8-0E62-5AE1-959D-F7065B1CB05B}"/>
              </a:ext>
            </a:extLst>
          </p:cNvPr>
          <p:cNvGrpSpPr/>
          <p:nvPr/>
        </p:nvGrpSpPr>
        <p:grpSpPr>
          <a:xfrm>
            <a:off x="2720049" y="849309"/>
            <a:ext cx="9471949" cy="5215825"/>
            <a:chOff x="1007127" y="810734"/>
            <a:chExt cx="10593589" cy="54376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062FC7-D0B2-F1B8-2A8C-A88E8E34E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" t="5075" r="4304" b="21794"/>
            <a:stretch/>
          </p:blipFill>
          <p:spPr>
            <a:xfrm flipH="1">
              <a:off x="1007127" y="810734"/>
              <a:ext cx="10593589" cy="54376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D80D0E-253B-1AE3-D6F9-9D1C2B528535}"/>
                </a:ext>
              </a:extLst>
            </p:cNvPr>
            <p:cNvSpPr txBox="1"/>
            <p:nvPr/>
          </p:nvSpPr>
          <p:spPr>
            <a:xfrm>
              <a:off x="2374495" y="2566431"/>
              <a:ext cx="7858852" cy="13644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 dirty="0"/>
                <a:t>Spring</a:t>
              </a:r>
              <a:r>
                <a:rPr kumimoji="1" lang="zh-CN" altLang="en-US" sz="2800" dirty="0"/>
                <a:t> </a:t>
              </a:r>
              <a:r>
                <a:rPr kumimoji="1" lang="en-US" altLang="zh-CN" sz="2800" dirty="0"/>
                <a:t>Boot</a:t>
              </a:r>
              <a:r>
                <a:rPr kumimoji="1" lang="zh-CN" altLang="en-US" sz="2800" dirty="0"/>
                <a:t>项目，开发提供的</a:t>
              </a:r>
              <a:r>
                <a:rPr kumimoji="1" lang="en-US" altLang="zh-CN" sz="2800" dirty="0"/>
                <a:t>jar</a:t>
              </a:r>
              <a:r>
                <a:rPr kumimoji="1" lang="zh-CN" altLang="en-US" sz="2800" dirty="0"/>
                <a:t>包，部署到</a:t>
              </a:r>
              <a:r>
                <a:rPr kumimoji="1" lang="en-US" altLang="zh-CN" sz="2800" dirty="0"/>
                <a:t>k8s</a:t>
              </a:r>
              <a:r>
                <a:rPr kumimoji="1" lang="zh-CN" altLang="en-US" sz="2800" dirty="0"/>
                <a:t>后，用户可以通过域名访问服务</a:t>
              </a:r>
              <a:endParaRPr kumimoji="1" lang="en-US" altLang="zh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234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288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（思路）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602C16-8203-48BD-06EC-AF9FEE85954A}"/>
              </a:ext>
            </a:extLst>
          </p:cNvPr>
          <p:cNvSpPr txBox="1"/>
          <p:nvPr/>
        </p:nvSpPr>
        <p:spPr>
          <a:xfrm>
            <a:off x="1050849" y="952713"/>
            <a:ext cx="10778478" cy="2934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开发提供</a:t>
            </a:r>
            <a:r>
              <a:rPr kumimoji="1" lang="en-US" altLang="zh-CN" sz="2400" dirty="0">
                <a:solidFill>
                  <a:srgbClr val="FF0000"/>
                </a:solidFill>
              </a:rPr>
              <a:t>jar</a:t>
            </a:r>
            <a:r>
              <a:rPr kumimoji="1" lang="zh-CN" altLang="en-US" sz="2400" dirty="0">
                <a:solidFill>
                  <a:srgbClr val="FF0000"/>
                </a:solidFill>
              </a:rPr>
              <a:t>包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基础镜像直接使用</a:t>
            </a:r>
            <a:r>
              <a:rPr kumimoji="1" lang="en-US" altLang="zh-CN" sz="2400" dirty="0">
                <a:sym typeface="Wingdings" pitchFamily="2" charset="2"/>
              </a:rPr>
              <a:t>open-</a:t>
            </a:r>
            <a:r>
              <a:rPr kumimoji="1" lang="en-US" altLang="zh-CN" sz="2400" dirty="0" err="1">
                <a:sym typeface="Wingdings" pitchFamily="2" charset="2"/>
              </a:rPr>
              <a:t>jdk</a:t>
            </a:r>
            <a:r>
              <a:rPr kumimoji="1" lang="zh-CN" altLang="en-US" sz="2400" dirty="0">
                <a:sym typeface="Wingdings" pitchFamily="2" charset="2"/>
              </a:rPr>
              <a:t>即可</a:t>
            </a:r>
            <a:endParaRPr kumimoji="1"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部署到</a:t>
            </a:r>
            <a:r>
              <a:rPr kumimoji="1" lang="en-US" altLang="zh-CN" sz="2400" dirty="0">
                <a:solidFill>
                  <a:srgbClr val="FF0000"/>
                </a:solidFill>
              </a:rPr>
              <a:t>k8s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多副本管理，滚动更新：需要使用</a:t>
            </a:r>
            <a:r>
              <a:rPr kumimoji="1" lang="en-US" altLang="zh-CN" sz="2400" dirty="0">
                <a:sym typeface="Wingdings" pitchFamily="2" charset="2"/>
              </a:rPr>
              <a:t>Deployment</a:t>
            </a:r>
            <a:r>
              <a:rPr kumimoji="1" lang="zh-CN" altLang="en-US" sz="2400" dirty="0">
                <a:sym typeface="Wingdings" pitchFamily="2" charset="2"/>
              </a:rPr>
              <a:t>控制器；</a:t>
            </a:r>
            <a:r>
              <a:rPr kumimoji="1" lang="en-US" altLang="zh-CN" sz="2400" dirty="0">
                <a:sym typeface="Wingdings" pitchFamily="2" charset="2"/>
              </a:rPr>
              <a:t>Pod</a:t>
            </a:r>
            <a:r>
              <a:rPr kumimoji="1" lang="zh-CN" altLang="en-US" sz="2400" dirty="0">
                <a:sym typeface="Wingdings" pitchFamily="2" charset="2"/>
              </a:rPr>
              <a:t>多副本负载均衡：需要使用</a:t>
            </a:r>
            <a:r>
              <a:rPr kumimoji="1" lang="en-US" altLang="zh-CN" sz="2400" dirty="0" err="1">
                <a:sym typeface="Wingdings" pitchFamily="2" charset="2"/>
              </a:rPr>
              <a:t>ClusterIP</a:t>
            </a:r>
            <a:r>
              <a:rPr kumimoji="1" lang="zh-CN" altLang="en-US" sz="2400" dirty="0">
                <a:sym typeface="Wingdings" pitchFamily="2" charset="2"/>
              </a:rPr>
              <a:t>服务资源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用户通过域名访问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使用</a:t>
            </a:r>
            <a:r>
              <a:rPr kumimoji="1" lang="en-US" altLang="zh-CN" sz="2400" dirty="0">
                <a:sym typeface="Wingdings" pitchFamily="2" charset="2"/>
              </a:rPr>
              <a:t>Ingress</a:t>
            </a:r>
            <a:r>
              <a:rPr kumimoji="1" lang="zh-CN" altLang="en-US" sz="2400" dirty="0">
                <a:sym typeface="Wingdings" pitchFamily="2" charset="2"/>
              </a:rPr>
              <a:t>创建域名路由，流量转发到</a:t>
            </a:r>
            <a:r>
              <a:rPr kumimoji="1" lang="en-US" altLang="zh-CN" sz="2400" dirty="0">
                <a:sym typeface="Wingdings" pitchFamily="2" charset="2"/>
              </a:rPr>
              <a:t>Service</a:t>
            </a:r>
            <a:endParaRPr kumimoji="1"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878545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制作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jar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包</a:t>
              </a:r>
              <a:endParaRPr kumimoji="1"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构建</a:t>
              </a:r>
              <a:r>
                <a:rPr kumimoji="1" lang="en-US" altLang="zh-CN" dirty="0"/>
                <a:t>docker</a:t>
              </a:r>
              <a:r>
                <a:rPr kumimoji="1" lang="zh-CN" altLang="en-US" dirty="0"/>
                <a:t>镜像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推送至</a:t>
              </a:r>
              <a:r>
                <a:rPr kumimoji="1" lang="en-US" altLang="zh-CN" dirty="0"/>
                <a:t>harbor</a:t>
              </a:r>
              <a:r>
                <a:rPr kumimoji="1" lang="zh-CN" altLang="en-US" dirty="0"/>
                <a:t>私有镜像仓库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pod</a:t>
              </a:r>
              <a:r>
                <a:rPr kumimoji="1" lang="zh-CN" altLang="en-US" dirty="0"/>
                <a:t>资源调试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deployment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service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ingress</a:t>
              </a:r>
              <a:r>
                <a:rPr kumimoji="1" lang="zh-CN" altLang="en-US" dirty="0"/>
                <a:t>资源</a:t>
              </a: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084683D-4642-5772-F76F-D498D3771310}"/>
              </a:ext>
            </a:extLst>
          </p:cNvPr>
          <p:cNvGrpSpPr/>
          <p:nvPr/>
        </p:nvGrpSpPr>
        <p:grpSpPr>
          <a:xfrm>
            <a:off x="4337108" y="1001151"/>
            <a:ext cx="7998626" cy="4890781"/>
            <a:chOff x="4209417" y="645953"/>
            <a:chExt cx="7998626" cy="4890781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911DA7-5EE6-5D1E-AE2D-AF67FBD92437}"/>
                </a:ext>
              </a:extLst>
            </p:cNvPr>
            <p:cNvSpPr/>
            <p:nvPr/>
          </p:nvSpPr>
          <p:spPr>
            <a:xfrm>
              <a:off x="4209417" y="645953"/>
              <a:ext cx="7786253" cy="4890781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F2BEE3B-FC76-1922-F473-85B3E95FD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89982" y="736745"/>
              <a:ext cx="4644859" cy="4091557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6A270F-1ACA-E837-7DF8-975F7F941850}"/>
                </a:ext>
              </a:extLst>
            </p:cNvPr>
            <p:cNvSpPr txBox="1"/>
            <p:nvPr/>
          </p:nvSpPr>
          <p:spPr>
            <a:xfrm>
              <a:off x="4956534" y="4950290"/>
              <a:ext cx="27762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solidFill>
                    <a:srgbClr val="FA6B27"/>
                  </a:solidFill>
                </a:rPr>
                <a:t>mvn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 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package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指令打包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34F2B754-0C4A-1CEF-A0FA-D51A398F0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5596" y="777769"/>
              <a:ext cx="2976257" cy="3594165"/>
            </a:xfrm>
            <a:prstGeom prst="rect">
              <a:avLst/>
            </a:prstGeom>
          </p:spPr>
        </p:pic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2C6CCD-80A3-AD6C-B680-6ED62D80635C}"/>
                </a:ext>
              </a:extLst>
            </p:cNvPr>
            <p:cNvSpPr txBox="1"/>
            <p:nvPr/>
          </p:nvSpPr>
          <p:spPr>
            <a:xfrm>
              <a:off x="8759405" y="4900228"/>
              <a:ext cx="344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拷贝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jar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包到</a:t>
              </a:r>
              <a:r>
                <a:rPr kumimoji="1" lang="en-US" altLang="zh-CN" dirty="0" err="1">
                  <a:solidFill>
                    <a:srgbClr val="FA6B27"/>
                  </a:solidFill>
                </a:rPr>
                <a:t>dockerfile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同级目录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208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制作</a:t>
              </a:r>
              <a:r>
                <a:rPr kumimoji="1" lang="en-US" altLang="zh-CN" dirty="0"/>
                <a:t>jar</a:t>
              </a:r>
              <a:r>
                <a:rPr kumimoji="1" lang="zh-CN" altLang="en-US" dirty="0"/>
                <a:t>包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构建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docker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镜像</a:t>
              </a:r>
              <a:endParaRPr kumimoji="1"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推送至</a:t>
              </a:r>
              <a:r>
                <a:rPr kumimoji="1" lang="en-US" altLang="zh-CN" dirty="0"/>
                <a:t>harbor</a:t>
              </a:r>
              <a:r>
                <a:rPr kumimoji="1" lang="zh-CN" altLang="en-US" dirty="0"/>
                <a:t>私有镜像仓库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pod</a:t>
              </a:r>
              <a:r>
                <a:rPr kumimoji="1" lang="zh-CN" altLang="en-US" dirty="0"/>
                <a:t>资源调试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deployment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service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ingress</a:t>
              </a:r>
              <a:r>
                <a:rPr kumimoji="1" lang="zh-CN" altLang="en-US" dirty="0"/>
                <a:t>资源</a:t>
              </a:r>
            </a:p>
          </p:txBody>
        </p:sp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DF911DA7-5EE6-5D1E-AE2D-AF67FBD92437}"/>
              </a:ext>
            </a:extLst>
          </p:cNvPr>
          <p:cNvSpPr/>
          <p:nvPr/>
        </p:nvSpPr>
        <p:spPr>
          <a:xfrm>
            <a:off x="4209417" y="95150"/>
            <a:ext cx="7786253" cy="6423283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06A270F-1ACA-E837-7DF8-975F7F941850}"/>
              </a:ext>
            </a:extLst>
          </p:cNvPr>
          <p:cNvSpPr txBox="1"/>
          <p:nvPr/>
        </p:nvSpPr>
        <p:spPr>
          <a:xfrm>
            <a:off x="5159231" y="78234"/>
            <a:ext cx="277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A6B27"/>
                </a:solidFill>
              </a:rPr>
              <a:t>构建</a:t>
            </a:r>
            <a:r>
              <a:rPr kumimoji="1" lang="en-US" altLang="zh-CN" dirty="0">
                <a:solidFill>
                  <a:srgbClr val="FA6B27"/>
                </a:solidFill>
              </a:rPr>
              <a:t>docker</a:t>
            </a:r>
            <a:r>
              <a:rPr kumimoji="1" lang="zh-CN" altLang="en-US" dirty="0">
                <a:solidFill>
                  <a:srgbClr val="FA6B27"/>
                </a:solidFill>
              </a:rPr>
              <a:t>镜像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A2C6CCD-80A3-AD6C-B680-6ED62D80635C}"/>
              </a:ext>
            </a:extLst>
          </p:cNvPr>
          <p:cNvSpPr txBox="1"/>
          <p:nvPr/>
        </p:nvSpPr>
        <p:spPr>
          <a:xfrm>
            <a:off x="4787064" y="4720950"/>
            <a:ext cx="3448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rgbClr val="FA6B27"/>
                </a:solidFill>
              </a:rPr>
              <a:t>本地</a:t>
            </a:r>
            <a:r>
              <a:rPr kumimoji="1" lang="en-US" altLang="zh-CN" dirty="0">
                <a:solidFill>
                  <a:srgbClr val="FA6B27"/>
                </a:solidFill>
              </a:rPr>
              <a:t>docker</a:t>
            </a:r>
            <a:r>
              <a:rPr kumimoji="1" lang="zh-CN" altLang="en-US" dirty="0">
                <a:solidFill>
                  <a:srgbClr val="FA6B27"/>
                </a:solidFill>
              </a:rPr>
              <a:t>环境运行容器测试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656F30-F827-8CE2-2F93-6D5C0C96EE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3749" y="441919"/>
            <a:ext cx="4791031" cy="414468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3011C9B-6F86-41ED-EEC6-C34E2054CE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749" y="5090282"/>
            <a:ext cx="6689655" cy="13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53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制作</a:t>
              </a:r>
              <a:r>
                <a:rPr kumimoji="1" lang="en-US" altLang="zh-CN" dirty="0"/>
                <a:t>jar</a:t>
              </a:r>
              <a:r>
                <a:rPr kumimoji="1" lang="zh-CN" altLang="en-US" dirty="0"/>
                <a:t>包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构建</a:t>
              </a:r>
              <a:r>
                <a:rPr kumimoji="1" lang="en-US" altLang="zh-CN" dirty="0"/>
                <a:t>docker</a:t>
              </a:r>
              <a:r>
                <a:rPr kumimoji="1" lang="zh-CN" altLang="en-US" dirty="0"/>
                <a:t>镜像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推送至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harbor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私有镜像仓库</a:t>
              </a:r>
              <a:endParaRPr kumimoji="1"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pod</a:t>
              </a:r>
              <a:r>
                <a:rPr kumimoji="1" lang="zh-CN" altLang="en-US" dirty="0"/>
                <a:t>资源调试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deployment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service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ingress</a:t>
              </a:r>
              <a:r>
                <a:rPr kumimoji="1" lang="zh-CN" altLang="en-US" dirty="0"/>
                <a:t>资源</a:t>
              </a: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4AEB3C0-936D-071C-A046-817EAF88FCD8}"/>
              </a:ext>
            </a:extLst>
          </p:cNvPr>
          <p:cNvGrpSpPr/>
          <p:nvPr/>
        </p:nvGrpSpPr>
        <p:grpSpPr>
          <a:xfrm>
            <a:off x="4288612" y="604040"/>
            <a:ext cx="7786253" cy="5685003"/>
            <a:chOff x="4217049" y="78234"/>
            <a:chExt cx="7786253" cy="5685003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911DA7-5EE6-5D1E-AE2D-AF67FBD92437}"/>
                </a:ext>
              </a:extLst>
            </p:cNvPr>
            <p:cNvSpPr/>
            <p:nvPr/>
          </p:nvSpPr>
          <p:spPr>
            <a:xfrm>
              <a:off x="4217049" y="78234"/>
              <a:ext cx="7786253" cy="5685003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1DC394C6-DCC3-361D-5429-F2C0E179EA89}"/>
                </a:ext>
              </a:extLst>
            </p:cNvPr>
            <p:cNvGrpSpPr/>
            <p:nvPr/>
          </p:nvGrpSpPr>
          <p:grpSpPr>
            <a:xfrm>
              <a:off x="4260208" y="144175"/>
              <a:ext cx="7601825" cy="5523897"/>
              <a:chOff x="4260208" y="144175"/>
              <a:chExt cx="7601825" cy="5523897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406A270F-1ACA-E837-7DF8-975F7F941850}"/>
                  </a:ext>
                </a:extLst>
              </p:cNvPr>
              <p:cNvSpPr txBox="1"/>
              <p:nvPr/>
            </p:nvSpPr>
            <p:spPr>
              <a:xfrm>
                <a:off x="4260208" y="144175"/>
                <a:ext cx="433710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A6B27"/>
                    </a:solidFill>
                  </a:rPr>
                  <a:t>修改镜像标签并推送至</a:t>
                </a:r>
                <a:r>
                  <a:rPr kumimoji="1" lang="en-US" altLang="zh-CN" dirty="0">
                    <a:solidFill>
                      <a:srgbClr val="FA6B27"/>
                    </a:solidFill>
                  </a:rPr>
                  <a:t>harbor</a:t>
                </a:r>
                <a:r>
                  <a:rPr kumimoji="1" lang="zh-CN" altLang="en-US" dirty="0">
                    <a:solidFill>
                      <a:srgbClr val="FA6B27"/>
                    </a:solidFill>
                  </a:rPr>
                  <a:t>镜像仓库</a:t>
                </a:r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A2C6CCD-80A3-AD6C-B680-6ED62D80635C}"/>
                  </a:ext>
                </a:extLst>
              </p:cNvPr>
              <p:cNvSpPr txBox="1"/>
              <p:nvPr/>
            </p:nvSpPr>
            <p:spPr>
              <a:xfrm>
                <a:off x="4260208" y="2329235"/>
                <a:ext cx="344863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>
                    <a:solidFill>
                      <a:srgbClr val="FA6B27"/>
                    </a:solidFill>
                  </a:rPr>
                  <a:t>访问</a:t>
                </a:r>
                <a:r>
                  <a:rPr kumimoji="1" lang="en-US" altLang="zh-CN" dirty="0">
                    <a:solidFill>
                      <a:srgbClr val="FA6B27"/>
                    </a:solidFill>
                  </a:rPr>
                  <a:t>harbor</a:t>
                </a:r>
                <a:r>
                  <a:rPr kumimoji="1" lang="zh-CN" altLang="en-US" dirty="0">
                    <a:solidFill>
                      <a:srgbClr val="FA6B27"/>
                    </a:solidFill>
                  </a:rPr>
                  <a:t>仓库查看镜像信息</a:t>
                </a:r>
              </a:p>
            </p:txBody>
          </p:sp>
          <p:pic>
            <p:nvPicPr>
              <p:cNvPr id="2" name="图片 1">
                <a:extLst>
                  <a:ext uri="{FF2B5EF4-FFF2-40B4-BE49-F238E27FC236}">
                    <a16:creationId xmlns:a16="http://schemas.microsoft.com/office/drawing/2014/main" id="{4A1D8E15-9361-1775-3225-0FE526CE9D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60208" y="509362"/>
                <a:ext cx="7601825" cy="1685760"/>
              </a:xfrm>
              <a:prstGeom prst="rect">
                <a:avLst/>
              </a:prstGeom>
            </p:spPr>
          </p:pic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F4E4C28E-1DD9-CE73-399D-94047E374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337108" y="2794854"/>
                <a:ext cx="6534664" cy="2873218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915631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制作</a:t>
              </a:r>
              <a:r>
                <a:rPr kumimoji="1" lang="en-US" altLang="zh-CN" dirty="0"/>
                <a:t>jar</a:t>
              </a:r>
              <a:r>
                <a:rPr kumimoji="1" lang="zh-CN" altLang="en-US" dirty="0"/>
                <a:t>包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构建</a:t>
              </a:r>
              <a:r>
                <a:rPr kumimoji="1" lang="en-US" altLang="zh-CN" dirty="0"/>
                <a:t>docker</a:t>
              </a:r>
              <a:r>
                <a:rPr kumimoji="1" lang="zh-CN" altLang="en-US" dirty="0"/>
                <a:t>镜像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推送至</a:t>
              </a:r>
              <a:r>
                <a:rPr kumimoji="1" lang="en-US" altLang="zh-CN" dirty="0"/>
                <a:t>harbor</a:t>
              </a:r>
              <a:r>
                <a:rPr kumimoji="1" lang="zh-CN" altLang="en-US" dirty="0"/>
                <a:t>私有镜像仓库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创建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pod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资源调试</a:t>
              </a:r>
              <a:endParaRPr kumimoji="1"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deployment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service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ingress</a:t>
              </a:r>
              <a:r>
                <a:rPr kumimoji="1" lang="zh-CN" altLang="en-US" dirty="0"/>
                <a:t>资源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2B390A-44FD-A8E9-78BC-B55CB58B1952}"/>
              </a:ext>
            </a:extLst>
          </p:cNvPr>
          <p:cNvGrpSpPr/>
          <p:nvPr/>
        </p:nvGrpSpPr>
        <p:grpSpPr>
          <a:xfrm>
            <a:off x="4255724" y="1415329"/>
            <a:ext cx="7852029" cy="4062425"/>
            <a:chOff x="4166726" y="78234"/>
            <a:chExt cx="7852029" cy="40624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911DA7-5EE6-5D1E-AE2D-AF67FBD92437}"/>
                </a:ext>
              </a:extLst>
            </p:cNvPr>
            <p:cNvSpPr/>
            <p:nvPr/>
          </p:nvSpPr>
          <p:spPr>
            <a:xfrm>
              <a:off x="4217049" y="78234"/>
              <a:ext cx="7786253" cy="40624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6A270F-1ACA-E837-7DF8-975F7F941850}"/>
                </a:ext>
              </a:extLst>
            </p:cNvPr>
            <p:cNvSpPr txBox="1"/>
            <p:nvPr/>
          </p:nvSpPr>
          <p:spPr>
            <a:xfrm>
              <a:off x="4260208" y="144175"/>
              <a:ext cx="43371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编写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pod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资源清单文件，并创建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pod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2C6CCD-80A3-AD6C-B680-6ED62D80635C}"/>
                </a:ext>
              </a:extLst>
            </p:cNvPr>
            <p:cNvSpPr txBox="1"/>
            <p:nvPr/>
          </p:nvSpPr>
          <p:spPr>
            <a:xfrm>
              <a:off x="4166726" y="2348010"/>
              <a:ext cx="344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访问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pod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  <a:r>
                <a:rPr kumimoji="1" lang="en-US" altLang="zh-CN" dirty="0" err="1">
                  <a:solidFill>
                    <a:srgbClr val="FA6B27"/>
                  </a:solidFill>
                </a:rPr>
                <a:t>ip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: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端口，验证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BDA7B80-B05A-6A53-9A56-C905A30EB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6355" y="556921"/>
              <a:ext cx="7772400" cy="1383530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2E1BDEE4-394F-08B8-E45D-2F8528AB2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46355" y="2730026"/>
              <a:ext cx="6553200" cy="1219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1378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制作</a:t>
              </a:r>
              <a:r>
                <a:rPr kumimoji="1" lang="en-US" altLang="zh-CN" dirty="0"/>
                <a:t>jar</a:t>
              </a:r>
              <a:r>
                <a:rPr kumimoji="1" lang="zh-CN" altLang="en-US" dirty="0"/>
                <a:t>包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构建</a:t>
              </a:r>
              <a:r>
                <a:rPr kumimoji="1" lang="en-US" altLang="zh-CN" dirty="0"/>
                <a:t>docker</a:t>
              </a:r>
              <a:r>
                <a:rPr kumimoji="1" lang="zh-CN" altLang="en-US" dirty="0"/>
                <a:t>镜像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推送至</a:t>
              </a:r>
              <a:r>
                <a:rPr kumimoji="1" lang="en-US" altLang="zh-CN" dirty="0"/>
                <a:t>harbor</a:t>
              </a:r>
              <a:r>
                <a:rPr kumimoji="1" lang="zh-CN" altLang="en-US" dirty="0"/>
                <a:t>私有镜像仓库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pod</a:t>
              </a:r>
              <a:r>
                <a:rPr kumimoji="1" lang="zh-CN" altLang="en-US" dirty="0"/>
                <a:t>资源调试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创建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deployment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资源</a:t>
              </a:r>
              <a:endParaRPr kumimoji="1"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service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ingress</a:t>
              </a:r>
              <a:r>
                <a:rPr kumimoji="1" lang="zh-CN" altLang="en-US" dirty="0"/>
                <a:t>资源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272F3DC-9F20-0A74-7E46-265F048194A4}"/>
              </a:ext>
            </a:extLst>
          </p:cNvPr>
          <p:cNvGrpSpPr/>
          <p:nvPr/>
        </p:nvGrpSpPr>
        <p:grpSpPr>
          <a:xfrm>
            <a:off x="4255724" y="1415329"/>
            <a:ext cx="7852029" cy="4062425"/>
            <a:chOff x="4166726" y="78234"/>
            <a:chExt cx="7852029" cy="40624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911DA7-5EE6-5D1E-AE2D-AF67FBD92437}"/>
                </a:ext>
              </a:extLst>
            </p:cNvPr>
            <p:cNvSpPr/>
            <p:nvPr/>
          </p:nvSpPr>
          <p:spPr>
            <a:xfrm>
              <a:off x="4217049" y="78234"/>
              <a:ext cx="7786253" cy="40624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6A270F-1ACA-E837-7DF8-975F7F941850}"/>
                </a:ext>
              </a:extLst>
            </p:cNvPr>
            <p:cNvSpPr txBox="1"/>
            <p:nvPr/>
          </p:nvSpPr>
          <p:spPr>
            <a:xfrm>
              <a:off x="4260208" y="144175"/>
              <a:ext cx="604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编写清单文件，并创建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deployment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2C6CCD-80A3-AD6C-B680-6ED62D80635C}"/>
                </a:ext>
              </a:extLst>
            </p:cNvPr>
            <p:cNvSpPr txBox="1"/>
            <p:nvPr/>
          </p:nvSpPr>
          <p:spPr>
            <a:xfrm>
              <a:off x="4166726" y="2348010"/>
              <a:ext cx="344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访问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pod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  <a:r>
                <a:rPr kumimoji="1" lang="en-US" altLang="zh-CN" dirty="0" err="1">
                  <a:solidFill>
                    <a:srgbClr val="FA6B27"/>
                  </a:solidFill>
                </a:rPr>
                <a:t>ip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: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端口，验证</a:t>
              </a: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AB7B4798-BBA5-8EB5-E628-B9E7908680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6355" y="649049"/>
              <a:ext cx="7772400" cy="1181404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5F2A10E5-0A2E-68BE-5962-F5C3313DE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3717" y="2794000"/>
              <a:ext cx="6527800" cy="127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7509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制作</a:t>
              </a:r>
              <a:r>
                <a:rPr kumimoji="1" lang="en-US" altLang="zh-CN" dirty="0"/>
                <a:t>jar</a:t>
              </a:r>
              <a:r>
                <a:rPr kumimoji="1" lang="zh-CN" altLang="en-US" dirty="0"/>
                <a:t>包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构建</a:t>
              </a:r>
              <a:r>
                <a:rPr kumimoji="1" lang="en-US" altLang="zh-CN" dirty="0"/>
                <a:t>docker</a:t>
              </a:r>
              <a:r>
                <a:rPr kumimoji="1" lang="zh-CN" altLang="en-US" dirty="0"/>
                <a:t>镜像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推送至</a:t>
              </a:r>
              <a:r>
                <a:rPr kumimoji="1" lang="en-US" altLang="zh-CN" dirty="0"/>
                <a:t>harbor</a:t>
              </a:r>
              <a:r>
                <a:rPr kumimoji="1" lang="zh-CN" altLang="en-US" dirty="0"/>
                <a:t>私有镜像仓库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pod</a:t>
              </a:r>
              <a:r>
                <a:rPr kumimoji="1" lang="zh-CN" altLang="en-US" dirty="0"/>
                <a:t>资源调试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deployment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创建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service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资源</a:t>
              </a:r>
              <a:endParaRPr kumimoji="1" lang="en-US" altLang="zh-CN" dirty="0">
                <a:solidFill>
                  <a:srgbClr val="FF0000"/>
                </a:solidFill>
              </a:endParaRPr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ingress</a:t>
              </a:r>
              <a:r>
                <a:rPr kumimoji="1" lang="zh-CN" altLang="en-US" dirty="0"/>
                <a:t>资源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DAB5382-B22B-4184-17C8-D8939DE43407}"/>
              </a:ext>
            </a:extLst>
          </p:cNvPr>
          <p:cNvGrpSpPr/>
          <p:nvPr/>
        </p:nvGrpSpPr>
        <p:grpSpPr>
          <a:xfrm>
            <a:off x="4255724" y="1415329"/>
            <a:ext cx="7852029" cy="4062425"/>
            <a:chOff x="4166726" y="78234"/>
            <a:chExt cx="7852029" cy="4062425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911DA7-5EE6-5D1E-AE2D-AF67FBD92437}"/>
                </a:ext>
              </a:extLst>
            </p:cNvPr>
            <p:cNvSpPr/>
            <p:nvPr/>
          </p:nvSpPr>
          <p:spPr>
            <a:xfrm>
              <a:off x="4217049" y="78234"/>
              <a:ext cx="7786253" cy="4062425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6A270F-1ACA-E837-7DF8-975F7F941850}"/>
                </a:ext>
              </a:extLst>
            </p:cNvPr>
            <p:cNvSpPr txBox="1"/>
            <p:nvPr/>
          </p:nvSpPr>
          <p:spPr>
            <a:xfrm>
              <a:off x="4260208" y="144175"/>
              <a:ext cx="604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编写清单文件，并创建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service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2C6CCD-80A3-AD6C-B680-6ED62D80635C}"/>
                </a:ext>
              </a:extLst>
            </p:cNvPr>
            <p:cNvSpPr txBox="1"/>
            <p:nvPr/>
          </p:nvSpPr>
          <p:spPr>
            <a:xfrm>
              <a:off x="4166726" y="2348010"/>
              <a:ext cx="34486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访问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service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  <a:r>
                <a:rPr kumimoji="1" lang="en-US" altLang="zh-CN" dirty="0" err="1">
                  <a:solidFill>
                    <a:srgbClr val="FA6B27"/>
                  </a:solidFill>
                </a:rPr>
                <a:t>ip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: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端口，验证</a:t>
              </a: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989DA7E-101F-4615-3B24-24EEF39BD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246355" y="513507"/>
              <a:ext cx="7772400" cy="1547984"/>
            </a:xfrm>
            <a:prstGeom prst="rect">
              <a:avLst/>
            </a:prstGeom>
          </p:spPr>
        </p:pic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2ED3483-5D01-059C-089E-EBB3823865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0208" y="2818441"/>
              <a:ext cx="6794500" cy="1168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7161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6304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1(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流程步骤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9081A499-6D6C-C5A0-6D82-1C47E6727A0F}"/>
              </a:ext>
            </a:extLst>
          </p:cNvPr>
          <p:cNvGrpSpPr/>
          <p:nvPr/>
        </p:nvGrpSpPr>
        <p:grpSpPr>
          <a:xfrm>
            <a:off x="159392" y="945596"/>
            <a:ext cx="4177716" cy="5872480"/>
            <a:chOff x="159392" y="945596"/>
            <a:chExt cx="4177716" cy="5872480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67DFCA3-22BD-E48B-AD2D-8BD5A14671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739" r="11477"/>
            <a:stretch/>
          </p:blipFill>
          <p:spPr>
            <a:xfrm>
              <a:off x="159392" y="945596"/>
              <a:ext cx="4177716" cy="587248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CBD55D7-2EF9-A0C0-A8E9-44365D1E3CF1}"/>
                </a:ext>
              </a:extLst>
            </p:cNvPr>
            <p:cNvSpPr txBox="1"/>
            <p:nvPr/>
          </p:nvSpPr>
          <p:spPr>
            <a:xfrm>
              <a:off x="659666" y="1503157"/>
              <a:ext cx="3350597" cy="3886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制作</a:t>
              </a:r>
              <a:r>
                <a:rPr kumimoji="1" lang="en-US" altLang="zh-CN" dirty="0"/>
                <a:t>jar</a:t>
              </a:r>
              <a:r>
                <a:rPr kumimoji="1" lang="zh-CN" altLang="en-US" dirty="0"/>
                <a:t>包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构建</a:t>
              </a:r>
              <a:r>
                <a:rPr kumimoji="1" lang="en-US" altLang="zh-CN" dirty="0"/>
                <a:t>docker</a:t>
              </a:r>
              <a:r>
                <a:rPr kumimoji="1" lang="zh-CN" altLang="en-US" dirty="0"/>
                <a:t>镜像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推送至</a:t>
              </a:r>
              <a:r>
                <a:rPr kumimoji="1" lang="en-US" altLang="zh-CN" dirty="0"/>
                <a:t>harbor</a:t>
              </a:r>
              <a:r>
                <a:rPr kumimoji="1" lang="zh-CN" altLang="en-US" dirty="0"/>
                <a:t>私有镜像仓库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pod</a:t>
              </a:r>
              <a:r>
                <a:rPr kumimoji="1" lang="zh-CN" altLang="en-US" dirty="0"/>
                <a:t>资源调试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deployment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/>
                <a:t>创建</a:t>
              </a:r>
              <a:r>
                <a:rPr kumimoji="1" lang="en-US" altLang="zh-CN" dirty="0"/>
                <a:t>service</a:t>
              </a:r>
              <a:r>
                <a:rPr kumimoji="1" lang="zh-CN" altLang="en-US" dirty="0"/>
                <a:t>资源</a:t>
              </a:r>
              <a:endParaRPr kumimoji="1" lang="en-US" altLang="zh-CN" dirty="0"/>
            </a:p>
            <a:p>
              <a:pPr marL="342900" indent="-342900">
                <a:lnSpc>
                  <a:spcPct val="200000"/>
                </a:lnSpc>
                <a:buAutoNum type="arabicPeriod"/>
              </a:pPr>
              <a:r>
                <a:rPr kumimoji="1" lang="zh-CN" altLang="en-US" dirty="0">
                  <a:solidFill>
                    <a:srgbClr val="FF0000"/>
                  </a:solidFill>
                </a:rPr>
                <a:t>创建</a:t>
              </a:r>
              <a:r>
                <a:rPr kumimoji="1" lang="en-US" altLang="zh-CN" dirty="0">
                  <a:solidFill>
                    <a:srgbClr val="FF0000"/>
                  </a:solidFill>
                </a:rPr>
                <a:t>ingress</a:t>
              </a:r>
              <a:r>
                <a:rPr kumimoji="1" lang="zh-CN" altLang="en-US" dirty="0">
                  <a:solidFill>
                    <a:srgbClr val="FF0000"/>
                  </a:solidFill>
                </a:rPr>
                <a:t>资源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1D1889C-8C53-505A-1D7D-5EFCC8A84586}"/>
              </a:ext>
            </a:extLst>
          </p:cNvPr>
          <p:cNvGrpSpPr/>
          <p:nvPr/>
        </p:nvGrpSpPr>
        <p:grpSpPr>
          <a:xfrm>
            <a:off x="4263450" y="1199659"/>
            <a:ext cx="7836577" cy="4493766"/>
            <a:chOff x="4166725" y="78234"/>
            <a:chExt cx="7836577" cy="4493766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DF911DA7-5EE6-5D1E-AE2D-AF67FBD92437}"/>
                </a:ext>
              </a:extLst>
            </p:cNvPr>
            <p:cNvSpPr/>
            <p:nvPr/>
          </p:nvSpPr>
          <p:spPr>
            <a:xfrm>
              <a:off x="4217049" y="78234"/>
              <a:ext cx="7786253" cy="4493766"/>
            </a:xfrm>
            <a:prstGeom prst="rect">
              <a:avLst/>
            </a:pr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406A270F-1ACA-E837-7DF8-975F7F941850}"/>
                </a:ext>
              </a:extLst>
            </p:cNvPr>
            <p:cNvSpPr txBox="1"/>
            <p:nvPr/>
          </p:nvSpPr>
          <p:spPr>
            <a:xfrm>
              <a:off x="4260208" y="144175"/>
              <a:ext cx="60498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编写清单文件，并创建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ingress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资源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0A2C6CCD-80A3-AD6C-B680-6ED62D80635C}"/>
                </a:ext>
              </a:extLst>
            </p:cNvPr>
            <p:cNvSpPr txBox="1"/>
            <p:nvPr/>
          </p:nvSpPr>
          <p:spPr>
            <a:xfrm>
              <a:off x="4166725" y="2348010"/>
              <a:ext cx="52037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zh-CN" altLang="en-US" dirty="0">
                  <a:solidFill>
                    <a:srgbClr val="FA6B27"/>
                  </a:solidFill>
                </a:rPr>
                <a:t>修改</a:t>
              </a:r>
              <a:r>
                <a:rPr kumimoji="1" lang="en-US" altLang="zh-CN" dirty="0">
                  <a:solidFill>
                    <a:srgbClr val="FA6B27"/>
                  </a:solidFill>
                </a:rPr>
                <a:t>hots</a:t>
              </a:r>
              <a:r>
                <a:rPr kumimoji="1" lang="zh-CN" altLang="en-US" dirty="0">
                  <a:solidFill>
                    <a:srgbClr val="FA6B27"/>
                  </a:solidFill>
                </a:rPr>
                <a:t>解析，访问域名</a:t>
              </a:r>
              <a:r>
                <a:rPr kumimoji="1" lang="en" altLang="zh-CN" dirty="0" err="1">
                  <a:solidFill>
                    <a:srgbClr val="FA6B27"/>
                  </a:solidFill>
                </a:rPr>
                <a:t>springboot.test.com</a:t>
              </a:r>
              <a:endParaRPr kumimoji="1" lang="zh-CN" altLang="en-US" dirty="0">
                <a:solidFill>
                  <a:srgbClr val="FA6B27"/>
                </a:solidFill>
              </a:endParaRPr>
            </a:p>
          </p:txBody>
        </p:sp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EF72AA04-22AE-3142-BAB2-2EFC0C1F2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17359" y="579448"/>
              <a:ext cx="7213600" cy="1460500"/>
            </a:xfrm>
            <a:prstGeom prst="rect">
              <a:avLst/>
            </a:prstGeom>
          </p:spPr>
        </p:pic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3CCE4A3D-7F7C-9956-1FBC-388421030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7108" y="2774710"/>
              <a:ext cx="4533900" cy="1574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631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1245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CF8D653-1DB1-3BBF-BF13-EFF8A77B1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A708EED8-0E62-5AE1-959D-F7065B1CB05B}"/>
              </a:ext>
            </a:extLst>
          </p:cNvPr>
          <p:cNvGrpSpPr/>
          <p:nvPr/>
        </p:nvGrpSpPr>
        <p:grpSpPr>
          <a:xfrm>
            <a:off x="2720049" y="849309"/>
            <a:ext cx="9471949" cy="5215825"/>
            <a:chOff x="1007127" y="810734"/>
            <a:chExt cx="10593589" cy="54376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8B062FC7-D0B2-F1B8-2A8C-A88E8E34EE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" t="5075" r="4304" b="21794"/>
            <a:stretch/>
          </p:blipFill>
          <p:spPr>
            <a:xfrm flipH="1">
              <a:off x="1007127" y="810734"/>
              <a:ext cx="10593589" cy="54376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1AD80D0E-253B-1AE3-D6F9-9D1C2B528535}"/>
                </a:ext>
              </a:extLst>
            </p:cNvPr>
            <p:cNvSpPr txBox="1"/>
            <p:nvPr/>
          </p:nvSpPr>
          <p:spPr>
            <a:xfrm>
              <a:off x="2430074" y="2144085"/>
              <a:ext cx="7858852" cy="271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 dirty="0"/>
                <a:t>VUE</a:t>
              </a:r>
              <a:r>
                <a:rPr kumimoji="1" lang="zh-CN" altLang="en-US" sz="2800" dirty="0"/>
                <a:t>项目，开发提供源代码，部署开发与生产环境，使用两个不同的域名分别访问开发与生产环境，其中生产环境的</a:t>
              </a:r>
              <a:r>
                <a:rPr kumimoji="1" lang="en-US" altLang="zh-CN" sz="2800" dirty="0"/>
                <a:t>img</a:t>
              </a:r>
              <a:r>
                <a:rPr kumimoji="1" lang="zh-CN" altLang="en-US" sz="2800" dirty="0"/>
                <a:t>路径资源从远端服务器定时拉取。</a:t>
              </a:r>
              <a:endParaRPr kumimoji="1" lang="en-US" altLang="zh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7500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部署上线业务流程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5F055F-0310-2697-86C4-E38466DD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4DFA6E3-8ACE-6CC8-E31A-7563A896AFD2}"/>
              </a:ext>
            </a:extLst>
          </p:cNvPr>
          <p:cNvGrpSpPr/>
          <p:nvPr/>
        </p:nvGrpSpPr>
        <p:grpSpPr>
          <a:xfrm>
            <a:off x="2279901" y="487342"/>
            <a:ext cx="10225824" cy="7132247"/>
            <a:chOff x="514858" y="433371"/>
            <a:chExt cx="11436735" cy="74356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2579C44-8D91-2F90-183C-77F07610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858" y="433371"/>
              <a:ext cx="11436735" cy="743562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159ADB-0BB6-5E41-249C-C8CE5E1643C4}"/>
                </a:ext>
              </a:extLst>
            </p:cNvPr>
            <p:cNvSpPr txBox="1"/>
            <p:nvPr/>
          </p:nvSpPr>
          <p:spPr>
            <a:xfrm>
              <a:off x="2152402" y="2342255"/>
              <a:ext cx="8411672" cy="203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/>
                <a:t>经过大家的不懈努力，我们的网上商城项目终于开发完成，并且顺利通过了项目功能测试，接下来就是部署服务上线了。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767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288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（思路）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602C16-8203-48BD-06EC-AF9FEE85954A}"/>
              </a:ext>
            </a:extLst>
          </p:cNvPr>
          <p:cNvSpPr txBox="1"/>
          <p:nvPr/>
        </p:nvSpPr>
        <p:spPr>
          <a:xfrm>
            <a:off x="1050849" y="952713"/>
            <a:ext cx="10778478" cy="4412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en-US" altLang="zh-CN" sz="2400" dirty="0">
                <a:solidFill>
                  <a:srgbClr val="FF0000"/>
                </a:solidFill>
              </a:rPr>
              <a:t>VUE</a:t>
            </a:r>
            <a:r>
              <a:rPr kumimoji="1" lang="zh-CN" altLang="en-US" sz="2400" dirty="0">
                <a:solidFill>
                  <a:srgbClr val="FF0000"/>
                </a:solidFill>
              </a:rPr>
              <a:t>项目，只提供源码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构建镜像时，使用</a:t>
            </a:r>
            <a:r>
              <a:rPr kumimoji="1" lang="en-US" altLang="zh-CN" sz="2400" dirty="0">
                <a:sym typeface="Wingdings" pitchFamily="2" charset="2"/>
              </a:rPr>
              <a:t>Nodejs</a:t>
            </a:r>
            <a:r>
              <a:rPr kumimoji="1" lang="zh-CN" altLang="en-US" sz="2400" dirty="0">
                <a:sym typeface="Wingdings" pitchFamily="2" charset="2"/>
              </a:rPr>
              <a:t>和</a:t>
            </a:r>
            <a:r>
              <a:rPr kumimoji="1" lang="en-US" altLang="zh-CN" sz="2400" dirty="0">
                <a:sym typeface="Wingdings" pitchFamily="2" charset="2"/>
              </a:rPr>
              <a:t>NGINX</a:t>
            </a:r>
            <a:r>
              <a:rPr kumimoji="1" lang="zh-CN" altLang="en-US" sz="2400" dirty="0">
                <a:sym typeface="Wingdings" pitchFamily="2" charset="2"/>
              </a:rPr>
              <a:t>两个基础镜像</a:t>
            </a:r>
            <a:endParaRPr kumimoji="1"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部署开发与生产环境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一套代码，两套环境，通过</a:t>
            </a:r>
            <a:r>
              <a:rPr kumimoji="1" lang="en-US" altLang="zh-CN" sz="2400" dirty="0" err="1">
                <a:sym typeface="Wingdings" pitchFamily="2" charset="2"/>
              </a:rPr>
              <a:t>configmap</a:t>
            </a:r>
            <a:r>
              <a:rPr kumimoji="1" lang="zh-CN" altLang="en-US" sz="2400" dirty="0">
                <a:sym typeface="Wingdings" pitchFamily="2" charset="2"/>
              </a:rPr>
              <a:t>创建两套不同配置。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使用两个域名访问两个环境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/>
              <a:t>部署两套</a:t>
            </a:r>
            <a:r>
              <a:rPr kumimoji="1" lang="en-US" altLang="zh-CN" sz="2400" dirty="0"/>
              <a:t>Controller 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Service</a:t>
            </a:r>
            <a:r>
              <a:rPr kumimoji="1" lang="zh-CN" altLang="en-US" sz="2400" dirty="0"/>
              <a:t>、</a:t>
            </a:r>
            <a:r>
              <a:rPr kumimoji="1" lang="en-US" altLang="zh-CN" sz="2400" dirty="0"/>
              <a:t>Ingress</a:t>
            </a:r>
            <a:r>
              <a:rPr kumimoji="1" lang="zh-CN" altLang="en-US" sz="2400" dirty="0"/>
              <a:t>。</a:t>
            </a:r>
            <a:endParaRPr kumimoji="1"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从远端定时拉取资源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/>
              <a:t>需要使用</a:t>
            </a:r>
            <a:r>
              <a:rPr kumimoji="1" lang="en" altLang="zh-CN" sz="2400" dirty="0"/>
              <a:t>sidecar</a:t>
            </a:r>
            <a:r>
              <a:rPr kumimoji="1" lang="zh-CN" altLang="en-US" sz="2400" dirty="0"/>
              <a:t>模式，一个</a:t>
            </a:r>
            <a:r>
              <a:rPr kumimoji="1" lang="en" altLang="zh-CN" sz="2400" dirty="0" err="1"/>
              <a:t>vue</a:t>
            </a:r>
            <a:r>
              <a:rPr kumimoji="1" lang="zh-CN" altLang="en-US" sz="2400" dirty="0"/>
              <a:t>容器，一个</a:t>
            </a:r>
            <a:r>
              <a:rPr kumimoji="1" lang="en" altLang="zh-CN" sz="2400" dirty="0"/>
              <a:t>img</a:t>
            </a:r>
            <a:r>
              <a:rPr kumimoji="1" lang="zh-CN" altLang="en-US" sz="2400" dirty="0"/>
              <a:t>容器，共享存储路径，实现静态资源远端拉取更新。</a:t>
            </a:r>
          </a:p>
        </p:txBody>
      </p:sp>
    </p:spTree>
    <p:extLst>
      <p:ext uri="{BB962C8B-B14F-4D97-AF65-F5344CB8AC3E}">
        <p14:creationId xmlns:p14="http://schemas.microsoft.com/office/powerpoint/2010/main" val="3605489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708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（思路分析）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D8BF9D2-A395-DC82-8D0A-BDCE77115781}"/>
              </a:ext>
            </a:extLst>
          </p:cNvPr>
          <p:cNvSpPr/>
          <p:nvPr/>
        </p:nvSpPr>
        <p:spPr>
          <a:xfrm>
            <a:off x="1579389" y="1105785"/>
            <a:ext cx="4182139" cy="52418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463E9-3DC7-292F-F1CC-DC5D88282C5D}"/>
              </a:ext>
            </a:extLst>
          </p:cNvPr>
          <p:cNvSpPr/>
          <p:nvPr/>
        </p:nvSpPr>
        <p:spPr>
          <a:xfrm>
            <a:off x="5942282" y="1105785"/>
            <a:ext cx="4182139" cy="524185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462DE39-0F0C-B143-D883-CA30A83F94A6}"/>
              </a:ext>
            </a:extLst>
          </p:cNvPr>
          <p:cNvSpPr/>
          <p:nvPr/>
        </p:nvSpPr>
        <p:spPr>
          <a:xfrm>
            <a:off x="3450613" y="1309472"/>
            <a:ext cx="4834475" cy="483447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F4C41F3-AC84-58D3-C64A-82249EDCACD9}"/>
              </a:ext>
            </a:extLst>
          </p:cNvPr>
          <p:cNvSpPr/>
          <p:nvPr/>
        </p:nvSpPr>
        <p:spPr>
          <a:xfrm>
            <a:off x="3757783" y="1588925"/>
            <a:ext cx="4275568" cy="427556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664E2C4-62CB-C39F-D663-3F6ADE8F1F05}"/>
              </a:ext>
            </a:extLst>
          </p:cNvPr>
          <p:cNvSpPr txBox="1"/>
          <p:nvPr/>
        </p:nvSpPr>
        <p:spPr>
          <a:xfrm>
            <a:off x="2408264" y="2179674"/>
            <a:ext cx="677108" cy="33752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00B050"/>
                </a:solidFill>
              </a:rPr>
              <a:t>开发模式配置文件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90E82F5-8EDC-4365-163B-D37D2E7B2605}"/>
              </a:ext>
            </a:extLst>
          </p:cNvPr>
          <p:cNvSpPr txBox="1"/>
          <p:nvPr/>
        </p:nvSpPr>
        <p:spPr>
          <a:xfrm>
            <a:off x="9106628" y="2179674"/>
            <a:ext cx="677108" cy="337528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zh-CN" altLang="en-US" sz="3200" dirty="0">
                <a:solidFill>
                  <a:srgbClr val="00B050"/>
                </a:solidFill>
              </a:rPr>
              <a:t>线上模式配置文件</a:t>
            </a:r>
          </a:p>
        </p:txBody>
      </p:sp>
      <p:pic>
        <p:nvPicPr>
          <p:cNvPr id="2" name="图片 1" descr="图表, 图标&#10;&#10;中度可信度描述已自动生成">
            <a:extLst>
              <a:ext uri="{FF2B5EF4-FFF2-40B4-BE49-F238E27FC236}">
                <a16:creationId xmlns:a16="http://schemas.microsoft.com/office/drawing/2014/main" id="{2759FA3D-3541-8634-4C03-7CA4E1314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95" y="2022337"/>
            <a:ext cx="3408744" cy="3408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2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7080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（结果验证）</a:t>
            </a:r>
          </a:p>
        </p:txBody>
      </p: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2418308A-5054-7695-EF09-6E9772A7DE7B}"/>
              </a:ext>
            </a:extLst>
          </p:cNvPr>
          <p:cNvCxnSpPr>
            <a:cxnSpLocks/>
          </p:cNvCxnSpPr>
          <p:nvPr/>
        </p:nvCxnSpPr>
        <p:spPr>
          <a:xfrm flipV="1">
            <a:off x="0" y="3725922"/>
            <a:ext cx="12192000" cy="110590"/>
          </a:xfrm>
          <a:prstGeom prst="line">
            <a:avLst/>
          </a:prstGeom>
          <a:ln w="571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25" name="Picture 1">
            <a:extLst>
              <a:ext uri="{FF2B5EF4-FFF2-40B4-BE49-F238E27FC236}">
                <a16:creationId xmlns:a16="http://schemas.microsoft.com/office/drawing/2014/main" id="{569102B0-EB32-6477-BB13-0AA9E9CA4E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62" y="3904834"/>
            <a:ext cx="10190322" cy="2629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3D89334-06D0-3310-0B6B-F1C1F7EA4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842" y="849308"/>
            <a:ext cx="9617973" cy="280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41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124585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ACFF4-162E-578D-80A8-FE4B2E99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B3962FB-6347-F057-B652-BDBE47F6EA01}"/>
              </a:ext>
            </a:extLst>
          </p:cNvPr>
          <p:cNvGrpSpPr/>
          <p:nvPr/>
        </p:nvGrpSpPr>
        <p:grpSpPr>
          <a:xfrm>
            <a:off x="2720051" y="849309"/>
            <a:ext cx="9471949" cy="5215825"/>
            <a:chOff x="1007129" y="810734"/>
            <a:chExt cx="10593589" cy="54376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E8C429-180F-3BA1-8012-42BF6AE15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" t="5075" r="4304" b="21794"/>
            <a:stretch/>
          </p:blipFill>
          <p:spPr>
            <a:xfrm flipH="1">
              <a:off x="1007129" y="810734"/>
              <a:ext cx="10593589" cy="54376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602C16-8203-48BD-06EC-AF9FEE85954A}"/>
                </a:ext>
              </a:extLst>
            </p:cNvPr>
            <p:cNvSpPr txBox="1"/>
            <p:nvPr/>
          </p:nvSpPr>
          <p:spPr>
            <a:xfrm>
              <a:off x="2169472" y="2173506"/>
              <a:ext cx="8268902" cy="27121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en-US" altLang="zh-CN" sz="2800" dirty="0"/>
                <a:t>Python</a:t>
              </a:r>
              <a:r>
                <a:rPr kumimoji="1" lang="zh-CN" altLang="en-US" sz="2800" dirty="0"/>
                <a:t>爬虫项目，需要安装网络软件包，实现</a:t>
              </a:r>
              <a:r>
                <a:rPr lang="en" altLang="zh-CN" sz="2800" b="0" i="0" dirty="0">
                  <a:solidFill>
                    <a:srgbClr val="121212"/>
                  </a:solidFill>
                  <a:effectLst/>
                  <a:latin typeface="-apple-system"/>
                </a:rPr>
                <a:t>IP</a:t>
              </a:r>
              <a:r>
                <a:rPr lang="zh-CN" altLang="en-US" sz="2800" b="0" i="0" dirty="0">
                  <a:solidFill>
                    <a:srgbClr val="121212"/>
                  </a:solidFill>
                  <a:effectLst/>
                  <a:latin typeface="-apple-system"/>
                </a:rPr>
                <a:t>代理池的</a:t>
              </a:r>
              <a:r>
                <a:rPr kumimoji="1" lang="zh-CN" altLang="en-US" sz="2800" dirty="0"/>
                <a:t>使用，将日志采集并实时上传到</a:t>
              </a:r>
              <a:r>
                <a:rPr kumimoji="1" lang="en-US" altLang="zh-CN" sz="2800" dirty="0"/>
                <a:t>ES</a:t>
              </a:r>
              <a:r>
                <a:rPr kumimoji="1" lang="zh-CN" altLang="en-US" sz="2800" dirty="0"/>
                <a:t>便于观察，并要求数据目录持久化存储，定时运行项目</a:t>
              </a:r>
              <a:endParaRPr kumimoji="1" lang="en-US" altLang="zh-CN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4255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288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（思路）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F602C16-8203-48BD-06EC-AF9FEE85954A}"/>
              </a:ext>
            </a:extLst>
          </p:cNvPr>
          <p:cNvSpPr txBox="1"/>
          <p:nvPr/>
        </p:nvSpPr>
        <p:spPr>
          <a:xfrm>
            <a:off x="1050849" y="952713"/>
            <a:ext cx="10778478" cy="5151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安装网络软件包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不能使用</a:t>
            </a:r>
            <a:r>
              <a:rPr kumimoji="1" lang="en-US" altLang="zh-CN" sz="2400" dirty="0">
                <a:sym typeface="Wingdings" pitchFamily="2" charset="2"/>
              </a:rPr>
              <a:t>Python</a:t>
            </a:r>
            <a:r>
              <a:rPr kumimoji="1" lang="zh-CN" altLang="en-US" sz="2400" dirty="0">
                <a:sym typeface="Wingdings" pitchFamily="2" charset="2"/>
              </a:rPr>
              <a:t>基础镜像，只能使用</a:t>
            </a:r>
            <a:r>
              <a:rPr kumimoji="1" lang="en-US" altLang="zh-CN" sz="2400" dirty="0">
                <a:sym typeface="Wingdings" pitchFamily="2" charset="2"/>
              </a:rPr>
              <a:t>centos</a:t>
            </a:r>
            <a:r>
              <a:rPr kumimoji="1" lang="zh-CN" altLang="en-US" sz="2400" dirty="0">
                <a:sym typeface="Wingdings" pitchFamily="2" charset="2"/>
              </a:rPr>
              <a:t>、</a:t>
            </a:r>
            <a:r>
              <a:rPr kumimoji="1" lang="en-US" altLang="zh-CN" sz="2400" dirty="0">
                <a:sym typeface="Wingdings" pitchFamily="2" charset="2"/>
              </a:rPr>
              <a:t>ubuntu</a:t>
            </a:r>
            <a:r>
              <a:rPr kumimoji="1" lang="zh-CN" altLang="en-US" sz="2400" dirty="0">
                <a:sym typeface="Wingdings" pitchFamily="2" charset="2"/>
              </a:rPr>
              <a:t>等系统镜像</a:t>
            </a:r>
            <a:endParaRPr kumimoji="1"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定时运行项目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使用</a:t>
            </a:r>
            <a:r>
              <a:rPr kumimoji="1" lang="en-US" altLang="zh-CN" sz="2400" dirty="0">
                <a:sym typeface="Wingdings" pitchFamily="2" charset="2"/>
              </a:rPr>
              <a:t>cronjob</a:t>
            </a:r>
            <a:r>
              <a:rPr kumimoji="1" lang="zh-CN" altLang="en-US" sz="2400" dirty="0">
                <a:sym typeface="Wingdings" pitchFamily="2" charset="2"/>
              </a:rPr>
              <a:t>控制器</a:t>
            </a:r>
            <a:endParaRPr kumimoji="1" lang="en-US" altLang="zh-CN" sz="2400" dirty="0">
              <a:sym typeface="Wingdings" pitchFamily="2" charset="2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  <a:sym typeface="Wingdings" pitchFamily="2" charset="2"/>
              </a:rPr>
              <a:t>持久化存储数据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</a:t>
            </a:r>
            <a:r>
              <a:rPr kumimoji="1" lang="zh-CN" altLang="en-US" sz="2400" dirty="0">
                <a:sym typeface="Wingdings" pitchFamily="2" charset="2"/>
              </a:rPr>
              <a:t>使用</a:t>
            </a:r>
            <a:r>
              <a:rPr kumimoji="1" lang="en-US" altLang="zh-CN" sz="2400" dirty="0" err="1">
                <a:sym typeface="Wingdings" pitchFamily="2" charset="2"/>
              </a:rPr>
              <a:t>nfs</a:t>
            </a:r>
            <a:r>
              <a:rPr kumimoji="1" lang="zh-CN" altLang="en-US" sz="2400" dirty="0">
                <a:sym typeface="Wingdings" pitchFamily="2" charset="2"/>
              </a:rPr>
              <a:t>、</a:t>
            </a:r>
            <a:r>
              <a:rPr kumimoji="1" lang="en-US" altLang="zh-CN" sz="2400" dirty="0" err="1">
                <a:sym typeface="Wingdings" pitchFamily="2" charset="2"/>
              </a:rPr>
              <a:t>ceph</a:t>
            </a:r>
            <a:r>
              <a:rPr kumimoji="1" lang="zh-CN" altLang="en-US" sz="2400" dirty="0">
                <a:sym typeface="Wingdings" pitchFamily="2" charset="2"/>
              </a:rPr>
              <a:t>共享存储服务</a:t>
            </a:r>
            <a:endParaRPr kumimoji="1"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kumimoji="1" lang="zh-CN" altLang="en-US" sz="2400" dirty="0">
                <a:solidFill>
                  <a:srgbClr val="FF0000"/>
                </a:solidFill>
              </a:rPr>
              <a:t>将日志采集并实时上传到</a:t>
            </a:r>
            <a:r>
              <a:rPr kumimoji="1" lang="en-US" altLang="zh-CN" sz="2400" dirty="0">
                <a:solidFill>
                  <a:srgbClr val="FF0000"/>
                </a:solidFill>
              </a:rPr>
              <a:t>Redis</a:t>
            </a:r>
            <a:r>
              <a:rPr kumimoji="1" lang="en-US" altLang="zh-CN" sz="2400" dirty="0">
                <a:solidFill>
                  <a:srgbClr val="FF0000"/>
                </a:solidFill>
                <a:sym typeface="Wingdings" pitchFamily="2" charset="2"/>
              </a:rPr>
              <a:t> </a:t>
            </a:r>
            <a:r>
              <a:rPr kumimoji="1" lang="zh-CN" altLang="en-US" sz="2400" dirty="0">
                <a:sym typeface="Wingdings" pitchFamily="2" charset="2"/>
              </a:rPr>
              <a:t>方案</a:t>
            </a:r>
            <a:r>
              <a:rPr kumimoji="1" lang="en-US" altLang="zh-CN" sz="2400" dirty="0">
                <a:sym typeface="Wingdings" pitchFamily="2" charset="2"/>
              </a:rPr>
              <a:t>1</a:t>
            </a:r>
            <a:r>
              <a:rPr kumimoji="1" lang="zh-CN" altLang="en-US" sz="2400" dirty="0">
                <a:sym typeface="Wingdings" pitchFamily="2" charset="2"/>
              </a:rPr>
              <a:t>：使用</a:t>
            </a:r>
            <a:r>
              <a:rPr kumimoji="1" lang="en" altLang="zh-CN" sz="2400" dirty="0">
                <a:sym typeface="Wingdings" pitchFamily="2" charset="2"/>
              </a:rPr>
              <a:t>sidecar</a:t>
            </a:r>
            <a:r>
              <a:rPr kumimoji="1" lang="zh-CN" altLang="en-US" sz="2400" dirty="0">
                <a:sym typeface="Wingdings" pitchFamily="2" charset="2"/>
              </a:rPr>
              <a:t>模式启动</a:t>
            </a:r>
            <a:r>
              <a:rPr kumimoji="1" lang="en-US" altLang="zh-CN" sz="2400" dirty="0" err="1">
                <a:sym typeface="Wingdings" pitchFamily="2" charset="2"/>
              </a:rPr>
              <a:t>filebeat</a:t>
            </a:r>
            <a:r>
              <a:rPr kumimoji="1" lang="zh-CN" altLang="en-US" sz="2400" dirty="0">
                <a:sym typeface="Wingdings" pitchFamily="2" charset="2"/>
              </a:rPr>
              <a:t>服务，</a:t>
            </a:r>
            <a:r>
              <a:rPr kumimoji="1" lang="en" altLang="zh-CN" sz="2400" dirty="0"/>
              <a:t> </a:t>
            </a:r>
            <a:r>
              <a:rPr kumimoji="1" lang="zh-CN" altLang="en" sz="2400" dirty="0"/>
              <a:t>同一</a:t>
            </a:r>
            <a:r>
              <a:rPr kumimoji="1" lang="en-US" altLang="zh-CN" sz="2400" dirty="0"/>
              <a:t>pod</a:t>
            </a:r>
            <a:r>
              <a:rPr kumimoji="1" lang="zh-CN" altLang="en-US" sz="2400" dirty="0"/>
              <a:t>包含</a:t>
            </a:r>
            <a:r>
              <a:rPr kumimoji="1" lang="zh-CN" altLang="en" sz="2400" dirty="0"/>
              <a:t>两个</a:t>
            </a:r>
            <a:r>
              <a:rPr kumimoji="1" lang="en" altLang="zh-CN" sz="2400" dirty="0"/>
              <a:t>container</a:t>
            </a:r>
            <a:r>
              <a:rPr kumimoji="1" lang="zh-CN" altLang="en-US" sz="2400" dirty="0"/>
              <a:t>，共用日志目录。方案</a:t>
            </a:r>
            <a:r>
              <a:rPr kumimoji="1" lang="en-US" altLang="zh-CN" sz="2400" dirty="0"/>
              <a:t>2</a:t>
            </a:r>
            <a:r>
              <a:rPr kumimoji="1" lang="zh-CN" altLang="en-US" sz="2400" dirty="0"/>
              <a:t>：使用</a:t>
            </a:r>
            <a:r>
              <a:rPr kumimoji="1" lang="en-US" altLang="zh-CN" sz="2400" dirty="0" err="1"/>
              <a:t>hostpath</a:t>
            </a:r>
            <a:r>
              <a:rPr kumimoji="1" lang="zh-CN" altLang="en-US" sz="2400" dirty="0"/>
              <a:t>挂载宿主机目录，使用</a:t>
            </a:r>
            <a:r>
              <a:rPr kumimoji="1" lang="en-US" altLang="zh-CN" sz="2400" dirty="0" err="1"/>
              <a:t>daemonset</a:t>
            </a:r>
            <a:r>
              <a:rPr kumimoji="1" lang="zh-CN" altLang="en-US" sz="2400" dirty="0"/>
              <a:t>控制器启动</a:t>
            </a:r>
            <a:r>
              <a:rPr kumimoji="1" lang="en-US" altLang="zh-CN" sz="2400" dirty="0" err="1"/>
              <a:t>filebeat</a:t>
            </a:r>
            <a:r>
              <a:rPr kumimoji="1" lang="zh-CN" altLang="en-US" sz="2400" dirty="0"/>
              <a:t>服务，采集宿主机目录日志。</a:t>
            </a:r>
            <a:endParaRPr kumimoji="1"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7392190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28873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案例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3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（结果）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5B0C9D6F-F501-B6E5-F25E-DE9928FB58C0}"/>
              </a:ext>
            </a:extLst>
          </p:cNvPr>
          <p:cNvGrpSpPr/>
          <p:nvPr/>
        </p:nvGrpSpPr>
        <p:grpSpPr>
          <a:xfrm>
            <a:off x="617614" y="1708260"/>
            <a:ext cx="11394631" cy="2218256"/>
            <a:chOff x="617614" y="1708260"/>
            <a:chExt cx="11394631" cy="2218256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39E329CC-5D7E-391F-6FD9-0AB0F27B6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614" y="1708260"/>
              <a:ext cx="11394631" cy="1592557"/>
            </a:xfrm>
            <a:prstGeom prst="rect">
              <a:avLst/>
            </a:prstGeom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8303C7E-043F-F408-BEE8-F5A560D14E2A}"/>
                </a:ext>
              </a:extLst>
            </p:cNvPr>
            <p:cNvSpPr txBox="1"/>
            <p:nvPr/>
          </p:nvSpPr>
          <p:spPr>
            <a:xfrm>
              <a:off x="4964921" y="3557184"/>
              <a:ext cx="2262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运行结果持久化存储</a:t>
              </a:r>
            </a:p>
          </p:txBody>
        </p:sp>
      </p:grpSp>
      <p:pic>
        <p:nvPicPr>
          <p:cNvPr id="1025" name="Picture 1">
            <a:extLst>
              <a:ext uri="{FF2B5EF4-FFF2-40B4-BE49-F238E27FC236}">
                <a16:creationId xmlns:a16="http://schemas.microsoft.com/office/drawing/2014/main" id="{212A07B6-DFAD-BA81-35E5-A276285E4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12" y="946532"/>
            <a:ext cx="8451975" cy="591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87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02EA6B-99F6-4C50-8C99-A79E360C6569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70D15F-981C-4296-BC4E-B7ED449F3150}"/>
              </a:ext>
            </a:extLst>
          </p:cNvPr>
          <p:cNvSpPr/>
          <p:nvPr/>
        </p:nvSpPr>
        <p:spPr>
          <a:xfrm>
            <a:off x="5003408" y="831203"/>
            <a:ext cx="2185182" cy="218518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B872E1-DA60-4C1B-AF86-0E2D5045709A}"/>
              </a:ext>
            </a:extLst>
          </p:cNvPr>
          <p:cNvSpPr/>
          <p:nvPr/>
        </p:nvSpPr>
        <p:spPr>
          <a:xfrm>
            <a:off x="4457436" y="3921459"/>
            <a:ext cx="387798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Helm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部署服务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72C941B3-6167-4048-95D2-1C34DC13C341}"/>
              </a:ext>
            </a:extLst>
          </p:cNvPr>
          <p:cNvSpPr/>
          <p:nvPr/>
        </p:nvSpPr>
        <p:spPr>
          <a:xfrm rot="16200000" flipH="1">
            <a:off x="5828062" y="5097845"/>
            <a:ext cx="535875" cy="975360"/>
          </a:xfrm>
          <a:prstGeom prst="chevron">
            <a:avLst>
              <a:gd name="adj" fmla="val 72508"/>
            </a:avLst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55955-DD10-469B-86B0-121DEB2671FF}"/>
              </a:ext>
            </a:extLst>
          </p:cNvPr>
          <p:cNvSpPr txBox="1"/>
          <p:nvPr/>
        </p:nvSpPr>
        <p:spPr>
          <a:xfrm>
            <a:off x="5355100" y="1259996"/>
            <a:ext cx="1481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BE628C-B17A-4536-A2A2-07911FC51FCD}"/>
              </a:ext>
            </a:extLst>
          </p:cNvPr>
          <p:cNvSpPr/>
          <p:nvPr/>
        </p:nvSpPr>
        <p:spPr>
          <a:xfrm>
            <a:off x="10719174" y="3045706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B69637-6629-4AAA-A63C-49931F2763DA}"/>
              </a:ext>
            </a:extLst>
          </p:cNvPr>
          <p:cNvSpPr/>
          <p:nvPr/>
        </p:nvSpPr>
        <p:spPr>
          <a:xfrm>
            <a:off x="2711992" y="8331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DEC223-8831-4C3E-B668-D5D73B5ADB96}"/>
              </a:ext>
            </a:extLst>
          </p:cNvPr>
          <p:cNvSpPr/>
          <p:nvPr/>
        </p:nvSpPr>
        <p:spPr>
          <a:xfrm>
            <a:off x="8517682" y="1326335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DA3895-3A95-47BE-AF9F-76438CD56B4C}"/>
              </a:ext>
            </a:extLst>
          </p:cNvPr>
          <p:cNvSpPr/>
          <p:nvPr/>
        </p:nvSpPr>
        <p:spPr>
          <a:xfrm>
            <a:off x="4015448" y="2458804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3FBCA0-FBC6-453E-8B84-E44398400483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E1BF6-A655-4AE1-846D-54C0CCAE1E1F}"/>
              </a:ext>
            </a:extLst>
          </p:cNvPr>
          <p:cNvSpPr/>
          <p:nvPr/>
        </p:nvSpPr>
        <p:spPr>
          <a:xfrm>
            <a:off x="9639574" y="4353952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5296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28006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为什么需要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Helm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EACFF4-162E-578D-80A8-FE4B2E9976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3538" y="4109909"/>
            <a:ext cx="2540000" cy="2540000"/>
          </a:xfrm>
          <a:prstGeom prst="rect">
            <a:avLst/>
          </a:prstGeom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6B3962FB-6347-F057-B652-BDBE47F6EA01}"/>
              </a:ext>
            </a:extLst>
          </p:cNvPr>
          <p:cNvGrpSpPr/>
          <p:nvPr/>
        </p:nvGrpSpPr>
        <p:grpSpPr>
          <a:xfrm>
            <a:off x="1017278" y="849309"/>
            <a:ext cx="11174721" cy="5215825"/>
            <a:chOff x="559844" y="810734"/>
            <a:chExt cx="11040873" cy="5437684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D2E8C429-180F-3BA1-8012-42BF6AE15E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8" t="5075" r="4304" b="21794"/>
            <a:stretch/>
          </p:blipFill>
          <p:spPr>
            <a:xfrm flipH="1">
              <a:off x="559844" y="810734"/>
              <a:ext cx="11040873" cy="5437684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8F602C16-8203-48BD-06EC-AF9FEE85954A}"/>
                </a:ext>
              </a:extLst>
            </p:cNvPr>
            <p:cNvSpPr txBox="1"/>
            <p:nvPr/>
          </p:nvSpPr>
          <p:spPr>
            <a:xfrm>
              <a:off x="2326722" y="1908031"/>
              <a:ext cx="8268902" cy="2916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400" dirty="0"/>
                <a:t>部署一个服务，需要创建</a:t>
              </a:r>
              <a:r>
                <a:rPr kumimoji="1" lang="en-US" altLang="zh-CN" sz="2400" dirty="0" err="1"/>
                <a:t>ConfigMap</a:t>
              </a:r>
              <a:r>
                <a:rPr kumimoji="1" lang="zh-CN" altLang="en-US" sz="2400" dirty="0"/>
                <a:t>、</a:t>
              </a:r>
              <a:r>
                <a:rPr kumimoji="1" lang="en-US" altLang="zh-CN" sz="2400" dirty="0"/>
                <a:t>PV</a:t>
              </a:r>
              <a:r>
                <a:rPr kumimoji="1" lang="zh-CN" altLang="en-US" sz="2400" dirty="0"/>
                <a:t>、</a:t>
              </a:r>
              <a:r>
                <a:rPr kumimoji="1" lang="en-US" altLang="zh-CN" sz="2400" dirty="0"/>
                <a:t>PVC</a:t>
              </a:r>
              <a:r>
                <a:rPr kumimoji="1" lang="zh-CN" altLang="en-US" sz="2400" dirty="0"/>
                <a:t>、</a:t>
              </a:r>
              <a:r>
                <a:rPr kumimoji="1" lang="en" altLang="zh-CN" sz="2400" dirty="0"/>
                <a:t>Deployment </a:t>
              </a:r>
              <a:r>
                <a:rPr kumimoji="1" lang="zh-CN" altLang="en-US" sz="2400" dirty="0"/>
                <a:t>、</a:t>
              </a:r>
              <a:r>
                <a:rPr kumimoji="1" lang="en" altLang="zh-CN" sz="2400" dirty="0"/>
                <a:t>Service</a:t>
              </a:r>
              <a:r>
                <a:rPr kumimoji="1" lang="zh-CN" altLang="en-US" sz="2400" dirty="0"/>
                <a:t>、</a:t>
              </a:r>
              <a:r>
                <a:rPr kumimoji="1" lang="en-US" altLang="zh-CN" sz="2400" dirty="0"/>
                <a:t>Ingress</a:t>
              </a:r>
              <a:r>
                <a:rPr kumimoji="1" lang="zh-CN" altLang="en-US" sz="2400" dirty="0"/>
                <a:t>这一堆资源</a:t>
              </a:r>
              <a:endParaRPr kumimoji="1" lang="en-US" altLang="zh-CN" sz="2400" dirty="0"/>
            </a:p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FF0000"/>
                  </a:solidFill>
                </a:rPr>
                <a:t>能否统一管理、配置和更新这些分散的 </a:t>
              </a:r>
              <a:r>
                <a:rPr kumimoji="1" lang="en" altLang="zh-CN" sz="2400" dirty="0">
                  <a:solidFill>
                    <a:srgbClr val="FF0000"/>
                  </a:solidFill>
                </a:rPr>
                <a:t>k8s </a:t>
              </a:r>
              <a:r>
                <a:rPr kumimoji="1" lang="zh-CN" altLang="en-US" sz="2400" dirty="0">
                  <a:solidFill>
                    <a:srgbClr val="FF0000"/>
                  </a:solidFill>
                </a:rPr>
                <a:t>资源文件？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FF0000"/>
                  </a:solidFill>
                </a:rPr>
                <a:t>能否分发和复用一套应用模板？</a:t>
              </a:r>
            </a:p>
            <a:p>
              <a:pPr>
                <a:lnSpc>
                  <a:spcPct val="150000"/>
                </a:lnSpc>
              </a:pPr>
              <a:r>
                <a:rPr kumimoji="1" lang="zh-CN" altLang="en-US" sz="2400" dirty="0">
                  <a:solidFill>
                    <a:srgbClr val="FF0000"/>
                  </a:solidFill>
                </a:rPr>
                <a:t>能否将应用的一系列资源当做一个软件包管理？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7113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245932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Helm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是什么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4BBF6D0-0D9B-0DFA-71DC-8107493CD678}"/>
              </a:ext>
            </a:extLst>
          </p:cNvPr>
          <p:cNvSpPr txBox="1"/>
          <p:nvPr/>
        </p:nvSpPr>
        <p:spPr>
          <a:xfrm>
            <a:off x="866552" y="1573659"/>
            <a:ext cx="10708132" cy="2243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2400" dirty="0"/>
              <a:t>Helm </a:t>
            </a:r>
            <a:r>
              <a:rPr lang="zh-CN" altLang="en-US" sz="2400" dirty="0"/>
              <a:t>是 </a:t>
            </a:r>
            <a:r>
              <a:rPr lang="en" altLang="zh-CN" sz="2400" dirty="0"/>
              <a:t>Kubernetes </a:t>
            </a:r>
            <a:r>
              <a:rPr lang="zh-CN" altLang="en-US" sz="2400" dirty="0"/>
              <a:t>的包管理器。包管理器类似于我们在 </a:t>
            </a:r>
            <a:r>
              <a:rPr lang="en" altLang="zh-CN" sz="2400" dirty="0"/>
              <a:t>Ubuntu </a:t>
            </a:r>
            <a:r>
              <a:rPr lang="zh-CN" altLang="en-US" sz="2400" dirty="0"/>
              <a:t>中使用的</a:t>
            </a:r>
            <a:r>
              <a:rPr lang="en" altLang="zh-CN" sz="2400" dirty="0"/>
              <a:t>apt</a:t>
            </a:r>
            <a:r>
              <a:rPr lang="zh-CN" altLang="en" sz="2400" dirty="0"/>
              <a:t>、</a:t>
            </a:r>
            <a:r>
              <a:rPr lang="en" altLang="zh-CN" sz="2400" dirty="0"/>
              <a:t>Centos</a:t>
            </a:r>
            <a:r>
              <a:rPr lang="zh-CN" altLang="en-US" sz="2400" dirty="0"/>
              <a:t>中使用的</a:t>
            </a:r>
            <a:r>
              <a:rPr lang="en" altLang="zh-CN" sz="2400" dirty="0"/>
              <a:t>yum </a:t>
            </a:r>
            <a:r>
              <a:rPr lang="zh-CN" altLang="en-US" sz="2400" dirty="0"/>
              <a:t>或者</a:t>
            </a:r>
            <a:r>
              <a:rPr lang="en" altLang="zh-CN" sz="2400" dirty="0"/>
              <a:t>Python</a:t>
            </a:r>
            <a:r>
              <a:rPr lang="zh-CN" altLang="en-US" sz="2400" dirty="0"/>
              <a:t>中的 </a:t>
            </a:r>
            <a:r>
              <a:rPr lang="en" altLang="zh-CN" sz="2400" dirty="0"/>
              <a:t>pip </a:t>
            </a:r>
            <a:r>
              <a:rPr lang="zh-CN" altLang="en-US" sz="2400" dirty="0"/>
              <a:t>一样，能快速查找、下载和安装软件包。能够将一组</a:t>
            </a:r>
            <a:r>
              <a:rPr lang="en" altLang="zh-CN" sz="2400" dirty="0"/>
              <a:t>K8S</a:t>
            </a:r>
            <a:r>
              <a:rPr lang="zh-CN" altLang="en-US" sz="2400" dirty="0"/>
              <a:t>资源打包统一管理</a:t>
            </a:r>
            <a:r>
              <a:rPr lang="en-US" altLang="zh-CN" sz="2400" dirty="0"/>
              <a:t>, </a:t>
            </a:r>
            <a:r>
              <a:rPr lang="zh-CN" altLang="en-US" sz="2400" dirty="0"/>
              <a:t>是查找、共享和使用</a:t>
            </a:r>
            <a:r>
              <a:rPr lang="en" altLang="zh-CN" sz="2400" dirty="0"/>
              <a:t>Kubernetes</a:t>
            </a:r>
            <a:r>
              <a:rPr lang="zh-CN" altLang="en-US" sz="2400" dirty="0"/>
              <a:t>构建的软件的最佳方式。</a:t>
            </a:r>
          </a:p>
        </p:txBody>
      </p:sp>
    </p:spTree>
    <p:extLst>
      <p:ext uri="{BB962C8B-B14F-4D97-AF65-F5344CB8AC3E}">
        <p14:creationId xmlns:p14="http://schemas.microsoft.com/office/powerpoint/2010/main" val="21988461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47868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Helm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用法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安装部署服务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57BA82C-3183-9F99-7EA6-A20AADBB742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920"/>
          <a:stretch/>
        </p:blipFill>
        <p:spPr>
          <a:xfrm>
            <a:off x="2836" y="1011359"/>
            <a:ext cx="12237660" cy="58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768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部署上线业务流程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ECABDD-44F9-3328-885F-0FFB97234ED2}"/>
              </a:ext>
            </a:extLst>
          </p:cNvPr>
          <p:cNvGrpSpPr/>
          <p:nvPr/>
        </p:nvGrpSpPr>
        <p:grpSpPr>
          <a:xfrm>
            <a:off x="6330702" y="1146897"/>
            <a:ext cx="5614536" cy="5534592"/>
            <a:chOff x="513430" y="1058874"/>
            <a:chExt cx="5614536" cy="5534592"/>
          </a:xfrm>
        </p:grpSpPr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F51187D1-1E47-FFA7-E5E3-5BA5E55318D4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18" name="Rounded Rectangle 49">
                <a:extLst>
                  <a:ext uri="{FF2B5EF4-FFF2-40B4-BE49-F238E27FC236}">
                    <a16:creationId xmlns:a16="http://schemas.microsoft.com/office/drawing/2014/main" id="{1FB2B8CD-CD3A-511B-1011-C58C1B8E9832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19" name="Group 50">
                <a:extLst>
                  <a:ext uri="{FF2B5EF4-FFF2-40B4-BE49-F238E27FC236}">
                    <a16:creationId xmlns:a16="http://schemas.microsoft.com/office/drawing/2014/main" id="{2E0E1EF2-2B84-D490-849B-15F06EEC0528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E71E0963-0CC5-E985-7439-96A7FB2A4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1205A274-F140-3FC2-26BA-5C192CBDA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01481CE0-5DAF-0DA7-D9D8-436BDDC7E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34E820-D868-97F7-35EE-FCDF669D8F14}"/>
                </a:ext>
              </a:extLst>
            </p:cNvPr>
            <p:cNvSpPr txBox="1"/>
            <p:nvPr/>
          </p:nvSpPr>
          <p:spPr>
            <a:xfrm rot="18719000">
              <a:off x="712198" y="1670331"/>
              <a:ext cx="1324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</a:rPr>
                <a:t>k8s</a:t>
              </a:r>
              <a:r>
                <a:rPr kumimoji="1" lang="zh-CN" altLang="en-US" sz="2400" b="1" dirty="0">
                  <a:solidFill>
                    <a:schemeClr val="bg1"/>
                  </a:solidFill>
                </a:rPr>
                <a:t>运维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AE0CA46-2F52-C5D1-142E-6907AB79340D}"/>
                </a:ext>
              </a:extLst>
            </p:cNvPr>
            <p:cNvSpPr txBox="1"/>
            <p:nvPr/>
          </p:nvSpPr>
          <p:spPr>
            <a:xfrm>
              <a:off x="1274253" y="2130332"/>
              <a:ext cx="4658174" cy="33510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安装操作系统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初始化系统配置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安全策略、时间同步、</a:t>
              </a:r>
              <a:r>
                <a:rPr lang="en-US" altLang="zh-CN" sz="2400" dirty="0"/>
                <a:t>yum</a:t>
              </a:r>
              <a:r>
                <a:rPr lang="zh-CN" altLang="en-US" sz="2400" dirty="0"/>
                <a:t>源</a:t>
              </a:r>
              <a:r>
                <a:rPr lang="en-US" altLang="zh-CN" sz="2400" dirty="0"/>
                <a:t>……)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/>
                <a:t>部署</a:t>
              </a:r>
              <a:r>
                <a:rPr lang="en-US" altLang="zh-CN" sz="2400" b="1" dirty="0"/>
                <a:t>k8s</a:t>
              </a:r>
              <a:r>
                <a:rPr lang="zh-CN" altLang="en-US" sz="2400" b="1" dirty="0"/>
                <a:t>集群（多台机器）</a:t>
              </a:r>
              <a:endParaRPr lang="en-US" altLang="zh-CN" sz="2400" b="1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/>
                <a:t>封装</a:t>
              </a:r>
              <a:r>
                <a:rPr lang="en-US" altLang="zh-CN" sz="2400" b="1" dirty="0"/>
                <a:t>docker</a:t>
              </a:r>
              <a:r>
                <a:rPr lang="zh-CN" altLang="en-US" sz="2400" b="1" dirty="0"/>
                <a:t>镜像</a:t>
              </a:r>
              <a:endParaRPr lang="en-US" altLang="zh-CN" sz="2400" b="1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/>
                <a:t>创建资源清单，完成项目部署</a:t>
              </a:r>
              <a:endParaRPr lang="en-US" altLang="zh-CN" sz="24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5CC758-1923-67EA-F506-40726FF6946B}"/>
              </a:ext>
            </a:extLst>
          </p:cNvPr>
          <p:cNvGrpSpPr/>
          <p:nvPr/>
        </p:nvGrpSpPr>
        <p:grpSpPr>
          <a:xfrm>
            <a:off x="247327" y="1137907"/>
            <a:ext cx="5614536" cy="5534592"/>
            <a:chOff x="513430" y="1058874"/>
            <a:chExt cx="5614536" cy="5534592"/>
          </a:xfrm>
        </p:grpSpPr>
        <p:grpSp>
          <p:nvGrpSpPr>
            <p:cNvPr id="34" name="Group 48">
              <a:extLst>
                <a:ext uri="{FF2B5EF4-FFF2-40B4-BE49-F238E27FC236}">
                  <a16:creationId xmlns:a16="http://schemas.microsoft.com/office/drawing/2014/main" id="{EFA10670-47A8-1DE1-1D65-45CF21F0E1A9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37" name="Rounded Rectangle 49">
                <a:extLst>
                  <a:ext uri="{FF2B5EF4-FFF2-40B4-BE49-F238E27FC236}">
                    <a16:creationId xmlns:a16="http://schemas.microsoft.com/office/drawing/2014/main" id="{6D23A62B-6AAF-5973-CAC2-4592F7B2130D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D715543F-DCE7-6FFC-D5EB-C98435D765E2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AE004940-BF14-4582-2750-682901CFD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4065AEF3-9088-5B5E-21B9-50CF1E72C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A7B02CB4-B518-A3EC-ECD6-5FBABDC43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E5B76E-27E6-98D7-FA58-75432F12D736}"/>
                </a:ext>
              </a:extLst>
            </p:cNvPr>
            <p:cNvSpPr txBox="1"/>
            <p:nvPr/>
          </p:nvSpPr>
          <p:spPr>
            <a:xfrm rot="18719000">
              <a:off x="666513" y="16703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传统运维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3EB136-2C75-68D1-2EA1-EC197952B299}"/>
                </a:ext>
              </a:extLst>
            </p:cNvPr>
            <p:cNvSpPr txBox="1"/>
            <p:nvPr/>
          </p:nvSpPr>
          <p:spPr>
            <a:xfrm>
              <a:off x="1274253" y="2130332"/>
              <a:ext cx="4658174" cy="3905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安装操作系统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初始化系统配置</a:t>
              </a:r>
              <a:r>
                <a:rPr lang="en-US" altLang="zh-CN" sz="2400" dirty="0"/>
                <a:t>(</a:t>
              </a:r>
              <a:r>
                <a:rPr lang="zh-CN" altLang="en-US" sz="2400" dirty="0"/>
                <a:t>安全策略、时间同步、</a:t>
              </a:r>
              <a:r>
                <a:rPr lang="en-US" altLang="zh-CN" sz="2400" dirty="0"/>
                <a:t>yum</a:t>
              </a:r>
              <a:r>
                <a:rPr lang="zh-CN" altLang="en-US" sz="2400" dirty="0"/>
                <a:t>源</a:t>
              </a:r>
              <a:r>
                <a:rPr lang="en-US" altLang="zh-CN" sz="2400" dirty="0"/>
                <a:t>……)</a:t>
              </a:r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b="1" dirty="0" err="1"/>
                <a:t>安装配置java环境</a:t>
              </a:r>
              <a:endParaRPr lang="en-US" altLang="zh-CN" sz="2400" b="1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b="1" dirty="0"/>
                <a:t>打</a:t>
              </a:r>
              <a:r>
                <a:rPr lang="en" altLang="zh-CN" sz="2400" b="1" dirty="0"/>
                <a:t>jar</a:t>
              </a:r>
              <a:r>
                <a:rPr lang="zh-CN" altLang="en-US" sz="2400" b="1" dirty="0"/>
                <a:t>包并部署服务</a:t>
              </a:r>
              <a:endParaRPr lang="en-US" altLang="zh-CN" sz="2400" b="1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" altLang="zh-CN" sz="2400" b="1" dirty="0"/>
                <a:t>System</a:t>
              </a:r>
              <a:r>
                <a:rPr lang="en-US" altLang="zh-CN" sz="2400" b="1" dirty="0" err="1"/>
                <a:t>ctl</a:t>
              </a:r>
              <a:r>
                <a:rPr lang="zh-CN" altLang="en-US" sz="2400" b="1" dirty="0"/>
                <a:t>添加自定义服务或</a:t>
              </a:r>
              <a:r>
                <a:rPr lang="en" altLang="zh-CN" sz="2400" b="1" dirty="0"/>
                <a:t>supervisor</a:t>
              </a:r>
              <a:r>
                <a:rPr lang="zh-CN" altLang="en" sz="2400" b="1" dirty="0"/>
                <a:t>进程</a:t>
              </a:r>
              <a:r>
                <a:rPr lang="zh-CN" altLang="en-US" sz="2400" b="1" dirty="0"/>
                <a:t>守护</a:t>
              </a:r>
              <a:endParaRPr lang="en-US" altLang="zh-CN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738982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456407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Helm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用法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(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自定义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chart)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8B4A6E61-CE3E-278C-7C9E-A31DA9D69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625" y="1200216"/>
            <a:ext cx="5960961" cy="539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64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02EA6B-99F6-4C50-8C99-A79E360C6569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70D15F-981C-4296-BC4E-B7ED449F3150}"/>
              </a:ext>
            </a:extLst>
          </p:cNvPr>
          <p:cNvSpPr/>
          <p:nvPr/>
        </p:nvSpPr>
        <p:spPr>
          <a:xfrm>
            <a:off x="5003408" y="831203"/>
            <a:ext cx="2185182" cy="218518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B872E1-DA60-4C1B-AF86-0E2D5045709A}"/>
              </a:ext>
            </a:extLst>
          </p:cNvPr>
          <p:cNvSpPr/>
          <p:nvPr/>
        </p:nvSpPr>
        <p:spPr>
          <a:xfrm>
            <a:off x="3720839" y="3711384"/>
            <a:ext cx="488960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Operator</a:t>
            </a:r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部署服务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72C941B3-6167-4048-95D2-1C34DC13C341}"/>
              </a:ext>
            </a:extLst>
          </p:cNvPr>
          <p:cNvSpPr/>
          <p:nvPr/>
        </p:nvSpPr>
        <p:spPr>
          <a:xfrm rot="16200000" flipH="1">
            <a:off x="5828062" y="5097845"/>
            <a:ext cx="535875" cy="975360"/>
          </a:xfrm>
          <a:prstGeom prst="chevron">
            <a:avLst>
              <a:gd name="adj" fmla="val 72508"/>
            </a:avLst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55955-DD10-469B-86B0-121DEB2671FF}"/>
              </a:ext>
            </a:extLst>
          </p:cNvPr>
          <p:cNvSpPr txBox="1"/>
          <p:nvPr/>
        </p:nvSpPr>
        <p:spPr>
          <a:xfrm>
            <a:off x="5298829" y="1259996"/>
            <a:ext cx="159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BE628C-B17A-4536-A2A2-07911FC51FCD}"/>
              </a:ext>
            </a:extLst>
          </p:cNvPr>
          <p:cNvSpPr/>
          <p:nvPr/>
        </p:nvSpPr>
        <p:spPr>
          <a:xfrm>
            <a:off x="10719174" y="3045706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B69637-6629-4AAA-A63C-49931F2763DA}"/>
              </a:ext>
            </a:extLst>
          </p:cNvPr>
          <p:cNvSpPr/>
          <p:nvPr/>
        </p:nvSpPr>
        <p:spPr>
          <a:xfrm>
            <a:off x="2711992" y="8331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DEC223-8831-4C3E-B668-D5D73B5ADB96}"/>
              </a:ext>
            </a:extLst>
          </p:cNvPr>
          <p:cNvSpPr/>
          <p:nvPr/>
        </p:nvSpPr>
        <p:spPr>
          <a:xfrm>
            <a:off x="8517682" y="1326335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DA3895-3A95-47BE-AF9F-76438CD56B4C}"/>
              </a:ext>
            </a:extLst>
          </p:cNvPr>
          <p:cNvSpPr/>
          <p:nvPr/>
        </p:nvSpPr>
        <p:spPr>
          <a:xfrm>
            <a:off x="4015448" y="2458804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3FBCA0-FBC6-453E-8B84-E44398400483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E1BF6-A655-4AE1-846D-54C0CCAE1E1F}"/>
              </a:ext>
            </a:extLst>
          </p:cNvPr>
          <p:cNvSpPr/>
          <p:nvPr/>
        </p:nvSpPr>
        <p:spPr>
          <a:xfrm>
            <a:off x="9639574" y="4353952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556746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22701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什么是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CRD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3718B7-5932-15AC-49BD-806BB71C7180}"/>
              </a:ext>
            </a:extLst>
          </p:cNvPr>
          <p:cNvSpPr txBox="1"/>
          <p:nvPr/>
        </p:nvSpPr>
        <p:spPr>
          <a:xfrm>
            <a:off x="617614" y="1493135"/>
            <a:ext cx="11105910" cy="44590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CN" sz="2400" dirty="0">
                <a:latin typeface="+mj-ea"/>
                <a:ea typeface="+mj-ea"/>
              </a:rPr>
              <a:t>CRD(</a:t>
            </a:r>
            <a:r>
              <a:rPr lang="en" altLang="zh-CN" sz="2400" i="0" dirty="0">
                <a:effectLst/>
                <a:latin typeface="+mj-ea"/>
                <a:ea typeface="+mj-ea"/>
              </a:rPr>
              <a:t>Custom Resource Definitions)</a:t>
            </a:r>
            <a:r>
              <a:rPr lang="zh-CN" altLang="en" sz="2400" i="0" dirty="0">
                <a:effectLst/>
                <a:latin typeface="+mj-ea"/>
                <a:ea typeface="+mj-ea"/>
              </a:rPr>
              <a:t>，</a:t>
            </a:r>
            <a:r>
              <a:rPr lang="zh-CN" altLang="en-US" sz="2400" i="0" dirty="0">
                <a:effectLst/>
                <a:latin typeface="+mj-ea"/>
                <a:ea typeface="+mj-ea"/>
              </a:rPr>
              <a:t>也就是自定义</a:t>
            </a:r>
            <a:r>
              <a:rPr lang="en" altLang="zh-CN" sz="2400" i="0" dirty="0">
                <a:effectLst/>
                <a:latin typeface="+mj-ea"/>
                <a:ea typeface="+mj-ea"/>
              </a:rPr>
              <a:t>K8S</a:t>
            </a:r>
            <a:r>
              <a:rPr lang="zh-CN" altLang="en-US" sz="2400" i="0" dirty="0">
                <a:effectLst/>
                <a:latin typeface="+mj-ea"/>
                <a:ea typeface="+mj-ea"/>
              </a:rPr>
              <a:t>资源类型。</a:t>
            </a:r>
            <a:endParaRPr lang="en-US" altLang="zh-CN" sz="2400" i="0" dirty="0"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400" dirty="0">
                <a:latin typeface="+mj-ea"/>
                <a:ea typeface="+mj-ea"/>
              </a:rPr>
              <a:t>当内置的</a:t>
            </a:r>
            <a:r>
              <a:rPr lang="en" altLang="zh-CN" sz="2400" i="0" dirty="0">
                <a:effectLst/>
                <a:latin typeface="+mj-ea"/>
                <a:ea typeface="+mj-ea"/>
              </a:rPr>
              <a:t>POD</a:t>
            </a:r>
            <a:r>
              <a:rPr lang="zh-CN" altLang="en" sz="2400" i="0" dirty="0">
                <a:effectLst/>
                <a:latin typeface="+mj-ea"/>
                <a:ea typeface="+mj-ea"/>
              </a:rPr>
              <a:t>、</a:t>
            </a:r>
            <a:r>
              <a:rPr lang="en" altLang="zh-CN" sz="2400" i="0" dirty="0">
                <a:effectLst/>
                <a:latin typeface="+mj-ea"/>
                <a:ea typeface="+mj-ea"/>
              </a:rPr>
              <a:t>Deployment</a:t>
            </a:r>
            <a:r>
              <a:rPr lang="zh-CN" altLang="en" sz="2400" i="0" dirty="0">
                <a:effectLst/>
                <a:latin typeface="+mj-ea"/>
                <a:ea typeface="+mj-ea"/>
              </a:rPr>
              <a:t>、</a:t>
            </a:r>
            <a:r>
              <a:rPr lang="en" altLang="zh-CN" sz="2400" i="0" dirty="0" err="1">
                <a:effectLst/>
                <a:latin typeface="+mj-ea"/>
                <a:ea typeface="+mj-ea"/>
              </a:rPr>
              <a:t>Configmap</a:t>
            </a:r>
            <a:r>
              <a:rPr lang="zh-CN" altLang="en-US" sz="2400" i="0" dirty="0">
                <a:effectLst/>
                <a:latin typeface="+mj-ea"/>
                <a:ea typeface="+mj-ea"/>
              </a:rPr>
              <a:t>等资源类型不满足需求时，我们就需要扩展</a:t>
            </a:r>
            <a:r>
              <a:rPr lang="en-US" altLang="zh-CN" sz="2400" i="0" dirty="0">
                <a:effectLst/>
                <a:latin typeface="+mj-ea"/>
                <a:ea typeface="+mj-ea"/>
              </a:rPr>
              <a:t>k8s</a:t>
            </a:r>
            <a:r>
              <a:rPr lang="zh-CN" altLang="en-US" sz="2400" i="0" dirty="0">
                <a:effectLst/>
                <a:latin typeface="+mj-ea"/>
                <a:ea typeface="+mj-ea"/>
              </a:rPr>
              <a:t>，</a:t>
            </a:r>
            <a:r>
              <a:rPr lang="zh-CN" altLang="en-US" sz="2400" dirty="0">
                <a:latin typeface="+mj-ea"/>
                <a:ea typeface="+mj-ea"/>
              </a:rPr>
              <a:t>常用方式有三种：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使用</a:t>
            </a:r>
            <a:r>
              <a:rPr lang="en" altLang="zh-CN" sz="2400" dirty="0">
                <a:latin typeface="+mj-ea"/>
                <a:ea typeface="+mj-ea"/>
              </a:rPr>
              <a:t>CRD</a:t>
            </a:r>
            <a:r>
              <a:rPr lang="zh-CN" altLang="en-US" sz="2400" dirty="0">
                <a:latin typeface="+mj-ea"/>
                <a:ea typeface="+mj-ea"/>
              </a:rPr>
              <a:t>自定义资源类型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开发自定义的</a:t>
            </a:r>
            <a:r>
              <a:rPr lang="en" altLang="zh-CN" sz="2400" dirty="0">
                <a:latin typeface="+mj-ea"/>
                <a:ea typeface="+mj-ea"/>
              </a:rPr>
              <a:t>API</a:t>
            </a:r>
            <a:r>
              <a:rPr lang="zh-CN" altLang="en-US" sz="2400" dirty="0">
                <a:latin typeface="+mj-ea"/>
                <a:ea typeface="+mj-ea"/>
              </a:rPr>
              <a:t> </a:t>
            </a:r>
            <a:r>
              <a:rPr lang="en" altLang="zh-CN" sz="2400" dirty="0">
                <a:latin typeface="+mj-ea"/>
                <a:ea typeface="+mj-ea"/>
              </a:rPr>
              <a:t>Server</a:t>
            </a:r>
            <a:r>
              <a:rPr lang="zh-CN" altLang="en-US" sz="2400" dirty="0">
                <a:latin typeface="+mj-ea"/>
                <a:ea typeface="+mj-ea"/>
              </a:rPr>
              <a:t>（</a:t>
            </a:r>
            <a:r>
              <a:rPr lang="en" altLang="zh-CN" sz="2400" dirty="0">
                <a:latin typeface="+mj-ea"/>
                <a:ea typeface="+mj-ea"/>
              </a:rPr>
              <a:t>HPA</a:t>
            </a:r>
            <a:r>
              <a:rPr lang="zh-CN" altLang="en-US" sz="2400" dirty="0">
                <a:latin typeface="+mj-ea"/>
                <a:ea typeface="+mj-ea"/>
              </a:rPr>
              <a:t>）</a:t>
            </a:r>
            <a:endParaRPr lang="en-US" altLang="zh-CN" sz="2400" dirty="0">
              <a:latin typeface="+mj-ea"/>
              <a:ea typeface="+mj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+mj-ea"/>
                <a:ea typeface="+mj-ea"/>
              </a:rPr>
              <a:t>定制扩展</a:t>
            </a:r>
            <a:r>
              <a:rPr lang="en" altLang="zh-CN" sz="2400" dirty="0">
                <a:latin typeface="+mj-ea"/>
                <a:ea typeface="+mj-ea"/>
              </a:rPr>
              <a:t>Kubernetes</a:t>
            </a:r>
            <a:r>
              <a:rPr lang="zh-CN" altLang="en-US" sz="2400" dirty="0">
                <a:latin typeface="+mj-ea"/>
                <a:ea typeface="+mj-ea"/>
              </a:rPr>
              <a:t>源码</a:t>
            </a:r>
            <a:endParaRPr lang="en-US" altLang="zh-CN" sz="2400" dirty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en" altLang="zh-CN" sz="2400" dirty="0">
                <a:latin typeface="+mj-ea"/>
                <a:ea typeface="+mj-ea"/>
              </a:rPr>
              <a:t>CRD</a:t>
            </a:r>
            <a:r>
              <a:rPr lang="zh-CN" altLang="en-US" sz="2400" dirty="0">
                <a:latin typeface="+mj-ea"/>
                <a:ea typeface="+mj-ea"/>
              </a:rPr>
              <a:t>无须修改</a:t>
            </a:r>
            <a:r>
              <a:rPr lang="en" altLang="zh-CN" sz="2400" dirty="0">
                <a:latin typeface="+mj-ea"/>
                <a:ea typeface="+mj-ea"/>
              </a:rPr>
              <a:t>Kubernetes</a:t>
            </a:r>
            <a:r>
              <a:rPr lang="zh-CN" altLang="en-US" sz="2400" dirty="0">
                <a:latin typeface="+mj-ea"/>
                <a:ea typeface="+mj-ea"/>
              </a:rPr>
              <a:t>源代码就能扩展它支持使用</a:t>
            </a:r>
            <a:r>
              <a:rPr lang="en" altLang="zh-CN" sz="2400" dirty="0">
                <a:latin typeface="+mj-ea"/>
                <a:ea typeface="+mj-ea"/>
              </a:rPr>
              <a:t>API</a:t>
            </a:r>
            <a:r>
              <a:rPr lang="zh-CN" altLang="en-US" sz="2400" dirty="0">
                <a:latin typeface="+mj-ea"/>
                <a:ea typeface="+mj-ea"/>
              </a:rPr>
              <a:t>资源类型。</a:t>
            </a:r>
          </a:p>
          <a:p>
            <a:pPr>
              <a:lnSpc>
                <a:spcPct val="150000"/>
              </a:lnSpc>
            </a:pPr>
            <a:r>
              <a:rPr lang="zh-CN" altLang="en-US" sz="2400" i="0" dirty="0">
                <a:effectLst/>
                <a:latin typeface="+mj-ea"/>
                <a:ea typeface="+mj-ea"/>
              </a:rPr>
              <a:t>我们可以通过</a:t>
            </a:r>
            <a:r>
              <a:rPr lang="en" altLang="zh-CN" sz="2400" i="0" dirty="0">
                <a:effectLst/>
                <a:latin typeface="+mj-ea"/>
                <a:ea typeface="+mj-ea"/>
              </a:rPr>
              <a:t>CRD</a:t>
            </a:r>
            <a:r>
              <a:rPr lang="zh-CN" altLang="en-US" sz="2400" i="0" dirty="0">
                <a:effectLst/>
                <a:latin typeface="+mj-ea"/>
                <a:ea typeface="+mj-ea"/>
              </a:rPr>
              <a:t>机制注册新的资源类型到</a:t>
            </a:r>
            <a:r>
              <a:rPr lang="en" altLang="zh-CN" sz="2400" i="0" dirty="0">
                <a:effectLst/>
                <a:latin typeface="+mj-ea"/>
                <a:ea typeface="+mj-ea"/>
              </a:rPr>
              <a:t>K8S</a:t>
            </a:r>
            <a:r>
              <a:rPr lang="zh-CN" altLang="en-US" sz="2400" i="0" dirty="0">
                <a:effectLst/>
                <a:latin typeface="+mj-ea"/>
                <a:ea typeface="+mj-ea"/>
              </a:rPr>
              <a:t>中。</a:t>
            </a:r>
            <a:endParaRPr lang="en-US" altLang="zh-CN" sz="2400" i="0" dirty="0">
              <a:effectLst/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632813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3768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什么是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Controller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3718B7-5932-15AC-49BD-806BB71C7180}"/>
              </a:ext>
            </a:extLst>
          </p:cNvPr>
          <p:cNvSpPr txBox="1"/>
          <p:nvPr/>
        </p:nvSpPr>
        <p:spPr>
          <a:xfrm>
            <a:off x="617614" y="1493135"/>
            <a:ext cx="11105910" cy="1689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en" altLang="zh-CN" sz="2400" dirty="0">
                <a:latin typeface="+mj-ea"/>
                <a:ea typeface="+mj-ea"/>
              </a:rPr>
              <a:t>Controller</a:t>
            </a:r>
            <a:r>
              <a:rPr kumimoji="1" lang="zh-CN" altLang="en-US" sz="2400" dirty="0">
                <a:latin typeface="+mj-ea"/>
                <a:ea typeface="+mj-ea"/>
              </a:rPr>
              <a:t>是需要</a:t>
            </a:r>
            <a:r>
              <a:rPr kumimoji="1" lang="en" altLang="zh-CN" sz="2400" dirty="0">
                <a:latin typeface="+mj-ea"/>
                <a:ea typeface="+mj-ea"/>
              </a:rPr>
              <a:t>CRD</a:t>
            </a:r>
            <a:r>
              <a:rPr kumimoji="1" lang="zh-CN" altLang="en-US" sz="2400" dirty="0">
                <a:latin typeface="+mj-ea"/>
                <a:ea typeface="+mj-ea"/>
              </a:rPr>
              <a:t>配套开发的程序，它通过</a:t>
            </a:r>
            <a:r>
              <a:rPr kumimoji="1" lang="en" altLang="zh-CN" sz="2400" dirty="0" err="1">
                <a:latin typeface="+mj-ea"/>
                <a:ea typeface="+mj-ea"/>
              </a:rPr>
              <a:t>Apiserver</a:t>
            </a:r>
            <a:r>
              <a:rPr kumimoji="1" lang="zh-CN" altLang="en-US" sz="2400" dirty="0">
                <a:latin typeface="+mj-ea"/>
                <a:ea typeface="+mj-ea"/>
              </a:rPr>
              <a:t>监听相应类型的资源对象事件，例如：创建、删除、更新等等，然后做出相应的动作，比如</a:t>
            </a:r>
            <a:r>
              <a:rPr kumimoji="1" lang="en" altLang="zh-CN" sz="2400" dirty="0">
                <a:latin typeface="+mj-ea"/>
                <a:ea typeface="+mj-ea"/>
              </a:rPr>
              <a:t>Deployment</a:t>
            </a:r>
            <a:r>
              <a:rPr kumimoji="1" lang="zh-CN" altLang="en-US" sz="2400" dirty="0">
                <a:latin typeface="+mj-ea"/>
                <a:ea typeface="+mj-ea"/>
              </a:rPr>
              <a:t>创建</a:t>
            </a:r>
            <a:r>
              <a:rPr kumimoji="1" lang="en-US" altLang="zh-CN" sz="2400" dirty="0">
                <a:latin typeface="+mj-ea"/>
                <a:ea typeface="+mj-ea"/>
              </a:rPr>
              <a:t>/</a:t>
            </a:r>
            <a:r>
              <a:rPr kumimoji="1" lang="zh-CN" altLang="en-US" sz="2400" dirty="0">
                <a:latin typeface="+mj-ea"/>
                <a:ea typeface="+mj-ea"/>
              </a:rPr>
              <a:t>更新时需要对</a:t>
            </a:r>
            <a:r>
              <a:rPr kumimoji="1" lang="en" altLang="zh-CN" sz="2400" dirty="0">
                <a:latin typeface="+mj-ea"/>
                <a:ea typeface="+mj-ea"/>
              </a:rPr>
              <a:t>POD</a:t>
            </a:r>
            <a:r>
              <a:rPr kumimoji="1" lang="zh-CN" altLang="en-US" sz="2400" dirty="0">
                <a:latin typeface="+mj-ea"/>
                <a:ea typeface="+mj-ea"/>
              </a:rPr>
              <a:t>进行更新操作等。</a:t>
            </a:r>
          </a:p>
        </p:txBody>
      </p:sp>
    </p:spTree>
    <p:extLst>
      <p:ext uri="{BB962C8B-B14F-4D97-AF65-F5344CB8AC3E}">
        <p14:creationId xmlns:p14="http://schemas.microsoft.com/office/powerpoint/2010/main" val="31149377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31981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什么是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Operator</a:t>
            </a:r>
            <a:endParaRPr lang="zh-CN" altLang="en-US" sz="3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3718B7-5932-15AC-49BD-806BB71C7180}"/>
              </a:ext>
            </a:extLst>
          </p:cNvPr>
          <p:cNvSpPr txBox="1"/>
          <p:nvPr/>
        </p:nvSpPr>
        <p:spPr>
          <a:xfrm>
            <a:off x="617614" y="1493135"/>
            <a:ext cx="1110591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en" altLang="zh-CN" sz="2400" dirty="0">
                <a:latin typeface="+mj-ea"/>
                <a:ea typeface="+mj-ea"/>
              </a:rPr>
              <a:t>operator </a:t>
            </a:r>
            <a:r>
              <a:rPr kumimoji="1" lang="zh-CN" altLang="en-US" sz="2400" dirty="0">
                <a:latin typeface="+mj-ea"/>
                <a:ea typeface="+mj-ea"/>
              </a:rPr>
              <a:t>是一种 </a:t>
            </a:r>
            <a:r>
              <a:rPr kumimoji="1" lang="en" altLang="zh-CN" sz="2400" dirty="0" err="1">
                <a:latin typeface="+mj-ea"/>
                <a:ea typeface="+mj-ea"/>
              </a:rPr>
              <a:t>kubernetes</a:t>
            </a:r>
            <a:r>
              <a:rPr kumimoji="1" lang="en" altLang="zh-CN" sz="2400" dirty="0">
                <a:latin typeface="+mj-ea"/>
                <a:ea typeface="+mj-ea"/>
              </a:rPr>
              <a:t> </a:t>
            </a:r>
            <a:r>
              <a:rPr kumimoji="1" lang="zh-CN" altLang="en-US" sz="2400" dirty="0">
                <a:latin typeface="+mj-ea"/>
                <a:ea typeface="+mj-ea"/>
              </a:rPr>
              <a:t>的扩展形式，利用自定义资源对象来管理应用和组件，允许用户以 </a:t>
            </a:r>
            <a:r>
              <a:rPr kumimoji="1" lang="en" altLang="zh-CN" sz="2400" dirty="0">
                <a:latin typeface="+mj-ea"/>
                <a:ea typeface="+mj-ea"/>
              </a:rPr>
              <a:t>Kubernetes </a:t>
            </a:r>
            <a:r>
              <a:rPr kumimoji="1" lang="zh-CN" altLang="en-US" sz="2400" dirty="0">
                <a:latin typeface="+mj-ea"/>
                <a:ea typeface="+mj-ea"/>
              </a:rPr>
              <a:t>的声明式 </a:t>
            </a:r>
            <a:r>
              <a:rPr kumimoji="1" lang="en" altLang="zh-CN" sz="2400" dirty="0">
                <a:latin typeface="+mj-ea"/>
                <a:ea typeface="+mj-ea"/>
              </a:rPr>
              <a:t>API </a:t>
            </a:r>
            <a:r>
              <a:rPr kumimoji="1" lang="zh-CN" altLang="en-US" sz="2400" dirty="0">
                <a:latin typeface="+mj-ea"/>
                <a:ea typeface="+mj-ea"/>
              </a:rPr>
              <a:t>风格来管理应用及服务。</a:t>
            </a:r>
            <a:r>
              <a:rPr kumimoji="1" lang="en" altLang="zh-CN" sz="2400" dirty="0">
                <a:latin typeface="+mj-ea"/>
                <a:ea typeface="+mj-ea"/>
              </a:rPr>
              <a:t>operator </a:t>
            </a:r>
            <a:r>
              <a:rPr kumimoji="1" lang="zh-CN" altLang="en-US" sz="2400" dirty="0">
                <a:latin typeface="+mj-ea"/>
                <a:ea typeface="+mj-ea"/>
              </a:rPr>
              <a:t>定义了一组在 </a:t>
            </a:r>
            <a:r>
              <a:rPr kumimoji="1" lang="en" altLang="zh-CN" sz="2400" dirty="0">
                <a:latin typeface="+mj-ea"/>
                <a:ea typeface="+mj-ea"/>
              </a:rPr>
              <a:t>Kubernetes </a:t>
            </a:r>
            <a:r>
              <a:rPr kumimoji="1" lang="zh-CN" altLang="en-US" sz="2400" dirty="0">
                <a:latin typeface="+mj-ea"/>
                <a:ea typeface="+mj-ea"/>
              </a:rPr>
              <a:t>集群中打包和部署复杂业务应用的方法，</a:t>
            </a:r>
            <a:r>
              <a:rPr kumimoji="1" lang="en" altLang="zh-CN" sz="2400" dirty="0">
                <a:latin typeface="+mj-ea"/>
                <a:ea typeface="+mj-ea"/>
              </a:rPr>
              <a:t>operator</a:t>
            </a:r>
            <a:r>
              <a:rPr kumimoji="1" lang="zh-CN" altLang="en-US" sz="2400" dirty="0">
                <a:latin typeface="+mj-ea"/>
                <a:ea typeface="+mj-ea"/>
              </a:rPr>
              <a:t>主要是为解决特定应用或服务关于如何运行、部署及出现问题时如何处理提供的一种特定的自定义方式。</a:t>
            </a:r>
          </a:p>
        </p:txBody>
      </p:sp>
    </p:spTree>
    <p:extLst>
      <p:ext uri="{BB962C8B-B14F-4D97-AF65-F5344CB8AC3E}">
        <p14:creationId xmlns:p14="http://schemas.microsoft.com/office/powerpoint/2010/main" val="4201230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F03E2954-58FE-44D7-B50B-233BC8F0F544}"/>
              </a:ext>
            </a:extLst>
          </p:cNvPr>
          <p:cNvSpPr/>
          <p:nvPr/>
        </p:nvSpPr>
        <p:spPr>
          <a:xfrm>
            <a:off x="956462" y="264534"/>
            <a:ext cx="52499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使用</a:t>
            </a:r>
            <a:r>
              <a:rPr lang="en-US" altLang="zh-CN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Operator</a:t>
            </a:r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方式部署服务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43718B7-5932-15AC-49BD-806BB71C7180}"/>
              </a:ext>
            </a:extLst>
          </p:cNvPr>
          <p:cNvSpPr txBox="1"/>
          <p:nvPr/>
        </p:nvSpPr>
        <p:spPr>
          <a:xfrm>
            <a:off x="924427" y="1065196"/>
            <a:ext cx="11105910" cy="5213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kumimoji="1" lang="zh-CN" altLang="en-US" sz="2400" dirty="0">
                <a:latin typeface="+mj-ea"/>
                <a:ea typeface="+mj-ea"/>
              </a:rPr>
              <a:t>有状态服务推荐使用</a:t>
            </a:r>
            <a:r>
              <a:rPr kumimoji="1" lang="en-US" altLang="zh-CN" sz="2400" dirty="0">
                <a:latin typeface="+mj-ea"/>
                <a:ea typeface="+mj-ea"/>
              </a:rPr>
              <a:t>Operator</a:t>
            </a:r>
            <a:r>
              <a:rPr kumimoji="1" lang="zh-CN" altLang="en-US" sz="2400" dirty="0">
                <a:latin typeface="+mj-ea"/>
                <a:ea typeface="+mj-ea"/>
              </a:rPr>
              <a:t>方式部署</a:t>
            </a:r>
            <a:endParaRPr kumimoji="1" lang="en-US" altLang="zh-CN" sz="2400" dirty="0">
              <a:latin typeface="+mj-ea"/>
              <a:ea typeface="+mj-ea"/>
            </a:endParaRPr>
          </a:p>
          <a:p>
            <a:pPr fontAlgn="base">
              <a:lnSpc>
                <a:spcPct val="150000"/>
              </a:lnSpc>
            </a:pPr>
            <a:r>
              <a:rPr kumimoji="1" lang="zh-CN" altLang="en-US" sz="2000" dirty="0">
                <a:latin typeface="+mj-ea"/>
                <a:ea typeface="+mj-ea"/>
              </a:rPr>
              <a:t>例如</a:t>
            </a:r>
            <a:r>
              <a:rPr kumimoji="1" lang="en-US" altLang="zh-CN" sz="2000" dirty="0">
                <a:latin typeface="+mj-ea"/>
                <a:ea typeface="+mj-ea"/>
              </a:rPr>
              <a:t>MySQL</a:t>
            </a:r>
            <a:r>
              <a:rPr kumimoji="1" lang="zh-CN" altLang="en-US" sz="2000" dirty="0">
                <a:latin typeface="+mj-ea"/>
                <a:ea typeface="+mj-ea"/>
              </a:rPr>
              <a:t> </a:t>
            </a:r>
            <a:r>
              <a:rPr kumimoji="1" lang="en-US" altLang="zh-CN" sz="2000" dirty="0">
                <a:latin typeface="+mj-ea"/>
                <a:ea typeface="+mj-ea"/>
              </a:rPr>
              <a:t>Operator</a:t>
            </a:r>
            <a:r>
              <a:rPr kumimoji="1" lang="zh-CN" altLang="en-US" sz="2000" dirty="0">
                <a:latin typeface="+mj-ea"/>
                <a:ea typeface="+mj-ea"/>
              </a:rPr>
              <a:t>：</a:t>
            </a:r>
            <a:endParaRPr kumimoji="1" lang="en-US" altLang="zh-CN" sz="2000" b="1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使用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oracle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官方发布的 </a:t>
            </a:r>
            <a:r>
              <a:rPr lang="en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MGR 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高可用架构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自动、按需备份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自动故障检测，故障切换和故障恢复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例如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ES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Operator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ECK</a:t>
            </a:r>
            <a:r>
              <a:rPr lang="zh-CN" altLang="en-US" sz="2000" b="0" i="0" dirty="0">
                <a:solidFill>
                  <a:srgbClr val="0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）：</a:t>
            </a:r>
            <a:endParaRPr lang="en-US" altLang="zh-CN" sz="2000" b="0" i="0" dirty="0">
              <a:solidFill>
                <a:srgbClr val="000000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管理和监测集群</a:t>
            </a:r>
            <a:endParaRPr lang="en-US" altLang="zh-CN" sz="2000" b="0" i="0" dirty="0">
              <a:solidFill>
                <a:srgbClr val="121212"/>
              </a:solidFill>
              <a:effectLst/>
              <a:latin typeface="-apple-system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证书安全配置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轻松升级至新的版本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扩大或缩小集群容量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0" i="0" dirty="0">
                <a:solidFill>
                  <a:srgbClr val="121212"/>
                </a:solidFill>
                <a:effectLst/>
                <a:latin typeface="-apple-system"/>
              </a:rPr>
              <a:t>更改集群配置</a:t>
            </a:r>
          </a:p>
        </p:txBody>
      </p:sp>
    </p:spTree>
    <p:extLst>
      <p:ext uri="{BB962C8B-B14F-4D97-AF65-F5344CB8AC3E}">
        <p14:creationId xmlns:p14="http://schemas.microsoft.com/office/powerpoint/2010/main" val="36281786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802EA6B-99F6-4C50-8C99-A79E360C6569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A170D15F-981C-4296-BC4E-B7ED449F3150}"/>
              </a:ext>
            </a:extLst>
          </p:cNvPr>
          <p:cNvSpPr/>
          <p:nvPr/>
        </p:nvSpPr>
        <p:spPr>
          <a:xfrm>
            <a:off x="5003408" y="831203"/>
            <a:ext cx="2185182" cy="218518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8B872E1-DA60-4C1B-AF86-0E2D5045709A}"/>
              </a:ext>
            </a:extLst>
          </p:cNvPr>
          <p:cNvSpPr/>
          <p:nvPr/>
        </p:nvSpPr>
        <p:spPr>
          <a:xfrm>
            <a:off x="5439409" y="4429536"/>
            <a:ext cx="131318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总结</a:t>
            </a:r>
          </a:p>
        </p:txBody>
      </p:sp>
      <p:sp>
        <p:nvSpPr>
          <p:cNvPr id="7" name="箭头: V 形 6">
            <a:extLst>
              <a:ext uri="{FF2B5EF4-FFF2-40B4-BE49-F238E27FC236}">
                <a16:creationId xmlns:a16="http://schemas.microsoft.com/office/drawing/2014/main" id="{72C941B3-6167-4048-95D2-1C34DC13C341}"/>
              </a:ext>
            </a:extLst>
          </p:cNvPr>
          <p:cNvSpPr/>
          <p:nvPr/>
        </p:nvSpPr>
        <p:spPr>
          <a:xfrm rot="16200000" flipH="1">
            <a:off x="5828062" y="5097845"/>
            <a:ext cx="535875" cy="975360"/>
          </a:xfrm>
          <a:prstGeom prst="chevron">
            <a:avLst>
              <a:gd name="adj" fmla="val 72508"/>
            </a:avLst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1955955-DD10-469B-86B0-121DEB2671FF}"/>
              </a:ext>
            </a:extLst>
          </p:cNvPr>
          <p:cNvSpPr txBox="1"/>
          <p:nvPr/>
        </p:nvSpPr>
        <p:spPr>
          <a:xfrm>
            <a:off x="5298829" y="1259996"/>
            <a:ext cx="15943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7200" dirty="0">
                <a:solidFill>
                  <a:schemeClr val="bg1"/>
                </a:solidFill>
                <a:cs typeface="+mn-ea"/>
                <a:sym typeface="+mn-lt"/>
              </a:rPr>
              <a:t>05</a:t>
            </a:r>
            <a:endParaRPr lang="zh-CN" altLang="en-US" sz="7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6BE628C-B17A-4536-A2A2-07911FC51FCD}"/>
              </a:ext>
            </a:extLst>
          </p:cNvPr>
          <p:cNvSpPr/>
          <p:nvPr/>
        </p:nvSpPr>
        <p:spPr>
          <a:xfrm>
            <a:off x="10719174" y="3045706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3B69637-6629-4AAA-A63C-49931F2763DA}"/>
              </a:ext>
            </a:extLst>
          </p:cNvPr>
          <p:cNvSpPr/>
          <p:nvPr/>
        </p:nvSpPr>
        <p:spPr>
          <a:xfrm>
            <a:off x="2711992" y="8331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A9DEC223-8831-4C3E-B668-D5D73B5ADB96}"/>
              </a:ext>
            </a:extLst>
          </p:cNvPr>
          <p:cNvSpPr/>
          <p:nvPr/>
        </p:nvSpPr>
        <p:spPr>
          <a:xfrm>
            <a:off x="8517682" y="1326335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DA3895-3A95-47BE-AF9F-76438CD56B4C}"/>
              </a:ext>
            </a:extLst>
          </p:cNvPr>
          <p:cNvSpPr/>
          <p:nvPr/>
        </p:nvSpPr>
        <p:spPr>
          <a:xfrm>
            <a:off x="4015448" y="2458804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03FBCA0-FBC6-453E-8B84-E44398400483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E0E1BF6-A655-4AE1-846D-54C0CCAE1E1F}"/>
              </a:ext>
            </a:extLst>
          </p:cNvPr>
          <p:cNvSpPr/>
          <p:nvPr/>
        </p:nvSpPr>
        <p:spPr>
          <a:xfrm>
            <a:off x="9639574" y="4353952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22615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10698" y="264534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横向对比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2" name="表格 18">
            <a:extLst>
              <a:ext uri="{FF2B5EF4-FFF2-40B4-BE49-F238E27FC236}">
                <a16:creationId xmlns:a16="http://schemas.microsoft.com/office/drawing/2014/main" id="{D7EF5A4C-C731-3D7B-A5FF-3DF26D7D8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6490309"/>
              </p:ext>
            </p:extLst>
          </p:nvPr>
        </p:nvGraphicFramePr>
        <p:xfrm>
          <a:off x="866552" y="995423"/>
          <a:ext cx="10708131" cy="554400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569377">
                  <a:extLst>
                    <a:ext uri="{9D8B030D-6E8A-4147-A177-3AD203B41FA5}">
                      <a16:colId xmlns:a16="http://schemas.microsoft.com/office/drawing/2014/main" val="151563133"/>
                    </a:ext>
                  </a:extLst>
                </a:gridCol>
                <a:gridCol w="3569377">
                  <a:extLst>
                    <a:ext uri="{9D8B030D-6E8A-4147-A177-3AD203B41FA5}">
                      <a16:colId xmlns:a16="http://schemas.microsoft.com/office/drawing/2014/main" val="2953400575"/>
                    </a:ext>
                  </a:extLst>
                </a:gridCol>
                <a:gridCol w="3569377">
                  <a:extLst>
                    <a:ext uri="{9D8B030D-6E8A-4147-A177-3AD203B41FA5}">
                      <a16:colId xmlns:a16="http://schemas.microsoft.com/office/drawing/2014/main" val="828984514"/>
                    </a:ext>
                  </a:extLst>
                </a:gridCol>
              </a:tblGrid>
              <a:tr h="792000">
                <a:tc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000" b="1" kern="1200" dirty="0">
                          <a:solidFill>
                            <a:schemeClr val="lt1"/>
                          </a:solidFill>
                          <a:effectLst/>
                        </a:rPr>
                        <a:t>Helm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000" b="1" kern="1200" dirty="0">
                          <a:solidFill>
                            <a:schemeClr val="lt1"/>
                          </a:solidFill>
                          <a:effectLst/>
                        </a:rPr>
                        <a:t>Operator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4679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资源类型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标准对象，自定义对象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自定义对象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480086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运维能力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手工，较弱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自动故障恢复及异常处理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220477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设计理念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资源模板化，配置分离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复杂应用的自动化管理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10830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实现方式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传统镜像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CN" sz="2000" b="0" kern="1200" dirty="0">
                          <a:solidFill>
                            <a:schemeClr val="dk1"/>
                          </a:solidFill>
                          <a:effectLst/>
                        </a:rPr>
                        <a:t>k8s</a:t>
                      </a: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控制器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3988035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实现难度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较低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偏高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2106082"/>
                  </a:ext>
                </a:extLst>
              </a:tr>
              <a:tr h="79200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灵活性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高度灵活修改</a:t>
                      </a:r>
                      <a:r>
                        <a:rPr lang="en" altLang="zh-CN" sz="2000" b="0" kern="1200" dirty="0">
                          <a:solidFill>
                            <a:schemeClr val="dk1"/>
                          </a:solidFill>
                          <a:effectLst/>
                        </a:rPr>
                        <a:t>YAML</a:t>
                      </a: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文件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依赖控制程序，不太灵活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637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855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865238" y="29267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适用场景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aphicFrame>
        <p:nvGraphicFramePr>
          <p:cNvPr id="11" name="表格 18">
            <a:extLst>
              <a:ext uri="{FF2B5EF4-FFF2-40B4-BE49-F238E27FC236}">
                <a16:creationId xmlns:a16="http://schemas.microsoft.com/office/drawing/2014/main" id="{80D49E8A-6DCD-9D11-0278-EDCEED453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92045"/>
              </p:ext>
            </p:extLst>
          </p:nvPr>
        </p:nvGraphicFramePr>
        <p:xfrm>
          <a:off x="866552" y="995423"/>
          <a:ext cx="10708131" cy="5134055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744749">
                  <a:extLst>
                    <a:ext uri="{9D8B030D-6E8A-4147-A177-3AD203B41FA5}">
                      <a16:colId xmlns:a16="http://schemas.microsoft.com/office/drawing/2014/main" val="151563133"/>
                    </a:ext>
                  </a:extLst>
                </a:gridCol>
                <a:gridCol w="4394005">
                  <a:extLst>
                    <a:ext uri="{9D8B030D-6E8A-4147-A177-3AD203B41FA5}">
                      <a16:colId xmlns:a16="http://schemas.microsoft.com/office/drawing/2014/main" val="2953400575"/>
                    </a:ext>
                  </a:extLst>
                </a:gridCol>
                <a:gridCol w="3569377">
                  <a:extLst>
                    <a:ext uri="{9D8B030D-6E8A-4147-A177-3AD203B41FA5}">
                      <a16:colId xmlns:a16="http://schemas.microsoft.com/office/drawing/2014/main" val="828984514"/>
                    </a:ext>
                  </a:extLst>
                </a:gridCol>
              </a:tblGrid>
              <a:tr h="70605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/>
                        <a:t>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" sz="2000" b="1" kern="1200" dirty="0">
                          <a:solidFill>
                            <a:schemeClr val="lt1"/>
                          </a:solidFill>
                          <a:effectLst/>
                        </a:rPr>
                        <a:t>场景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kern="1200" dirty="0">
                          <a:solidFill>
                            <a:schemeClr val="lt1"/>
                          </a:solidFill>
                          <a:effectLst/>
                        </a:rPr>
                        <a:t>举例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246795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手写</a:t>
                      </a: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</a:rPr>
                        <a:t>YAML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zh-CN" altLang="en-US" sz="2000" dirty="0"/>
                        <a:t>部署业务项目、或者需要频繁需改配置或架构、需要高度灵活性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2000" dirty="0"/>
                        <a:t>Prometheus</a:t>
                      </a:r>
                      <a:r>
                        <a:rPr kumimoji="1" lang="zh-CN" altLang="en-US" sz="2000" dirty="0"/>
                        <a:t>、</a:t>
                      </a:r>
                      <a:r>
                        <a:rPr kumimoji="1" lang="en-US" altLang="zh-CN" sz="2000" dirty="0" err="1"/>
                        <a:t>Traefik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3480086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</a:rPr>
                        <a:t>Helm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zh-CN" altLang="en-US" sz="2000" dirty="0"/>
                        <a:t>部署无状态集群服务、或者快速部署实验环境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2000" dirty="0"/>
                        <a:t>Redis</a:t>
                      </a:r>
                      <a:r>
                        <a:rPr kumimoji="1" lang="zh-CN" altLang="en-US" sz="2000" dirty="0"/>
                        <a:t>、</a:t>
                      </a:r>
                      <a:r>
                        <a:rPr kumimoji="1" lang="en-US" altLang="zh-CN" sz="2000" dirty="0"/>
                        <a:t>Consul</a:t>
                      </a:r>
                      <a:r>
                        <a:rPr kumimoji="1" lang="zh-CN" altLang="en-US" sz="2000" dirty="0"/>
                        <a:t>、</a:t>
                      </a:r>
                      <a:r>
                        <a:rPr kumimoji="1" lang="en-US" altLang="zh-CN" sz="2000" dirty="0"/>
                        <a:t>Grafana</a:t>
                      </a:r>
                      <a:endParaRPr lang="zh-CN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5220477"/>
                  </a:ext>
                </a:extLst>
              </a:tr>
              <a:tr h="1476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CN" sz="2000" b="0" kern="1200" dirty="0">
                          <a:solidFill>
                            <a:schemeClr val="dk1"/>
                          </a:solidFill>
                          <a:effectLst/>
                        </a:rPr>
                        <a:t>Operator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zh-CN" altLang="en-US" sz="2000" dirty="0"/>
                        <a:t>部署等有状态集群服务</a:t>
                      </a:r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kumimoji="1" lang="en-US" altLang="zh-CN" sz="2000" dirty="0"/>
                        <a:t>MySQL</a:t>
                      </a:r>
                      <a:r>
                        <a:rPr kumimoji="1" lang="zh-CN" altLang="en-US" sz="2000" dirty="0"/>
                        <a:t>、</a:t>
                      </a:r>
                      <a:r>
                        <a:rPr kumimoji="1" lang="en-US" altLang="zh-CN" sz="2000" dirty="0"/>
                        <a:t>Kafka</a:t>
                      </a:r>
                      <a:r>
                        <a:rPr kumimoji="1" lang="zh-CN" altLang="en-US" sz="2000" dirty="0"/>
                        <a:t>、</a:t>
                      </a:r>
                      <a:r>
                        <a:rPr kumimoji="1" lang="en-US" altLang="zh-CN" sz="2000" dirty="0"/>
                        <a:t>Elasticsearch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4910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1142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6B29CD14-E7B1-452F-A76C-94AA0CB209D2}"/>
              </a:ext>
            </a:extLst>
          </p:cNvPr>
          <p:cNvSpPr/>
          <p:nvPr/>
        </p:nvSpPr>
        <p:spPr>
          <a:xfrm>
            <a:off x="233362" y="245872"/>
            <a:ext cx="11725276" cy="6366256"/>
          </a:xfrm>
          <a:prstGeom prst="rect">
            <a:avLst/>
          </a:prstGeom>
          <a:noFill/>
          <a:ln>
            <a:solidFill>
              <a:srgbClr val="F74B2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7DD72D-2EEF-4644-9C50-6B57B0C817E4}"/>
              </a:ext>
            </a:extLst>
          </p:cNvPr>
          <p:cNvSpPr/>
          <p:nvPr/>
        </p:nvSpPr>
        <p:spPr>
          <a:xfrm>
            <a:off x="0" y="1771650"/>
            <a:ext cx="12192000" cy="3314700"/>
          </a:xfrm>
          <a:prstGeom prst="rect">
            <a:avLst/>
          </a:prstGeom>
          <a:gradFill>
            <a:gsLst>
              <a:gs pos="77000">
                <a:srgbClr val="FE532B"/>
              </a:gs>
              <a:gs pos="0">
                <a:srgbClr val="FB6928"/>
              </a:gs>
            </a:gsLst>
            <a:lin ang="105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9146C76-1F76-4716-811C-BCE7B676FBD0}"/>
              </a:ext>
            </a:extLst>
          </p:cNvPr>
          <p:cNvSpPr txBox="1"/>
          <p:nvPr/>
        </p:nvSpPr>
        <p:spPr>
          <a:xfrm>
            <a:off x="2578893" y="2413565"/>
            <a:ext cx="7034213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500" dirty="0">
                <a:solidFill>
                  <a:schemeClr val="bg1"/>
                </a:solidFill>
                <a:effectLst>
                  <a:outerShdw blurRad="127000" dist="76200" dir="4200000" sx="102000" sy="102000" algn="tl">
                    <a:srgbClr val="000000">
                      <a:alpha val="25000"/>
                    </a:srgbClr>
                  </a:outerShdw>
                </a:effectLst>
                <a:cs typeface="+mn-ea"/>
                <a:sym typeface="+mn-lt"/>
              </a:rPr>
              <a:t>感谢您的观看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314656F9-E32F-4336-8609-B1F441BC4252}"/>
              </a:ext>
            </a:extLst>
          </p:cNvPr>
          <p:cNvSpPr/>
          <p:nvPr/>
        </p:nvSpPr>
        <p:spPr>
          <a:xfrm>
            <a:off x="7779026" y="596007"/>
            <a:ext cx="477078" cy="477078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E8F49C5-8289-471E-9D8E-91FCB9B16914}"/>
              </a:ext>
            </a:extLst>
          </p:cNvPr>
          <p:cNvSpPr txBox="1"/>
          <p:nvPr/>
        </p:nvSpPr>
        <p:spPr>
          <a:xfrm>
            <a:off x="2738158" y="3775879"/>
            <a:ext cx="66904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dirty="0">
                <a:solidFill>
                  <a:schemeClr val="bg1"/>
                </a:solidFill>
                <a:cs typeface="+mn-ea"/>
                <a:sym typeface="+mn-lt"/>
              </a:rPr>
              <a:t>THANK YOU FOR YOUR ATTENTION!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9D7D3F8-7470-4B64-9A64-02527E201E11}"/>
              </a:ext>
            </a:extLst>
          </p:cNvPr>
          <p:cNvSpPr/>
          <p:nvPr/>
        </p:nvSpPr>
        <p:spPr>
          <a:xfrm>
            <a:off x="3975653" y="5544095"/>
            <a:ext cx="477078" cy="477078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505576F5-5373-4683-8E3F-18A7525B35D8}"/>
              </a:ext>
            </a:extLst>
          </p:cNvPr>
          <p:cNvSpPr/>
          <p:nvPr/>
        </p:nvSpPr>
        <p:spPr>
          <a:xfrm>
            <a:off x="7779026" y="6170990"/>
            <a:ext cx="132522" cy="13252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4254305-38B4-4EDE-8320-E0655266FDA9}"/>
              </a:ext>
            </a:extLst>
          </p:cNvPr>
          <p:cNvSpPr/>
          <p:nvPr/>
        </p:nvSpPr>
        <p:spPr>
          <a:xfrm>
            <a:off x="1325217" y="77022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5BBD569-F251-4463-894E-D87B63AAA88F}"/>
              </a:ext>
            </a:extLst>
          </p:cNvPr>
          <p:cNvSpPr/>
          <p:nvPr/>
        </p:nvSpPr>
        <p:spPr>
          <a:xfrm>
            <a:off x="10177670" y="1388782"/>
            <a:ext cx="185530" cy="185530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7333DAB8-3725-4250-A6E4-F8D6B60FE6CB}"/>
              </a:ext>
            </a:extLst>
          </p:cNvPr>
          <p:cNvSpPr/>
          <p:nvPr/>
        </p:nvSpPr>
        <p:spPr>
          <a:xfrm>
            <a:off x="3089464" y="1202263"/>
            <a:ext cx="303092" cy="303092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647926EF-9AE6-41A0-8BCF-208D7035844C}"/>
              </a:ext>
            </a:extLst>
          </p:cNvPr>
          <p:cNvSpPr/>
          <p:nvPr/>
        </p:nvSpPr>
        <p:spPr>
          <a:xfrm>
            <a:off x="6877877" y="425892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8EB2BDD7-7EB1-450F-92B6-DFE057C7FFB1}"/>
              </a:ext>
            </a:extLst>
          </p:cNvPr>
          <p:cNvSpPr/>
          <p:nvPr/>
        </p:nvSpPr>
        <p:spPr>
          <a:xfrm>
            <a:off x="813763" y="6223999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71206C19-1965-4552-A63B-D83AC05A4B50}"/>
              </a:ext>
            </a:extLst>
          </p:cNvPr>
          <p:cNvSpPr/>
          <p:nvPr/>
        </p:nvSpPr>
        <p:spPr>
          <a:xfrm>
            <a:off x="10853531" y="5820149"/>
            <a:ext cx="159026" cy="15902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32A504-005D-4F3E-96F8-79D73BCC6DB2}"/>
              </a:ext>
            </a:extLst>
          </p:cNvPr>
          <p:cNvSpPr/>
          <p:nvPr/>
        </p:nvSpPr>
        <p:spPr>
          <a:xfrm>
            <a:off x="2273735" y="5533771"/>
            <a:ext cx="98403" cy="98403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224BAA84-EAC3-44E2-BBFB-0C980997DD78}"/>
              </a:ext>
            </a:extLst>
          </p:cNvPr>
          <p:cNvSpPr/>
          <p:nvPr/>
        </p:nvSpPr>
        <p:spPr>
          <a:xfrm flipH="1">
            <a:off x="4810538" y="873961"/>
            <a:ext cx="108295" cy="108295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36CB6E49-986C-4781-83A8-16FA18FA071E}"/>
              </a:ext>
            </a:extLst>
          </p:cNvPr>
          <p:cNvSpPr/>
          <p:nvPr/>
        </p:nvSpPr>
        <p:spPr>
          <a:xfrm>
            <a:off x="9428558" y="4899605"/>
            <a:ext cx="369096" cy="369096"/>
          </a:xfrm>
          <a:prstGeom prst="ellipse">
            <a:avLst/>
          </a:prstGeom>
          <a:gradFill>
            <a:gsLst>
              <a:gs pos="84000">
                <a:srgbClr val="FE532B"/>
              </a:gs>
              <a:gs pos="0">
                <a:srgbClr val="FA6D27"/>
              </a:gs>
            </a:gsLst>
            <a:lin ang="10500000" scaled="0"/>
          </a:gradFill>
          <a:ln>
            <a:noFill/>
          </a:ln>
          <a:effectLst>
            <a:outerShdw blurRad="342900" dist="63500" dir="3000000" sx="106000" sy="106000" algn="tl" rotWithShape="0">
              <a:prstClr val="black">
                <a:alpha val="1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01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10" grpId="0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故障处理转移流程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5F055F-0310-2697-86C4-E38466DD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4DFA6E3-8ACE-6CC8-E31A-7563A896AFD2}"/>
              </a:ext>
            </a:extLst>
          </p:cNvPr>
          <p:cNvGrpSpPr/>
          <p:nvPr/>
        </p:nvGrpSpPr>
        <p:grpSpPr>
          <a:xfrm>
            <a:off x="2279901" y="0"/>
            <a:ext cx="10225824" cy="7132247"/>
            <a:chOff x="514858" y="433371"/>
            <a:chExt cx="11436735" cy="74356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2579C44-8D91-2F90-183C-77F07610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858" y="433371"/>
              <a:ext cx="11436735" cy="743562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159ADB-0BB6-5E41-249C-C8CE5E1643C4}"/>
                </a:ext>
              </a:extLst>
            </p:cNvPr>
            <p:cNvSpPr txBox="1"/>
            <p:nvPr/>
          </p:nvSpPr>
          <p:spPr>
            <a:xfrm>
              <a:off x="2171166" y="2605466"/>
              <a:ext cx="8411672" cy="20383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/>
                <a:t>原有服务单节点运行，服务器硬件故障，导致服务异常，需要新建一台服务器，把服务迁移过去。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8474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34676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故障处理转移流程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ECABDD-44F9-3328-885F-0FFB97234ED2}"/>
              </a:ext>
            </a:extLst>
          </p:cNvPr>
          <p:cNvGrpSpPr/>
          <p:nvPr/>
        </p:nvGrpSpPr>
        <p:grpSpPr>
          <a:xfrm>
            <a:off x="6330702" y="1146897"/>
            <a:ext cx="5614536" cy="5534592"/>
            <a:chOff x="513430" y="1058874"/>
            <a:chExt cx="5614536" cy="5534592"/>
          </a:xfrm>
        </p:grpSpPr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F51187D1-1E47-FFA7-E5E3-5BA5E55318D4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18" name="Rounded Rectangle 49">
                <a:extLst>
                  <a:ext uri="{FF2B5EF4-FFF2-40B4-BE49-F238E27FC236}">
                    <a16:creationId xmlns:a16="http://schemas.microsoft.com/office/drawing/2014/main" id="{1FB2B8CD-CD3A-511B-1011-C58C1B8E9832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19" name="Group 50">
                <a:extLst>
                  <a:ext uri="{FF2B5EF4-FFF2-40B4-BE49-F238E27FC236}">
                    <a16:creationId xmlns:a16="http://schemas.microsoft.com/office/drawing/2014/main" id="{2E0E1EF2-2B84-D490-849B-15F06EEC0528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E71E0963-0CC5-E985-7439-96A7FB2A4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1205A274-F140-3FC2-26BA-5C192CBDA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01481CE0-5DAF-0DA7-D9D8-436BDDC7E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34E820-D868-97F7-35EE-FCDF669D8F14}"/>
                </a:ext>
              </a:extLst>
            </p:cNvPr>
            <p:cNvSpPr txBox="1"/>
            <p:nvPr/>
          </p:nvSpPr>
          <p:spPr>
            <a:xfrm rot="18719000">
              <a:off x="712198" y="1670331"/>
              <a:ext cx="1324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</a:rPr>
                <a:t>k8s</a:t>
              </a:r>
              <a:r>
                <a:rPr kumimoji="1" lang="zh-CN" altLang="en-US" sz="2400" b="1" dirty="0">
                  <a:solidFill>
                    <a:schemeClr val="bg1"/>
                  </a:solidFill>
                </a:rPr>
                <a:t>运维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AE0CA46-2F52-C5D1-142E-6907AB79340D}"/>
                </a:ext>
              </a:extLst>
            </p:cNvPr>
            <p:cNvSpPr txBox="1"/>
            <p:nvPr/>
          </p:nvSpPr>
          <p:spPr>
            <a:xfrm>
              <a:off x="1274253" y="2130332"/>
              <a:ext cx="4658174" cy="2243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b="1" dirty="0"/>
                <a:t>K8s</a:t>
              </a:r>
              <a:r>
                <a:rPr lang="zh-CN" altLang="en-US" sz="2400" b="1" dirty="0"/>
                <a:t>检测到节点故障后，自动进行故障转移，将故障机器上的服务自动迁移至其他正常机器上运行</a:t>
              </a:r>
              <a:endParaRPr lang="en-US" altLang="zh-CN" sz="24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5CC758-1923-67EA-F506-40726FF6946B}"/>
              </a:ext>
            </a:extLst>
          </p:cNvPr>
          <p:cNvGrpSpPr/>
          <p:nvPr/>
        </p:nvGrpSpPr>
        <p:grpSpPr>
          <a:xfrm>
            <a:off x="247327" y="1137907"/>
            <a:ext cx="5614536" cy="5534592"/>
            <a:chOff x="513430" y="1058874"/>
            <a:chExt cx="5614536" cy="5534592"/>
          </a:xfrm>
        </p:grpSpPr>
        <p:grpSp>
          <p:nvGrpSpPr>
            <p:cNvPr id="34" name="Group 48">
              <a:extLst>
                <a:ext uri="{FF2B5EF4-FFF2-40B4-BE49-F238E27FC236}">
                  <a16:creationId xmlns:a16="http://schemas.microsoft.com/office/drawing/2014/main" id="{EFA10670-47A8-1DE1-1D65-45CF21F0E1A9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37" name="Rounded Rectangle 49">
                <a:extLst>
                  <a:ext uri="{FF2B5EF4-FFF2-40B4-BE49-F238E27FC236}">
                    <a16:creationId xmlns:a16="http://schemas.microsoft.com/office/drawing/2014/main" id="{6D23A62B-6AAF-5973-CAC2-4592F7B2130D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D715543F-DCE7-6FFC-D5EB-C98435D765E2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AE004940-BF14-4582-2750-682901CFD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4065AEF3-9088-5B5E-21B9-50CF1E72C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A7B02CB4-B518-A3EC-ECD6-5FBABDC43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E5B76E-27E6-98D7-FA58-75432F12D736}"/>
                </a:ext>
              </a:extLst>
            </p:cNvPr>
            <p:cNvSpPr txBox="1"/>
            <p:nvPr/>
          </p:nvSpPr>
          <p:spPr>
            <a:xfrm rot="18719000">
              <a:off x="666513" y="16703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传统运维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3EB136-2C75-68D1-2EA1-EC197952B299}"/>
                </a:ext>
              </a:extLst>
            </p:cNvPr>
            <p:cNvSpPr txBox="1"/>
            <p:nvPr/>
          </p:nvSpPr>
          <p:spPr>
            <a:xfrm>
              <a:off x="1274253" y="2130332"/>
              <a:ext cx="4658174" cy="44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安装操作系统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初始化系统配置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安装配置java环境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打</a:t>
              </a:r>
              <a:r>
                <a:rPr lang="en" altLang="zh-CN" sz="2400" dirty="0"/>
                <a:t>jar</a:t>
              </a:r>
              <a:r>
                <a:rPr lang="zh-CN" altLang="en-US" sz="2400" dirty="0"/>
                <a:t>包并部署服务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" altLang="zh-CN" sz="2400" dirty="0"/>
                <a:t>System</a:t>
              </a:r>
              <a:r>
                <a:rPr lang="en-US" altLang="zh-CN" sz="2400" dirty="0" err="1"/>
                <a:t>ctl</a:t>
              </a:r>
              <a:r>
                <a:rPr lang="zh-CN" altLang="en-US" sz="2400" dirty="0"/>
                <a:t>添加自定义服务或</a:t>
              </a:r>
              <a:r>
                <a:rPr lang="en" altLang="zh-CN" sz="2400" dirty="0"/>
                <a:t>supervisor</a:t>
              </a:r>
              <a:r>
                <a:rPr lang="zh-CN" altLang="en" sz="2400" dirty="0"/>
                <a:t>进程</a:t>
              </a:r>
              <a:r>
                <a:rPr lang="zh-CN" altLang="en-US" sz="2400" dirty="0"/>
                <a:t>守护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修改</a:t>
              </a:r>
              <a:r>
                <a:rPr lang="en-US" altLang="zh-CN" sz="2400" dirty="0"/>
                <a:t>DNS</a:t>
              </a:r>
              <a:r>
                <a:rPr lang="zh-CN" altLang="en-US" sz="2400" dirty="0"/>
                <a:t>解析，指向新的服务器地址</a:t>
              </a:r>
              <a:endParaRPr lang="en-US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61885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268156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业务扩容流程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F5F055F-0310-2697-86C4-E38466DD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182" y="4053466"/>
            <a:ext cx="2540000" cy="254000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74DFA6E3-8ACE-6CC8-E31A-7563A896AFD2}"/>
              </a:ext>
            </a:extLst>
          </p:cNvPr>
          <p:cNvGrpSpPr/>
          <p:nvPr/>
        </p:nvGrpSpPr>
        <p:grpSpPr>
          <a:xfrm>
            <a:off x="2279901" y="0"/>
            <a:ext cx="10225824" cy="7132247"/>
            <a:chOff x="514858" y="433371"/>
            <a:chExt cx="11436735" cy="7435621"/>
          </a:xfrm>
        </p:grpSpPr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2579C44-8D91-2F90-183C-77F07610A2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14858" y="433371"/>
              <a:ext cx="11436735" cy="7435621"/>
            </a:xfrm>
            <a:prstGeom prst="rect">
              <a:avLst/>
            </a:prstGeom>
          </p:spPr>
        </p:pic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F159ADB-0BB6-5E41-249C-C8CE5E1643C4}"/>
                </a:ext>
              </a:extLst>
            </p:cNvPr>
            <p:cNvSpPr txBox="1"/>
            <p:nvPr/>
          </p:nvSpPr>
          <p:spPr>
            <a:xfrm>
              <a:off x="2171166" y="2308107"/>
              <a:ext cx="8411672" cy="27121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kumimoji="1" lang="zh-CN" altLang="en-US" sz="2800" dirty="0"/>
                <a:t>业务上线后效果远超预期，访问人数剧增，单台服务器已不堪重负。为了提高服务负载能力，同时提升业务稳定性，需要改为集群模式运行服务。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6300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184AF2F-CB11-43F7-8A33-F5F4E51E49F6}"/>
              </a:ext>
            </a:extLst>
          </p:cNvPr>
          <p:cNvSpPr/>
          <p:nvPr/>
        </p:nvSpPr>
        <p:spPr>
          <a:xfrm>
            <a:off x="956462" y="264534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业务扩容流程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D606113-73F9-4209-8303-3A0A3200BD43}"/>
              </a:ext>
            </a:extLst>
          </p:cNvPr>
          <p:cNvGrpSpPr/>
          <p:nvPr/>
        </p:nvGrpSpPr>
        <p:grpSpPr>
          <a:xfrm>
            <a:off x="514860" y="433371"/>
            <a:ext cx="351692" cy="303373"/>
            <a:chOff x="992651" y="1308295"/>
            <a:chExt cx="505558" cy="436099"/>
          </a:xfrm>
        </p:grpSpPr>
        <p:sp>
          <p:nvSpPr>
            <p:cNvPr id="5" name="箭头: V 形 4">
              <a:extLst>
                <a:ext uri="{FF2B5EF4-FFF2-40B4-BE49-F238E27FC236}">
                  <a16:creationId xmlns:a16="http://schemas.microsoft.com/office/drawing/2014/main" id="{4B741C91-C31F-43FC-A1E6-0226F03F9922}"/>
                </a:ext>
              </a:extLst>
            </p:cNvPr>
            <p:cNvSpPr/>
            <p:nvPr/>
          </p:nvSpPr>
          <p:spPr>
            <a:xfrm rot="10800000" flipH="1">
              <a:off x="992651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箭头: V 形 6">
              <a:extLst>
                <a:ext uri="{FF2B5EF4-FFF2-40B4-BE49-F238E27FC236}">
                  <a16:creationId xmlns:a16="http://schemas.microsoft.com/office/drawing/2014/main" id="{E1907ABE-D65E-43B9-9EDB-CA62CE127EC2}"/>
                </a:ext>
              </a:extLst>
            </p:cNvPr>
            <p:cNvSpPr/>
            <p:nvPr/>
          </p:nvSpPr>
          <p:spPr>
            <a:xfrm rot="10800000" flipH="1">
              <a:off x="1202788" y="1308295"/>
              <a:ext cx="295421" cy="436099"/>
            </a:xfrm>
            <a:prstGeom prst="chevron">
              <a:avLst>
                <a:gd name="adj" fmla="val 61187"/>
              </a:avLst>
            </a:prstGeom>
            <a:gradFill>
              <a:gsLst>
                <a:gs pos="84000">
                  <a:srgbClr val="FE532B"/>
                </a:gs>
                <a:gs pos="0">
                  <a:srgbClr val="FA6D27"/>
                </a:gs>
              </a:gsLst>
              <a:lin ang="105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D9ECABDD-44F9-3328-885F-0FFB97234ED2}"/>
              </a:ext>
            </a:extLst>
          </p:cNvPr>
          <p:cNvGrpSpPr/>
          <p:nvPr/>
        </p:nvGrpSpPr>
        <p:grpSpPr>
          <a:xfrm>
            <a:off x="6330702" y="1146897"/>
            <a:ext cx="5614536" cy="5534592"/>
            <a:chOff x="513430" y="1058874"/>
            <a:chExt cx="5614536" cy="5534592"/>
          </a:xfrm>
        </p:grpSpPr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F51187D1-1E47-FFA7-E5E3-5BA5E55318D4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18" name="Rounded Rectangle 49">
                <a:extLst>
                  <a:ext uri="{FF2B5EF4-FFF2-40B4-BE49-F238E27FC236}">
                    <a16:creationId xmlns:a16="http://schemas.microsoft.com/office/drawing/2014/main" id="{1FB2B8CD-CD3A-511B-1011-C58C1B8E9832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19" name="Group 50">
                <a:extLst>
                  <a:ext uri="{FF2B5EF4-FFF2-40B4-BE49-F238E27FC236}">
                    <a16:creationId xmlns:a16="http://schemas.microsoft.com/office/drawing/2014/main" id="{2E0E1EF2-2B84-D490-849B-15F06EEC0528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20" name="Freeform 6">
                  <a:extLst>
                    <a:ext uri="{FF2B5EF4-FFF2-40B4-BE49-F238E27FC236}">
                      <a16:creationId xmlns:a16="http://schemas.microsoft.com/office/drawing/2014/main" id="{E71E0963-0CC5-E985-7439-96A7FB2A49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1" name="Freeform 7">
                  <a:extLst>
                    <a:ext uri="{FF2B5EF4-FFF2-40B4-BE49-F238E27FC236}">
                      <a16:creationId xmlns:a16="http://schemas.microsoft.com/office/drawing/2014/main" id="{1205A274-F140-3FC2-26BA-5C192CBDA5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Freeform 8">
                  <a:extLst>
                    <a:ext uri="{FF2B5EF4-FFF2-40B4-BE49-F238E27FC236}">
                      <a16:creationId xmlns:a16="http://schemas.microsoft.com/office/drawing/2014/main" id="{01481CE0-5DAF-0DA7-D9D8-436BDDC7EA1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noFill/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434E820-D868-97F7-35EE-FCDF669D8F14}"/>
                </a:ext>
              </a:extLst>
            </p:cNvPr>
            <p:cNvSpPr txBox="1"/>
            <p:nvPr/>
          </p:nvSpPr>
          <p:spPr>
            <a:xfrm rot="18719000">
              <a:off x="712198" y="1670331"/>
              <a:ext cx="13244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400" b="1" dirty="0">
                  <a:solidFill>
                    <a:schemeClr val="bg1"/>
                  </a:solidFill>
                </a:rPr>
                <a:t>k8s</a:t>
              </a:r>
              <a:r>
                <a:rPr kumimoji="1" lang="zh-CN" altLang="en-US" sz="2400" b="1" dirty="0">
                  <a:solidFill>
                    <a:schemeClr val="bg1"/>
                  </a:solidFill>
                </a:rPr>
                <a:t>运维</a:t>
              </a: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9AE0CA46-2F52-C5D1-142E-6907AB79340D}"/>
                </a:ext>
              </a:extLst>
            </p:cNvPr>
            <p:cNvSpPr txBox="1"/>
            <p:nvPr/>
          </p:nvSpPr>
          <p:spPr>
            <a:xfrm>
              <a:off x="1274253" y="2130332"/>
              <a:ext cx="4658174" cy="1689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修改资源清单文件，将副本数从</a:t>
              </a:r>
              <a:r>
                <a:rPr lang="en-US" altLang="zh-CN" sz="2400" dirty="0"/>
                <a:t>1</a:t>
              </a:r>
              <a:r>
                <a:rPr lang="zh-CN" altLang="en-US" sz="2400" dirty="0"/>
                <a:t>改为</a:t>
              </a:r>
              <a:r>
                <a:rPr lang="en-US" altLang="zh-CN" sz="2400" dirty="0"/>
                <a:t>N</a:t>
              </a:r>
              <a:r>
                <a:rPr lang="zh-CN" altLang="en-US" sz="2400" dirty="0"/>
                <a:t>，由</a:t>
              </a:r>
              <a:r>
                <a:rPr lang="en-US" altLang="zh-CN" sz="2400" dirty="0"/>
                <a:t>service</a:t>
              </a:r>
              <a:r>
                <a:rPr lang="zh-CN" altLang="en-US" sz="2400" dirty="0"/>
                <a:t>自动进行负载均衡。</a:t>
              </a:r>
              <a:endParaRPr lang="en-US" altLang="zh-CN" sz="2400" b="1" dirty="0"/>
            </a:p>
          </p:txBody>
        </p:sp>
      </p:grp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F05CC758-1923-67EA-F506-40726FF6946B}"/>
              </a:ext>
            </a:extLst>
          </p:cNvPr>
          <p:cNvGrpSpPr/>
          <p:nvPr/>
        </p:nvGrpSpPr>
        <p:grpSpPr>
          <a:xfrm>
            <a:off x="247327" y="1137907"/>
            <a:ext cx="5749572" cy="5535575"/>
            <a:chOff x="513430" y="1058874"/>
            <a:chExt cx="5749572" cy="5535575"/>
          </a:xfrm>
        </p:grpSpPr>
        <p:grpSp>
          <p:nvGrpSpPr>
            <p:cNvPr id="34" name="Group 48">
              <a:extLst>
                <a:ext uri="{FF2B5EF4-FFF2-40B4-BE49-F238E27FC236}">
                  <a16:creationId xmlns:a16="http://schemas.microsoft.com/office/drawing/2014/main" id="{EFA10670-47A8-1DE1-1D65-45CF21F0E1A9}"/>
                </a:ext>
              </a:extLst>
            </p:cNvPr>
            <p:cNvGrpSpPr/>
            <p:nvPr/>
          </p:nvGrpSpPr>
          <p:grpSpPr>
            <a:xfrm>
              <a:off x="513430" y="1058874"/>
              <a:ext cx="5614536" cy="5534592"/>
              <a:chOff x="555091" y="1071544"/>
              <a:chExt cx="2674817" cy="1643076"/>
            </a:xfrm>
          </p:grpSpPr>
          <p:sp>
            <p:nvSpPr>
              <p:cNvPr id="37" name="Rounded Rectangle 49">
                <a:extLst>
                  <a:ext uri="{FF2B5EF4-FFF2-40B4-BE49-F238E27FC236}">
                    <a16:creationId xmlns:a16="http://schemas.microsoft.com/office/drawing/2014/main" id="{6D23A62B-6AAF-5973-CAC2-4592F7B2130D}"/>
                  </a:ext>
                </a:extLst>
              </p:cNvPr>
              <p:cNvSpPr/>
              <p:nvPr/>
            </p:nvSpPr>
            <p:spPr>
              <a:xfrm>
                <a:off x="608158" y="1117584"/>
                <a:ext cx="2621750" cy="1597036"/>
              </a:xfrm>
              <a:prstGeom prst="roundRect">
                <a:avLst>
                  <a:gd name="adj" fmla="val 13077"/>
                </a:avLst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</p:txBody>
          </p:sp>
          <p:grpSp>
            <p:nvGrpSpPr>
              <p:cNvPr id="38" name="Group 50">
                <a:extLst>
                  <a:ext uri="{FF2B5EF4-FFF2-40B4-BE49-F238E27FC236}">
                    <a16:creationId xmlns:a16="http://schemas.microsoft.com/office/drawing/2014/main" id="{D715543F-DCE7-6FFC-D5EB-C98435D765E2}"/>
                  </a:ext>
                </a:extLst>
              </p:cNvPr>
              <p:cNvGrpSpPr/>
              <p:nvPr/>
            </p:nvGrpSpPr>
            <p:grpSpPr>
              <a:xfrm>
                <a:off x="555091" y="1071544"/>
                <a:ext cx="1084970" cy="740218"/>
                <a:chOff x="1711720" y="1280068"/>
                <a:chExt cx="2688830" cy="1834453"/>
              </a:xfrm>
            </p:grpSpPr>
            <p:sp>
              <p:nvSpPr>
                <p:cNvPr id="39" name="Freeform 6">
                  <a:extLst>
                    <a:ext uri="{FF2B5EF4-FFF2-40B4-BE49-F238E27FC236}">
                      <a16:creationId xmlns:a16="http://schemas.microsoft.com/office/drawing/2014/main" id="{AE004940-BF14-4582-2750-682901CFD1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983324" y="1286682"/>
                  <a:ext cx="417226" cy="109792"/>
                </a:xfrm>
                <a:custGeom>
                  <a:avLst/>
                  <a:gdLst/>
                  <a:ahLst/>
                  <a:cxnLst>
                    <a:cxn ang="0">
                      <a:pos x="2270" y="597"/>
                    </a:cxn>
                    <a:cxn ang="0">
                      <a:pos x="0" y="597"/>
                    </a:cxn>
                    <a:cxn ang="0">
                      <a:pos x="1248" y="24"/>
                    </a:cxn>
                    <a:cxn ang="0">
                      <a:pos x="2270" y="597"/>
                    </a:cxn>
                  </a:cxnLst>
                  <a:rect l="0" t="0" r="r" b="b"/>
                  <a:pathLst>
                    <a:path w="2270" h="597">
                      <a:moveTo>
                        <a:pt x="2270" y="597"/>
                      </a:moveTo>
                      <a:cubicBezTo>
                        <a:pt x="0" y="597"/>
                        <a:pt x="0" y="597"/>
                        <a:pt x="0" y="597"/>
                      </a:cubicBezTo>
                      <a:cubicBezTo>
                        <a:pt x="0" y="597"/>
                        <a:pt x="416" y="0"/>
                        <a:pt x="1248" y="24"/>
                      </a:cubicBezTo>
                      <a:cubicBezTo>
                        <a:pt x="1248" y="24"/>
                        <a:pt x="1997" y="36"/>
                        <a:pt x="2270" y="597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0" name="Freeform 7">
                  <a:extLst>
                    <a:ext uri="{FF2B5EF4-FFF2-40B4-BE49-F238E27FC236}">
                      <a16:creationId xmlns:a16="http://schemas.microsoft.com/office/drawing/2014/main" id="{4065AEF3-9088-5B5E-21B9-50CF1E72C6A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1720" y="2688581"/>
                  <a:ext cx="109247" cy="425940"/>
                </a:xfrm>
                <a:custGeom>
                  <a:avLst/>
                  <a:gdLst/>
                  <a:ahLst/>
                  <a:cxnLst>
                    <a:cxn ang="0">
                      <a:pos x="594" y="0"/>
                    </a:cxn>
                    <a:cxn ang="0">
                      <a:pos x="594" y="2317"/>
                    </a:cxn>
                    <a:cxn ang="0">
                      <a:pos x="23" y="1003"/>
                    </a:cxn>
                    <a:cxn ang="0">
                      <a:pos x="594" y="0"/>
                    </a:cxn>
                  </a:cxnLst>
                  <a:rect l="0" t="0" r="r" b="b"/>
                  <a:pathLst>
                    <a:path w="594" h="2317">
                      <a:moveTo>
                        <a:pt x="594" y="0"/>
                      </a:moveTo>
                      <a:cubicBezTo>
                        <a:pt x="594" y="2317"/>
                        <a:pt x="594" y="2317"/>
                        <a:pt x="594" y="2317"/>
                      </a:cubicBezTo>
                      <a:cubicBezTo>
                        <a:pt x="594" y="2317"/>
                        <a:pt x="0" y="2018"/>
                        <a:pt x="23" y="1003"/>
                      </a:cubicBezTo>
                      <a:cubicBezTo>
                        <a:pt x="23" y="1003"/>
                        <a:pt x="83" y="430"/>
                        <a:pt x="594" y="0"/>
                      </a:cubicBezTo>
                      <a:close/>
                    </a:path>
                  </a:pathLst>
                </a:custGeom>
                <a:solidFill>
                  <a:schemeClr val="accent6">
                    <a:lumMod val="5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1" name="Freeform 8">
                  <a:extLst>
                    <a:ext uri="{FF2B5EF4-FFF2-40B4-BE49-F238E27FC236}">
                      <a16:creationId xmlns:a16="http://schemas.microsoft.com/office/drawing/2014/main" id="{A7B02CB4-B518-A3EC-ECD6-5FBABDC43A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19864" y="1280068"/>
                  <a:ext cx="2492850" cy="1570850"/>
                </a:xfrm>
                <a:custGeom>
                  <a:avLst/>
                  <a:gdLst/>
                  <a:ahLst/>
                  <a:cxnLst>
                    <a:cxn ang="0">
                      <a:pos x="8213" y="514"/>
                    </a:cxn>
                    <a:cxn ang="0">
                      <a:pos x="404" y="8360"/>
                    </a:cxn>
                    <a:cxn ang="0">
                      <a:pos x="0" y="9065"/>
                    </a:cxn>
                    <a:cxn ang="0">
                      <a:pos x="0" y="13555"/>
                    </a:cxn>
                    <a:cxn ang="0">
                      <a:pos x="618" y="12337"/>
                    </a:cxn>
                    <a:cxn ang="0">
                      <a:pos x="7120" y="5816"/>
                    </a:cxn>
                    <a:cxn ang="0">
                      <a:pos x="12362" y="561"/>
                    </a:cxn>
                    <a:cxn ang="0">
                      <a:pos x="13301" y="72"/>
                    </a:cxn>
                    <a:cxn ang="0">
                      <a:pos x="13562" y="60"/>
                    </a:cxn>
                    <a:cxn ang="0">
                      <a:pos x="9022" y="60"/>
                    </a:cxn>
                    <a:cxn ang="0">
                      <a:pos x="8439" y="287"/>
                    </a:cxn>
                    <a:cxn ang="0">
                      <a:pos x="8213" y="514"/>
                    </a:cxn>
                  </a:cxnLst>
                  <a:rect l="0" t="0" r="r" b="b"/>
                  <a:pathLst>
                    <a:path w="13562" h="13555">
                      <a:moveTo>
                        <a:pt x="8213" y="514"/>
                      </a:moveTo>
                      <a:cubicBezTo>
                        <a:pt x="404" y="8360"/>
                        <a:pt x="404" y="8360"/>
                        <a:pt x="404" y="8360"/>
                      </a:cubicBezTo>
                      <a:cubicBezTo>
                        <a:pt x="404" y="8360"/>
                        <a:pt x="0" y="8742"/>
                        <a:pt x="0" y="9065"/>
                      </a:cubicBezTo>
                      <a:cubicBezTo>
                        <a:pt x="0" y="13555"/>
                        <a:pt x="0" y="13555"/>
                        <a:pt x="0" y="13555"/>
                      </a:cubicBezTo>
                      <a:cubicBezTo>
                        <a:pt x="0" y="13555"/>
                        <a:pt x="12" y="12934"/>
                        <a:pt x="618" y="12337"/>
                      </a:cubicBezTo>
                      <a:cubicBezTo>
                        <a:pt x="7120" y="5816"/>
                        <a:pt x="7120" y="5816"/>
                        <a:pt x="7120" y="5816"/>
                      </a:cubicBezTo>
                      <a:cubicBezTo>
                        <a:pt x="12362" y="561"/>
                        <a:pt x="12362" y="561"/>
                        <a:pt x="12362" y="561"/>
                      </a:cubicBezTo>
                      <a:cubicBezTo>
                        <a:pt x="12362" y="561"/>
                        <a:pt x="12778" y="107"/>
                        <a:pt x="13301" y="72"/>
                      </a:cubicBezTo>
                      <a:cubicBezTo>
                        <a:pt x="13301" y="72"/>
                        <a:pt x="13372" y="36"/>
                        <a:pt x="13562" y="60"/>
                      </a:cubicBezTo>
                      <a:cubicBezTo>
                        <a:pt x="9022" y="60"/>
                        <a:pt x="9022" y="60"/>
                        <a:pt x="9022" y="60"/>
                      </a:cubicBezTo>
                      <a:cubicBezTo>
                        <a:pt x="9022" y="60"/>
                        <a:pt x="8701" y="0"/>
                        <a:pt x="8439" y="287"/>
                      </a:cubicBezTo>
                      <a:lnTo>
                        <a:pt x="8213" y="514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1">
                  <a:schemeClr val="accent6"/>
                </a:lnRef>
                <a:fillRef idx="3">
                  <a:schemeClr val="accent6"/>
                </a:fillRef>
                <a:effectRef idx="2">
                  <a:schemeClr val="accent6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88E5B76E-27E6-98D7-FA58-75432F12D736}"/>
                </a:ext>
              </a:extLst>
            </p:cNvPr>
            <p:cNvSpPr txBox="1"/>
            <p:nvPr/>
          </p:nvSpPr>
          <p:spPr>
            <a:xfrm rot="18719000">
              <a:off x="666513" y="167033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sz="2400" b="1" dirty="0">
                  <a:solidFill>
                    <a:schemeClr val="bg1"/>
                  </a:solidFill>
                </a:rPr>
                <a:t>传统运维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B63EB136-2C75-68D1-2EA1-EC197952B299}"/>
                </a:ext>
              </a:extLst>
            </p:cNvPr>
            <p:cNvSpPr txBox="1"/>
            <p:nvPr/>
          </p:nvSpPr>
          <p:spPr>
            <a:xfrm>
              <a:off x="973916" y="2135408"/>
              <a:ext cx="5289086" cy="44590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安装操作系统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初始化系统配置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-US" altLang="zh-CN" sz="2400" dirty="0" err="1"/>
                <a:t>安装配置java环境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打</a:t>
              </a:r>
              <a:r>
                <a:rPr lang="en" altLang="zh-CN" sz="2400" dirty="0"/>
                <a:t>jar</a:t>
              </a:r>
              <a:r>
                <a:rPr lang="zh-CN" altLang="en-US" sz="2400" dirty="0"/>
                <a:t>包并部署服务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en" altLang="zh-CN" sz="2400" dirty="0"/>
                <a:t>System</a:t>
              </a:r>
              <a:r>
                <a:rPr lang="en-US" altLang="zh-CN" sz="2400" dirty="0" err="1"/>
                <a:t>ctl</a:t>
              </a:r>
              <a:r>
                <a:rPr lang="zh-CN" altLang="en-US" sz="2400" dirty="0"/>
                <a:t>添加自定义服务或</a:t>
              </a:r>
              <a:r>
                <a:rPr lang="en" altLang="zh-CN" sz="2400" dirty="0"/>
                <a:t>supervisor</a:t>
              </a:r>
              <a:r>
                <a:rPr lang="zh-CN" altLang="en" sz="2400" dirty="0"/>
                <a:t>进程</a:t>
              </a:r>
              <a:r>
                <a:rPr lang="zh-CN" altLang="en-US" sz="2400" dirty="0"/>
                <a:t>守护</a:t>
              </a:r>
              <a:endParaRPr lang="en-US" altLang="zh-CN" sz="2400" dirty="0"/>
            </a:p>
            <a:p>
              <a:pPr marL="342900" indent="-342900">
                <a:lnSpc>
                  <a:spcPct val="150000"/>
                </a:lnSpc>
                <a:buFont typeface="+mj-lt"/>
                <a:buAutoNum type="arabicPeriod"/>
              </a:pPr>
              <a:r>
                <a:rPr lang="zh-CN" altLang="en-US" sz="2400" dirty="0"/>
                <a:t>部署</a:t>
              </a:r>
              <a:r>
                <a:rPr lang="en-US" altLang="zh-CN" sz="2400" dirty="0" err="1"/>
                <a:t>lvs</a:t>
              </a:r>
              <a:r>
                <a:rPr lang="zh-CN" altLang="en-US" sz="2400" dirty="0"/>
                <a:t>或者</a:t>
              </a:r>
              <a:r>
                <a:rPr lang="en" altLang="zh-CN" sz="2400" dirty="0" err="1"/>
                <a:t>haproxy</a:t>
              </a:r>
              <a:r>
                <a:rPr lang="zh-CN" altLang="en" sz="2400" dirty="0"/>
                <a:t>等</a:t>
              </a:r>
              <a:r>
                <a:rPr lang="zh-CN" altLang="en-US" sz="2400" dirty="0"/>
                <a:t>，实现负载均衡</a:t>
              </a:r>
              <a:endParaRPr lang="en" altLang="zh-CN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7029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unlxevl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6403</TotalTime>
  <Words>3585</Words>
  <Application>Microsoft Macintosh PowerPoint</Application>
  <PresentationFormat>宽屏</PresentationFormat>
  <Paragraphs>421</Paragraphs>
  <Slides>59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59</vt:i4>
      </vt:variant>
    </vt:vector>
  </HeadingPairs>
  <TitlesOfParts>
    <vt:vector size="70" baseType="lpstr">
      <vt:lpstr>-apple-system</vt:lpstr>
      <vt:lpstr>等线</vt:lpstr>
      <vt:lpstr>微软雅黑</vt:lpstr>
      <vt:lpstr>Arial</vt:lpstr>
      <vt:lpstr>Calibri</vt:lpstr>
      <vt:lpstr>Helvetica</vt:lpstr>
      <vt:lpstr>Menlo</vt:lpstr>
      <vt:lpstr>open sans</vt:lpstr>
      <vt:lpstr>Roboto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销售技巧培训</dc:title>
  <dc:creator>第一PPT</dc:creator>
  <cp:keywords>www.1ppt.com</cp:keywords>
  <dc:description>www.1ppt.com</dc:description>
  <cp:lastModifiedBy>亮 崔</cp:lastModifiedBy>
  <cp:revision>461</cp:revision>
  <dcterms:created xsi:type="dcterms:W3CDTF">2019-07-04T08:14:45Z</dcterms:created>
  <dcterms:modified xsi:type="dcterms:W3CDTF">2023-03-11T02:35:19Z</dcterms:modified>
</cp:coreProperties>
</file>