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04" r:id="rId2"/>
    <p:sldId id="311" r:id="rId3"/>
    <p:sldId id="307" r:id="rId4"/>
    <p:sldId id="312" r:id="rId5"/>
    <p:sldId id="339" r:id="rId6"/>
    <p:sldId id="359" r:id="rId7"/>
    <p:sldId id="309" r:id="rId8"/>
    <p:sldId id="360" r:id="rId9"/>
    <p:sldId id="358" r:id="rId10"/>
    <p:sldId id="318" r:id="rId11"/>
    <p:sldId id="334" r:id="rId12"/>
    <p:sldId id="330" r:id="rId13"/>
    <p:sldId id="322" r:id="rId14"/>
    <p:sldId id="325" r:id="rId15"/>
    <p:sldId id="321" r:id="rId16"/>
    <p:sldId id="315" r:id="rId17"/>
    <p:sldId id="319" r:id="rId18"/>
    <p:sldId id="328" r:id="rId19"/>
    <p:sldId id="327" r:id="rId20"/>
    <p:sldId id="326" r:id="rId21"/>
    <p:sldId id="320" r:id="rId22"/>
    <p:sldId id="324" r:id="rId23"/>
    <p:sldId id="332" r:id="rId24"/>
    <p:sldId id="3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99C5C-1606-C544-A144-345918A50B1A}" type="datetimeFigureOut">
              <a:rPr lang="en-US" smtClean="0"/>
              <a:t>8/22/21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7B1BC-64E6-9B4F-9CCF-DA333C734B47}" type="slidenum">
              <a:rPr lang="en-US" smtClean="0"/>
              <a:t>‹#›</a:t>
            </a:fld>
            <a:endParaRPr lang="en-US"/>
          </a:p>
        </p:txBody>
      </p:sp>
    </p:spTree>
    <p:extLst>
      <p:ext uri="{BB962C8B-B14F-4D97-AF65-F5344CB8AC3E}">
        <p14:creationId xmlns:p14="http://schemas.microsoft.com/office/powerpoint/2010/main" val="2785526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3591CE-20BA-CB4C-B298-E658AA182758}" type="slidenum">
              <a:rPr lang="en-US" smtClean="0"/>
              <a:t>2</a:t>
            </a:fld>
            <a:endParaRPr lang="en-US"/>
          </a:p>
        </p:txBody>
      </p:sp>
    </p:spTree>
    <p:extLst>
      <p:ext uri="{BB962C8B-B14F-4D97-AF65-F5344CB8AC3E}">
        <p14:creationId xmlns:p14="http://schemas.microsoft.com/office/powerpoint/2010/main" val="202847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A1DE-C99C-BA4F-B741-9D2200CC2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CA6B7-A5B2-2E4C-A56D-4CA05E8AB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521063-5528-B44E-A8D8-67CD95737E5A}"/>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5" name="Footer Placeholder 4">
            <a:extLst>
              <a:ext uri="{FF2B5EF4-FFF2-40B4-BE49-F238E27FC236}">
                <a16:creationId xmlns:a16="http://schemas.microsoft.com/office/drawing/2014/main" id="{A603E729-1CC8-4247-A874-7301F63C6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30BA3-32B6-974B-894A-F07AD627DBCB}"/>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40009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AEDA-BF55-BD4B-81F6-4CFD0511D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9DB7CD-5021-2C43-8802-5119C6FF61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5ABB6-B061-7940-BA57-5AC65D01E5C2}"/>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5" name="Footer Placeholder 4">
            <a:extLst>
              <a:ext uri="{FF2B5EF4-FFF2-40B4-BE49-F238E27FC236}">
                <a16:creationId xmlns:a16="http://schemas.microsoft.com/office/drawing/2014/main" id="{62DE7F2A-A80C-D747-8551-FF3373363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77D9-1B21-5B48-8DA1-B12393EB9236}"/>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403430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93920-8417-FE4C-A7AA-E545552EA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C016D4-4FFC-3E43-93C8-A560E2813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55FFC-1B1B-254A-85AE-1006BA5B9F8B}"/>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5" name="Footer Placeholder 4">
            <a:extLst>
              <a:ext uri="{FF2B5EF4-FFF2-40B4-BE49-F238E27FC236}">
                <a16:creationId xmlns:a16="http://schemas.microsoft.com/office/drawing/2014/main" id="{F22398A8-6763-EB48-B8EE-2C6ED0BDA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DD64C-1ECB-EE45-82D8-6033EB81B2D7}"/>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13215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8D98-303E-7049-A371-0FBFB2954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4A1AA-E3CE-2140-8865-D7BE25A78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E7787-B034-1B44-B21F-9BAEDF43F20F}"/>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5" name="Footer Placeholder 4">
            <a:extLst>
              <a:ext uri="{FF2B5EF4-FFF2-40B4-BE49-F238E27FC236}">
                <a16:creationId xmlns:a16="http://schemas.microsoft.com/office/drawing/2014/main" id="{3C73E9E5-F311-5148-BE6F-730C14C97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366F7-9AA4-4B40-870D-99ED3A24C851}"/>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118554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42F3-022A-3641-A991-B117E935B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95AAD-A7FA-6F4C-89F9-B5184536E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61487-EB25-5A46-8A34-E7185B1C16F1}"/>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5" name="Footer Placeholder 4">
            <a:extLst>
              <a:ext uri="{FF2B5EF4-FFF2-40B4-BE49-F238E27FC236}">
                <a16:creationId xmlns:a16="http://schemas.microsoft.com/office/drawing/2014/main" id="{B3B983A4-9AC6-D64B-B8B5-9EDE3D238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DC4D2-CD4E-BB44-8F38-EC8BE92B0A5C}"/>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71831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F237-09AB-D442-B65B-C3DDE5C2E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960E9-3AF5-BD41-850E-60388AD2D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FA593-F674-F64D-A689-47BECA395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C3350-5F74-714F-AE70-CF12FB851DAE}"/>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6" name="Footer Placeholder 5">
            <a:extLst>
              <a:ext uri="{FF2B5EF4-FFF2-40B4-BE49-F238E27FC236}">
                <a16:creationId xmlns:a16="http://schemas.microsoft.com/office/drawing/2014/main" id="{D17B58DE-986C-FA4D-B3F1-BB78C263F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FBB81-8218-0043-BC94-528C9615754C}"/>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113803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D662-9B4F-6C44-8333-7BAA7BBB4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CFE6C5-94E4-9245-A998-9B1E18EBA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69878-F283-EF43-981B-915CCE98DE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B0B97-34CD-6245-9B10-ACCB8201E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D5710-63F3-BA4F-8AFF-0515E5CE2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346B86-B6F6-B348-A363-1188D7106952}"/>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8" name="Footer Placeholder 7">
            <a:extLst>
              <a:ext uri="{FF2B5EF4-FFF2-40B4-BE49-F238E27FC236}">
                <a16:creationId xmlns:a16="http://schemas.microsoft.com/office/drawing/2014/main" id="{D185D3D9-9AB8-8045-90FB-6EC71F89C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2CDA71-B4FD-0F45-94B4-3976273D84EA}"/>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25356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FA69-2D78-1E42-A796-6653AECAD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30B32-1B9E-9445-862D-509A05E3BC40}"/>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4" name="Footer Placeholder 3">
            <a:extLst>
              <a:ext uri="{FF2B5EF4-FFF2-40B4-BE49-F238E27FC236}">
                <a16:creationId xmlns:a16="http://schemas.microsoft.com/office/drawing/2014/main" id="{3D438A8F-07FB-6046-BF4C-DD3ED38024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CCA84-16C5-914A-BCBE-C4FCE29F19D6}"/>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224526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D4B0F-C638-774B-A6BA-B134F57B8A39}"/>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3" name="Footer Placeholder 2">
            <a:extLst>
              <a:ext uri="{FF2B5EF4-FFF2-40B4-BE49-F238E27FC236}">
                <a16:creationId xmlns:a16="http://schemas.microsoft.com/office/drawing/2014/main" id="{3C10F53A-D08C-6740-A490-69429C9549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B241F-A105-5B46-9C40-CE5F5E70E53D}"/>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275163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2BBC-08DB-B84E-88BB-23F8C04BF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ECEBF5-1ED5-7B4F-856D-9B3A3A306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7134F2-F96C-6744-9171-1D4B8DE53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6A111-7508-9C4E-B26B-0D7AA6941134}"/>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6" name="Footer Placeholder 5">
            <a:extLst>
              <a:ext uri="{FF2B5EF4-FFF2-40B4-BE49-F238E27FC236}">
                <a16:creationId xmlns:a16="http://schemas.microsoft.com/office/drawing/2014/main" id="{ED2DFA4F-3D4F-7942-8056-BB16F9E23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8F593-CA87-6947-A936-42D7FAB77786}"/>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151681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54EF-47A5-B24A-AE85-3286ED1F8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DB933-3F05-2840-908C-D03069261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334CD-0949-254D-B3AF-4D24F9D23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8A851-40DF-3348-804A-1A88266E299C}"/>
              </a:ext>
            </a:extLst>
          </p:cNvPr>
          <p:cNvSpPr>
            <a:spLocks noGrp="1"/>
          </p:cNvSpPr>
          <p:nvPr>
            <p:ph type="dt" sz="half" idx="10"/>
          </p:nvPr>
        </p:nvSpPr>
        <p:spPr/>
        <p:txBody>
          <a:bodyPr/>
          <a:lstStyle/>
          <a:p>
            <a:fld id="{0FFD31BA-51EC-6A40-A5B5-138A245D5B4A}" type="datetimeFigureOut">
              <a:rPr lang="en-US" smtClean="0"/>
              <a:t>8/22/21</a:t>
            </a:fld>
            <a:endParaRPr lang="en-US"/>
          </a:p>
        </p:txBody>
      </p:sp>
      <p:sp>
        <p:nvSpPr>
          <p:cNvPr id="6" name="Footer Placeholder 5">
            <a:extLst>
              <a:ext uri="{FF2B5EF4-FFF2-40B4-BE49-F238E27FC236}">
                <a16:creationId xmlns:a16="http://schemas.microsoft.com/office/drawing/2014/main" id="{F3649B40-FEAA-9B4D-9639-E2C369559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F344D-F86F-C04B-B032-B51898326051}"/>
              </a:ext>
            </a:extLst>
          </p:cNvPr>
          <p:cNvSpPr>
            <a:spLocks noGrp="1"/>
          </p:cNvSpPr>
          <p:nvPr>
            <p:ph type="sldNum" sz="quarter" idx="12"/>
          </p:nvPr>
        </p:nvSpPr>
        <p:spPr/>
        <p:txBody>
          <a:bodyPr/>
          <a:lstStyle/>
          <a:p>
            <a:fld id="{A25B8626-DA88-604C-B95E-C7645E1124EE}" type="slidenum">
              <a:rPr lang="en-US" smtClean="0"/>
              <a:t>‹#›</a:t>
            </a:fld>
            <a:endParaRPr lang="en-US"/>
          </a:p>
        </p:txBody>
      </p:sp>
    </p:spTree>
    <p:extLst>
      <p:ext uri="{BB962C8B-B14F-4D97-AF65-F5344CB8AC3E}">
        <p14:creationId xmlns:p14="http://schemas.microsoft.com/office/powerpoint/2010/main" val="420364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64DEEB-BC30-C942-BE7A-5763CF86C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3C72E-46BE-9247-AA4E-6DD02B442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DF494-BD6E-1249-BBC8-6585EB2EB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D31BA-51EC-6A40-A5B5-138A245D5B4A}" type="datetimeFigureOut">
              <a:rPr lang="en-US" smtClean="0"/>
              <a:t>8/22/21</a:t>
            </a:fld>
            <a:endParaRPr lang="en-US"/>
          </a:p>
        </p:txBody>
      </p:sp>
      <p:sp>
        <p:nvSpPr>
          <p:cNvPr id="5" name="Footer Placeholder 4">
            <a:extLst>
              <a:ext uri="{FF2B5EF4-FFF2-40B4-BE49-F238E27FC236}">
                <a16:creationId xmlns:a16="http://schemas.microsoft.com/office/drawing/2014/main" id="{22E763AE-E951-8747-8370-572A300AD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16FE4-8945-4B47-9CC2-04B041931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B8626-DA88-604C-B95E-C7645E1124EE}" type="slidenum">
              <a:rPr lang="en-US" smtClean="0"/>
              <a:t>‹#›</a:t>
            </a:fld>
            <a:endParaRPr lang="en-US"/>
          </a:p>
        </p:txBody>
      </p:sp>
    </p:spTree>
    <p:extLst>
      <p:ext uri="{BB962C8B-B14F-4D97-AF65-F5344CB8AC3E}">
        <p14:creationId xmlns:p14="http://schemas.microsoft.com/office/powerpoint/2010/main" val="4250373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dtunkelang/data-science-a-mindset-for-productivity/"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pii/S014829631630488X"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acm.org/doi/abs/10.1145/3290605.3300356"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l.acm.org/doi/abs/10.1145/3392826"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45/3360646"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45/3360646"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hannel9.msdn.com/Events/Machine-Learning-and-Data-Sciences-Conference/Data-Science-Summit-2016/MSDSS1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owardsdatascience.com/the-many-futures-of-data-analysis-951bb2932943"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45/3015456"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direct.com/science/article/pii/S014829631630488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pdf/1907.04461.pd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earch.proquest.com/openview/b8dbe512a052c9429e7b6b8cc43be4c4/1?pq-origsite=gscholar&amp;cbl=2040245"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hyperlink" Target="https://www.datascienceassn.org/content/history-data-scien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en.wikipedia.org/wiki/Bills_of_morta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dsr.mitpress.mit.edu/pub/1g1cbvk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acquard_machine" TargetMode="External"/><Relationship Id="rId2" Type="http://schemas.openxmlformats.org/officeDocument/2006/relationships/hyperlink" Target="https://en.wikipedia.org/wiki/Boolean_algebra" TargetMode="External"/><Relationship Id="rId1" Type="http://schemas.openxmlformats.org/officeDocument/2006/relationships/slideLayout" Target="../slideLayouts/slideLayout2.xml"/><Relationship Id="rId6" Type="http://schemas.openxmlformats.org/officeDocument/2006/relationships/hyperlink" Target="https://dl.acm.org/doi/10.1145/1053291.1053309" TargetMode="External"/><Relationship Id="rId5" Type="http://schemas.openxmlformats.org/officeDocument/2006/relationships/image" Target="../media/image3.jpg"/><Relationship Id="rId4" Type="http://schemas.openxmlformats.org/officeDocument/2006/relationships/hyperlink" Target="https://en.wikipedia.org/wiki/Punched_car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gilpress/2013/05/28/a-very-short-history-of-data-science/" TargetMode="External"/><Relationship Id="rId2" Type="http://schemas.openxmlformats.org/officeDocument/2006/relationships/hyperlink" Target="https://hbr.org/2006/01/competing-on-analytics"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hyperlink" Target="https://www.kdnuggets.com/2016/06/rayli-history-data-mining.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azure.microsoft.com/" TargetMode="External"/><Relationship Id="rId3" Type="http://schemas.openxmlformats.org/officeDocument/2006/relationships/hyperlink" Target="https://hbr.org/2012/10/data-scientist-the-sexiest-job-of-the-21st-century" TargetMode="External"/><Relationship Id="rId7" Type="http://schemas.openxmlformats.org/officeDocument/2006/relationships/hyperlink" Target="https://aws.amazon.com/" TargetMode="External"/><Relationship Id="rId2" Type="http://schemas.openxmlformats.org/officeDocument/2006/relationships/hyperlink" Target="https://www.mckinsey.com/industries/technology-media-and-telecommunications/our-insights/hal-varian-on-how-the-web-challenges-managers" TargetMode="External"/><Relationship Id="rId1" Type="http://schemas.openxmlformats.org/officeDocument/2006/relationships/slideLayout" Target="../slideLayouts/slideLayout2.xml"/><Relationship Id="rId6" Type="http://schemas.openxmlformats.org/officeDocument/2006/relationships/hyperlink" Target="https://hive.apache.org/" TargetMode="External"/><Relationship Id="rId5" Type="http://schemas.openxmlformats.org/officeDocument/2006/relationships/hyperlink" Target="https://spark.apache.org/" TargetMode="External"/><Relationship Id="rId4" Type="http://schemas.openxmlformats.org/officeDocument/2006/relationships/hyperlink" Target="https://hadoop.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131E07-0EC7-4521-8E8C-CB0F056F317D}"/>
              </a:ext>
            </a:extLst>
          </p:cNvPr>
          <p:cNvSpPr>
            <a:spLocks noGrp="1"/>
          </p:cNvSpPr>
          <p:nvPr>
            <p:ph type="title"/>
          </p:nvPr>
        </p:nvSpPr>
        <p:spPr/>
        <p:txBody>
          <a:bodyPr/>
          <a:lstStyle/>
          <a:p>
            <a:r>
              <a:rPr lang="en-US" dirty="0"/>
              <a:t>A (Brief) Overview of Data Science</a:t>
            </a:r>
          </a:p>
        </p:txBody>
      </p:sp>
      <p:sp>
        <p:nvSpPr>
          <p:cNvPr id="6" name="Text Placeholder 5">
            <a:extLst>
              <a:ext uri="{FF2B5EF4-FFF2-40B4-BE49-F238E27FC236}">
                <a16:creationId xmlns:a16="http://schemas.microsoft.com/office/drawing/2014/main" id="{6485E682-CD08-45BF-896E-CE77AEA841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851C4E-113E-43D0-8CDD-65937EFA3EFE}"/>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99424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32DAD9-FC2F-4862-83FE-D51859F95D29}"/>
              </a:ext>
            </a:extLst>
          </p:cNvPr>
          <p:cNvSpPr>
            <a:spLocks noGrp="1"/>
          </p:cNvSpPr>
          <p:nvPr>
            <p:ph type="title"/>
          </p:nvPr>
        </p:nvSpPr>
        <p:spPr/>
        <p:txBody>
          <a:bodyPr/>
          <a:lstStyle/>
          <a:p>
            <a:r>
              <a:rPr lang="en-US" dirty="0"/>
              <a:t>Data-centered </a:t>
            </a:r>
            <a:r>
              <a:rPr lang="en-US" i="1" dirty="0"/>
              <a:t>vs</a:t>
            </a:r>
            <a:r>
              <a:rPr lang="en-US" dirty="0"/>
              <a:t>. Human-centered </a:t>
            </a:r>
          </a:p>
        </p:txBody>
      </p:sp>
      <p:sp>
        <p:nvSpPr>
          <p:cNvPr id="6" name="Content Placeholder 5">
            <a:extLst>
              <a:ext uri="{FF2B5EF4-FFF2-40B4-BE49-F238E27FC236}">
                <a16:creationId xmlns:a16="http://schemas.microsoft.com/office/drawing/2014/main" id="{DA5DC4FB-69B0-4B8C-91DB-F5772D66714E}"/>
              </a:ext>
            </a:extLst>
          </p:cNvPr>
          <p:cNvSpPr>
            <a:spLocks noGrp="1"/>
          </p:cNvSpPr>
          <p:nvPr>
            <p:ph idx="1"/>
          </p:nvPr>
        </p:nvSpPr>
        <p:spPr/>
        <p:txBody>
          <a:bodyPr>
            <a:normAutofit fontScale="92500"/>
          </a:bodyPr>
          <a:lstStyle/>
          <a:p>
            <a:r>
              <a:rPr lang="en-US" dirty="0"/>
              <a:t>Do you care more about the data or the people?</a:t>
            </a:r>
          </a:p>
          <a:p>
            <a:endParaRPr lang="en-US" b="1" dirty="0"/>
          </a:p>
          <a:p>
            <a:endParaRPr lang="en-US" dirty="0"/>
          </a:p>
          <a:p>
            <a:endParaRPr lang="en-US" dirty="0"/>
          </a:p>
          <a:p>
            <a:endParaRPr lang="en-US" dirty="0"/>
          </a:p>
          <a:p>
            <a:endParaRPr lang="en-US" dirty="0"/>
          </a:p>
          <a:p>
            <a:endParaRPr lang="en-US" dirty="0"/>
          </a:p>
          <a:p>
            <a:endParaRPr lang="en-US" dirty="0"/>
          </a:p>
          <a:p>
            <a:r>
              <a:rPr lang="en-US" dirty="0"/>
              <a:t>&gt;90% of data science education focuses on data-centered perspectives</a:t>
            </a:r>
          </a:p>
        </p:txBody>
      </p:sp>
      <p:sp>
        <p:nvSpPr>
          <p:cNvPr id="4" name="Slide Number Placeholder 3">
            <a:extLst>
              <a:ext uri="{FF2B5EF4-FFF2-40B4-BE49-F238E27FC236}">
                <a16:creationId xmlns:a16="http://schemas.microsoft.com/office/drawing/2014/main" id="{C06D8E4E-EBA2-4EB8-AE0C-983535258E0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7" name="Table 7">
            <a:extLst>
              <a:ext uri="{FF2B5EF4-FFF2-40B4-BE49-F238E27FC236}">
                <a16:creationId xmlns:a16="http://schemas.microsoft.com/office/drawing/2014/main" id="{C24DEDE6-2FFA-4E66-88F1-A8B2E9ABDCC5}"/>
              </a:ext>
            </a:extLst>
          </p:cNvPr>
          <p:cNvGraphicFramePr>
            <a:graphicFrameLocks noGrp="1"/>
          </p:cNvGraphicFramePr>
          <p:nvPr/>
        </p:nvGraphicFramePr>
        <p:xfrm>
          <a:off x="1643585" y="2408541"/>
          <a:ext cx="8904828" cy="2595880"/>
        </p:xfrm>
        <a:graphic>
          <a:graphicData uri="http://schemas.openxmlformats.org/drawingml/2006/table">
            <a:tbl>
              <a:tblPr firstRow="1" bandRow="1">
                <a:tableStyleId>{5C22544A-7EE6-4342-B048-85BDC9FD1C3A}</a:tableStyleId>
              </a:tblPr>
              <a:tblGrid>
                <a:gridCol w="1139808">
                  <a:extLst>
                    <a:ext uri="{9D8B030D-6E8A-4147-A177-3AD203B41FA5}">
                      <a16:colId xmlns:a16="http://schemas.microsoft.com/office/drawing/2014/main" val="1749022053"/>
                    </a:ext>
                  </a:extLst>
                </a:gridCol>
                <a:gridCol w="3882510">
                  <a:extLst>
                    <a:ext uri="{9D8B030D-6E8A-4147-A177-3AD203B41FA5}">
                      <a16:colId xmlns:a16="http://schemas.microsoft.com/office/drawing/2014/main" val="299705918"/>
                    </a:ext>
                  </a:extLst>
                </a:gridCol>
                <a:gridCol w="3882510">
                  <a:extLst>
                    <a:ext uri="{9D8B030D-6E8A-4147-A177-3AD203B41FA5}">
                      <a16:colId xmlns:a16="http://schemas.microsoft.com/office/drawing/2014/main" val="2488197311"/>
                    </a:ext>
                  </a:extLst>
                </a:gridCol>
              </a:tblGrid>
              <a:tr h="370840">
                <a:tc>
                  <a:txBody>
                    <a:bodyPr/>
                    <a:lstStyle/>
                    <a:p>
                      <a:endParaRPr lang="en-US" dirty="0"/>
                    </a:p>
                  </a:txBody>
                  <a:tcPr/>
                </a:tc>
                <a:tc>
                  <a:txBody>
                    <a:bodyPr/>
                    <a:lstStyle/>
                    <a:p>
                      <a:r>
                        <a:rPr lang="en-US" u="sng" dirty="0"/>
                        <a:t>Data-centered</a:t>
                      </a:r>
                    </a:p>
                  </a:txBody>
                  <a:tcPr/>
                </a:tc>
                <a:tc>
                  <a:txBody>
                    <a:bodyPr/>
                    <a:lstStyle/>
                    <a:p>
                      <a:r>
                        <a:rPr lang="en-US" u="sng" dirty="0"/>
                        <a:t>Human-centered</a:t>
                      </a:r>
                    </a:p>
                  </a:txBody>
                  <a:tcPr/>
                </a:tc>
                <a:extLst>
                  <a:ext uri="{0D108BD9-81ED-4DB2-BD59-A6C34878D82A}">
                    <a16:rowId xmlns:a16="http://schemas.microsoft.com/office/drawing/2014/main" val="810146347"/>
                  </a:ext>
                </a:extLst>
              </a:tr>
              <a:tr h="370840">
                <a:tc>
                  <a:txBody>
                    <a:bodyPr/>
                    <a:lstStyle/>
                    <a:p>
                      <a:r>
                        <a:rPr lang="en-US" i="1" dirty="0"/>
                        <a:t>Who</a:t>
                      </a:r>
                    </a:p>
                  </a:txBody>
                  <a:tcPr/>
                </a:tc>
                <a:tc>
                  <a:txBody>
                    <a:bodyPr/>
                    <a:lstStyle/>
                    <a:p>
                      <a:r>
                        <a:rPr lang="en-US" dirty="0"/>
                        <a:t>Unicorn expert-hacker-engineer</a:t>
                      </a:r>
                    </a:p>
                  </a:txBody>
                  <a:tcPr/>
                </a:tc>
                <a:tc>
                  <a:txBody>
                    <a:bodyPr/>
                    <a:lstStyle/>
                    <a:p>
                      <a:r>
                        <a:rPr lang="en-US" dirty="0"/>
                        <a:t>Anyone with a question</a:t>
                      </a:r>
                    </a:p>
                  </a:txBody>
                  <a:tcPr/>
                </a:tc>
                <a:extLst>
                  <a:ext uri="{0D108BD9-81ED-4DB2-BD59-A6C34878D82A}">
                    <a16:rowId xmlns:a16="http://schemas.microsoft.com/office/drawing/2014/main" val="3073488917"/>
                  </a:ext>
                </a:extLst>
              </a:tr>
              <a:tr h="370840">
                <a:tc>
                  <a:txBody>
                    <a:bodyPr/>
                    <a:lstStyle/>
                    <a:p>
                      <a:r>
                        <a:rPr lang="en-US" i="1" dirty="0"/>
                        <a:t>What</a:t>
                      </a:r>
                    </a:p>
                  </a:txBody>
                  <a:tcPr/>
                </a:tc>
                <a:tc>
                  <a:txBody>
                    <a:bodyPr/>
                    <a:lstStyle/>
                    <a:p>
                      <a:r>
                        <a:rPr lang="en-US" dirty="0"/>
                        <a:t>How </a:t>
                      </a:r>
                      <a:r>
                        <a:rPr lang="en-US" i="0" u="sng" dirty="0"/>
                        <a:t>to do</a:t>
                      </a:r>
                      <a:r>
                        <a:rPr lang="en-US" i="0" u="none" dirty="0"/>
                        <a:t> data science</a:t>
                      </a:r>
                      <a:endParaRPr lang="en-US" dirty="0"/>
                    </a:p>
                  </a:txBody>
                  <a:tcPr/>
                </a:tc>
                <a:tc>
                  <a:txBody>
                    <a:bodyPr/>
                    <a:lstStyle/>
                    <a:p>
                      <a:r>
                        <a:rPr lang="en-US" dirty="0"/>
                        <a:t>How </a:t>
                      </a:r>
                      <a:r>
                        <a:rPr lang="en-US" u="sng" dirty="0"/>
                        <a:t>to be</a:t>
                      </a:r>
                      <a:r>
                        <a:rPr lang="en-US" u="none" dirty="0"/>
                        <a:t> a data scientist</a:t>
                      </a:r>
                      <a:endParaRPr lang="en-US" dirty="0"/>
                    </a:p>
                  </a:txBody>
                  <a:tcPr/>
                </a:tc>
                <a:extLst>
                  <a:ext uri="{0D108BD9-81ED-4DB2-BD59-A6C34878D82A}">
                    <a16:rowId xmlns:a16="http://schemas.microsoft.com/office/drawing/2014/main" val="2490316643"/>
                  </a:ext>
                </a:extLst>
              </a:tr>
              <a:tr h="370840">
                <a:tc>
                  <a:txBody>
                    <a:bodyPr/>
                    <a:lstStyle/>
                    <a:p>
                      <a:r>
                        <a:rPr lang="en-US" i="1" dirty="0"/>
                        <a:t>Where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CS, stats, math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INFO, social sciences, real world</a:t>
                      </a:r>
                    </a:p>
                  </a:txBody>
                  <a:tcPr/>
                </a:tc>
                <a:extLst>
                  <a:ext uri="{0D108BD9-81ED-4DB2-BD59-A6C34878D82A}">
                    <a16:rowId xmlns:a16="http://schemas.microsoft.com/office/drawing/2014/main" val="2378120741"/>
                  </a:ext>
                </a:extLst>
              </a:tr>
              <a:tr h="370840">
                <a:tc>
                  <a:txBody>
                    <a:bodyPr/>
                    <a:lstStyle/>
                    <a:p>
                      <a:r>
                        <a:rPr lang="en-US" i="1" dirty="0"/>
                        <a:t>When</a:t>
                      </a:r>
                    </a:p>
                  </a:txBody>
                  <a:tcPr/>
                </a:tc>
                <a:tc>
                  <a:txBody>
                    <a:bodyPr/>
                    <a:lstStyle/>
                    <a:p>
                      <a:r>
                        <a:rPr lang="en-US" dirty="0"/>
                        <a:t>On the job</a:t>
                      </a:r>
                    </a:p>
                  </a:txBody>
                  <a:tcPr/>
                </a:tc>
                <a:tc>
                  <a:txBody>
                    <a:bodyPr/>
                    <a:lstStyle/>
                    <a:p>
                      <a:r>
                        <a:rPr lang="en-US" dirty="0"/>
                        <a:t>As a citizen</a:t>
                      </a:r>
                    </a:p>
                  </a:txBody>
                  <a:tcPr/>
                </a:tc>
                <a:extLst>
                  <a:ext uri="{0D108BD9-81ED-4DB2-BD59-A6C34878D82A}">
                    <a16:rowId xmlns:a16="http://schemas.microsoft.com/office/drawing/2014/main" val="766422201"/>
                  </a:ext>
                </a:extLst>
              </a:tr>
              <a:tr h="370840">
                <a:tc>
                  <a:txBody>
                    <a:bodyPr/>
                    <a:lstStyle/>
                    <a:p>
                      <a:r>
                        <a:rPr lang="en-US" i="1" dirty="0"/>
                        <a:t>Why</a:t>
                      </a:r>
                    </a:p>
                  </a:txBody>
                  <a:tcPr/>
                </a:tc>
                <a:tc>
                  <a:txBody>
                    <a:bodyPr/>
                    <a:lstStyle/>
                    <a:p>
                      <a:r>
                        <a:rPr lang="en-US" dirty="0"/>
                        <a:t>Because data can help </a:t>
                      </a:r>
                      <a:r>
                        <a:rPr lang="en-US" u="sng" dirty="0"/>
                        <a:t>something</a:t>
                      </a:r>
                    </a:p>
                  </a:txBody>
                  <a:tcPr/>
                </a:tc>
                <a:tc>
                  <a:txBody>
                    <a:bodyPr/>
                    <a:lstStyle/>
                    <a:p>
                      <a:r>
                        <a:rPr lang="en-US" dirty="0"/>
                        <a:t>Because data can help </a:t>
                      </a:r>
                      <a:r>
                        <a:rPr lang="en-US" u="sng" dirty="0"/>
                        <a:t>someone</a:t>
                      </a:r>
                    </a:p>
                  </a:txBody>
                  <a:tcPr/>
                </a:tc>
                <a:extLst>
                  <a:ext uri="{0D108BD9-81ED-4DB2-BD59-A6C34878D82A}">
                    <a16:rowId xmlns:a16="http://schemas.microsoft.com/office/drawing/2014/main" val="3225076401"/>
                  </a:ext>
                </a:extLst>
              </a:tr>
              <a:tr h="370840">
                <a:tc>
                  <a:txBody>
                    <a:bodyPr/>
                    <a:lstStyle/>
                    <a:p>
                      <a:r>
                        <a:rPr lang="en-US" i="1" dirty="0"/>
                        <a:t>How</a:t>
                      </a:r>
                    </a:p>
                  </a:txBody>
                  <a:tcPr/>
                </a:tc>
                <a:tc>
                  <a:txBody>
                    <a:bodyPr/>
                    <a:lstStyle/>
                    <a:p>
                      <a:r>
                        <a:rPr lang="en-US" dirty="0"/>
                        <a:t>Life-cycles, frameworks, processes</a:t>
                      </a:r>
                    </a:p>
                  </a:txBody>
                  <a:tcPr/>
                </a:tc>
                <a:tc>
                  <a:txBody>
                    <a:bodyPr/>
                    <a:lstStyle/>
                    <a:p>
                      <a:r>
                        <a:rPr lang="en-US" dirty="0"/>
                        <a:t>Context, participation, responsibility</a:t>
                      </a:r>
                    </a:p>
                  </a:txBody>
                  <a:tcPr/>
                </a:tc>
                <a:extLst>
                  <a:ext uri="{0D108BD9-81ED-4DB2-BD59-A6C34878D82A}">
                    <a16:rowId xmlns:a16="http://schemas.microsoft.com/office/drawing/2014/main" val="3992140697"/>
                  </a:ext>
                </a:extLst>
              </a:tr>
            </a:tbl>
          </a:graphicData>
        </a:graphic>
      </p:graphicFrame>
    </p:spTree>
    <p:extLst>
      <p:ext uri="{BB962C8B-B14F-4D97-AF65-F5344CB8AC3E}">
        <p14:creationId xmlns:p14="http://schemas.microsoft.com/office/powerpoint/2010/main" val="2592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9F15-C13D-4305-8BE4-97C574CFAA78}"/>
              </a:ext>
            </a:extLst>
          </p:cNvPr>
          <p:cNvSpPr>
            <a:spLocks noGrp="1"/>
          </p:cNvSpPr>
          <p:nvPr>
            <p:ph type="title"/>
          </p:nvPr>
        </p:nvSpPr>
        <p:spPr/>
        <p:txBody>
          <a:bodyPr/>
          <a:lstStyle/>
          <a:p>
            <a:r>
              <a:rPr lang="en-US" dirty="0"/>
              <a:t>Real Data Scientists Use Venn Diagrams</a:t>
            </a:r>
          </a:p>
        </p:txBody>
      </p:sp>
      <p:pic>
        <p:nvPicPr>
          <p:cNvPr id="6" name="Content Placeholder 5" descr="A picture containing fruit&#10;&#10;Description automatically generated">
            <a:extLst>
              <a:ext uri="{FF2B5EF4-FFF2-40B4-BE49-F238E27FC236}">
                <a16:creationId xmlns:a16="http://schemas.microsoft.com/office/drawing/2014/main" id="{5967B7CA-8311-439F-AB8A-B8E4189E3E4F}"/>
              </a:ext>
            </a:extLst>
          </p:cNvPr>
          <p:cNvPicPr>
            <a:picLocks noGrp="1" noChangeAspect="1"/>
          </p:cNvPicPr>
          <p:nvPr>
            <p:ph idx="1"/>
          </p:nvPr>
        </p:nvPicPr>
        <p:blipFill>
          <a:blip r:embed="rId2"/>
          <a:stretch>
            <a:fillRect/>
          </a:stretch>
        </p:blipFill>
        <p:spPr>
          <a:xfrm>
            <a:off x="1981199" y="1775724"/>
            <a:ext cx="8229600" cy="4630763"/>
          </a:xfrm>
        </p:spPr>
      </p:pic>
      <p:sp>
        <p:nvSpPr>
          <p:cNvPr id="4" name="Slide Number Placeholder 3">
            <a:extLst>
              <a:ext uri="{FF2B5EF4-FFF2-40B4-BE49-F238E27FC236}">
                <a16:creationId xmlns:a16="http://schemas.microsoft.com/office/drawing/2014/main" id="{A5F4C868-B6E7-41F9-B3A4-2026B67A99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TextBox 7">
            <a:extLst>
              <a:ext uri="{FF2B5EF4-FFF2-40B4-BE49-F238E27FC236}">
                <a16:creationId xmlns:a16="http://schemas.microsoft.com/office/drawing/2014/main" id="{751A6596-08A7-4CFF-B53B-C037FC2E3859}"/>
              </a:ext>
            </a:extLst>
          </p:cNvPr>
          <p:cNvSpPr txBox="1"/>
          <p:nvPr/>
        </p:nvSpPr>
        <p:spPr>
          <a:xfrm>
            <a:off x="-3350" y="6611779"/>
            <a:ext cx="10182329" cy="246221"/>
          </a:xfrm>
          <a:prstGeom prst="rect">
            <a:avLst/>
          </a:prstGeom>
          <a:noFill/>
        </p:spPr>
        <p:txBody>
          <a:bodyPr wrap="square">
            <a:spAutoFit/>
          </a:bodyPr>
          <a:lstStyle/>
          <a:p>
            <a:r>
              <a:rPr lang="en-US" sz="1000" dirty="0" err="1"/>
              <a:t>Tunkelang</a:t>
            </a:r>
            <a:r>
              <a:rPr lang="en-US" sz="1000" dirty="0"/>
              <a:t>, D. Data Science: </a:t>
            </a:r>
            <a:r>
              <a:rPr lang="en-US" sz="1000" dirty="0">
                <a:hlinkClick r:id="rId3"/>
              </a:rPr>
              <a:t>A Mindset for Productivity</a:t>
            </a:r>
            <a:r>
              <a:rPr lang="en-US" sz="1000" dirty="0"/>
              <a:t>.</a:t>
            </a:r>
          </a:p>
        </p:txBody>
      </p:sp>
    </p:spTree>
    <p:extLst>
      <p:ext uri="{BB962C8B-B14F-4D97-AF65-F5344CB8AC3E}">
        <p14:creationId xmlns:p14="http://schemas.microsoft.com/office/powerpoint/2010/main" val="27769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58A9-C7F9-45A8-A045-C444E8EC4021}"/>
              </a:ext>
            </a:extLst>
          </p:cNvPr>
          <p:cNvSpPr>
            <a:spLocks noGrp="1"/>
          </p:cNvSpPr>
          <p:nvPr>
            <p:ph type="title"/>
          </p:nvPr>
        </p:nvSpPr>
        <p:spPr/>
        <p:txBody>
          <a:bodyPr/>
          <a:lstStyle/>
          <a:p>
            <a:r>
              <a:rPr lang="en-US" dirty="0"/>
              <a:t>…and flow charts</a:t>
            </a:r>
          </a:p>
        </p:txBody>
      </p:sp>
      <p:pic>
        <p:nvPicPr>
          <p:cNvPr id="6" name="Content Placeholder 5" descr="A picture containing indoor, person, toy, doll&#10;&#10;Description automatically generated">
            <a:extLst>
              <a:ext uri="{FF2B5EF4-FFF2-40B4-BE49-F238E27FC236}">
                <a16:creationId xmlns:a16="http://schemas.microsoft.com/office/drawing/2014/main" id="{630715D8-FE39-4FE4-B7EC-985AF3EAB925}"/>
              </a:ext>
            </a:extLst>
          </p:cNvPr>
          <p:cNvPicPr>
            <a:picLocks noGrp="1" noChangeAspect="1"/>
          </p:cNvPicPr>
          <p:nvPr>
            <p:ph idx="1"/>
          </p:nvPr>
        </p:nvPicPr>
        <p:blipFill>
          <a:blip r:embed="rId2"/>
          <a:stretch>
            <a:fillRect/>
          </a:stretch>
        </p:blipFill>
        <p:spPr>
          <a:xfrm>
            <a:off x="2733675" y="1571538"/>
            <a:ext cx="6724650" cy="4572000"/>
          </a:xfrm>
        </p:spPr>
      </p:pic>
      <p:sp>
        <p:nvSpPr>
          <p:cNvPr id="4" name="Slide Number Placeholder 3">
            <a:extLst>
              <a:ext uri="{FF2B5EF4-FFF2-40B4-BE49-F238E27FC236}">
                <a16:creationId xmlns:a16="http://schemas.microsoft.com/office/drawing/2014/main" id="{B5EC5C20-5C98-46CF-9E87-7523D1D58C4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Rectangle 6">
            <a:extLst>
              <a:ext uri="{FF2B5EF4-FFF2-40B4-BE49-F238E27FC236}">
                <a16:creationId xmlns:a16="http://schemas.microsoft.com/office/drawing/2014/main" id="{89E4217D-9F40-436A-988F-3054706A2DE1}"/>
              </a:ext>
            </a:extLst>
          </p:cNvPr>
          <p:cNvSpPr/>
          <p:nvPr/>
        </p:nvSpPr>
        <p:spPr>
          <a:xfrm>
            <a:off x="4329970" y="1571538"/>
            <a:ext cx="3532057" cy="830997"/>
          </a:xfrm>
          <a:prstGeom prst="rect">
            <a:avLst/>
          </a:prstGeom>
          <a:noFill/>
        </p:spPr>
        <p:txBody>
          <a:bodyPr wrap="none" lIns="91440" tIns="45720" rIns="91440" bIns="45720">
            <a:spAutoFit/>
          </a:bodyPr>
          <a:lstStyle/>
          <a:p>
            <a:pPr algn="ctr"/>
            <a:r>
              <a:rPr lang="en-US" sz="4800" b="1" cap="none" spc="0" dirty="0">
                <a:ln w="19050">
                  <a:solidFill>
                    <a:schemeClr val="tx1"/>
                  </a:solidFill>
                  <a:prstDash val="solid"/>
                </a:ln>
                <a:solidFill>
                  <a:schemeClr val="bg1"/>
                </a:solidFill>
                <a:effectLst>
                  <a:outerShdw blurRad="38100" dist="22860" dir="5400000" algn="tl" rotWithShape="0">
                    <a:srgbClr val="000000">
                      <a:alpha val="30000"/>
                    </a:srgbClr>
                  </a:outerShdw>
                </a:effectLst>
                <a:latin typeface="Impact" panose="020B0806030902050204" pitchFamily="34" charset="0"/>
              </a:rPr>
              <a:t>FLOW CHARTS</a:t>
            </a:r>
          </a:p>
        </p:txBody>
      </p:sp>
      <p:sp>
        <p:nvSpPr>
          <p:cNvPr id="9" name="Rectangle 8">
            <a:extLst>
              <a:ext uri="{FF2B5EF4-FFF2-40B4-BE49-F238E27FC236}">
                <a16:creationId xmlns:a16="http://schemas.microsoft.com/office/drawing/2014/main" id="{3224DF4B-308A-47E9-89A9-12DAF20D4A4E}"/>
              </a:ext>
            </a:extLst>
          </p:cNvPr>
          <p:cNvSpPr/>
          <p:nvPr/>
        </p:nvSpPr>
        <p:spPr>
          <a:xfrm>
            <a:off x="2702124" y="5312541"/>
            <a:ext cx="6787756" cy="830997"/>
          </a:xfrm>
          <a:prstGeom prst="rect">
            <a:avLst/>
          </a:prstGeom>
          <a:noFill/>
        </p:spPr>
        <p:txBody>
          <a:bodyPr wrap="none" lIns="91440" tIns="45720" rIns="91440" bIns="45720">
            <a:spAutoFit/>
          </a:bodyPr>
          <a:lstStyle/>
          <a:p>
            <a:pPr algn="ctr"/>
            <a:r>
              <a:rPr lang="en-US" sz="4800" b="1" cap="none" spc="0" dirty="0">
                <a:ln w="19050">
                  <a:solidFill>
                    <a:schemeClr val="tx1"/>
                  </a:solidFill>
                  <a:prstDash val="solid"/>
                </a:ln>
                <a:solidFill>
                  <a:schemeClr val="bg1"/>
                </a:solidFill>
                <a:effectLst>
                  <a:outerShdw blurRad="38100" dist="22860" dir="5400000" algn="tl" rotWithShape="0">
                    <a:srgbClr val="000000">
                      <a:alpha val="30000"/>
                    </a:srgbClr>
                  </a:outerShdw>
                </a:effectLst>
                <a:latin typeface="Impact" panose="020B0806030902050204" pitchFamily="34" charset="0"/>
              </a:rPr>
              <a:t>FLOW CHARTS EVERYWHERE</a:t>
            </a:r>
          </a:p>
        </p:txBody>
      </p:sp>
    </p:spTree>
    <p:extLst>
      <p:ext uri="{BB962C8B-B14F-4D97-AF65-F5344CB8AC3E}">
        <p14:creationId xmlns:p14="http://schemas.microsoft.com/office/powerpoint/2010/main" val="37669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2958-4321-4B79-8445-1C85975D0430}"/>
              </a:ext>
            </a:extLst>
          </p:cNvPr>
          <p:cNvSpPr>
            <a:spLocks noGrp="1"/>
          </p:cNvSpPr>
          <p:nvPr>
            <p:ph type="title"/>
          </p:nvPr>
        </p:nvSpPr>
        <p:spPr/>
        <p:txBody>
          <a:bodyPr/>
          <a:lstStyle/>
          <a:p>
            <a:r>
              <a:rPr lang="en-US" dirty="0"/>
              <a:t>CRISP-DM</a:t>
            </a:r>
          </a:p>
        </p:txBody>
      </p:sp>
      <p:pic>
        <p:nvPicPr>
          <p:cNvPr id="6" name="Content Placeholder 5">
            <a:extLst>
              <a:ext uri="{FF2B5EF4-FFF2-40B4-BE49-F238E27FC236}">
                <a16:creationId xmlns:a16="http://schemas.microsoft.com/office/drawing/2014/main" id="{D6C72F3F-8A11-4824-8A08-3A8E4976A966}"/>
              </a:ext>
            </a:extLst>
          </p:cNvPr>
          <p:cNvPicPr>
            <a:picLocks noGrp="1" noChangeAspect="1"/>
          </p:cNvPicPr>
          <p:nvPr>
            <p:ph idx="1"/>
          </p:nvPr>
        </p:nvPicPr>
        <p:blipFill>
          <a:blip r:embed="rId2"/>
          <a:stretch>
            <a:fillRect/>
          </a:stretch>
        </p:blipFill>
        <p:spPr>
          <a:xfrm>
            <a:off x="3814308" y="2017049"/>
            <a:ext cx="4563382" cy="4572000"/>
          </a:xfrm>
        </p:spPr>
      </p:pic>
      <p:sp>
        <p:nvSpPr>
          <p:cNvPr id="4" name="Slide Number Placeholder 3">
            <a:extLst>
              <a:ext uri="{FF2B5EF4-FFF2-40B4-BE49-F238E27FC236}">
                <a16:creationId xmlns:a16="http://schemas.microsoft.com/office/drawing/2014/main" id="{4819DD4A-EE7E-4AC5-8198-57894552754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7EF9346B-79F2-48E4-AE33-FD4545C17943}"/>
              </a:ext>
            </a:extLst>
          </p:cNvPr>
          <p:cNvSpPr txBox="1"/>
          <p:nvPr/>
        </p:nvSpPr>
        <p:spPr>
          <a:xfrm>
            <a:off x="810000" y="1420813"/>
            <a:ext cx="6099348" cy="369332"/>
          </a:xfrm>
          <a:prstGeom prst="rect">
            <a:avLst/>
          </a:prstGeom>
          <a:noFill/>
        </p:spPr>
        <p:txBody>
          <a:bodyPr wrap="square">
            <a:spAutoFit/>
          </a:bodyPr>
          <a:lstStyle/>
          <a:p>
            <a:r>
              <a:rPr lang="en-US" b="1" dirty="0"/>
              <a:t>Cross-industry standard process for data mining</a:t>
            </a:r>
            <a:endParaRPr lang="en-US" dirty="0"/>
          </a:p>
        </p:txBody>
      </p:sp>
    </p:spTree>
    <p:extLst>
      <p:ext uri="{BB962C8B-B14F-4D97-AF65-F5344CB8AC3E}">
        <p14:creationId xmlns:p14="http://schemas.microsoft.com/office/powerpoint/2010/main" val="104367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C2B4-DA47-4D13-9414-D4D2A136060C}"/>
              </a:ext>
            </a:extLst>
          </p:cNvPr>
          <p:cNvSpPr>
            <a:spLocks noGrp="1"/>
          </p:cNvSpPr>
          <p:nvPr>
            <p:ph type="title"/>
          </p:nvPr>
        </p:nvSpPr>
        <p:spPr/>
        <p:txBody>
          <a:bodyPr/>
          <a:lstStyle/>
          <a:p>
            <a:r>
              <a:rPr lang="en-US" dirty="0"/>
              <a:t>Data Exploration Life-cycle</a:t>
            </a:r>
          </a:p>
        </p:txBody>
      </p:sp>
      <p:pic>
        <p:nvPicPr>
          <p:cNvPr id="6" name="Content Placeholder 5" descr="A screenshot of a cell phone&#10;&#10;Description automatically generated">
            <a:extLst>
              <a:ext uri="{FF2B5EF4-FFF2-40B4-BE49-F238E27FC236}">
                <a16:creationId xmlns:a16="http://schemas.microsoft.com/office/drawing/2014/main" id="{A391A072-46DF-4BA9-9C5B-678DF0F367F4}"/>
              </a:ext>
            </a:extLst>
          </p:cNvPr>
          <p:cNvPicPr>
            <a:picLocks noGrp="1" noChangeAspect="1"/>
          </p:cNvPicPr>
          <p:nvPr>
            <p:ph idx="1"/>
          </p:nvPr>
        </p:nvPicPr>
        <p:blipFill>
          <a:blip r:embed="rId2"/>
          <a:stretch>
            <a:fillRect/>
          </a:stretch>
        </p:blipFill>
        <p:spPr>
          <a:xfrm>
            <a:off x="2074755" y="1951173"/>
            <a:ext cx="8042488" cy="2955654"/>
          </a:xfrm>
        </p:spPr>
      </p:pic>
      <p:sp>
        <p:nvSpPr>
          <p:cNvPr id="4" name="Slide Number Placeholder 3">
            <a:extLst>
              <a:ext uri="{FF2B5EF4-FFF2-40B4-BE49-F238E27FC236}">
                <a16:creationId xmlns:a16="http://schemas.microsoft.com/office/drawing/2014/main" id="{AB387D68-0447-4093-849A-30F6D18F30E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591B5218-74A6-4168-8A7F-7ACC43E0B3ED}"/>
              </a:ext>
            </a:extLst>
          </p:cNvPr>
          <p:cNvSpPr txBox="1"/>
          <p:nvPr/>
        </p:nvSpPr>
        <p:spPr>
          <a:xfrm>
            <a:off x="-3350" y="6611779"/>
            <a:ext cx="10182329" cy="246221"/>
          </a:xfrm>
          <a:prstGeom prst="rect">
            <a:avLst/>
          </a:prstGeom>
          <a:noFill/>
        </p:spPr>
        <p:txBody>
          <a:bodyPr wrap="square">
            <a:spAutoFit/>
          </a:bodyPr>
          <a:lstStyle/>
          <a:p>
            <a:r>
              <a:rPr lang="en-US" sz="1000" dirty="0"/>
              <a:t>Wickham, H. &amp; </a:t>
            </a:r>
            <a:r>
              <a:rPr lang="en-US" sz="1000" dirty="0" err="1"/>
              <a:t>Grolemund</a:t>
            </a:r>
            <a:r>
              <a:rPr lang="en-US" sz="1000" dirty="0"/>
              <a:t>, G. (2017). </a:t>
            </a:r>
            <a:r>
              <a:rPr lang="en-US" sz="1000" dirty="0">
                <a:hlinkClick r:id="rId3"/>
              </a:rPr>
              <a:t>R for Data Science</a:t>
            </a:r>
            <a:r>
              <a:rPr lang="en-US" sz="1000" dirty="0"/>
              <a:t>.</a:t>
            </a:r>
          </a:p>
        </p:txBody>
      </p:sp>
    </p:spTree>
    <p:extLst>
      <p:ext uri="{BB962C8B-B14F-4D97-AF65-F5344CB8AC3E}">
        <p14:creationId xmlns:p14="http://schemas.microsoft.com/office/powerpoint/2010/main" val="339489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2657-3C64-4547-803F-05129002356F}"/>
              </a:ext>
            </a:extLst>
          </p:cNvPr>
          <p:cNvSpPr>
            <a:spLocks noGrp="1"/>
          </p:cNvSpPr>
          <p:nvPr>
            <p:ph type="title"/>
          </p:nvPr>
        </p:nvSpPr>
        <p:spPr/>
        <p:txBody>
          <a:bodyPr/>
          <a:lstStyle/>
          <a:p>
            <a:r>
              <a:rPr lang="en-US" dirty="0"/>
              <a:t>Types of Analytics</a:t>
            </a:r>
          </a:p>
        </p:txBody>
      </p:sp>
      <p:pic>
        <p:nvPicPr>
          <p:cNvPr id="6" name="Content Placeholder 5">
            <a:extLst>
              <a:ext uri="{FF2B5EF4-FFF2-40B4-BE49-F238E27FC236}">
                <a16:creationId xmlns:a16="http://schemas.microsoft.com/office/drawing/2014/main" id="{69338013-97A0-4949-9487-48A48EBC98F5}"/>
              </a:ext>
            </a:extLst>
          </p:cNvPr>
          <p:cNvPicPr>
            <a:picLocks noGrp="1" noChangeAspect="1"/>
          </p:cNvPicPr>
          <p:nvPr>
            <p:ph idx="1"/>
          </p:nvPr>
        </p:nvPicPr>
        <p:blipFill>
          <a:blip r:embed="rId2"/>
          <a:stretch>
            <a:fillRect/>
          </a:stretch>
        </p:blipFill>
        <p:spPr>
          <a:xfrm>
            <a:off x="2895600" y="1420814"/>
            <a:ext cx="6400800" cy="4625455"/>
          </a:xfrm>
        </p:spPr>
      </p:pic>
      <p:sp>
        <p:nvSpPr>
          <p:cNvPr id="4" name="Slide Number Placeholder 3">
            <a:extLst>
              <a:ext uri="{FF2B5EF4-FFF2-40B4-BE49-F238E27FC236}">
                <a16:creationId xmlns:a16="http://schemas.microsoft.com/office/drawing/2014/main" id="{C06D8E4E-EBA2-4EB8-AE0C-983535258E0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TextBox 7">
            <a:extLst>
              <a:ext uri="{FF2B5EF4-FFF2-40B4-BE49-F238E27FC236}">
                <a16:creationId xmlns:a16="http://schemas.microsoft.com/office/drawing/2014/main" id="{930DDC4B-E495-491F-AA2E-BE2E2AD07389}"/>
              </a:ext>
            </a:extLst>
          </p:cNvPr>
          <p:cNvSpPr txBox="1"/>
          <p:nvPr/>
        </p:nvSpPr>
        <p:spPr>
          <a:xfrm>
            <a:off x="-3350" y="6611779"/>
            <a:ext cx="10182329" cy="246221"/>
          </a:xfrm>
          <a:prstGeom prst="rect">
            <a:avLst/>
          </a:prstGeom>
          <a:noFill/>
        </p:spPr>
        <p:txBody>
          <a:bodyPr wrap="square">
            <a:spAutoFit/>
          </a:bodyPr>
          <a:lstStyle/>
          <a:p>
            <a:r>
              <a:rPr lang="en-US" sz="1000" dirty="0"/>
              <a:t>Sivarajah, U., Kamal, M. M., Irani, Z., &amp; </a:t>
            </a:r>
            <a:r>
              <a:rPr lang="en-US" sz="1000" dirty="0" err="1"/>
              <a:t>Weerakkody</a:t>
            </a:r>
            <a:r>
              <a:rPr lang="en-US" sz="1000" dirty="0"/>
              <a:t>, V. (2017). </a:t>
            </a:r>
            <a:r>
              <a:rPr lang="en-US" sz="1000" dirty="0">
                <a:hlinkClick r:id="rId3"/>
              </a:rPr>
              <a:t>Critical analysis of Big Data challenges and analytical methods</a:t>
            </a:r>
            <a:r>
              <a:rPr lang="en-US" sz="1000" dirty="0"/>
              <a:t>. </a:t>
            </a:r>
            <a:r>
              <a:rPr lang="en-US" sz="1000" i="1" dirty="0"/>
              <a:t>Journal of Business Research</a:t>
            </a:r>
            <a:r>
              <a:rPr lang="en-US" sz="1000" dirty="0"/>
              <a:t>, </a:t>
            </a:r>
            <a:r>
              <a:rPr lang="en-US" sz="1000" i="1" dirty="0"/>
              <a:t>70</a:t>
            </a:r>
            <a:r>
              <a:rPr lang="en-US" sz="1000" dirty="0"/>
              <a:t>, 263-286.</a:t>
            </a:r>
          </a:p>
        </p:txBody>
      </p:sp>
    </p:spTree>
    <p:extLst>
      <p:ext uri="{BB962C8B-B14F-4D97-AF65-F5344CB8AC3E}">
        <p14:creationId xmlns:p14="http://schemas.microsoft.com/office/powerpoint/2010/main" val="53535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033F2-C431-477B-81AE-F1881BD0D6F9}"/>
              </a:ext>
            </a:extLst>
          </p:cNvPr>
          <p:cNvSpPr>
            <a:spLocks noGrp="1"/>
          </p:cNvSpPr>
          <p:nvPr>
            <p:ph type="title"/>
          </p:nvPr>
        </p:nvSpPr>
        <p:spPr/>
        <p:txBody>
          <a:bodyPr/>
          <a:lstStyle/>
          <a:p>
            <a:r>
              <a:rPr lang="en-US" dirty="0"/>
              <a:t>How Data Scientists Work with Data</a:t>
            </a:r>
          </a:p>
        </p:txBody>
      </p:sp>
      <p:pic>
        <p:nvPicPr>
          <p:cNvPr id="8" name="Content Placeholder 7">
            <a:extLst>
              <a:ext uri="{FF2B5EF4-FFF2-40B4-BE49-F238E27FC236}">
                <a16:creationId xmlns:a16="http://schemas.microsoft.com/office/drawing/2014/main" id="{F29CAFA8-C02E-4A2B-8609-E8CEEBC6F056}"/>
              </a:ext>
            </a:extLst>
          </p:cNvPr>
          <p:cNvPicPr>
            <a:picLocks noGrp="1" noChangeAspect="1"/>
          </p:cNvPicPr>
          <p:nvPr>
            <p:ph idx="1"/>
          </p:nvPr>
        </p:nvPicPr>
        <p:blipFill>
          <a:blip r:embed="rId2"/>
          <a:stretch>
            <a:fillRect/>
          </a:stretch>
        </p:blipFill>
        <p:spPr>
          <a:xfrm>
            <a:off x="1667758" y="1598237"/>
            <a:ext cx="8856482" cy="4180463"/>
          </a:xfrm>
        </p:spPr>
      </p:pic>
      <p:sp>
        <p:nvSpPr>
          <p:cNvPr id="4" name="Slide Number Placeholder 3">
            <a:extLst>
              <a:ext uri="{FF2B5EF4-FFF2-40B4-BE49-F238E27FC236}">
                <a16:creationId xmlns:a16="http://schemas.microsoft.com/office/drawing/2014/main" id="{3A5443B5-9A0D-4347-BFAF-DB16C0322AA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0" name="Rectangle 9">
            <a:extLst>
              <a:ext uri="{FF2B5EF4-FFF2-40B4-BE49-F238E27FC236}">
                <a16:creationId xmlns:a16="http://schemas.microsoft.com/office/drawing/2014/main" id="{23E6A96F-8887-43E3-8C41-61E14BED7AFD}"/>
              </a:ext>
            </a:extLst>
          </p:cNvPr>
          <p:cNvSpPr/>
          <p:nvPr/>
        </p:nvSpPr>
        <p:spPr>
          <a:xfrm>
            <a:off x="0" y="6613295"/>
            <a:ext cx="8589211" cy="246221"/>
          </a:xfrm>
          <a:prstGeom prst="rect">
            <a:avLst/>
          </a:prstGeom>
        </p:spPr>
        <p:txBody>
          <a:bodyPr wrap="none">
            <a:spAutoFit/>
          </a:bodyPr>
          <a:lstStyle/>
          <a:p>
            <a:r>
              <a:rPr lang="en-US" sz="1000" dirty="0"/>
              <a:t>Muller, M., ... &amp; Erickson, T. (2019). </a:t>
            </a:r>
            <a:r>
              <a:rPr lang="en-US" sz="1000" dirty="0">
                <a:hlinkClick r:id="rId3"/>
              </a:rPr>
              <a:t>How data science workers work with data: Discovery, capture, curation, design, creation.</a:t>
            </a:r>
            <a:r>
              <a:rPr lang="en-US" sz="1000" dirty="0"/>
              <a:t> In </a:t>
            </a:r>
            <a:r>
              <a:rPr lang="en-US" sz="1000" i="1" dirty="0"/>
              <a:t>Proc. CHI 2019.</a:t>
            </a:r>
            <a:endParaRPr lang="en-US" sz="1000" dirty="0"/>
          </a:p>
        </p:txBody>
      </p:sp>
    </p:spTree>
    <p:extLst>
      <p:ext uri="{BB962C8B-B14F-4D97-AF65-F5344CB8AC3E}">
        <p14:creationId xmlns:p14="http://schemas.microsoft.com/office/powerpoint/2010/main" val="397743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3ADE-9A90-448E-B873-26AD4E53A857}"/>
              </a:ext>
            </a:extLst>
          </p:cNvPr>
          <p:cNvSpPr>
            <a:spLocks noGrp="1"/>
          </p:cNvSpPr>
          <p:nvPr>
            <p:ph type="title"/>
          </p:nvPr>
        </p:nvSpPr>
        <p:spPr/>
        <p:txBody>
          <a:bodyPr/>
          <a:lstStyle/>
          <a:p>
            <a:r>
              <a:rPr lang="en-US" dirty="0"/>
              <a:t>Data Science Workflows</a:t>
            </a:r>
          </a:p>
        </p:txBody>
      </p:sp>
      <p:pic>
        <p:nvPicPr>
          <p:cNvPr id="6" name="Content Placeholder 5">
            <a:extLst>
              <a:ext uri="{FF2B5EF4-FFF2-40B4-BE49-F238E27FC236}">
                <a16:creationId xmlns:a16="http://schemas.microsoft.com/office/drawing/2014/main" id="{A952F972-1760-497E-BF62-97857A5BA9E3}"/>
              </a:ext>
            </a:extLst>
          </p:cNvPr>
          <p:cNvPicPr>
            <a:picLocks noGrp="1" noChangeAspect="1"/>
          </p:cNvPicPr>
          <p:nvPr>
            <p:ph idx="1"/>
          </p:nvPr>
        </p:nvPicPr>
        <p:blipFill>
          <a:blip r:embed="rId2"/>
          <a:stretch>
            <a:fillRect/>
          </a:stretch>
        </p:blipFill>
        <p:spPr>
          <a:xfrm>
            <a:off x="1524000" y="2182813"/>
            <a:ext cx="9144000" cy="3048000"/>
          </a:xfrm>
        </p:spPr>
      </p:pic>
      <p:sp>
        <p:nvSpPr>
          <p:cNvPr id="4" name="Slide Number Placeholder 3">
            <a:extLst>
              <a:ext uri="{FF2B5EF4-FFF2-40B4-BE49-F238E27FC236}">
                <a16:creationId xmlns:a16="http://schemas.microsoft.com/office/drawing/2014/main" id="{8CD0A645-71EB-49CA-A5C1-F2B47A0B1AD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Rectangle 7">
            <a:extLst>
              <a:ext uri="{FF2B5EF4-FFF2-40B4-BE49-F238E27FC236}">
                <a16:creationId xmlns:a16="http://schemas.microsoft.com/office/drawing/2014/main" id="{7977F000-F13D-4EBE-B633-E2AB077B4F67}"/>
              </a:ext>
            </a:extLst>
          </p:cNvPr>
          <p:cNvSpPr/>
          <p:nvPr/>
        </p:nvSpPr>
        <p:spPr>
          <a:xfrm>
            <a:off x="0" y="6613295"/>
            <a:ext cx="7555273" cy="246221"/>
          </a:xfrm>
          <a:prstGeom prst="rect">
            <a:avLst/>
          </a:prstGeom>
        </p:spPr>
        <p:txBody>
          <a:bodyPr wrap="none">
            <a:spAutoFit/>
          </a:bodyPr>
          <a:lstStyle/>
          <a:p>
            <a:r>
              <a:rPr lang="en-US" sz="1000" dirty="0"/>
              <a:t>Zhang, A. X., Muller, M., &amp; Wang, D. (2020). </a:t>
            </a:r>
            <a:r>
              <a:rPr lang="en-US" sz="1000" dirty="0">
                <a:hlinkClick r:id="rId3"/>
              </a:rPr>
              <a:t>How do data science workers collaborate? roles, workflows, and tools</a:t>
            </a:r>
            <a:r>
              <a:rPr lang="en-US" sz="1000" dirty="0"/>
              <a:t>. </a:t>
            </a:r>
            <a:r>
              <a:rPr lang="en-US" sz="1000" i="1" dirty="0"/>
              <a:t>PACM CSCW</a:t>
            </a:r>
            <a:r>
              <a:rPr lang="en-US" sz="1000" dirty="0"/>
              <a:t>.</a:t>
            </a:r>
          </a:p>
        </p:txBody>
      </p:sp>
    </p:spTree>
    <p:extLst>
      <p:ext uri="{BB962C8B-B14F-4D97-AF65-F5344CB8AC3E}">
        <p14:creationId xmlns:p14="http://schemas.microsoft.com/office/powerpoint/2010/main" val="84355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8967-7D40-430F-9E02-7FB9B90FD1E8}"/>
              </a:ext>
            </a:extLst>
          </p:cNvPr>
          <p:cNvSpPr>
            <a:spLocks noGrp="1"/>
          </p:cNvSpPr>
          <p:nvPr>
            <p:ph type="title"/>
          </p:nvPr>
        </p:nvSpPr>
        <p:spPr/>
        <p:txBody>
          <a:bodyPr/>
          <a:lstStyle/>
          <a:p>
            <a:r>
              <a:rPr lang="en-US" dirty="0"/>
              <a:t>Another Data Science Life-cycle</a:t>
            </a:r>
          </a:p>
        </p:txBody>
      </p:sp>
      <p:pic>
        <p:nvPicPr>
          <p:cNvPr id="6" name="Content Placeholder 5">
            <a:extLst>
              <a:ext uri="{FF2B5EF4-FFF2-40B4-BE49-F238E27FC236}">
                <a16:creationId xmlns:a16="http://schemas.microsoft.com/office/drawing/2014/main" id="{334796AF-A1B4-45D8-9446-AF2F41132BBD}"/>
              </a:ext>
            </a:extLst>
          </p:cNvPr>
          <p:cNvPicPr>
            <a:picLocks noGrp="1" noChangeAspect="1"/>
          </p:cNvPicPr>
          <p:nvPr>
            <p:ph idx="1"/>
          </p:nvPr>
        </p:nvPicPr>
        <p:blipFill>
          <a:blip r:embed="rId2">
            <a:clrChange>
              <a:clrFrom>
                <a:srgbClr val="DEF1F6"/>
              </a:clrFrom>
              <a:clrTo>
                <a:srgbClr val="DEF1F6">
                  <a:alpha val="0"/>
                </a:srgbClr>
              </a:clrTo>
            </a:clrChange>
          </a:blip>
          <a:stretch>
            <a:fillRect/>
          </a:stretch>
        </p:blipFill>
        <p:spPr>
          <a:xfrm>
            <a:off x="1858304" y="1420813"/>
            <a:ext cx="8475392" cy="4572000"/>
          </a:xfrm>
        </p:spPr>
      </p:pic>
      <p:sp>
        <p:nvSpPr>
          <p:cNvPr id="4" name="Slide Number Placeholder 3">
            <a:extLst>
              <a:ext uri="{FF2B5EF4-FFF2-40B4-BE49-F238E27FC236}">
                <a16:creationId xmlns:a16="http://schemas.microsoft.com/office/drawing/2014/main" id="{777D4BE4-C047-4D93-8099-60B0E8C3514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A0940B77-76CC-49AB-AAEF-5D224756A0F8}"/>
              </a:ext>
            </a:extLst>
          </p:cNvPr>
          <p:cNvSpPr txBox="1"/>
          <p:nvPr/>
        </p:nvSpPr>
        <p:spPr>
          <a:xfrm>
            <a:off x="-3350" y="6611779"/>
            <a:ext cx="10182329" cy="246221"/>
          </a:xfrm>
          <a:prstGeom prst="rect">
            <a:avLst/>
          </a:prstGeom>
          <a:noFill/>
        </p:spPr>
        <p:txBody>
          <a:bodyPr wrap="square">
            <a:spAutoFit/>
          </a:bodyPr>
          <a:lstStyle/>
          <a:p>
            <a:r>
              <a:rPr lang="en-US" sz="1000" dirty="0" err="1">
                <a:effectLst/>
              </a:rPr>
              <a:t>Stodden</a:t>
            </a:r>
            <a:r>
              <a:rPr lang="en-US" sz="1000" dirty="0">
                <a:effectLst/>
              </a:rPr>
              <a:t>, V. (2020). </a:t>
            </a:r>
            <a:r>
              <a:rPr lang="en-US" sz="1000" dirty="0">
                <a:effectLst/>
                <a:hlinkClick r:id="rId3"/>
              </a:rPr>
              <a:t>The data science life cycle: A disciplined approach to advancing data science as a science</a:t>
            </a:r>
            <a:r>
              <a:rPr lang="en-US" sz="1000" dirty="0">
                <a:effectLst/>
              </a:rPr>
              <a:t>. </a:t>
            </a:r>
            <a:r>
              <a:rPr lang="en-US" sz="1000" i="1" dirty="0">
                <a:effectLst/>
              </a:rPr>
              <a:t>Communications of the ACM</a:t>
            </a:r>
            <a:r>
              <a:rPr lang="en-US" sz="1000" dirty="0">
                <a:effectLst/>
              </a:rPr>
              <a:t>, </a:t>
            </a:r>
            <a:r>
              <a:rPr lang="en-US" sz="1000" i="1" dirty="0">
                <a:effectLst/>
              </a:rPr>
              <a:t>63</a:t>
            </a:r>
            <a:r>
              <a:rPr lang="en-US" sz="1000" dirty="0">
                <a:effectLst/>
              </a:rPr>
              <a:t>(7), 58–66.</a:t>
            </a:r>
          </a:p>
        </p:txBody>
      </p:sp>
    </p:spTree>
    <p:extLst>
      <p:ext uri="{BB962C8B-B14F-4D97-AF65-F5344CB8AC3E}">
        <p14:creationId xmlns:p14="http://schemas.microsoft.com/office/powerpoint/2010/main" val="132653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5517-F5AC-417C-80A1-5147F6C009B7}"/>
              </a:ext>
            </a:extLst>
          </p:cNvPr>
          <p:cNvSpPr>
            <a:spLocks noGrp="1"/>
          </p:cNvSpPr>
          <p:nvPr>
            <p:ph type="title"/>
          </p:nvPr>
        </p:nvSpPr>
        <p:spPr/>
        <p:txBody>
          <a:bodyPr/>
          <a:lstStyle/>
          <a:p>
            <a:r>
              <a:rPr lang="en-US" dirty="0"/>
              <a:t>Yet Another Data Life-cycle</a:t>
            </a:r>
          </a:p>
        </p:txBody>
      </p:sp>
      <p:pic>
        <p:nvPicPr>
          <p:cNvPr id="6" name="Content Placeholder 5">
            <a:extLst>
              <a:ext uri="{FF2B5EF4-FFF2-40B4-BE49-F238E27FC236}">
                <a16:creationId xmlns:a16="http://schemas.microsoft.com/office/drawing/2014/main" id="{E16C0798-CA73-411D-A10D-02FEE424C80E}"/>
              </a:ext>
            </a:extLst>
          </p:cNvPr>
          <p:cNvPicPr>
            <a:picLocks noGrp="1" noChangeAspect="1"/>
          </p:cNvPicPr>
          <p:nvPr>
            <p:ph idx="1"/>
          </p:nvPr>
        </p:nvPicPr>
        <p:blipFill>
          <a:blip r:embed="rId2">
            <a:clrChange>
              <a:clrFrom>
                <a:srgbClr val="DEF1F6"/>
              </a:clrFrom>
              <a:clrTo>
                <a:srgbClr val="DEF1F6">
                  <a:alpha val="0"/>
                </a:srgbClr>
              </a:clrTo>
            </a:clrChange>
          </a:blip>
          <a:stretch>
            <a:fillRect/>
          </a:stretch>
        </p:blipFill>
        <p:spPr>
          <a:xfrm>
            <a:off x="2568569" y="1420813"/>
            <a:ext cx="7054861" cy="4572000"/>
          </a:xfrm>
        </p:spPr>
      </p:pic>
      <p:sp>
        <p:nvSpPr>
          <p:cNvPr id="4" name="Slide Number Placeholder 3">
            <a:extLst>
              <a:ext uri="{FF2B5EF4-FFF2-40B4-BE49-F238E27FC236}">
                <a16:creationId xmlns:a16="http://schemas.microsoft.com/office/drawing/2014/main" id="{5C1EA926-E535-4F5A-8BE6-400A57B30B0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TextBox 7">
            <a:extLst>
              <a:ext uri="{FF2B5EF4-FFF2-40B4-BE49-F238E27FC236}">
                <a16:creationId xmlns:a16="http://schemas.microsoft.com/office/drawing/2014/main" id="{24238490-111A-4B60-BCF8-0292C43D9629}"/>
              </a:ext>
            </a:extLst>
          </p:cNvPr>
          <p:cNvSpPr txBox="1"/>
          <p:nvPr/>
        </p:nvSpPr>
        <p:spPr>
          <a:xfrm>
            <a:off x="-3350" y="6611779"/>
            <a:ext cx="10182329" cy="246221"/>
          </a:xfrm>
          <a:prstGeom prst="rect">
            <a:avLst/>
          </a:prstGeom>
          <a:noFill/>
        </p:spPr>
        <p:txBody>
          <a:bodyPr wrap="square">
            <a:spAutoFit/>
          </a:bodyPr>
          <a:lstStyle/>
          <a:p>
            <a:r>
              <a:rPr lang="en-US" sz="1000" dirty="0" err="1">
                <a:effectLst/>
              </a:rPr>
              <a:t>Stodden</a:t>
            </a:r>
            <a:r>
              <a:rPr lang="en-US" sz="1000" dirty="0">
                <a:effectLst/>
              </a:rPr>
              <a:t>, V. (2020). </a:t>
            </a:r>
            <a:r>
              <a:rPr lang="en-US" sz="1000" dirty="0">
                <a:effectLst/>
                <a:hlinkClick r:id="rId3"/>
              </a:rPr>
              <a:t>The data science life cycle: A disciplined approach to advancing data science as a science</a:t>
            </a:r>
            <a:r>
              <a:rPr lang="en-US" sz="1000" dirty="0">
                <a:effectLst/>
              </a:rPr>
              <a:t>. </a:t>
            </a:r>
            <a:r>
              <a:rPr lang="en-US" sz="1000" i="1" dirty="0">
                <a:effectLst/>
              </a:rPr>
              <a:t>Communications of the ACM</a:t>
            </a:r>
            <a:r>
              <a:rPr lang="en-US" sz="1000" dirty="0">
                <a:effectLst/>
              </a:rPr>
              <a:t>, </a:t>
            </a:r>
            <a:r>
              <a:rPr lang="en-US" sz="1000" i="1" dirty="0">
                <a:effectLst/>
              </a:rPr>
              <a:t>63</a:t>
            </a:r>
            <a:r>
              <a:rPr lang="en-US" sz="1000" dirty="0">
                <a:effectLst/>
              </a:rPr>
              <a:t>(7), 58–66.</a:t>
            </a:r>
          </a:p>
        </p:txBody>
      </p:sp>
    </p:spTree>
    <p:extLst>
      <p:ext uri="{BB962C8B-B14F-4D97-AF65-F5344CB8AC3E}">
        <p14:creationId xmlns:p14="http://schemas.microsoft.com/office/powerpoint/2010/main" val="58387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F665-85CC-4A45-B32C-43C35BF2EC8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86CE4497-F67B-47D8-9B2F-287AAD0CCAB2}"/>
              </a:ext>
            </a:extLst>
          </p:cNvPr>
          <p:cNvSpPr>
            <a:spLocks noGrp="1"/>
          </p:cNvSpPr>
          <p:nvPr>
            <p:ph idx="1"/>
          </p:nvPr>
        </p:nvSpPr>
        <p:spPr/>
        <p:txBody>
          <a:bodyPr>
            <a:normAutofit fontScale="85000" lnSpcReduction="10000"/>
          </a:bodyPr>
          <a:lstStyle/>
          <a:p>
            <a:r>
              <a:rPr lang="en-US" b="1" dirty="0"/>
              <a:t>Required</a:t>
            </a:r>
            <a:r>
              <a:rPr lang="en-US" dirty="0"/>
              <a:t> – expect to be on a quiz</a:t>
            </a:r>
          </a:p>
          <a:p>
            <a:pPr lvl="1"/>
            <a:r>
              <a:rPr lang="en-US" dirty="0"/>
              <a:t>PDFs of full books on Canvas – these are </a:t>
            </a:r>
            <a:r>
              <a:rPr lang="en-US" u="sng" dirty="0"/>
              <a:t>very short</a:t>
            </a:r>
            <a:r>
              <a:rPr lang="en-US" dirty="0"/>
              <a:t> blog-length chapters. </a:t>
            </a:r>
          </a:p>
          <a:p>
            <a:pPr lvl="1"/>
            <a:r>
              <a:rPr lang="en-US" dirty="0"/>
              <a:t>Leek, J. (2015). </a:t>
            </a:r>
            <a:r>
              <a:rPr lang="en-US" i="1" dirty="0"/>
              <a:t>The Elements of Data Analytic Style</a:t>
            </a:r>
            <a:r>
              <a:rPr lang="en-US" dirty="0"/>
              <a:t>. Chapters 1, 2. </a:t>
            </a:r>
          </a:p>
          <a:p>
            <a:pPr lvl="1"/>
            <a:r>
              <a:rPr lang="en-US" dirty="0"/>
              <a:t>Peng, R.D. &amp; Matsui, E. (2018). </a:t>
            </a:r>
            <a:r>
              <a:rPr lang="en-US" i="1" dirty="0"/>
              <a:t>The Art of Data Science</a:t>
            </a:r>
            <a:r>
              <a:rPr lang="en-US" dirty="0"/>
              <a:t>. Chapters 1, 2, 3.</a:t>
            </a:r>
          </a:p>
          <a:p>
            <a:pPr lvl="1"/>
            <a:r>
              <a:rPr lang="en-US" dirty="0" err="1">
                <a:sym typeface="Wingdings" pitchFamily="2" charset="2"/>
              </a:rPr>
              <a:t>Wilcom</a:t>
            </a:r>
            <a:r>
              <a:rPr lang="en-US" dirty="0">
                <a:sym typeface="Wingdings" pitchFamily="2" charset="2"/>
              </a:rPr>
              <a:t>, “A Beginner’s Guide to Using Developer Documentation Like a Pro.”</a:t>
            </a:r>
            <a:endParaRPr lang="en-US" dirty="0"/>
          </a:p>
          <a:p>
            <a:r>
              <a:rPr lang="en-US" b="1" dirty="0"/>
              <a:t>Optional</a:t>
            </a:r>
            <a:r>
              <a:rPr lang="en-US" dirty="0"/>
              <a:t> – won’t be on a quiz but may be a part of lecture, class, notebooks, </a:t>
            </a:r>
            <a:r>
              <a:rPr lang="en-US" i="1" dirty="0"/>
              <a:t>etc</a:t>
            </a:r>
            <a:r>
              <a:rPr lang="en-US" dirty="0"/>
              <a:t>.</a:t>
            </a:r>
          </a:p>
          <a:p>
            <a:pPr lvl="1"/>
            <a:r>
              <a:rPr lang="en-US" dirty="0"/>
              <a:t>Tukey, J.W. (1962). “The Future of Data Analysis.” </a:t>
            </a:r>
            <a:r>
              <a:rPr lang="en-US" i="1" dirty="0"/>
              <a:t>Annals of Mathematical Statistics</a:t>
            </a:r>
            <a:r>
              <a:rPr lang="en-US" dirty="0"/>
              <a:t>.</a:t>
            </a:r>
          </a:p>
          <a:p>
            <a:pPr lvl="1"/>
            <a:r>
              <a:rPr lang="en-US" dirty="0"/>
              <a:t>Cleveland, W.S. (2001). “Data science: An action plan for expanding the technical areas of the field of statistics.” </a:t>
            </a:r>
            <a:r>
              <a:rPr lang="en-US" i="1" dirty="0"/>
              <a:t>International Statistical Review</a:t>
            </a:r>
            <a:r>
              <a:rPr lang="en-US" dirty="0"/>
              <a:t>.</a:t>
            </a:r>
          </a:p>
          <a:p>
            <a:pPr lvl="1"/>
            <a:r>
              <a:rPr lang="en-US" dirty="0"/>
              <a:t>Tufte, E. (2016). “</a:t>
            </a:r>
            <a:r>
              <a:rPr lang="en-US" dirty="0">
                <a:hlinkClick r:id="rId3"/>
              </a:rPr>
              <a:t>The Future of Data Analysis</a:t>
            </a:r>
            <a:r>
              <a:rPr lang="en-US" dirty="0"/>
              <a:t>.” </a:t>
            </a:r>
            <a:r>
              <a:rPr lang="en-US" i="1" dirty="0"/>
              <a:t>Microsoft Machine Learning &amp; Data Science Summit</a:t>
            </a:r>
            <a:r>
              <a:rPr lang="en-US" dirty="0"/>
              <a:t>.</a:t>
            </a:r>
          </a:p>
          <a:p>
            <a:pPr lvl="1"/>
            <a:r>
              <a:rPr lang="en-US" dirty="0" err="1"/>
              <a:t>Donoho</a:t>
            </a:r>
            <a:r>
              <a:rPr lang="en-US" dirty="0"/>
              <a:t>, D. (2017). “50 Years of Data Science.” </a:t>
            </a:r>
            <a:r>
              <a:rPr lang="en-US" i="1" dirty="0"/>
              <a:t>J. of Computational and Graphical Statistics</a:t>
            </a:r>
            <a:r>
              <a:rPr lang="en-US" dirty="0"/>
              <a:t>.</a:t>
            </a:r>
          </a:p>
          <a:p>
            <a:pPr lvl="1"/>
            <a:r>
              <a:rPr lang="en-US" dirty="0"/>
              <a:t>McNichol, D. (2017). “</a:t>
            </a:r>
            <a:r>
              <a:rPr lang="en-US" dirty="0">
                <a:hlinkClick r:id="rId4"/>
              </a:rPr>
              <a:t>The Many Futures of Data Analysis</a:t>
            </a:r>
            <a:r>
              <a:rPr lang="en-US" dirty="0"/>
              <a:t>.” </a:t>
            </a:r>
            <a:r>
              <a:rPr lang="en-US" i="1" dirty="0"/>
              <a:t>Towards Data Science</a:t>
            </a:r>
            <a:r>
              <a:rPr lang="en-US" dirty="0"/>
              <a:t>.</a:t>
            </a:r>
          </a:p>
        </p:txBody>
      </p:sp>
      <p:sp>
        <p:nvSpPr>
          <p:cNvPr id="4" name="Slide Number Placeholder 3">
            <a:extLst>
              <a:ext uri="{FF2B5EF4-FFF2-40B4-BE49-F238E27FC236}">
                <a16:creationId xmlns:a16="http://schemas.microsoft.com/office/drawing/2014/main" id="{E0F625FA-5CD4-41A3-BBAB-75E2D7DDDA5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2205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69EF-7798-4271-8604-5A9542A9068C}"/>
              </a:ext>
            </a:extLst>
          </p:cNvPr>
          <p:cNvSpPr>
            <a:spLocks noGrp="1"/>
          </p:cNvSpPr>
          <p:nvPr>
            <p:ph type="title"/>
          </p:nvPr>
        </p:nvSpPr>
        <p:spPr/>
        <p:txBody>
          <a:bodyPr/>
          <a:lstStyle/>
          <a:p>
            <a:r>
              <a:rPr lang="en-US" dirty="0"/>
              <a:t>Still Another Data Life-cycle</a:t>
            </a:r>
          </a:p>
        </p:txBody>
      </p:sp>
      <p:pic>
        <p:nvPicPr>
          <p:cNvPr id="6" name="Content Placeholder 5">
            <a:extLst>
              <a:ext uri="{FF2B5EF4-FFF2-40B4-BE49-F238E27FC236}">
                <a16:creationId xmlns:a16="http://schemas.microsoft.com/office/drawing/2014/main" id="{D83D5519-75BC-44EE-9305-55E5E0A633A9}"/>
              </a:ext>
            </a:extLst>
          </p:cNvPr>
          <p:cNvPicPr>
            <a:picLocks noGrp="1" noChangeAspect="1"/>
          </p:cNvPicPr>
          <p:nvPr>
            <p:ph idx="1"/>
          </p:nvPr>
        </p:nvPicPr>
        <p:blipFill>
          <a:blip r:embed="rId2">
            <a:clrChange>
              <a:clrFrom>
                <a:srgbClr val="DEF1F6"/>
              </a:clrFrom>
              <a:clrTo>
                <a:srgbClr val="DEF1F6">
                  <a:alpha val="0"/>
                </a:srgbClr>
              </a:clrTo>
            </a:clrChange>
          </a:blip>
          <a:stretch>
            <a:fillRect/>
          </a:stretch>
        </p:blipFill>
        <p:spPr>
          <a:xfrm>
            <a:off x="2509837" y="2092325"/>
            <a:ext cx="7172325" cy="3228975"/>
          </a:xfrm>
        </p:spPr>
      </p:pic>
      <p:sp>
        <p:nvSpPr>
          <p:cNvPr id="4" name="Slide Number Placeholder 3">
            <a:extLst>
              <a:ext uri="{FF2B5EF4-FFF2-40B4-BE49-F238E27FC236}">
                <a16:creationId xmlns:a16="http://schemas.microsoft.com/office/drawing/2014/main" id="{CC9A60F5-B3DD-473A-82FC-9DEB8728D5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TextBox 7">
            <a:extLst>
              <a:ext uri="{FF2B5EF4-FFF2-40B4-BE49-F238E27FC236}">
                <a16:creationId xmlns:a16="http://schemas.microsoft.com/office/drawing/2014/main" id="{2006F6FC-6E9F-4DCB-8ED2-742E6EFCEA77}"/>
              </a:ext>
            </a:extLst>
          </p:cNvPr>
          <p:cNvSpPr txBox="1"/>
          <p:nvPr/>
        </p:nvSpPr>
        <p:spPr>
          <a:xfrm>
            <a:off x="-3350" y="6611779"/>
            <a:ext cx="10182329" cy="246221"/>
          </a:xfrm>
          <a:prstGeom prst="rect">
            <a:avLst/>
          </a:prstGeom>
          <a:noFill/>
        </p:spPr>
        <p:txBody>
          <a:bodyPr wrap="square">
            <a:spAutoFit/>
          </a:bodyPr>
          <a:lstStyle/>
          <a:p>
            <a:r>
              <a:rPr lang="en-US" sz="1000" dirty="0">
                <a:effectLst/>
              </a:rPr>
              <a:t>Cao, L. (2017). </a:t>
            </a:r>
            <a:r>
              <a:rPr lang="en-US" sz="1000" dirty="0">
                <a:effectLst/>
                <a:hlinkClick r:id="rId3"/>
              </a:rPr>
              <a:t>Data science: Challenges and directions</a:t>
            </a:r>
            <a:r>
              <a:rPr lang="en-US" sz="1000" dirty="0">
                <a:effectLst/>
              </a:rPr>
              <a:t>. </a:t>
            </a:r>
            <a:r>
              <a:rPr lang="en-US" sz="1000" i="1" dirty="0">
                <a:effectLst/>
              </a:rPr>
              <a:t>Communications of the ACM</a:t>
            </a:r>
            <a:r>
              <a:rPr lang="en-US" sz="1000" dirty="0">
                <a:effectLst/>
              </a:rPr>
              <a:t>, </a:t>
            </a:r>
            <a:r>
              <a:rPr lang="en-US" sz="1000" i="1" dirty="0">
                <a:effectLst/>
              </a:rPr>
              <a:t>60</a:t>
            </a:r>
            <a:r>
              <a:rPr lang="en-US" sz="1000" dirty="0">
                <a:effectLst/>
              </a:rPr>
              <a:t>(8), 59–68.</a:t>
            </a:r>
          </a:p>
        </p:txBody>
      </p:sp>
    </p:spTree>
    <p:extLst>
      <p:ext uri="{BB962C8B-B14F-4D97-AF65-F5344CB8AC3E}">
        <p14:creationId xmlns:p14="http://schemas.microsoft.com/office/powerpoint/2010/main" val="1015984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2657-3C64-4547-803F-05129002356F}"/>
              </a:ext>
            </a:extLst>
          </p:cNvPr>
          <p:cNvSpPr>
            <a:spLocks noGrp="1"/>
          </p:cNvSpPr>
          <p:nvPr>
            <p:ph type="title"/>
          </p:nvPr>
        </p:nvSpPr>
        <p:spPr/>
        <p:txBody>
          <a:bodyPr/>
          <a:lstStyle/>
          <a:p>
            <a:r>
              <a:rPr lang="en-US" dirty="0"/>
              <a:t>Challenges in the Data Life-cycle</a:t>
            </a:r>
          </a:p>
        </p:txBody>
      </p:sp>
      <p:pic>
        <p:nvPicPr>
          <p:cNvPr id="6" name="Content Placeholder 5">
            <a:extLst>
              <a:ext uri="{FF2B5EF4-FFF2-40B4-BE49-F238E27FC236}">
                <a16:creationId xmlns:a16="http://schemas.microsoft.com/office/drawing/2014/main" id="{83793BC6-FB52-4C8D-BDB2-21C5EFFCC721}"/>
              </a:ext>
            </a:extLst>
          </p:cNvPr>
          <p:cNvPicPr>
            <a:picLocks noGrp="1" noChangeAspect="1"/>
          </p:cNvPicPr>
          <p:nvPr>
            <p:ph idx="1"/>
          </p:nvPr>
        </p:nvPicPr>
        <p:blipFill>
          <a:blip r:embed="rId2"/>
          <a:stretch>
            <a:fillRect/>
          </a:stretch>
        </p:blipFill>
        <p:spPr>
          <a:xfrm>
            <a:off x="609600" y="1727199"/>
            <a:ext cx="10972800" cy="4123924"/>
          </a:xfrm>
        </p:spPr>
      </p:pic>
      <p:sp>
        <p:nvSpPr>
          <p:cNvPr id="4" name="Slide Number Placeholder 3">
            <a:extLst>
              <a:ext uri="{FF2B5EF4-FFF2-40B4-BE49-F238E27FC236}">
                <a16:creationId xmlns:a16="http://schemas.microsoft.com/office/drawing/2014/main" id="{C06D8E4E-EBA2-4EB8-AE0C-983535258E0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TextBox 7">
            <a:extLst>
              <a:ext uri="{FF2B5EF4-FFF2-40B4-BE49-F238E27FC236}">
                <a16:creationId xmlns:a16="http://schemas.microsoft.com/office/drawing/2014/main" id="{5D8A502A-8D5B-4023-8020-34AED50E78B1}"/>
              </a:ext>
            </a:extLst>
          </p:cNvPr>
          <p:cNvSpPr txBox="1"/>
          <p:nvPr/>
        </p:nvSpPr>
        <p:spPr>
          <a:xfrm>
            <a:off x="-3350" y="6611779"/>
            <a:ext cx="10182329" cy="246221"/>
          </a:xfrm>
          <a:prstGeom prst="rect">
            <a:avLst/>
          </a:prstGeom>
          <a:noFill/>
        </p:spPr>
        <p:txBody>
          <a:bodyPr wrap="square">
            <a:spAutoFit/>
          </a:bodyPr>
          <a:lstStyle/>
          <a:p>
            <a:r>
              <a:rPr lang="en-US" sz="1000" dirty="0"/>
              <a:t>Sivarajah, U., Kamal, M. M., Irani, Z., &amp; </a:t>
            </a:r>
            <a:r>
              <a:rPr lang="en-US" sz="1000" dirty="0" err="1"/>
              <a:t>Weerakkody</a:t>
            </a:r>
            <a:r>
              <a:rPr lang="en-US" sz="1000" dirty="0"/>
              <a:t>, V. (2017). </a:t>
            </a:r>
            <a:r>
              <a:rPr lang="en-US" sz="1000" dirty="0">
                <a:hlinkClick r:id="rId3"/>
              </a:rPr>
              <a:t>Critical analysis of Big Data challenges and analytical methods</a:t>
            </a:r>
            <a:r>
              <a:rPr lang="en-US" sz="1000" dirty="0"/>
              <a:t>. </a:t>
            </a:r>
            <a:r>
              <a:rPr lang="en-US" sz="1000" i="1" dirty="0"/>
              <a:t>Journal of Business Research</a:t>
            </a:r>
            <a:r>
              <a:rPr lang="en-US" sz="1000" dirty="0"/>
              <a:t>, </a:t>
            </a:r>
            <a:r>
              <a:rPr lang="en-US" sz="1000" i="1" dirty="0"/>
              <a:t>70</a:t>
            </a:r>
            <a:r>
              <a:rPr lang="en-US" sz="1000" dirty="0"/>
              <a:t>, 263-286.</a:t>
            </a:r>
          </a:p>
        </p:txBody>
      </p:sp>
    </p:spTree>
    <p:extLst>
      <p:ext uri="{BB962C8B-B14F-4D97-AF65-F5344CB8AC3E}">
        <p14:creationId xmlns:p14="http://schemas.microsoft.com/office/powerpoint/2010/main" val="946416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A5B4-4E91-4CE5-AE5F-E00A8D87A077}"/>
              </a:ext>
            </a:extLst>
          </p:cNvPr>
          <p:cNvSpPr>
            <a:spLocks noGrp="1"/>
          </p:cNvSpPr>
          <p:nvPr>
            <p:ph type="title"/>
          </p:nvPr>
        </p:nvSpPr>
        <p:spPr/>
        <p:txBody>
          <a:bodyPr/>
          <a:lstStyle/>
          <a:p>
            <a:r>
              <a:rPr lang="en-US" dirty="0"/>
              <a:t>Data Science Model Development</a:t>
            </a:r>
          </a:p>
        </p:txBody>
      </p:sp>
      <p:pic>
        <p:nvPicPr>
          <p:cNvPr id="6" name="Content Placeholder 5">
            <a:extLst>
              <a:ext uri="{FF2B5EF4-FFF2-40B4-BE49-F238E27FC236}">
                <a16:creationId xmlns:a16="http://schemas.microsoft.com/office/drawing/2014/main" id="{E906D459-4D40-4F3E-9C6F-D33B000461BB}"/>
              </a:ext>
            </a:extLst>
          </p:cNvPr>
          <p:cNvPicPr>
            <a:picLocks noGrp="1" noChangeAspect="1"/>
          </p:cNvPicPr>
          <p:nvPr>
            <p:ph idx="1"/>
          </p:nvPr>
        </p:nvPicPr>
        <p:blipFill>
          <a:blip r:embed="rId2"/>
          <a:stretch>
            <a:fillRect/>
          </a:stretch>
        </p:blipFill>
        <p:spPr>
          <a:xfrm>
            <a:off x="2739265" y="1420813"/>
            <a:ext cx="6713467" cy="4985674"/>
          </a:xfrm>
        </p:spPr>
      </p:pic>
      <p:sp>
        <p:nvSpPr>
          <p:cNvPr id="4" name="Slide Number Placeholder 3">
            <a:extLst>
              <a:ext uri="{FF2B5EF4-FFF2-40B4-BE49-F238E27FC236}">
                <a16:creationId xmlns:a16="http://schemas.microsoft.com/office/drawing/2014/main" id="{C786455F-3739-4C5F-9EFE-5A62AD6E73FF}"/>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TextBox 7">
            <a:extLst>
              <a:ext uri="{FF2B5EF4-FFF2-40B4-BE49-F238E27FC236}">
                <a16:creationId xmlns:a16="http://schemas.microsoft.com/office/drawing/2014/main" id="{7085930B-693A-4774-9E81-DD787BD6B015}"/>
              </a:ext>
            </a:extLst>
          </p:cNvPr>
          <p:cNvSpPr txBox="1"/>
          <p:nvPr/>
        </p:nvSpPr>
        <p:spPr>
          <a:xfrm>
            <a:off x="-3350" y="6611779"/>
            <a:ext cx="10182329" cy="246221"/>
          </a:xfrm>
          <a:prstGeom prst="rect">
            <a:avLst/>
          </a:prstGeom>
          <a:noFill/>
        </p:spPr>
        <p:txBody>
          <a:bodyPr wrap="square">
            <a:spAutoFit/>
          </a:bodyPr>
          <a:lstStyle/>
          <a:p>
            <a:r>
              <a:rPr lang="en-US" sz="1000" dirty="0" err="1"/>
              <a:t>Biecek</a:t>
            </a:r>
            <a:r>
              <a:rPr lang="en-US" sz="1000" dirty="0"/>
              <a:t>, P. (2019). </a:t>
            </a:r>
            <a:r>
              <a:rPr lang="en-US" sz="1000" dirty="0">
                <a:hlinkClick r:id="rId3"/>
              </a:rPr>
              <a:t>Model Development Process</a:t>
            </a:r>
            <a:r>
              <a:rPr lang="en-US" sz="1000" dirty="0"/>
              <a:t>.</a:t>
            </a:r>
          </a:p>
        </p:txBody>
      </p:sp>
    </p:spTree>
    <p:extLst>
      <p:ext uri="{BB962C8B-B14F-4D97-AF65-F5344CB8AC3E}">
        <p14:creationId xmlns:p14="http://schemas.microsoft.com/office/powerpoint/2010/main" val="126399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3A76-BBDD-4D36-8A50-69FD2B896BA0}"/>
              </a:ext>
            </a:extLst>
          </p:cNvPr>
          <p:cNvSpPr>
            <a:spLocks noGrp="1"/>
          </p:cNvSpPr>
          <p:nvPr>
            <p:ph type="title"/>
          </p:nvPr>
        </p:nvSpPr>
        <p:spPr/>
        <p:txBody>
          <a:bodyPr/>
          <a:lstStyle/>
          <a:p>
            <a:r>
              <a:rPr lang="en-US" dirty="0"/>
              <a:t>Machine Learning Workflow</a:t>
            </a:r>
          </a:p>
        </p:txBody>
      </p:sp>
      <p:pic>
        <p:nvPicPr>
          <p:cNvPr id="6" name="Content Placeholder 5">
            <a:extLst>
              <a:ext uri="{FF2B5EF4-FFF2-40B4-BE49-F238E27FC236}">
                <a16:creationId xmlns:a16="http://schemas.microsoft.com/office/drawing/2014/main" id="{C20945DD-AD42-4719-968D-47D2667A1B7E}"/>
              </a:ext>
            </a:extLst>
          </p:cNvPr>
          <p:cNvPicPr>
            <a:picLocks noGrp="1" noChangeAspect="1"/>
          </p:cNvPicPr>
          <p:nvPr>
            <p:ph idx="1"/>
          </p:nvPr>
        </p:nvPicPr>
        <p:blipFill>
          <a:blip r:embed="rId2"/>
          <a:stretch>
            <a:fillRect/>
          </a:stretch>
        </p:blipFill>
        <p:spPr>
          <a:xfrm>
            <a:off x="2439707" y="1581054"/>
            <a:ext cx="7312584" cy="3695891"/>
          </a:xfrm>
        </p:spPr>
      </p:pic>
      <p:sp>
        <p:nvSpPr>
          <p:cNvPr id="4" name="Slide Number Placeholder 3">
            <a:extLst>
              <a:ext uri="{FF2B5EF4-FFF2-40B4-BE49-F238E27FC236}">
                <a16:creationId xmlns:a16="http://schemas.microsoft.com/office/drawing/2014/main" id="{BE253B73-9D42-40F1-85A7-0C513570169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TextBox 7">
            <a:extLst>
              <a:ext uri="{FF2B5EF4-FFF2-40B4-BE49-F238E27FC236}">
                <a16:creationId xmlns:a16="http://schemas.microsoft.com/office/drawing/2014/main" id="{B7C57220-B28B-4905-BF56-195990009023}"/>
              </a:ext>
            </a:extLst>
          </p:cNvPr>
          <p:cNvSpPr txBox="1"/>
          <p:nvPr/>
        </p:nvSpPr>
        <p:spPr>
          <a:xfrm>
            <a:off x="-3350" y="6611779"/>
            <a:ext cx="10182329" cy="246221"/>
          </a:xfrm>
          <a:prstGeom prst="rect">
            <a:avLst/>
          </a:prstGeom>
          <a:noFill/>
        </p:spPr>
        <p:txBody>
          <a:bodyPr wrap="square">
            <a:spAutoFit/>
          </a:bodyPr>
          <a:lstStyle/>
          <a:p>
            <a:r>
              <a:rPr lang="en-US" sz="1000" dirty="0" err="1"/>
              <a:t>Misnevs</a:t>
            </a:r>
            <a:r>
              <a:rPr lang="en-US" sz="1000" dirty="0"/>
              <a:t>, B., &amp; </a:t>
            </a:r>
            <a:r>
              <a:rPr lang="en-US" sz="1000" dirty="0" err="1"/>
              <a:t>Jackiva</a:t>
            </a:r>
            <a:r>
              <a:rPr lang="en-US" sz="1000" dirty="0"/>
              <a:t>, I. Y. (2016). </a:t>
            </a:r>
            <a:r>
              <a:rPr lang="en-US" sz="1000" dirty="0">
                <a:hlinkClick r:id="rId3"/>
              </a:rPr>
              <a:t>Data science: professional requirements and competence evaluation</a:t>
            </a:r>
            <a:r>
              <a:rPr lang="en-US" sz="1000" dirty="0"/>
              <a:t>. </a:t>
            </a:r>
            <a:r>
              <a:rPr lang="en-US" sz="1000" i="1" dirty="0"/>
              <a:t>Baltic Journal of Modern Computing</a:t>
            </a:r>
            <a:r>
              <a:rPr lang="en-US" sz="1000" dirty="0"/>
              <a:t>, </a:t>
            </a:r>
            <a:r>
              <a:rPr lang="en-US" sz="1000" i="1" dirty="0"/>
              <a:t>4</a:t>
            </a:r>
            <a:r>
              <a:rPr lang="en-US" sz="1000" dirty="0"/>
              <a:t>(3), 441.</a:t>
            </a:r>
          </a:p>
        </p:txBody>
      </p:sp>
    </p:spTree>
    <p:extLst>
      <p:ext uri="{BB962C8B-B14F-4D97-AF65-F5344CB8AC3E}">
        <p14:creationId xmlns:p14="http://schemas.microsoft.com/office/powerpoint/2010/main" val="422356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ECA-0B95-41AC-A5B8-E4C620143D1B}"/>
              </a:ext>
            </a:extLst>
          </p:cNvPr>
          <p:cNvSpPr>
            <a:spLocks noGrp="1"/>
          </p:cNvSpPr>
          <p:nvPr>
            <p:ph type="title"/>
          </p:nvPr>
        </p:nvSpPr>
        <p:spPr/>
        <p:txBody>
          <a:bodyPr/>
          <a:lstStyle/>
          <a:p>
            <a:r>
              <a:rPr lang="en-US" dirty="0"/>
              <a:t>Where to Then?</a:t>
            </a:r>
          </a:p>
        </p:txBody>
      </p:sp>
      <p:sp>
        <p:nvSpPr>
          <p:cNvPr id="3" name="Content Placeholder 2">
            <a:extLst>
              <a:ext uri="{FF2B5EF4-FFF2-40B4-BE49-F238E27FC236}">
                <a16:creationId xmlns:a16="http://schemas.microsoft.com/office/drawing/2014/main" id="{B7F34E53-DC14-4E40-BC19-4F004E2E5A63}"/>
              </a:ext>
            </a:extLst>
          </p:cNvPr>
          <p:cNvSpPr>
            <a:spLocks noGrp="1"/>
          </p:cNvSpPr>
          <p:nvPr>
            <p:ph idx="1"/>
          </p:nvPr>
        </p:nvSpPr>
        <p:spPr>
          <a:xfrm>
            <a:off x="818712" y="1420481"/>
            <a:ext cx="7790120" cy="4572000"/>
          </a:xfrm>
        </p:spPr>
        <p:txBody>
          <a:bodyPr>
            <a:normAutofit fontScale="85000" lnSpcReduction="20000"/>
          </a:bodyPr>
          <a:lstStyle/>
          <a:p>
            <a:r>
              <a:rPr lang="en-US" dirty="0"/>
              <a:t>These models are </a:t>
            </a:r>
            <a:r>
              <a:rPr lang="en-US" u="sng" dirty="0"/>
              <a:t>not wrong</a:t>
            </a:r>
            <a:r>
              <a:rPr lang="en-US" dirty="0"/>
              <a:t>, just </a:t>
            </a:r>
            <a:r>
              <a:rPr lang="en-US" u="sng" dirty="0"/>
              <a:t>not helpful</a:t>
            </a:r>
            <a:r>
              <a:rPr lang="en-US" dirty="0"/>
              <a:t> for starting out</a:t>
            </a:r>
          </a:p>
          <a:p>
            <a:pPr lvl="1"/>
            <a:r>
              <a:rPr lang="en-US" dirty="0"/>
              <a:t>Technical skills are non-negotiable in data science</a:t>
            </a:r>
          </a:p>
          <a:p>
            <a:pPr lvl="1"/>
            <a:r>
              <a:rPr lang="en-US" dirty="0"/>
              <a:t>After this class, you will be a </a:t>
            </a:r>
            <a:r>
              <a:rPr lang="en-US" u="sng" dirty="0"/>
              <a:t>much</a:t>
            </a:r>
            <a:r>
              <a:rPr lang="en-US" dirty="0"/>
              <a:t> stronger programmer and analyst</a:t>
            </a:r>
          </a:p>
          <a:p>
            <a:pPr lvl="1"/>
            <a:r>
              <a:rPr lang="en-US" dirty="0"/>
              <a:t>You should expect to invest a lot of time in programming and analysis</a:t>
            </a:r>
          </a:p>
          <a:p>
            <a:pPr lvl="1"/>
            <a:endParaRPr lang="en-US" dirty="0"/>
          </a:p>
          <a:p>
            <a:r>
              <a:rPr lang="en-US" dirty="0">
                <a:sym typeface="Wingdings" panose="05000000000000000000" pitchFamily="2" charset="2"/>
              </a:rPr>
              <a:t>“Aren’t the themes for each module around a different type of data? Doesn’t that mean this is just another data-centered class?”</a:t>
            </a:r>
          </a:p>
          <a:p>
            <a:pPr lvl="1"/>
            <a:r>
              <a:rPr lang="en-US" dirty="0">
                <a:sym typeface="Wingdings" panose="05000000000000000000" pitchFamily="2" charset="2"/>
              </a:rPr>
              <a:t>How to apply a </a:t>
            </a:r>
            <a:r>
              <a:rPr lang="en-US" u="sng" dirty="0">
                <a:sym typeface="Wingdings" panose="05000000000000000000" pitchFamily="2" charset="2"/>
              </a:rPr>
              <a:t>data science mindset</a:t>
            </a:r>
            <a:r>
              <a:rPr lang="en-US" dirty="0">
                <a:sym typeface="Wingdings" panose="05000000000000000000" pitchFamily="2" charset="2"/>
              </a:rPr>
              <a:t> across diverse kinds of data</a:t>
            </a:r>
          </a:p>
          <a:p>
            <a:pPr lvl="1"/>
            <a:r>
              <a:rPr lang="en-US" dirty="0">
                <a:sym typeface="Wingdings" panose="05000000000000000000" pitchFamily="2" charset="2"/>
              </a:rPr>
              <a:t>Building this mindset — rather than specific methods, tools, and models — is the human-centered approach we want you to learn</a:t>
            </a:r>
          </a:p>
          <a:p>
            <a:pPr lvl="1"/>
            <a:endParaRPr lang="en-US" dirty="0">
              <a:sym typeface="Wingdings" panose="05000000000000000000" pitchFamily="2" charset="2"/>
            </a:endParaRPr>
          </a:p>
          <a:p>
            <a:r>
              <a:rPr lang="en-US" dirty="0">
                <a:sym typeface="Wingdings" panose="05000000000000000000" pitchFamily="2" charset="2"/>
              </a:rPr>
              <a:t>What is a data science mindset?</a:t>
            </a:r>
            <a:endParaRPr lang="en-US" dirty="0"/>
          </a:p>
        </p:txBody>
      </p:sp>
      <p:sp>
        <p:nvSpPr>
          <p:cNvPr id="4" name="Slide Number Placeholder 3">
            <a:extLst>
              <a:ext uri="{FF2B5EF4-FFF2-40B4-BE49-F238E27FC236}">
                <a16:creationId xmlns:a16="http://schemas.microsoft.com/office/drawing/2014/main" id="{30C1524A-006A-4285-BDDD-C852A12245E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grpSp>
        <p:nvGrpSpPr>
          <p:cNvPr id="5" name="Group 4">
            <a:extLst>
              <a:ext uri="{FF2B5EF4-FFF2-40B4-BE49-F238E27FC236}">
                <a16:creationId xmlns:a16="http://schemas.microsoft.com/office/drawing/2014/main" id="{47AC0459-2BAE-4E18-95A9-A6124781DCE7}"/>
              </a:ext>
            </a:extLst>
          </p:cNvPr>
          <p:cNvGrpSpPr/>
          <p:nvPr/>
        </p:nvGrpSpPr>
        <p:grpSpPr>
          <a:xfrm>
            <a:off x="8968838" y="2254131"/>
            <a:ext cx="2766739" cy="2743200"/>
            <a:chOff x="8968838" y="2254131"/>
            <a:chExt cx="2766739" cy="2743200"/>
          </a:xfrm>
        </p:grpSpPr>
        <p:pic>
          <p:nvPicPr>
            <p:cNvPr id="6" name="Graphic 5" descr="Table">
              <a:extLst>
                <a:ext uri="{FF2B5EF4-FFF2-40B4-BE49-F238E27FC236}">
                  <a16:creationId xmlns:a16="http://schemas.microsoft.com/office/drawing/2014/main" id="{DECB8A7A-DAB8-4885-92B7-133F5BA42E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8844" y="2254131"/>
              <a:ext cx="914400" cy="914400"/>
            </a:xfrm>
            <a:prstGeom prst="rect">
              <a:avLst/>
            </a:prstGeom>
          </p:spPr>
        </p:pic>
        <p:pic>
          <p:nvPicPr>
            <p:cNvPr id="7" name="Graphic 6" descr="Database">
              <a:extLst>
                <a:ext uri="{FF2B5EF4-FFF2-40B4-BE49-F238E27FC236}">
                  <a16:creationId xmlns:a16="http://schemas.microsoft.com/office/drawing/2014/main" id="{7FD77B5E-682D-46C8-AB52-1640243D9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3977" y="2254131"/>
              <a:ext cx="914400" cy="914400"/>
            </a:xfrm>
            <a:prstGeom prst="rect">
              <a:avLst/>
            </a:prstGeom>
          </p:spPr>
        </p:pic>
        <p:pic>
          <p:nvPicPr>
            <p:cNvPr id="8" name="Graphic 7" descr="Barcode">
              <a:extLst>
                <a:ext uri="{FF2B5EF4-FFF2-40B4-BE49-F238E27FC236}">
                  <a16:creationId xmlns:a16="http://schemas.microsoft.com/office/drawing/2014/main" id="{1C4BFE49-8F13-4F5B-B803-AD2512F109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49577" y="4082931"/>
              <a:ext cx="914400" cy="914400"/>
            </a:xfrm>
            <a:prstGeom prst="rect">
              <a:avLst/>
            </a:prstGeom>
          </p:spPr>
        </p:pic>
        <p:pic>
          <p:nvPicPr>
            <p:cNvPr id="9" name="Graphic 8" descr="Document">
              <a:extLst>
                <a:ext uri="{FF2B5EF4-FFF2-40B4-BE49-F238E27FC236}">
                  <a16:creationId xmlns:a16="http://schemas.microsoft.com/office/drawing/2014/main" id="{0F439894-B3A7-4D14-A814-2DB10F89C9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63977" y="4082931"/>
              <a:ext cx="914400" cy="914400"/>
            </a:xfrm>
            <a:prstGeom prst="rect">
              <a:avLst/>
            </a:prstGeom>
          </p:spPr>
        </p:pic>
        <p:pic>
          <p:nvPicPr>
            <p:cNvPr id="10" name="Graphic 9" descr="Map with pin">
              <a:extLst>
                <a:ext uri="{FF2B5EF4-FFF2-40B4-BE49-F238E27FC236}">
                  <a16:creationId xmlns:a16="http://schemas.microsoft.com/office/drawing/2014/main" id="{B2CDD2E3-96BA-493E-B653-1BAC377285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83238" y="3168531"/>
              <a:ext cx="914400" cy="914400"/>
            </a:xfrm>
            <a:prstGeom prst="rect">
              <a:avLst/>
            </a:prstGeom>
          </p:spPr>
        </p:pic>
        <p:pic>
          <p:nvPicPr>
            <p:cNvPr id="11" name="Graphic 10" descr="Network">
              <a:extLst>
                <a:ext uri="{FF2B5EF4-FFF2-40B4-BE49-F238E27FC236}">
                  <a16:creationId xmlns:a16="http://schemas.microsoft.com/office/drawing/2014/main" id="{0F48681A-C748-4B21-A119-C71D629512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21177" y="3168531"/>
              <a:ext cx="914400" cy="914400"/>
            </a:xfrm>
            <a:prstGeom prst="rect">
              <a:avLst/>
            </a:prstGeom>
          </p:spPr>
        </p:pic>
        <p:pic>
          <p:nvPicPr>
            <p:cNvPr id="12" name="Graphic 11" descr="Hourglass Full">
              <a:extLst>
                <a:ext uri="{FF2B5EF4-FFF2-40B4-BE49-F238E27FC236}">
                  <a16:creationId xmlns:a16="http://schemas.microsoft.com/office/drawing/2014/main" id="{FA4AFCC3-98A3-4B96-935E-E53FB0F919C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8838" y="3168531"/>
              <a:ext cx="914400" cy="914400"/>
            </a:xfrm>
            <a:prstGeom prst="rect">
              <a:avLst/>
            </a:prstGeom>
          </p:spPr>
        </p:pic>
      </p:grpSp>
    </p:spTree>
    <p:extLst>
      <p:ext uri="{BB962C8B-B14F-4D97-AF65-F5344CB8AC3E}">
        <p14:creationId xmlns:p14="http://schemas.microsoft.com/office/powerpoint/2010/main" val="137383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1F6A9A-53CD-4A66-85E3-6B42EC05CD35}"/>
              </a:ext>
            </a:extLst>
          </p:cNvPr>
          <p:cNvSpPr>
            <a:spLocks noGrp="1"/>
          </p:cNvSpPr>
          <p:nvPr>
            <p:ph type="title"/>
          </p:nvPr>
        </p:nvSpPr>
        <p:spPr/>
        <p:txBody>
          <a:bodyPr/>
          <a:lstStyle/>
          <a:p>
            <a:r>
              <a:rPr lang="en-US" dirty="0"/>
              <a:t>Standing on the shoulders of giants</a:t>
            </a:r>
          </a:p>
        </p:txBody>
      </p:sp>
      <p:sp>
        <p:nvSpPr>
          <p:cNvPr id="4" name="Slide Number Placeholder 3">
            <a:extLst>
              <a:ext uri="{FF2B5EF4-FFF2-40B4-BE49-F238E27FC236}">
                <a16:creationId xmlns:a16="http://schemas.microsoft.com/office/drawing/2014/main" id="{6074742F-A1C1-44B5-A7B7-167B146CE3B3}"/>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2" descr="http://www.datascienceassn.org/sites/default/files/users/user30/History%20of%20Data-Science.png">
            <a:extLst>
              <a:ext uri="{FF2B5EF4-FFF2-40B4-BE49-F238E27FC236}">
                <a16:creationId xmlns:a16="http://schemas.microsoft.com/office/drawing/2014/main" id="{F846726B-5B59-4473-A1E3-E0E9D0B766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3464" y="1596659"/>
            <a:ext cx="9045069" cy="457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08FDE57-F8EE-425F-B460-51720B218E66}"/>
              </a:ext>
            </a:extLst>
          </p:cNvPr>
          <p:cNvSpPr/>
          <p:nvPr/>
        </p:nvSpPr>
        <p:spPr>
          <a:xfrm>
            <a:off x="0" y="6611733"/>
            <a:ext cx="4519186" cy="246221"/>
          </a:xfrm>
          <a:prstGeom prst="rect">
            <a:avLst/>
          </a:prstGeom>
        </p:spPr>
        <p:txBody>
          <a:bodyPr wrap="none">
            <a:spAutoFit/>
          </a:bodyPr>
          <a:lstStyle/>
          <a:p>
            <a:r>
              <a:rPr lang="en-US" sz="1000" dirty="0"/>
              <a:t>Walker, M. (2018). “</a:t>
            </a:r>
            <a:r>
              <a:rPr lang="en-US" sz="1000" dirty="0">
                <a:hlinkClick r:id="rId3"/>
              </a:rPr>
              <a:t>History of Data Science</a:t>
            </a:r>
            <a:r>
              <a:rPr lang="en-US" sz="1000" dirty="0"/>
              <a:t>.” Data Science Association blog.</a:t>
            </a:r>
          </a:p>
        </p:txBody>
      </p:sp>
    </p:spTree>
    <p:extLst>
      <p:ext uri="{BB962C8B-B14F-4D97-AF65-F5344CB8AC3E}">
        <p14:creationId xmlns:p14="http://schemas.microsoft.com/office/powerpoint/2010/main" val="301070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846E-4F0E-4E9F-9FBF-F9572A55AAB1}"/>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CD772D1F-6606-4A40-B756-6D757AA7E0A4}"/>
              </a:ext>
            </a:extLst>
          </p:cNvPr>
          <p:cNvSpPr>
            <a:spLocks noGrp="1"/>
          </p:cNvSpPr>
          <p:nvPr>
            <p:ph idx="1"/>
          </p:nvPr>
        </p:nvSpPr>
        <p:spPr>
          <a:xfrm>
            <a:off x="557455" y="1420481"/>
            <a:ext cx="8806178" cy="4572000"/>
          </a:xfrm>
        </p:spPr>
        <p:txBody>
          <a:bodyPr>
            <a:normAutofit fontScale="70000" lnSpcReduction="20000"/>
          </a:bodyPr>
          <a:lstStyle/>
          <a:p>
            <a:r>
              <a:rPr lang="en-US" dirty="0"/>
              <a:t>Census used since antiquity for military drafts, taxation, apportionment</a:t>
            </a:r>
          </a:p>
          <a:p>
            <a:pPr lvl="1"/>
            <a:r>
              <a:rPr lang="en-US" dirty="0"/>
              <a:t>Collecting and tabulating data was an enormous and expensive process</a:t>
            </a:r>
          </a:p>
          <a:p>
            <a:r>
              <a:rPr lang="en-US" dirty="0"/>
              <a:t>John </a:t>
            </a:r>
            <a:r>
              <a:rPr lang="en-US" dirty="0" err="1"/>
              <a:t>Graunt’s</a:t>
            </a:r>
            <a:r>
              <a:rPr lang="en-US" dirty="0"/>
              <a:t> analysis of </a:t>
            </a:r>
            <a:r>
              <a:rPr lang="en-US" dirty="0">
                <a:hlinkClick r:id="rId2"/>
              </a:rPr>
              <a:t>bills of mortality</a:t>
            </a:r>
            <a:r>
              <a:rPr lang="en-US" dirty="0"/>
              <a:t> in 1662 is an early example of quantitative epidemiology and demography</a:t>
            </a:r>
          </a:p>
          <a:p>
            <a:r>
              <a:rPr lang="en-US" dirty="0"/>
              <a:t>“Statistics” emerged in 1700s for collecting demographic and economic data</a:t>
            </a:r>
          </a:p>
          <a:p>
            <a:pPr lvl="1"/>
            <a:r>
              <a:rPr lang="en-US" dirty="0"/>
              <a:t>Literally, “science of the state”: </a:t>
            </a:r>
            <a:r>
              <a:rPr lang="en-US" i="1" dirty="0"/>
              <a:t>status </a:t>
            </a:r>
            <a:r>
              <a:rPr lang="en-US" dirty="0"/>
              <a:t>(la)</a:t>
            </a:r>
            <a:r>
              <a:rPr lang="en-US" i="1" dirty="0"/>
              <a:t> </a:t>
            </a:r>
            <a:r>
              <a:rPr lang="en-US" i="1" dirty="0">
                <a:sym typeface="Wingdings" panose="05000000000000000000" pitchFamily="2" charset="2"/>
              </a:rPr>
              <a:t> </a:t>
            </a:r>
            <a:r>
              <a:rPr lang="en-US" i="1" dirty="0" err="1"/>
              <a:t>statista</a:t>
            </a:r>
            <a:r>
              <a:rPr lang="en-US" i="1" dirty="0"/>
              <a:t> </a:t>
            </a:r>
            <a:r>
              <a:rPr lang="en-US" dirty="0"/>
              <a:t>(it)</a:t>
            </a:r>
            <a:r>
              <a:rPr lang="en-US" i="1" dirty="0"/>
              <a:t> </a:t>
            </a:r>
            <a:r>
              <a:rPr lang="en-US" i="1" dirty="0">
                <a:sym typeface="Wingdings" panose="05000000000000000000" pitchFamily="2" charset="2"/>
              </a:rPr>
              <a:t> </a:t>
            </a:r>
            <a:r>
              <a:rPr lang="en-US" i="1" dirty="0" err="1"/>
              <a:t>statistik</a:t>
            </a:r>
            <a:r>
              <a:rPr lang="en-US" i="1" dirty="0"/>
              <a:t> </a:t>
            </a:r>
            <a:r>
              <a:rPr lang="en-US" dirty="0"/>
              <a:t>(de)</a:t>
            </a:r>
            <a:r>
              <a:rPr lang="en-US" i="1" dirty="0"/>
              <a:t> </a:t>
            </a:r>
            <a:r>
              <a:rPr lang="en-US" i="1" dirty="0">
                <a:sym typeface="Wingdings" panose="05000000000000000000" pitchFamily="2" charset="2"/>
              </a:rPr>
              <a:t> statistics </a:t>
            </a:r>
            <a:r>
              <a:rPr lang="en-US" dirty="0">
                <a:sym typeface="Wingdings" panose="05000000000000000000" pitchFamily="2" charset="2"/>
              </a:rPr>
              <a:t>(</a:t>
            </a:r>
            <a:r>
              <a:rPr lang="en-US" dirty="0" err="1">
                <a:sym typeface="Wingdings" panose="05000000000000000000" pitchFamily="2" charset="2"/>
              </a:rPr>
              <a:t>en</a:t>
            </a:r>
            <a:r>
              <a:rPr lang="en-US" dirty="0">
                <a:sym typeface="Wingdings" panose="05000000000000000000" pitchFamily="2" charset="2"/>
              </a:rPr>
              <a:t>)</a:t>
            </a:r>
          </a:p>
          <a:p>
            <a:pPr lvl="1"/>
            <a:r>
              <a:rPr lang="en-US" dirty="0">
                <a:sym typeface="Wingdings" panose="05000000000000000000" pitchFamily="2" charset="2"/>
              </a:rPr>
              <a:t>Tied to transformations like nation-state, democracy, capitalism, industrial revolution</a:t>
            </a:r>
          </a:p>
          <a:p>
            <a:pPr lvl="1"/>
            <a:r>
              <a:rPr lang="en-US" dirty="0">
                <a:sym typeface="Wingdings" panose="05000000000000000000" pitchFamily="2" charset="2"/>
              </a:rPr>
              <a:t>Creating institutions and practices for systematic data collection and analysis</a:t>
            </a:r>
          </a:p>
          <a:p>
            <a:r>
              <a:rPr lang="en-US" dirty="0">
                <a:sym typeface="Wingdings" panose="05000000000000000000" pitchFamily="2" charset="2"/>
              </a:rPr>
              <a:t>Developments of probability, uncertainty, optimization, correlation, sampling, induction, and experiments in 1800s lead to modern statistics</a:t>
            </a:r>
          </a:p>
          <a:p>
            <a:r>
              <a:rPr lang="en-US" dirty="0">
                <a:sym typeface="Wingdings" panose="05000000000000000000" pitchFamily="2" charset="2"/>
              </a:rPr>
              <a:t>Computing transforms collection, storage, retrieval, analysis, visualization of data</a:t>
            </a:r>
          </a:p>
          <a:p>
            <a:pPr lvl="1"/>
            <a:r>
              <a:rPr lang="en-US" dirty="0">
                <a:sym typeface="Wingdings" panose="05000000000000000000" pitchFamily="2" charset="2"/>
              </a:rPr>
              <a:t>But math, statistics, and CS academic disciplines ignored each other for decades…</a:t>
            </a:r>
          </a:p>
        </p:txBody>
      </p:sp>
      <p:sp>
        <p:nvSpPr>
          <p:cNvPr id="4" name="Slide Number Placeholder 3">
            <a:extLst>
              <a:ext uri="{FF2B5EF4-FFF2-40B4-BE49-F238E27FC236}">
                <a16:creationId xmlns:a16="http://schemas.microsoft.com/office/drawing/2014/main" id="{1166DA88-E900-4F25-B7E1-E72BEAC1E39D}"/>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0" name="Picture 9" descr="A close up of text on a black background&#10;&#10;Description automatically generated">
            <a:extLst>
              <a:ext uri="{FF2B5EF4-FFF2-40B4-BE49-F238E27FC236}">
                <a16:creationId xmlns:a16="http://schemas.microsoft.com/office/drawing/2014/main" id="{71947DDF-95A2-4C18-B332-6A7C80482052}"/>
              </a:ext>
            </a:extLst>
          </p:cNvPr>
          <p:cNvPicPr>
            <a:picLocks noChangeAspect="1"/>
          </p:cNvPicPr>
          <p:nvPr/>
        </p:nvPicPr>
        <p:blipFill>
          <a:blip r:embed="rId3"/>
          <a:stretch>
            <a:fillRect/>
          </a:stretch>
        </p:blipFill>
        <p:spPr>
          <a:xfrm>
            <a:off x="9624890" y="1877681"/>
            <a:ext cx="2379365" cy="3657600"/>
          </a:xfrm>
          <a:prstGeom prst="rect">
            <a:avLst/>
          </a:prstGeom>
        </p:spPr>
      </p:pic>
      <p:sp>
        <p:nvSpPr>
          <p:cNvPr id="12" name="Rectangle 11">
            <a:extLst>
              <a:ext uri="{FF2B5EF4-FFF2-40B4-BE49-F238E27FC236}">
                <a16:creationId xmlns:a16="http://schemas.microsoft.com/office/drawing/2014/main" id="{C4703D7B-BD1D-4B71-9320-54DCFCF73543}"/>
              </a:ext>
            </a:extLst>
          </p:cNvPr>
          <p:cNvSpPr/>
          <p:nvPr/>
        </p:nvSpPr>
        <p:spPr>
          <a:xfrm>
            <a:off x="0" y="6613295"/>
            <a:ext cx="11128367" cy="246221"/>
          </a:xfrm>
          <a:prstGeom prst="rect">
            <a:avLst/>
          </a:prstGeom>
        </p:spPr>
        <p:txBody>
          <a:bodyPr wrap="none">
            <a:spAutoFit/>
          </a:bodyPr>
          <a:lstStyle/>
          <a:p>
            <a:r>
              <a:rPr lang="en-US" sz="1000" dirty="0"/>
              <a:t>Stigler, S.M. (2002). </a:t>
            </a:r>
            <a:r>
              <a:rPr lang="en-US" sz="1000" i="1" dirty="0"/>
              <a:t>Statistics on the Table</a:t>
            </a:r>
            <a:r>
              <a:rPr lang="en-US" sz="1000" dirty="0"/>
              <a:t>.; Porter, T.M. (1988). </a:t>
            </a:r>
            <a:r>
              <a:rPr lang="en-US" sz="1000" i="1" dirty="0"/>
              <a:t>The Rise of Statistical Thinking</a:t>
            </a:r>
            <a:r>
              <a:rPr lang="en-US" sz="1000" dirty="0"/>
              <a:t>.; </a:t>
            </a:r>
            <a:r>
              <a:rPr lang="en-US" sz="1000" dirty="0" err="1"/>
              <a:t>Desrosières</a:t>
            </a:r>
            <a:r>
              <a:rPr lang="en-US" sz="1000" dirty="0"/>
              <a:t>, A. (2002). </a:t>
            </a:r>
            <a:r>
              <a:rPr lang="en-US" sz="1000" i="1" dirty="0"/>
              <a:t>The Politics of Large Numbers</a:t>
            </a:r>
            <a:r>
              <a:rPr lang="en-US" sz="1000" dirty="0"/>
              <a:t>.; Scott, J.C. (1998). </a:t>
            </a:r>
            <a:r>
              <a:rPr lang="en-US" sz="1000" i="1" dirty="0"/>
              <a:t>Seeing Like a State</a:t>
            </a:r>
            <a:r>
              <a:rPr lang="en-US" sz="1000" dirty="0"/>
              <a:t>.</a:t>
            </a:r>
          </a:p>
        </p:txBody>
      </p:sp>
    </p:spTree>
    <p:extLst>
      <p:ext uri="{BB962C8B-B14F-4D97-AF65-F5344CB8AC3E}">
        <p14:creationId xmlns:p14="http://schemas.microsoft.com/office/powerpoint/2010/main" val="341581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68BE-B155-4A08-92E4-3F232795B840}"/>
              </a:ext>
            </a:extLst>
          </p:cNvPr>
          <p:cNvSpPr>
            <a:spLocks noGrp="1"/>
          </p:cNvSpPr>
          <p:nvPr>
            <p:ph type="title"/>
          </p:nvPr>
        </p:nvSpPr>
        <p:spPr/>
        <p:txBody>
          <a:bodyPr/>
          <a:lstStyle/>
          <a:p>
            <a:r>
              <a:rPr lang="en-US" dirty="0"/>
              <a:t>Social Statistics and Democracy</a:t>
            </a:r>
          </a:p>
        </p:txBody>
      </p:sp>
      <p:sp>
        <p:nvSpPr>
          <p:cNvPr id="3" name="Content Placeholder 2">
            <a:extLst>
              <a:ext uri="{FF2B5EF4-FFF2-40B4-BE49-F238E27FC236}">
                <a16:creationId xmlns:a16="http://schemas.microsoft.com/office/drawing/2014/main" id="{20726BCA-1F0D-46D1-9796-7BFA65CD6491}"/>
              </a:ext>
            </a:extLst>
          </p:cNvPr>
          <p:cNvSpPr>
            <a:spLocks noGrp="1"/>
          </p:cNvSpPr>
          <p:nvPr>
            <p:ph idx="1"/>
          </p:nvPr>
        </p:nvSpPr>
        <p:spPr/>
        <p:txBody>
          <a:bodyPr/>
          <a:lstStyle/>
          <a:p>
            <a:r>
              <a:rPr lang="en-US" dirty="0"/>
              <a:t>Democracy requires numbers for its proper functioning</a:t>
            </a:r>
          </a:p>
          <a:p>
            <a:r>
              <a:rPr lang="en-US" dirty="0"/>
              <a:t>There is social statistics infrastructure</a:t>
            </a:r>
          </a:p>
          <a:p>
            <a:r>
              <a:rPr lang="en-US" dirty="0"/>
              <a:t>The Census is the bedrock of this infrastructure in the U.S. discontinuity</a:t>
            </a:r>
          </a:p>
        </p:txBody>
      </p:sp>
      <p:sp>
        <p:nvSpPr>
          <p:cNvPr id="4" name="Slide Number Placeholder 3">
            <a:extLst>
              <a:ext uri="{FF2B5EF4-FFF2-40B4-BE49-F238E27FC236}">
                <a16:creationId xmlns:a16="http://schemas.microsoft.com/office/drawing/2014/main" id="{4061F358-5FDC-48CE-AF6E-A8E682CB935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Rectangle 5">
            <a:extLst>
              <a:ext uri="{FF2B5EF4-FFF2-40B4-BE49-F238E27FC236}">
                <a16:creationId xmlns:a16="http://schemas.microsoft.com/office/drawing/2014/main" id="{CA30229E-BDFC-4BAF-89B6-6B3C723CC4FA}"/>
              </a:ext>
            </a:extLst>
          </p:cNvPr>
          <p:cNvSpPr/>
          <p:nvPr/>
        </p:nvSpPr>
        <p:spPr>
          <a:xfrm>
            <a:off x="0" y="6613295"/>
            <a:ext cx="7218643" cy="246221"/>
          </a:xfrm>
          <a:prstGeom prst="rect">
            <a:avLst/>
          </a:prstGeom>
        </p:spPr>
        <p:txBody>
          <a:bodyPr wrap="none">
            <a:spAutoFit/>
          </a:bodyPr>
          <a:lstStyle/>
          <a:p>
            <a:r>
              <a:rPr lang="en-US" sz="1000" dirty="0"/>
              <a:t>Sullivan, T. (2020). </a:t>
            </a:r>
            <a:r>
              <a:rPr lang="en-US" sz="1000" dirty="0">
                <a:hlinkClick r:id="rId2"/>
              </a:rPr>
              <a:t>Coming To Our Census: How Social Statistics Underpin Our Democracy</a:t>
            </a:r>
            <a:r>
              <a:rPr lang="en-US" sz="1000" dirty="0"/>
              <a:t>. </a:t>
            </a:r>
            <a:r>
              <a:rPr lang="en-US" sz="1000" i="1" dirty="0"/>
              <a:t>Harvard Data Science Review</a:t>
            </a:r>
            <a:r>
              <a:rPr lang="en-US" sz="1000" dirty="0"/>
              <a:t>. </a:t>
            </a:r>
          </a:p>
        </p:txBody>
      </p:sp>
    </p:spTree>
    <p:extLst>
      <p:ext uri="{BB962C8B-B14F-4D97-AF65-F5344CB8AC3E}">
        <p14:creationId xmlns:p14="http://schemas.microsoft.com/office/powerpoint/2010/main" val="160177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EABA-36CB-4410-8FF7-8AF5CBA9F27B}"/>
              </a:ext>
            </a:extLst>
          </p:cNvPr>
          <p:cNvSpPr>
            <a:spLocks noGrp="1"/>
          </p:cNvSpPr>
          <p:nvPr>
            <p:ph type="title"/>
          </p:nvPr>
        </p:nvSpPr>
        <p:spPr/>
        <p:txBody>
          <a:bodyPr/>
          <a:lstStyle/>
          <a:p>
            <a:r>
              <a:rPr lang="en-US" dirty="0"/>
              <a:t>Computer Science</a:t>
            </a:r>
          </a:p>
        </p:txBody>
      </p:sp>
      <p:sp>
        <p:nvSpPr>
          <p:cNvPr id="4" name="Slide Number Placeholder 3">
            <a:extLst>
              <a:ext uri="{FF2B5EF4-FFF2-40B4-BE49-F238E27FC236}">
                <a16:creationId xmlns:a16="http://schemas.microsoft.com/office/drawing/2014/main" id="{DDE392AB-A480-4F5B-8D37-11BBE815905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FA1B3440-D98E-4D83-98D4-808B378B66E3}"/>
              </a:ext>
            </a:extLst>
          </p:cNvPr>
          <p:cNvSpPr>
            <a:spLocks noGrp="1"/>
          </p:cNvSpPr>
          <p:nvPr>
            <p:ph idx="1"/>
          </p:nvPr>
        </p:nvSpPr>
        <p:spPr>
          <a:xfrm>
            <a:off x="818712" y="1420481"/>
            <a:ext cx="8105832" cy="4572000"/>
          </a:xfrm>
        </p:spPr>
        <p:txBody>
          <a:bodyPr>
            <a:normAutofit fontScale="70000" lnSpcReduction="20000"/>
          </a:bodyPr>
          <a:lstStyle/>
          <a:p>
            <a:r>
              <a:rPr lang="en-US" dirty="0"/>
              <a:t>Astrolabes used in antiquity to predict eclipses and astronomical events</a:t>
            </a:r>
          </a:p>
          <a:p>
            <a:r>
              <a:rPr lang="en-US" dirty="0"/>
              <a:t>Mathematical and technological developments in 17-18C using binary logic</a:t>
            </a:r>
          </a:p>
          <a:p>
            <a:pPr lvl="1"/>
            <a:r>
              <a:rPr lang="en-US" dirty="0">
                <a:hlinkClick r:id="rId2"/>
              </a:rPr>
              <a:t>Boolean logic</a:t>
            </a:r>
            <a:r>
              <a:rPr lang="en-US" dirty="0"/>
              <a:t> allowed complex operations from binary elements</a:t>
            </a:r>
          </a:p>
          <a:p>
            <a:pPr lvl="1"/>
            <a:r>
              <a:rPr lang="en-US" dirty="0">
                <a:hlinkClick r:id="rId3"/>
              </a:rPr>
              <a:t>Jacquard loom</a:t>
            </a:r>
            <a:r>
              <a:rPr lang="en-US" dirty="0"/>
              <a:t>, </a:t>
            </a:r>
            <a:r>
              <a:rPr lang="en-US" dirty="0">
                <a:hlinkClick r:id="rId4"/>
              </a:rPr>
              <a:t>punched cards</a:t>
            </a:r>
            <a:r>
              <a:rPr lang="en-US" dirty="0"/>
              <a:t> used abstraction and algorithms for automation</a:t>
            </a:r>
          </a:p>
          <a:p>
            <a:r>
              <a:rPr lang="en-US" dirty="0"/>
              <a:t>Through 1950s, “computers” were (female) clerks performing calculations</a:t>
            </a:r>
          </a:p>
          <a:p>
            <a:pPr lvl="1"/>
            <a:r>
              <a:rPr lang="en-US" dirty="0"/>
              <a:t>Solving complex equations for WW1, WW2, &amp; Space Race </a:t>
            </a:r>
            <a:r>
              <a:rPr lang="en-US" sz="1200" b="1" dirty="0"/>
              <a:t>[Light 1999; Grieg 2005]</a:t>
            </a:r>
          </a:p>
          <a:p>
            <a:r>
              <a:rPr lang="en-US" dirty="0">
                <a:solidFill>
                  <a:srgbClr val="000000"/>
                </a:solidFill>
                <a:latin typeface="Arial" panose="020B0604020202020204"/>
              </a:rPr>
              <a:t>Babbage, Lovelace, Turing, Shannon, von Neumann, Weiner, </a:t>
            </a:r>
            <a:r>
              <a:rPr lang="en-US" i="1" dirty="0">
                <a:solidFill>
                  <a:srgbClr val="000000"/>
                </a:solidFill>
                <a:latin typeface="Arial" panose="020B0604020202020204"/>
              </a:rPr>
              <a:t>et al</a:t>
            </a:r>
            <a:r>
              <a:rPr lang="en-US" dirty="0">
                <a:solidFill>
                  <a:srgbClr val="000000"/>
                </a:solidFill>
                <a:latin typeface="Arial" panose="020B0604020202020204"/>
              </a:rPr>
              <a:t>.</a:t>
            </a:r>
          </a:p>
          <a:p>
            <a:pPr lvl="1"/>
            <a:r>
              <a:rPr lang="en-US" dirty="0">
                <a:solidFill>
                  <a:srgbClr val="000000"/>
                </a:solidFill>
                <a:latin typeface="Arial" panose="020B0604020202020204"/>
              </a:rPr>
              <a:t>Theoretical and technical breakthroughs before 1950 are still used today</a:t>
            </a:r>
          </a:p>
          <a:p>
            <a:r>
              <a:rPr lang="en-US" dirty="0">
                <a:solidFill>
                  <a:srgbClr val="000000"/>
                </a:solidFill>
                <a:latin typeface="Arial" panose="020B0604020202020204"/>
              </a:rPr>
              <a:t>“But is CS really a </a:t>
            </a:r>
            <a:r>
              <a:rPr lang="en-US" i="1" dirty="0">
                <a:solidFill>
                  <a:srgbClr val="000000"/>
                </a:solidFill>
                <a:latin typeface="Arial" panose="020B0604020202020204"/>
              </a:rPr>
              <a:t>science</a:t>
            </a:r>
            <a:r>
              <a:rPr lang="en-US" dirty="0">
                <a:solidFill>
                  <a:srgbClr val="000000"/>
                </a:solidFill>
                <a:latin typeface="Arial" panose="020B0604020202020204"/>
              </a:rPr>
              <a:t>? Isn’t it more applied like engineering?” </a:t>
            </a:r>
          </a:p>
          <a:p>
            <a:pPr lvl="1"/>
            <a:r>
              <a:rPr lang="en-US" dirty="0">
                <a:solidFill>
                  <a:srgbClr val="000000"/>
                </a:solidFill>
                <a:latin typeface="Arial" panose="020B0604020202020204"/>
              </a:rPr>
              <a:t>Algorithmic processes for describing and transforming information </a:t>
            </a:r>
            <a:r>
              <a:rPr lang="en-US" sz="1200" b="1" dirty="0">
                <a:solidFill>
                  <a:srgbClr val="000000"/>
                </a:solidFill>
                <a:latin typeface="Arial" panose="020B0604020202020204"/>
              </a:rPr>
              <a:t>[Denning 2005]</a:t>
            </a:r>
          </a:p>
        </p:txBody>
      </p:sp>
      <p:pic>
        <p:nvPicPr>
          <p:cNvPr id="9" name="Content Placeholder 5" descr="A picture containing sitting, water, large, old&#10;&#10;Description automatically generated">
            <a:extLst>
              <a:ext uri="{FF2B5EF4-FFF2-40B4-BE49-F238E27FC236}">
                <a16:creationId xmlns:a16="http://schemas.microsoft.com/office/drawing/2014/main" id="{F7AFAC5D-3367-4AFF-B9AD-29277D0B5FE5}"/>
              </a:ext>
            </a:extLst>
          </p:cNvPr>
          <p:cNvPicPr>
            <a:picLocks noChangeAspect="1"/>
          </p:cNvPicPr>
          <p:nvPr/>
        </p:nvPicPr>
        <p:blipFill>
          <a:blip r:embed="rId5"/>
          <a:stretch>
            <a:fillRect/>
          </a:stretch>
        </p:blipFill>
        <p:spPr>
          <a:xfrm>
            <a:off x="8991600" y="2240511"/>
            <a:ext cx="3200400" cy="2931940"/>
          </a:xfrm>
          <a:prstGeom prst="rect">
            <a:avLst/>
          </a:prstGeom>
          <a:noFill/>
          <a:ln w="9525" cap="flat" cmpd="sng" algn="ctr">
            <a:noFill/>
            <a:prstDash val="solid"/>
            <a:round/>
            <a:headEnd type="none" w="med" len="med"/>
            <a:tailEnd type="none" w="med" len="med"/>
          </a:ln>
          <a:effectLst/>
        </p:spPr>
      </p:pic>
      <p:sp>
        <p:nvSpPr>
          <p:cNvPr id="11" name="Rectangle 10">
            <a:extLst>
              <a:ext uri="{FF2B5EF4-FFF2-40B4-BE49-F238E27FC236}">
                <a16:creationId xmlns:a16="http://schemas.microsoft.com/office/drawing/2014/main" id="{EDA7647B-1A28-4D4A-863E-0EC83B36B78C}"/>
              </a:ext>
            </a:extLst>
          </p:cNvPr>
          <p:cNvSpPr/>
          <p:nvPr/>
        </p:nvSpPr>
        <p:spPr>
          <a:xfrm>
            <a:off x="0" y="6613295"/>
            <a:ext cx="10794943" cy="246221"/>
          </a:xfrm>
          <a:prstGeom prst="rect">
            <a:avLst/>
          </a:prstGeom>
        </p:spPr>
        <p:txBody>
          <a:bodyPr wrap="none">
            <a:spAutoFit/>
          </a:bodyPr>
          <a:lstStyle/>
          <a:p>
            <a:r>
              <a:rPr lang="en-US" sz="1000" dirty="0"/>
              <a:t>Light, J.S. (1999). When Computers Were Women. </a:t>
            </a:r>
            <a:r>
              <a:rPr lang="en-US" sz="1000" i="1" dirty="0"/>
              <a:t>Technology &amp; Culture</a:t>
            </a:r>
            <a:r>
              <a:rPr lang="en-US" sz="1000" dirty="0"/>
              <a:t>; Grieg, D.A. (2005). </a:t>
            </a:r>
            <a:r>
              <a:rPr lang="en-US" sz="1000" i="1" dirty="0"/>
              <a:t>When Computers Were Human</a:t>
            </a:r>
            <a:r>
              <a:rPr lang="en-US" sz="1000" dirty="0"/>
              <a:t>; Denning, P.J. (2005). </a:t>
            </a:r>
            <a:r>
              <a:rPr lang="en-US" sz="1000" dirty="0">
                <a:hlinkClick r:id="rId6"/>
              </a:rPr>
              <a:t>Is Computer Science </a:t>
            </a:r>
            <a:r>
              <a:rPr lang="en-US" sz="1000" dirty="0" err="1">
                <a:hlinkClick r:id="rId6"/>
              </a:rPr>
              <a:t>Science</a:t>
            </a:r>
            <a:r>
              <a:rPr lang="en-US" sz="1000" dirty="0">
                <a:hlinkClick r:id="rId6"/>
              </a:rPr>
              <a:t>?</a:t>
            </a:r>
            <a:r>
              <a:rPr lang="en-US" sz="1000" dirty="0"/>
              <a:t> </a:t>
            </a:r>
            <a:r>
              <a:rPr lang="en-US" sz="1000" i="1" dirty="0"/>
              <a:t>CACM</a:t>
            </a:r>
            <a:r>
              <a:rPr lang="en-US" sz="1000" dirty="0"/>
              <a:t>. </a:t>
            </a:r>
          </a:p>
        </p:txBody>
      </p:sp>
    </p:spTree>
    <p:extLst>
      <p:ext uri="{BB962C8B-B14F-4D97-AF65-F5344CB8AC3E}">
        <p14:creationId xmlns:p14="http://schemas.microsoft.com/office/powerpoint/2010/main" val="298927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0D4A-918B-4959-8061-2075B62E4C76}"/>
              </a:ext>
            </a:extLst>
          </p:cNvPr>
          <p:cNvSpPr>
            <a:spLocks noGrp="1"/>
          </p:cNvSpPr>
          <p:nvPr>
            <p:ph type="title"/>
          </p:nvPr>
        </p:nvSpPr>
        <p:spPr/>
        <p:txBody>
          <a:bodyPr/>
          <a:lstStyle/>
          <a:p>
            <a:r>
              <a:rPr lang="en-US" dirty="0"/>
              <a:t>Tukey (1962) </a:t>
            </a:r>
            <a:r>
              <a:rPr lang="en-US" i="1" dirty="0"/>
              <a:t>The Future of Data Analysis</a:t>
            </a:r>
            <a:endParaRPr lang="en-US" dirty="0"/>
          </a:p>
        </p:txBody>
      </p:sp>
      <p:sp>
        <p:nvSpPr>
          <p:cNvPr id="3" name="Content Placeholder 2">
            <a:extLst>
              <a:ext uri="{FF2B5EF4-FFF2-40B4-BE49-F238E27FC236}">
                <a16:creationId xmlns:a16="http://schemas.microsoft.com/office/drawing/2014/main" id="{A29B8E01-1A91-4877-A6EF-EEC3971BE856}"/>
              </a:ext>
            </a:extLst>
          </p:cNvPr>
          <p:cNvSpPr>
            <a:spLocks noGrp="1"/>
          </p:cNvSpPr>
          <p:nvPr>
            <p:ph idx="1"/>
          </p:nvPr>
        </p:nvSpPr>
        <p:spPr>
          <a:xfrm>
            <a:off x="818712" y="1420481"/>
            <a:ext cx="6812426" cy="4572000"/>
          </a:xfrm>
        </p:spPr>
        <p:txBody>
          <a:bodyPr>
            <a:normAutofit fontScale="92500" lnSpcReduction="20000"/>
          </a:bodyPr>
          <a:lstStyle/>
          <a:p>
            <a:pPr marL="0" indent="0">
              <a:buNone/>
            </a:pPr>
            <a:r>
              <a:rPr lang="en-US" dirty="0"/>
              <a:t>“my central interest is in data analysis, which I take to include, among other things: procedures for </a:t>
            </a:r>
            <a:r>
              <a:rPr lang="en-US" b="1" dirty="0"/>
              <a:t>analyzing data</a:t>
            </a:r>
            <a:r>
              <a:rPr lang="en-US" dirty="0"/>
              <a:t>, techniques for </a:t>
            </a:r>
            <a:r>
              <a:rPr lang="en-US" b="1" dirty="0"/>
              <a:t>interpreting the results</a:t>
            </a:r>
            <a:r>
              <a:rPr lang="en-US" dirty="0"/>
              <a:t> of such procedures, ways of planning the </a:t>
            </a:r>
            <a:r>
              <a:rPr lang="en-US" b="1" dirty="0"/>
              <a:t>gathering of data</a:t>
            </a:r>
            <a:r>
              <a:rPr lang="en-US" dirty="0"/>
              <a:t> to make its analysis easier, more precise or more accurate, and all the </a:t>
            </a:r>
            <a:r>
              <a:rPr lang="en-US" b="1" dirty="0"/>
              <a:t>machinery and results </a:t>
            </a:r>
            <a:r>
              <a:rPr lang="en-US" dirty="0"/>
              <a:t>of (mathematical) statistics which apply to analyzing data</a:t>
            </a:r>
            <a:br>
              <a:rPr lang="en-US" dirty="0"/>
            </a:br>
            <a:r>
              <a:rPr lang="en-US" dirty="0"/>
              <a:t>…</a:t>
            </a:r>
            <a:br>
              <a:rPr lang="en-US" dirty="0"/>
            </a:br>
            <a:r>
              <a:rPr lang="en-US" dirty="0"/>
              <a:t>data analysis is a very difficult field. It must adapt itself to what people can and need to do with data. In the sense that biology is more complex than physics, and the behavioral sciences are more complex than either, it is likely that </a:t>
            </a:r>
            <a:r>
              <a:rPr lang="en-US" b="1" dirty="0"/>
              <a:t>the general problems of data analysis are more complex than those of all three</a:t>
            </a:r>
            <a:r>
              <a:rPr lang="en-US" dirty="0"/>
              <a:t>.”</a:t>
            </a:r>
          </a:p>
        </p:txBody>
      </p:sp>
      <p:sp>
        <p:nvSpPr>
          <p:cNvPr id="4" name="Slide Number Placeholder 3">
            <a:extLst>
              <a:ext uri="{FF2B5EF4-FFF2-40B4-BE49-F238E27FC236}">
                <a16:creationId xmlns:a16="http://schemas.microsoft.com/office/drawing/2014/main" id="{2D9057B8-6388-4FA3-BBCF-BD2FD11EE727}"/>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Picture 7" descr="A screenshot of text&#10;&#10;Description automatically generated">
            <a:extLst>
              <a:ext uri="{FF2B5EF4-FFF2-40B4-BE49-F238E27FC236}">
                <a16:creationId xmlns:a16="http://schemas.microsoft.com/office/drawing/2014/main" id="{AAF2383C-4336-4C17-9E5C-1A8C8D804F4C}"/>
              </a:ext>
            </a:extLst>
          </p:cNvPr>
          <p:cNvPicPr>
            <a:picLocks noChangeAspect="1"/>
          </p:cNvPicPr>
          <p:nvPr/>
        </p:nvPicPr>
        <p:blipFill>
          <a:blip r:embed="rId2"/>
          <a:stretch>
            <a:fillRect/>
          </a:stretch>
        </p:blipFill>
        <p:spPr>
          <a:xfrm>
            <a:off x="7631138" y="1420480"/>
            <a:ext cx="4560861" cy="4860533"/>
          </a:xfrm>
          <a:prstGeom prst="rect">
            <a:avLst/>
          </a:prstGeom>
        </p:spPr>
      </p:pic>
    </p:spTree>
    <p:extLst>
      <p:ext uri="{BB962C8B-B14F-4D97-AF65-F5344CB8AC3E}">
        <p14:creationId xmlns:p14="http://schemas.microsoft.com/office/powerpoint/2010/main" val="135838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BCEF-2FD0-4EEE-97DE-0417BF56CB33}"/>
              </a:ext>
            </a:extLst>
          </p:cNvPr>
          <p:cNvSpPr>
            <a:spLocks noGrp="1"/>
          </p:cNvSpPr>
          <p:nvPr>
            <p:ph type="title"/>
          </p:nvPr>
        </p:nvSpPr>
        <p:spPr/>
        <p:txBody>
          <a:bodyPr/>
          <a:lstStyle/>
          <a:p>
            <a:r>
              <a:rPr lang="en-US" dirty="0"/>
              <a:t>Data Mining Becomes a Street Fight</a:t>
            </a:r>
          </a:p>
        </p:txBody>
      </p:sp>
      <p:sp>
        <p:nvSpPr>
          <p:cNvPr id="8" name="Content Placeholder 7">
            <a:extLst>
              <a:ext uri="{FF2B5EF4-FFF2-40B4-BE49-F238E27FC236}">
                <a16:creationId xmlns:a16="http://schemas.microsoft.com/office/drawing/2014/main" id="{16A88C03-672A-4075-99E0-0CB1CD79380A}"/>
              </a:ext>
            </a:extLst>
          </p:cNvPr>
          <p:cNvSpPr>
            <a:spLocks noGrp="1"/>
          </p:cNvSpPr>
          <p:nvPr>
            <p:ph idx="1"/>
          </p:nvPr>
        </p:nvSpPr>
        <p:spPr>
          <a:xfrm>
            <a:off x="818713" y="1420481"/>
            <a:ext cx="8298672" cy="4572000"/>
          </a:xfrm>
        </p:spPr>
        <p:txBody>
          <a:bodyPr>
            <a:noAutofit/>
          </a:bodyPr>
          <a:lstStyle/>
          <a:p>
            <a:r>
              <a:rPr lang="en-US" u="sng" dirty="0">
                <a:latin typeface="+mj-lt"/>
                <a:ea typeface="Roboto Light" pitchFamily="2" charset="0"/>
              </a:rPr>
              <a:t>1974</a:t>
            </a:r>
            <a:r>
              <a:rPr lang="en-US" dirty="0">
                <a:latin typeface="+mj-lt"/>
                <a:ea typeface="Roboto Light" pitchFamily="2" charset="0"/>
              </a:rPr>
              <a:t>: Peter </a:t>
            </a:r>
            <a:r>
              <a:rPr lang="en-US" dirty="0" err="1">
                <a:latin typeface="+mj-lt"/>
                <a:ea typeface="Roboto Light" pitchFamily="2" charset="0"/>
              </a:rPr>
              <a:t>Naur</a:t>
            </a:r>
            <a:r>
              <a:rPr lang="en-US" dirty="0">
                <a:latin typeface="+mj-lt"/>
                <a:ea typeface="Roboto Light" pitchFamily="2" charset="0"/>
              </a:rPr>
              <a:t> offers the first definition of “data science” </a:t>
            </a:r>
          </a:p>
          <a:p>
            <a:pPr lvl="1"/>
            <a:r>
              <a:rPr lang="en-US" dirty="0"/>
              <a:t>“The science of dealing with data… while the relation of the data to what they represent is delegated to other fields and sciences.”</a:t>
            </a:r>
          </a:p>
          <a:p>
            <a:r>
              <a:rPr lang="en-US" u="sng" dirty="0">
                <a:latin typeface="+mj-lt"/>
                <a:ea typeface="Roboto Light" pitchFamily="2" charset="0"/>
              </a:rPr>
              <a:t>1970s-80s</a:t>
            </a:r>
            <a:r>
              <a:rPr lang="en-US" dirty="0">
                <a:latin typeface="+mj-lt"/>
                <a:ea typeface="Roboto Light" pitchFamily="2" charset="0"/>
              </a:rPr>
              <a:t>: Introduction of SQL syntax and relational database models</a:t>
            </a:r>
            <a:endParaRPr lang="en-US" u="sng" dirty="0">
              <a:latin typeface="+mj-lt"/>
              <a:ea typeface="Roboto Light" pitchFamily="2" charset="0"/>
            </a:endParaRPr>
          </a:p>
          <a:p>
            <a:r>
              <a:rPr lang="en-US" u="sng" dirty="0">
                <a:latin typeface="+mj-lt"/>
                <a:ea typeface="Roboto Light" pitchFamily="2" charset="0"/>
              </a:rPr>
              <a:t>1989</a:t>
            </a:r>
            <a:r>
              <a:rPr lang="en-US" dirty="0">
                <a:latin typeface="+mj-lt"/>
                <a:ea typeface="Roboto Light" pitchFamily="2" charset="0"/>
              </a:rPr>
              <a:t>: First workshop on “knowledge discovery in database systems”</a:t>
            </a:r>
          </a:p>
          <a:p>
            <a:r>
              <a:rPr lang="en-US" u="sng" dirty="0">
                <a:latin typeface="+mj-lt"/>
                <a:ea typeface="Roboto Light" pitchFamily="2" charset="0"/>
              </a:rPr>
              <a:t>1994</a:t>
            </a:r>
            <a:r>
              <a:rPr lang="en-US" dirty="0">
                <a:latin typeface="+mj-lt"/>
                <a:ea typeface="Roboto Light" pitchFamily="2" charset="0"/>
              </a:rPr>
              <a:t>: First BusinessWeek cover on how companies are using data</a:t>
            </a:r>
          </a:p>
          <a:p>
            <a:r>
              <a:rPr lang="en-US" u="sng" dirty="0">
                <a:latin typeface="+mj-lt"/>
                <a:ea typeface="Roboto Light" pitchFamily="2" charset="0"/>
              </a:rPr>
              <a:t>1997</a:t>
            </a:r>
            <a:r>
              <a:rPr lang="en-US" dirty="0">
                <a:latin typeface="+mj-lt"/>
                <a:ea typeface="Roboto Light" pitchFamily="2" charset="0"/>
              </a:rPr>
              <a:t>: Jeff Wu calls for statistics to be renamed data science</a:t>
            </a:r>
          </a:p>
          <a:p>
            <a:r>
              <a:rPr lang="en-US" u="sng" dirty="0">
                <a:latin typeface="+mj-lt"/>
                <a:ea typeface="Roboto Light" pitchFamily="2" charset="0"/>
              </a:rPr>
              <a:t>2001</a:t>
            </a:r>
            <a:r>
              <a:rPr lang="en-US" dirty="0">
                <a:latin typeface="+mj-lt"/>
                <a:ea typeface="Roboto Light" pitchFamily="2" charset="0"/>
              </a:rPr>
              <a:t>: William Cleveland publishes his “Data Science Action Plan”</a:t>
            </a:r>
          </a:p>
          <a:p>
            <a:pPr lvl="1"/>
            <a:r>
              <a:rPr lang="en-US" dirty="0">
                <a:latin typeface="+mj-lt"/>
                <a:ea typeface="Roboto Light" pitchFamily="2" charset="0"/>
              </a:rPr>
              <a:t>Collaboration, statistical model building, computing technologies, education and training, tool development and use, mathematical theories</a:t>
            </a:r>
          </a:p>
          <a:p>
            <a:r>
              <a:rPr lang="en-US" u="sng" dirty="0"/>
              <a:t>2003</a:t>
            </a:r>
            <a:r>
              <a:rPr lang="en-US" dirty="0"/>
              <a:t>: Michael Lewis publishes </a:t>
            </a:r>
            <a:r>
              <a:rPr lang="en-US" i="1" dirty="0"/>
              <a:t>Moneyball</a:t>
            </a:r>
            <a:endParaRPr lang="en-US" dirty="0"/>
          </a:p>
          <a:p>
            <a:pPr lvl="1"/>
            <a:r>
              <a:rPr lang="en-US" dirty="0"/>
              <a:t>Organizations everywhere realize analytics will disrupt </a:t>
            </a:r>
            <a:r>
              <a:rPr lang="en-US" i="1" dirty="0"/>
              <a:t>everything </a:t>
            </a:r>
            <a:r>
              <a:rPr lang="en-US" sz="1200" b="1" dirty="0"/>
              <a:t>[Davenport 2006]</a:t>
            </a:r>
          </a:p>
        </p:txBody>
      </p:sp>
      <p:sp>
        <p:nvSpPr>
          <p:cNvPr id="4" name="Slide Number Placeholder 3">
            <a:extLst>
              <a:ext uri="{FF2B5EF4-FFF2-40B4-BE49-F238E27FC236}">
                <a16:creationId xmlns:a16="http://schemas.microsoft.com/office/drawing/2014/main" id="{EBC447BF-4088-4CFB-993F-3B49CBF2B00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0" name="Rectangle 9">
            <a:extLst>
              <a:ext uri="{FF2B5EF4-FFF2-40B4-BE49-F238E27FC236}">
                <a16:creationId xmlns:a16="http://schemas.microsoft.com/office/drawing/2014/main" id="{05B01536-CD75-4C11-B400-17199FF11549}"/>
              </a:ext>
            </a:extLst>
          </p:cNvPr>
          <p:cNvSpPr/>
          <p:nvPr/>
        </p:nvSpPr>
        <p:spPr>
          <a:xfrm>
            <a:off x="0" y="6589049"/>
            <a:ext cx="9381094" cy="246221"/>
          </a:xfrm>
          <a:prstGeom prst="rect">
            <a:avLst/>
          </a:prstGeom>
        </p:spPr>
        <p:txBody>
          <a:bodyPr wrap="none">
            <a:spAutoFit/>
          </a:bodyPr>
          <a:lstStyle/>
          <a:p>
            <a:r>
              <a:rPr lang="en-US" sz="1000" dirty="0"/>
              <a:t>Davenport, T.H. </a:t>
            </a:r>
            <a:r>
              <a:rPr lang="en-US" sz="1000" dirty="0">
                <a:hlinkClick r:id="rId2"/>
              </a:rPr>
              <a:t>Competing on Analytics</a:t>
            </a:r>
            <a:r>
              <a:rPr lang="en-US" sz="1000" dirty="0"/>
              <a:t>. </a:t>
            </a:r>
            <a:r>
              <a:rPr lang="en-US" sz="1000" i="1" dirty="0"/>
              <a:t>HBR</a:t>
            </a:r>
            <a:r>
              <a:rPr lang="en-US" sz="1000" dirty="0"/>
              <a:t>.; Press, G. (2013). </a:t>
            </a:r>
            <a:r>
              <a:rPr lang="en-US" sz="1000" dirty="0">
                <a:hlinkClick r:id="rId3"/>
              </a:rPr>
              <a:t>A Very Short History of Data Science</a:t>
            </a:r>
            <a:r>
              <a:rPr lang="en-US" sz="1000" dirty="0"/>
              <a:t>. </a:t>
            </a:r>
            <a:r>
              <a:rPr lang="en-US" sz="1000" i="1" dirty="0"/>
              <a:t>Forbes</a:t>
            </a:r>
            <a:r>
              <a:rPr lang="en-US" sz="1000" dirty="0"/>
              <a:t>.; Li, R. (2016). </a:t>
            </a:r>
            <a:r>
              <a:rPr lang="en-US" sz="1000" dirty="0">
                <a:hlinkClick r:id="rId4"/>
              </a:rPr>
              <a:t>History of Data Mining</a:t>
            </a:r>
            <a:r>
              <a:rPr lang="en-US" sz="1000" dirty="0"/>
              <a:t>. </a:t>
            </a:r>
            <a:r>
              <a:rPr lang="en-US" sz="1000" i="1" dirty="0" err="1"/>
              <a:t>KDnuggets</a:t>
            </a:r>
            <a:r>
              <a:rPr lang="en-US" sz="1000" dirty="0"/>
              <a:t>. </a:t>
            </a:r>
          </a:p>
        </p:txBody>
      </p:sp>
      <p:pic>
        <p:nvPicPr>
          <p:cNvPr id="13" name="Picture 4" descr="http://en.lecolededesign.com/thumb/?q=90&amp;w=1080&amp;h=1000&amp;src=/var/www/html/cms2014/fichier/p_actualite/2393/sat_datalogy.jpg&amp;f=jpg">
            <a:extLst>
              <a:ext uri="{FF2B5EF4-FFF2-40B4-BE49-F238E27FC236}">
                <a16:creationId xmlns:a16="http://schemas.microsoft.com/office/drawing/2014/main" id="{0419BDBB-893A-4041-9913-1096F93186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17385" y="1460386"/>
            <a:ext cx="2933700" cy="197585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Lst>
        </p:spPr>
      </p:pic>
      <p:pic>
        <p:nvPicPr>
          <p:cNvPr id="15" name="Picture 14" descr="A picture containing grass, player, game, person&#10;&#10;Description automatically generated">
            <a:extLst>
              <a:ext uri="{FF2B5EF4-FFF2-40B4-BE49-F238E27FC236}">
                <a16:creationId xmlns:a16="http://schemas.microsoft.com/office/drawing/2014/main" id="{DC58EFB5-AD5F-47FD-B841-DEF02F401F47}"/>
              </a:ext>
            </a:extLst>
          </p:cNvPr>
          <p:cNvPicPr>
            <a:picLocks noChangeAspect="1"/>
          </p:cNvPicPr>
          <p:nvPr/>
        </p:nvPicPr>
        <p:blipFill>
          <a:blip r:embed="rId6"/>
          <a:stretch>
            <a:fillRect/>
          </a:stretch>
        </p:blipFill>
        <p:spPr>
          <a:xfrm>
            <a:off x="9700371" y="3587946"/>
            <a:ext cx="1767729" cy="2666832"/>
          </a:xfrm>
          <a:prstGeom prst="rect">
            <a:avLst/>
          </a:prstGeom>
        </p:spPr>
      </p:pic>
    </p:spTree>
    <p:extLst>
      <p:ext uri="{BB962C8B-B14F-4D97-AF65-F5344CB8AC3E}">
        <p14:creationId xmlns:p14="http://schemas.microsoft.com/office/powerpoint/2010/main" val="165901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C53A-6D05-40A4-BC52-694E501AC8DB}"/>
              </a:ext>
            </a:extLst>
          </p:cNvPr>
          <p:cNvSpPr>
            <a:spLocks noGrp="1"/>
          </p:cNvSpPr>
          <p:nvPr>
            <p:ph type="title"/>
          </p:nvPr>
        </p:nvSpPr>
        <p:spPr/>
        <p:txBody>
          <a:bodyPr/>
          <a:lstStyle/>
          <a:p>
            <a:r>
              <a:rPr lang="en-US" dirty="0"/>
              <a:t>Sexy Data Scientists and Big Data</a:t>
            </a:r>
          </a:p>
        </p:txBody>
      </p:sp>
      <p:sp>
        <p:nvSpPr>
          <p:cNvPr id="3" name="Content Placeholder 2">
            <a:extLst>
              <a:ext uri="{FF2B5EF4-FFF2-40B4-BE49-F238E27FC236}">
                <a16:creationId xmlns:a16="http://schemas.microsoft.com/office/drawing/2014/main" id="{4189B4AA-6C23-4A7D-ACB7-F9BE7AAD7778}"/>
              </a:ext>
            </a:extLst>
          </p:cNvPr>
          <p:cNvSpPr>
            <a:spLocks noGrp="1"/>
          </p:cNvSpPr>
          <p:nvPr>
            <p:ph idx="1"/>
          </p:nvPr>
        </p:nvSpPr>
        <p:spPr/>
        <p:txBody>
          <a:bodyPr>
            <a:normAutofit fontScale="85000" lnSpcReduction="10000"/>
          </a:bodyPr>
          <a:lstStyle/>
          <a:p>
            <a:r>
              <a:rPr lang="en-US" u="sng" dirty="0"/>
              <a:t>2005 – now</a:t>
            </a:r>
            <a:r>
              <a:rPr lang="en-US" dirty="0"/>
              <a:t>: Federal government reports emphasize importance of supporting data science</a:t>
            </a:r>
          </a:p>
          <a:p>
            <a:r>
              <a:rPr lang="en-US" dirty="0"/>
              <a:t>Data is sexy?</a:t>
            </a:r>
          </a:p>
          <a:p>
            <a:pPr lvl="1"/>
            <a:r>
              <a:rPr lang="en-US" dirty="0">
                <a:hlinkClick r:id="rId2"/>
              </a:rPr>
              <a:t>Hal Varian</a:t>
            </a:r>
            <a:r>
              <a:rPr lang="en-US" dirty="0"/>
              <a:t>: “the sexy job in the next ten years will be statisticians.” (2009)</a:t>
            </a:r>
          </a:p>
          <a:p>
            <a:pPr lvl="1"/>
            <a:r>
              <a:rPr lang="en-US" i="1" dirty="0">
                <a:hlinkClick r:id="rId3"/>
              </a:rPr>
              <a:t>HBR</a:t>
            </a:r>
            <a:r>
              <a:rPr lang="en-US" i="1" dirty="0"/>
              <a:t>: </a:t>
            </a:r>
            <a:r>
              <a:rPr lang="en-US" dirty="0"/>
              <a:t>“data scientist is the sexiest job of the 21</a:t>
            </a:r>
            <a:r>
              <a:rPr lang="en-US" baseline="30000" dirty="0"/>
              <a:t>st</a:t>
            </a:r>
            <a:r>
              <a:rPr lang="en-US" dirty="0"/>
              <a:t> century” (2012)</a:t>
            </a:r>
          </a:p>
          <a:p>
            <a:r>
              <a:rPr lang="en-US" u="sng" dirty="0"/>
              <a:t>2010 – 2016</a:t>
            </a:r>
            <a:r>
              <a:rPr lang="en-US" dirty="0"/>
              <a:t>: huge volumes of data being generated need specialized analytics infrastructures</a:t>
            </a:r>
          </a:p>
          <a:p>
            <a:pPr lvl="1"/>
            <a:r>
              <a:rPr lang="en-US" dirty="0">
                <a:hlinkClick r:id="rId4"/>
              </a:rPr>
              <a:t>Hadoop</a:t>
            </a:r>
            <a:r>
              <a:rPr lang="en-US" dirty="0"/>
              <a:t>, </a:t>
            </a:r>
            <a:r>
              <a:rPr lang="en-US" dirty="0">
                <a:hlinkClick r:id="rId5"/>
              </a:rPr>
              <a:t>Spark</a:t>
            </a:r>
            <a:r>
              <a:rPr lang="en-US" dirty="0"/>
              <a:t>, </a:t>
            </a:r>
            <a:r>
              <a:rPr lang="en-US" dirty="0">
                <a:hlinkClick r:id="rId6"/>
              </a:rPr>
              <a:t>Hive</a:t>
            </a:r>
            <a:r>
              <a:rPr lang="en-US" dirty="0"/>
              <a:t>, </a:t>
            </a:r>
            <a:r>
              <a:rPr lang="en-US" dirty="0">
                <a:hlinkClick r:id="rId7"/>
              </a:rPr>
              <a:t>AWS</a:t>
            </a:r>
            <a:r>
              <a:rPr lang="en-US" dirty="0"/>
              <a:t>, </a:t>
            </a:r>
            <a:r>
              <a:rPr lang="en-US" dirty="0">
                <a:hlinkClick r:id="rId8"/>
              </a:rPr>
              <a:t>Azure</a:t>
            </a:r>
            <a:r>
              <a:rPr lang="en-US" dirty="0"/>
              <a:t>, pipelines, lakes, </a:t>
            </a:r>
            <a:r>
              <a:rPr lang="en-US" i="1" dirty="0"/>
              <a:t>etc</a:t>
            </a:r>
            <a:r>
              <a:rPr lang="en-US" dirty="0"/>
              <a:t>.</a:t>
            </a:r>
          </a:p>
          <a:p>
            <a:pPr lvl="1"/>
            <a:r>
              <a:rPr lang="en-US" dirty="0"/>
              <a:t>This class will use “medium data” </a:t>
            </a:r>
            <a:r>
              <a:rPr lang="en-US" dirty="0">
                <a:sym typeface="Wingdings" panose="05000000000000000000" pitchFamily="2" charset="2"/>
              </a:rPr>
              <a:t> bigger than what Excel can handle but it still fits into memory</a:t>
            </a:r>
          </a:p>
          <a:p>
            <a:r>
              <a:rPr lang="en-US" u="sng" dirty="0">
                <a:sym typeface="Wingdings" panose="05000000000000000000" pitchFamily="2" charset="2"/>
              </a:rPr>
              <a:t>2016 – present</a:t>
            </a:r>
            <a:r>
              <a:rPr lang="en-US" dirty="0">
                <a:sym typeface="Wingdings" panose="05000000000000000000" pitchFamily="2" charset="2"/>
              </a:rPr>
              <a:t>: social good; fairness, accountability, transparency, ethics (FATE); human-centered</a:t>
            </a:r>
          </a:p>
          <a:p>
            <a:pPr lvl="1"/>
            <a:r>
              <a:rPr lang="en-US" dirty="0">
                <a:sym typeface="Wingdings" panose="05000000000000000000" pitchFamily="2" charset="2"/>
              </a:rPr>
              <a:t>It turns out that data science can be used for not-so-good purposes; need to design “good” in</a:t>
            </a:r>
            <a:endParaRPr lang="en-US" dirty="0"/>
          </a:p>
        </p:txBody>
      </p:sp>
      <p:sp>
        <p:nvSpPr>
          <p:cNvPr id="4" name="Slide Number Placeholder 3">
            <a:extLst>
              <a:ext uri="{FF2B5EF4-FFF2-40B4-BE49-F238E27FC236}">
                <a16:creationId xmlns:a16="http://schemas.microsoft.com/office/drawing/2014/main" id="{496C2162-5DE8-45C5-BDA7-D64C56ECA5E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6221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1763</Words>
  <Application>Microsoft Macintosh PowerPoint</Application>
  <PresentationFormat>Widescreen</PresentationFormat>
  <Paragraphs>161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Impact</vt:lpstr>
      <vt:lpstr>Office Theme</vt:lpstr>
      <vt:lpstr>A (Brief) Overview of Data Science</vt:lpstr>
      <vt:lpstr>Readings</vt:lpstr>
      <vt:lpstr>Standing on the shoulders of giants</vt:lpstr>
      <vt:lpstr>Statistics</vt:lpstr>
      <vt:lpstr>Social Statistics and Democracy</vt:lpstr>
      <vt:lpstr>Computer Science</vt:lpstr>
      <vt:lpstr>Tukey (1962) The Future of Data Analysis</vt:lpstr>
      <vt:lpstr>Data Mining Becomes a Street Fight</vt:lpstr>
      <vt:lpstr>Sexy Data Scientists and Big Data</vt:lpstr>
      <vt:lpstr>Data-centered vs. Human-centered </vt:lpstr>
      <vt:lpstr>Real Data Scientists Use Venn Diagrams</vt:lpstr>
      <vt:lpstr>…and flow charts</vt:lpstr>
      <vt:lpstr>CRISP-DM</vt:lpstr>
      <vt:lpstr>Data Exploration Life-cycle</vt:lpstr>
      <vt:lpstr>Types of Analytics</vt:lpstr>
      <vt:lpstr>How Data Scientists Work with Data</vt:lpstr>
      <vt:lpstr>Data Science Workflows</vt:lpstr>
      <vt:lpstr>Another Data Science Life-cycle</vt:lpstr>
      <vt:lpstr>Yet Another Data Life-cycle</vt:lpstr>
      <vt:lpstr>Still Another Data Life-cycle</vt:lpstr>
      <vt:lpstr>Challenges in the Data Life-cycle</vt:lpstr>
      <vt:lpstr>Data Science Model Development</vt:lpstr>
      <vt:lpstr>Machine Learning Workflow</vt:lpstr>
      <vt:lpstr>Where to Then?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Overview of Data Science</dc:title>
  <dc:creator>Abram Handler</dc:creator>
  <cp:lastModifiedBy>Abram Handler</cp:lastModifiedBy>
  <cp:revision>1</cp:revision>
  <dcterms:created xsi:type="dcterms:W3CDTF">2021-08-23T02:48:22Z</dcterms:created>
  <dcterms:modified xsi:type="dcterms:W3CDTF">2021-08-23T02:48:37Z</dcterms:modified>
</cp:coreProperties>
</file>