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305" r:id="rId4"/>
    <p:sldId id="296" r:id="rId5"/>
    <p:sldId id="357" r:id="rId6"/>
    <p:sldId id="376" r:id="rId7"/>
    <p:sldId id="299" r:id="rId8"/>
    <p:sldId id="298" r:id="rId9"/>
    <p:sldId id="306" r:id="rId10"/>
    <p:sldId id="347" r:id="rId11"/>
    <p:sldId id="361" r:id="rId12"/>
    <p:sldId id="331" r:id="rId13"/>
    <p:sldId id="348" r:id="rId14"/>
    <p:sldId id="335" r:id="rId15"/>
    <p:sldId id="362" r:id="rId16"/>
    <p:sldId id="340" r:id="rId17"/>
    <p:sldId id="341" r:id="rId18"/>
    <p:sldId id="363" r:id="rId19"/>
    <p:sldId id="345" r:id="rId20"/>
    <p:sldId id="374" r:id="rId21"/>
    <p:sldId id="281" r:id="rId22"/>
    <p:sldId id="364" r:id="rId23"/>
    <p:sldId id="346" r:id="rId24"/>
    <p:sldId id="350" r:id="rId25"/>
    <p:sldId id="349" r:id="rId26"/>
    <p:sldId id="354" r:id="rId27"/>
    <p:sldId id="353" r:id="rId28"/>
    <p:sldId id="365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-class" id="{1622DFB0-1E1D-4EE2-8FE0-457819933A90}">
          <p14:sldIdLst>
            <p14:sldId id="256"/>
            <p14:sldId id="275"/>
            <p14:sldId id="305"/>
            <p14:sldId id="296"/>
            <p14:sldId id="357"/>
            <p14:sldId id="376"/>
            <p14:sldId id="299"/>
            <p14:sldId id="298"/>
            <p14:sldId id="306"/>
            <p14:sldId id="347"/>
            <p14:sldId id="361"/>
            <p14:sldId id="331"/>
            <p14:sldId id="348"/>
            <p14:sldId id="335"/>
            <p14:sldId id="362"/>
            <p14:sldId id="340"/>
            <p14:sldId id="341"/>
            <p14:sldId id="363"/>
            <p14:sldId id="345"/>
            <p14:sldId id="374"/>
            <p14:sldId id="281"/>
            <p14:sldId id="364"/>
            <p14:sldId id="346"/>
            <p14:sldId id="350"/>
            <p14:sldId id="349"/>
            <p14:sldId id="354"/>
            <p14:sldId id="353"/>
            <p14:sldId id="365"/>
            <p14:sldId id="294"/>
          </p14:sldIdLst>
        </p14:section>
        <p14:section name="In-Class" id="{ABAFEA96-7F8E-4218-B58E-B37F68D298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C"/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9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901952"/>
            <a:ext cx="10563285" cy="4379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406487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406487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9/27/21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6406487"/>
            <a:ext cx="1062155" cy="365125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ram.handler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74569161880416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medium.com/benefit-mindset/the-nature-of-mindsets-18afba2ac89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putersciencewiki.org/index.php/File:Abstract_heart.png" TargetMode="External"/><Relationship Id="rId3" Type="http://schemas.openxmlformats.org/officeDocument/2006/relationships/hyperlink" Target="https://doi.org/10.3102/0013189X12463051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doi.org/10.1145/1118178.11182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0956-015-9581-5" TargetMode="External"/><Relationship Id="rId5" Type="http://schemas.openxmlformats.org/officeDocument/2006/relationships/hyperlink" Target="https://doi.org/10.1016/j.edurev.2017.09.003" TargetMode="External"/><Relationship Id="rId4" Type="http://schemas.openxmlformats.org/officeDocument/2006/relationships/hyperlink" Target="https://doi.org/10.1016/j.chb.2017.01.00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ed.gse.harvard.edu/ct/files/AERA201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.princeton.edu/books/paperback/9780691144610/coding-freedom" TargetMode="External"/><Relationship Id="rId2" Type="http://schemas.openxmlformats.org/officeDocument/2006/relationships/hyperlink" Target="https://en.wikipedia.org/wiki/Hackers:_Heroes_of_the_Computer_Revolu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b.org/esr/faqs/hacker-howto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medium.com/@ememorato/the-ten-commandments-of-hacker-culture-4e183d570eb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221546.2010.11779057" TargetMode="External"/><Relationship Id="rId2" Type="http://schemas.openxmlformats.org/officeDocument/2006/relationships/hyperlink" Target="https://heinonline.org/HOL/LandingPage?handle=hein.journals/jolegpo1&amp;div=10&amp;id=&amp;page=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7226/23674" TargetMode="External"/><Relationship Id="rId2" Type="http://schemas.openxmlformats.org/officeDocument/2006/relationships/hyperlink" Target="https://psycnet.apa.org/doi/10.1037/amp000031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colorado.edu/covid-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Class 01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Introductions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3401: Information Explorations</a:t>
            </a:r>
          </a:p>
          <a:p>
            <a:r>
              <a:rPr lang="en-US" dirty="0"/>
              <a:t>Abe Handler</a:t>
            </a:r>
            <a:br>
              <a:rPr lang="en-US" dirty="0"/>
            </a:br>
            <a:r>
              <a:rPr lang="en-US" dirty="0">
                <a:hlinkClick r:id="rId3"/>
              </a:rPr>
              <a:t>abram.handler@colorado.edu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216648-1924-457D-995A-2E32451B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44" y="5552309"/>
            <a:ext cx="40862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8E0-479D-4D8A-A57D-72A46CF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Modest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D18-0F98-4901-B677-E9C39B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D8A4FB-7F22-4DCF-AC5D-C51CB169516D}"/>
              </a:ext>
            </a:extLst>
          </p:cNvPr>
          <p:cNvGrpSpPr/>
          <p:nvPr/>
        </p:nvGrpSpPr>
        <p:grpSpPr>
          <a:xfrm>
            <a:off x="1650866" y="2666923"/>
            <a:ext cx="8890269" cy="2475131"/>
            <a:chOff x="1388354" y="2417712"/>
            <a:chExt cx="8890269" cy="2475131"/>
          </a:xfrm>
        </p:grpSpPr>
        <p:pic>
          <p:nvPicPr>
            <p:cNvPr id="26" name="Graphic 25" descr="Left Brain">
              <a:extLst>
                <a:ext uri="{FF2B5EF4-FFF2-40B4-BE49-F238E27FC236}">
                  <a16:creationId xmlns:a16="http://schemas.microsoft.com/office/drawing/2014/main" id="{BB09E5F7-742C-463B-8DBB-AAFEB1DD4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178" y="2417712"/>
              <a:ext cx="2091310" cy="2091310"/>
            </a:xfrm>
            <a:prstGeom prst="rect">
              <a:avLst/>
            </a:prstGeom>
          </p:spPr>
        </p:pic>
        <p:pic>
          <p:nvPicPr>
            <p:cNvPr id="27" name="Graphic 26" descr="Programmer">
              <a:extLst>
                <a:ext uri="{FF2B5EF4-FFF2-40B4-BE49-F238E27FC236}">
                  <a16:creationId xmlns:a16="http://schemas.microsoft.com/office/drawing/2014/main" id="{AE480830-68A0-4E6E-BC46-5B60BA0F2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5999" y="2417712"/>
              <a:ext cx="1828800" cy="1828800"/>
            </a:xfrm>
            <a:prstGeom prst="rect">
              <a:avLst/>
            </a:prstGeom>
          </p:spPr>
        </p:pic>
        <p:pic>
          <p:nvPicPr>
            <p:cNvPr id="28" name="Graphic 27" descr="Sprouting Seed">
              <a:extLst>
                <a:ext uri="{FF2B5EF4-FFF2-40B4-BE49-F238E27FC236}">
                  <a16:creationId xmlns:a16="http://schemas.microsoft.com/office/drawing/2014/main" id="{C28ABFD2-5A56-45AB-B56C-1D9EF62F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8354" y="2417712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Atom">
              <a:extLst>
                <a:ext uri="{FF2B5EF4-FFF2-40B4-BE49-F238E27FC236}">
                  <a16:creationId xmlns:a16="http://schemas.microsoft.com/office/drawing/2014/main" id="{9A2A79CB-FBA7-41A5-BFA1-DFA05AA7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49823" y="2417712"/>
              <a:ext cx="1828800" cy="1828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411C29-27F1-4299-8A98-79FAD272740C}"/>
                </a:ext>
              </a:extLst>
            </p:cNvPr>
            <p:cNvSpPr txBox="1"/>
            <p:nvPr/>
          </p:nvSpPr>
          <p:spPr>
            <a:xfrm>
              <a:off x="1774403" y="424651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Growth</a:t>
              </a:r>
              <a:br>
                <a:rPr lang="en-US" b="1" dirty="0"/>
              </a:br>
              <a:r>
                <a:rPr lang="en-US" b="1" dirty="0"/>
                <a:t>Mindset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109670-AD14-4BC1-821F-4F6B0405C940}"/>
                </a:ext>
              </a:extLst>
            </p:cNvPr>
            <p:cNvSpPr txBox="1"/>
            <p:nvPr/>
          </p:nvSpPr>
          <p:spPr>
            <a:xfrm>
              <a:off x="3887586" y="423244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Computational</a:t>
              </a:r>
              <a:br>
                <a:rPr lang="en-US" b="1" dirty="0"/>
              </a:br>
              <a:r>
                <a:rPr lang="en-US" b="1" dirty="0"/>
                <a:t>Thinking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358555-8625-4720-AB1A-BCF0B0BCB1F9}"/>
                </a:ext>
              </a:extLst>
            </p:cNvPr>
            <p:cNvSpPr txBox="1"/>
            <p:nvPr/>
          </p:nvSpPr>
          <p:spPr>
            <a:xfrm>
              <a:off x="6547500" y="423244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Hacker</a:t>
              </a:r>
              <a:br>
                <a:rPr lang="en-US" b="1" dirty="0"/>
              </a:br>
              <a:r>
                <a:rPr lang="en-US" b="1" dirty="0"/>
                <a:t>Ethic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60D10E-A1D8-441F-B5DC-EAD0587BE539}"/>
                </a:ext>
              </a:extLst>
            </p:cNvPr>
            <p:cNvSpPr txBox="1"/>
            <p:nvPr/>
          </p:nvSpPr>
          <p:spPr>
            <a:xfrm>
              <a:off x="8758930" y="4232442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Scientific</a:t>
              </a:r>
              <a:br>
                <a:rPr lang="en-US" b="1" dirty="0"/>
              </a:br>
              <a:r>
                <a:rPr lang="en-US" b="1" dirty="0"/>
                <a:t>Norms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60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8E0-479D-4D8A-A57D-72A46CF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Modest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D18-0F98-4901-B677-E9C39B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D8A4FB-7F22-4DCF-AC5D-C51CB169516D}"/>
              </a:ext>
            </a:extLst>
          </p:cNvPr>
          <p:cNvGrpSpPr/>
          <p:nvPr/>
        </p:nvGrpSpPr>
        <p:grpSpPr>
          <a:xfrm>
            <a:off x="1650866" y="2666923"/>
            <a:ext cx="8890269" cy="2475131"/>
            <a:chOff x="1388354" y="2417712"/>
            <a:chExt cx="8890269" cy="2475131"/>
          </a:xfrm>
        </p:grpSpPr>
        <p:pic>
          <p:nvPicPr>
            <p:cNvPr id="26" name="Graphic 25" descr="Left Brain">
              <a:extLst>
                <a:ext uri="{FF2B5EF4-FFF2-40B4-BE49-F238E27FC236}">
                  <a16:creationId xmlns:a16="http://schemas.microsoft.com/office/drawing/2014/main" id="{BB09E5F7-742C-463B-8DBB-AAFEB1DD4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178" y="2417712"/>
              <a:ext cx="2091310" cy="2091310"/>
            </a:xfrm>
            <a:prstGeom prst="rect">
              <a:avLst/>
            </a:prstGeom>
          </p:spPr>
        </p:pic>
        <p:pic>
          <p:nvPicPr>
            <p:cNvPr id="27" name="Graphic 26" descr="Programmer">
              <a:extLst>
                <a:ext uri="{FF2B5EF4-FFF2-40B4-BE49-F238E27FC236}">
                  <a16:creationId xmlns:a16="http://schemas.microsoft.com/office/drawing/2014/main" id="{AE480830-68A0-4E6E-BC46-5B60BA0F2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5999" y="2417712"/>
              <a:ext cx="1828800" cy="1828800"/>
            </a:xfrm>
            <a:prstGeom prst="rect">
              <a:avLst/>
            </a:prstGeom>
          </p:spPr>
        </p:pic>
        <p:pic>
          <p:nvPicPr>
            <p:cNvPr id="28" name="Graphic 27" descr="Sprouting Seed">
              <a:extLst>
                <a:ext uri="{FF2B5EF4-FFF2-40B4-BE49-F238E27FC236}">
                  <a16:creationId xmlns:a16="http://schemas.microsoft.com/office/drawing/2014/main" id="{C28ABFD2-5A56-45AB-B56C-1D9EF62F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8354" y="2417712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Atom">
              <a:extLst>
                <a:ext uri="{FF2B5EF4-FFF2-40B4-BE49-F238E27FC236}">
                  <a16:creationId xmlns:a16="http://schemas.microsoft.com/office/drawing/2014/main" id="{9A2A79CB-FBA7-41A5-BFA1-DFA05AA7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49823" y="2417712"/>
              <a:ext cx="1828800" cy="1828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411C29-27F1-4299-8A98-79FAD272740C}"/>
                </a:ext>
              </a:extLst>
            </p:cNvPr>
            <p:cNvSpPr txBox="1"/>
            <p:nvPr/>
          </p:nvSpPr>
          <p:spPr>
            <a:xfrm>
              <a:off x="1774403" y="424651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Growth</a:t>
              </a:r>
              <a:br>
                <a:rPr lang="en-US" b="1" dirty="0"/>
              </a:br>
              <a:r>
                <a:rPr lang="en-US" b="1" dirty="0"/>
                <a:t>Mindset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109670-AD14-4BC1-821F-4F6B0405C940}"/>
                </a:ext>
              </a:extLst>
            </p:cNvPr>
            <p:cNvSpPr txBox="1"/>
            <p:nvPr/>
          </p:nvSpPr>
          <p:spPr>
            <a:xfrm>
              <a:off x="3887586" y="423244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Computational</a:t>
              </a:r>
              <a:br>
                <a:rPr lang="en-US" b="1" dirty="0"/>
              </a:br>
              <a:r>
                <a:rPr lang="en-US" b="1" dirty="0"/>
                <a:t>Thinking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358555-8625-4720-AB1A-BCF0B0BCB1F9}"/>
                </a:ext>
              </a:extLst>
            </p:cNvPr>
            <p:cNvSpPr txBox="1"/>
            <p:nvPr/>
          </p:nvSpPr>
          <p:spPr>
            <a:xfrm>
              <a:off x="6547500" y="423244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Hacker</a:t>
              </a:r>
              <a:br>
                <a:rPr lang="en-US" b="1" dirty="0"/>
              </a:br>
              <a:r>
                <a:rPr lang="en-US" b="1" dirty="0"/>
                <a:t>Ethic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60D10E-A1D8-441F-B5DC-EAD0587BE539}"/>
                </a:ext>
              </a:extLst>
            </p:cNvPr>
            <p:cNvSpPr txBox="1"/>
            <p:nvPr/>
          </p:nvSpPr>
          <p:spPr>
            <a:xfrm>
              <a:off x="8758930" y="4232442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Scientific</a:t>
              </a:r>
              <a:br>
                <a:rPr lang="en-US" b="1" dirty="0"/>
              </a:br>
              <a:r>
                <a:rPr lang="en-US" b="1" dirty="0"/>
                <a:t>Norms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BA0E6-9B9C-40DE-8EDF-BF0CBBF5EF41}"/>
              </a:ext>
            </a:extLst>
          </p:cNvPr>
          <p:cNvSpPr/>
          <p:nvPr/>
        </p:nvSpPr>
        <p:spPr>
          <a:xfrm>
            <a:off x="1422265" y="2350008"/>
            <a:ext cx="2286000" cy="3200400"/>
          </a:xfrm>
          <a:prstGeom prst="roundRect">
            <a:avLst/>
          </a:prstGeom>
          <a:noFill/>
          <a:ln w="7620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53FD-D310-4E72-AE70-391DA95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D7F5-0B47-4F28-8A2D-1CC71897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0481"/>
            <a:ext cx="7203971" cy="4572000"/>
          </a:xfrm>
        </p:spPr>
        <p:txBody>
          <a:bodyPr>
            <a:normAutofit/>
          </a:bodyPr>
          <a:lstStyle/>
          <a:p>
            <a:r>
              <a:rPr lang="en-US" dirty="0"/>
              <a:t>Pre-Renaissance: fixed endowments, predetermined positions, ability is heritable, mobility is a threat to social order</a:t>
            </a:r>
          </a:p>
          <a:p>
            <a:pPr lvl="1"/>
            <a:r>
              <a:rPr lang="en-US" dirty="0"/>
              <a:t>Not gone: high-stakes testing used to “discover” ability and to exclude</a:t>
            </a:r>
          </a:p>
          <a:p>
            <a:r>
              <a:rPr lang="en-US" dirty="0"/>
              <a:t>Early cognitive psychology</a:t>
            </a:r>
          </a:p>
          <a:p>
            <a:pPr lvl="1"/>
            <a:r>
              <a:rPr lang="en-US" u="sng" dirty="0"/>
              <a:t>Learned helplessness</a:t>
            </a:r>
            <a:r>
              <a:rPr lang="en-US" dirty="0"/>
              <a:t>: animals exposed to uncontrollable shocks made little effort to prevent shocks even after they were controllable</a:t>
            </a:r>
          </a:p>
          <a:p>
            <a:pPr lvl="1"/>
            <a:r>
              <a:rPr lang="en-US" u="sng" dirty="0"/>
              <a:t>Attribution theory</a:t>
            </a:r>
            <a:r>
              <a:rPr lang="en-US" dirty="0"/>
              <a:t>: people’s explanations for what happens to them shapes their reactions to future events</a:t>
            </a:r>
          </a:p>
          <a:p>
            <a:r>
              <a:rPr lang="en-US" u="sng" dirty="0"/>
              <a:t>Fixed mindset</a:t>
            </a:r>
            <a:r>
              <a:rPr lang="en-US" dirty="0"/>
              <a:t>: fears lack of ability, need to prove ability, challenge-avoiding, stereotype belief/threat, mind as a mold</a:t>
            </a:r>
          </a:p>
          <a:p>
            <a:r>
              <a:rPr lang="en-US" u="sng" dirty="0"/>
              <a:t>Growth mindset</a:t>
            </a:r>
            <a:r>
              <a:rPr lang="en-US" dirty="0"/>
              <a:t>: fears lack of effort, need to improve ability, challenge-seeking, resilience, mind as a muscle</a:t>
            </a:r>
          </a:p>
          <a:p>
            <a:r>
              <a:rPr lang="en-US" dirty="0"/>
              <a:t>We make these judgments about ourselves 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E6AB2-160E-45BD-BE4A-A46E66C5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707C7-A6D9-4E0F-AF5F-9CE2CB7B7C65}"/>
              </a:ext>
            </a:extLst>
          </p:cNvPr>
          <p:cNvSpPr txBox="1"/>
          <p:nvPr/>
        </p:nvSpPr>
        <p:spPr>
          <a:xfrm>
            <a:off x="-3350" y="6611779"/>
            <a:ext cx="101823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Dweck, C. S., &amp; Yeager, D. S. (2019). </a:t>
            </a:r>
            <a:r>
              <a:rPr lang="en-US" sz="1000" dirty="0">
                <a:effectLst/>
                <a:hlinkClick r:id="rId3"/>
              </a:rPr>
              <a:t>Mindsets: A View From Two Eras</a:t>
            </a:r>
            <a:r>
              <a:rPr lang="en-US" sz="1000" dirty="0">
                <a:effectLst/>
              </a:rPr>
              <a:t>. </a:t>
            </a:r>
            <a:r>
              <a:rPr lang="en-US" sz="1000" i="1" dirty="0">
                <a:effectLst/>
              </a:rPr>
              <a:t>Perspectives on Psychological Science</a:t>
            </a:r>
            <a:r>
              <a:rPr lang="en-US" sz="1000" dirty="0"/>
              <a:t>; </a:t>
            </a:r>
            <a:r>
              <a:rPr lang="en-US" sz="1000" dirty="0">
                <a:effectLst/>
              </a:rPr>
              <a:t>Buchanan, A. (2017). </a:t>
            </a:r>
            <a:r>
              <a:rPr lang="en-US" sz="1000" dirty="0">
                <a:effectLst/>
                <a:hlinkClick r:id="rId4"/>
              </a:rPr>
              <a:t>The nature of mindsets</a:t>
            </a:r>
            <a:r>
              <a:rPr lang="en-US" sz="1000" dirty="0">
                <a:effectLst/>
              </a:rPr>
              <a:t>. </a:t>
            </a:r>
          </a:p>
        </p:txBody>
      </p:sp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FCCD4119-BC1A-48EE-AD2F-D28444E0F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683" y="1611399"/>
            <a:ext cx="4169317" cy="41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7E1F-280C-4AE7-AD5F-5D4AB449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Mindset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1DFD-9C65-42E7-B57A-7C83D4E5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 challenge yourself today?</a:t>
            </a:r>
          </a:p>
          <a:p>
            <a:r>
              <a:rPr lang="en-US" dirty="0"/>
              <a:t>What can you learn from a mistake? </a:t>
            </a:r>
          </a:p>
          <a:p>
            <a:r>
              <a:rPr lang="en-US" dirty="0"/>
              <a:t>Who can you ask for help?</a:t>
            </a:r>
          </a:p>
          <a:p>
            <a:r>
              <a:rPr lang="en-US" dirty="0"/>
              <a:t>How could you make this more interesting?</a:t>
            </a:r>
          </a:p>
          <a:p>
            <a:r>
              <a:rPr lang="en-US" dirty="0"/>
              <a:t>What can you do to focus better?</a:t>
            </a:r>
          </a:p>
          <a:p>
            <a:r>
              <a:rPr lang="en-US" dirty="0"/>
              <a:t>What’s the next challenge to tackle?</a:t>
            </a:r>
          </a:p>
          <a:p>
            <a:r>
              <a:rPr lang="en-US" dirty="0"/>
              <a:t>What support resources can you find?</a:t>
            </a:r>
          </a:p>
          <a:p>
            <a:r>
              <a:rPr lang="en-US" dirty="0"/>
              <a:t>What else do you want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2F6B3-3C1F-4E09-B1A7-E861883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163-557D-4229-951E-DF84103E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BA18-3F63-4DB2-B7C0-5E6A49C6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 time when you overcame a struggle and learned to solve a hard problem.</a:t>
            </a:r>
          </a:p>
          <a:p>
            <a:pPr lvl="1"/>
            <a:r>
              <a:rPr lang="en-US" dirty="0"/>
              <a:t>Academic, athletic, hobby,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helped you overcome this struggle?</a:t>
            </a:r>
          </a:p>
          <a:p>
            <a:pPr lvl="1"/>
            <a:r>
              <a:rPr lang="en-US" dirty="0"/>
              <a:t>Personal effort?</a:t>
            </a:r>
          </a:p>
          <a:p>
            <a:pPr lvl="1"/>
            <a:r>
              <a:rPr lang="en-US" dirty="0"/>
              <a:t>Using another perspective?</a:t>
            </a:r>
          </a:p>
          <a:p>
            <a:pPr lvl="1"/>
            <a:r>
              <a:rPr lang="en-US" dirty="0"/>
              <a:t>Confronting a fear?</a:t>
            </a:r>
          </a:p>
          <a:p>
            <a:pPr lvl="1"/>
            <a:r>
              <a:rPr lang="en-US" dirty="0"/>
              <a:t>Internal or external goals?</a:t>
            </a:r>
          </a:p>
          <a:p>
            <a:pPr lvl="1"/>
            <a:r>
              <a:rPr lang="en-US" dirty="0"/>
              <a:t>Support from others?</a:t>
            </a:r>
          </a:p>
          <a:p>
            <a:pPr lvl="1"/>
            <a:endParaRPr lang="en-US" dirty="0"/>
          </a:p>
          <a:p>
            <a:r>
              <a:rPr lang="en-US" dirty="0"/>
              <a:t>Take 3 minutes to think about it for yourself and then ~5 people will share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A89C-3360-46C0-A541-BCCADCB7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8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8E0-479D-4D8A-A57D-72A46CF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Modest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D18-0F98-4901-B677-E9C39B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D8A4FB-7F22-4DCF-AC5D-C51CB169516D}"/>
              </a:ext>
            </a:extLst>
          </p:cNvPr>
          <p:cNvGrpSpPr/>
          <p:nvPr/>
        </p:nvGrpSpPr>
        <p:grpSpPr>
          <a:xfrm>
            <a:off x="1650866" y="2666923"/>
            <a:ext cx="8890269" cy="2475131"/>
            <a:chOff x="1388354" y="2417712"/>
            <a:chExt cx="8890269" cy="2475131"/>
          </a:xfrm>
        </p:grpSpPr>
        <p:pic>
          <p:nvPicPr>
            <p:cNvPr id="26" name="Graphic 25" descr="Left Brain">
              <a:extLst>
                <a:ext uri="{FF2B5EF4-FFF2-40B4-BE49-F238E27FC236}">
                  <a16:creationId xmlns:a16="http://schemas.microsoft.com/office/drawing/2014/main" id="{BB09E5F7-742C-463B-8DBB-AAFEB1DD4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178" y="2417712"/>
              <a:ext cx="2091310" cy="2091310"/>
            </a:xfrm>
            <a:prstGeom prst="rect">
              <a:avLst/>
            </a:prstGeom>
          </p:spPr>
        </p:pic>
        <p:pic>
          <p:nvPicPr>
            <p:cNvPr id="27" name="Graphic 26" descr="Programmer">
              <a:extLst>
                <a:ext uri="{FF2B5EF4-FFF2-40B4-BE49-F238E27FC236}">
                  <a16:creationId xmlns:a16="http://schemas.microsoft.com/office/drawing/2014/main" id="{AE480830-68A0-4E6E-BC46-5B60BA0F2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5999" y="2417712"/>
              <a:ext cx="1828800" cy="1828800"/>
            </a:xfrm>
            <a:prstGeom prst="rect">
              <a:avLst/>
            </a:prstGeom>
          </p:spPr>
        </p:pic>
        <p:pic>
          <p:nvPicPr>
            <p:cNvPr id="28" name="Graphic 27" descr="Sprouting Seed">
              <a:extLst>
                <a:ext uri="{FF2B5EF4-FFF2-40B4-BE49-F238E27FC236}">
                  <a16:creationId xmlns:a16="http://schemas.microsoft.com/office/drawing/2014/main" id="{C28ABFD2-5A56-45AB-B56C-1D9EF62F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8354" y="2417712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Atom">
              <a:extLst>
                <a:ext uri="{FF2B5EF4-FFF2-40B4-BE49-F238E27FC236}">
                  <a16:creationId xmlns:a16="http://schemas.microsoft.com/office/drawing/2014/main" id="{9A2A79CB-FBA7-41A5-BFA1-DFA05AA7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49823" y="2417712"/>
              <a:ext cx="1828800" cy="1828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411C29-27F1-4299-8A98-79FAD272740C}"/>
                </a:ext>
              </a:extLst>
            </p:cNvPr>
            <p:cNvSpPr txBox="1"/>
            <p:nvPr/>
          </p:nvSpPr>
          <p:spPr>
            <a:xfrm>
              <a:off x="1774403" y="424651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Growth</a:t>
              </a:r>
              <a:br>
                <a:rPr lang="en-US" b="1" dirty="0"/>
              </a:br>
              <a:r>
                <a:rPr lang="en-US" b="1" dirty="0"/>
                <a:t>Mindset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109670-AD14-4BC1-821F-4F6B0405C940}"/>
                </a:ext>
              </a:extLst>
            </p:cNvPr>
            <p:cNvSpPr txBox="1"/>
            <p:nvPr/>
          </p:nvSpPr>
          <p:spPr>
            <a:xfrm>
              <a:off x="3887586" y="423244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Computational</a:t>
              </a:r>
              <a:br>
                <a:rPr lang="en-US" b="1" dirty="0"/>
              </a:br>
              <a:r>
                <a:rPr lang="en-US" b="1" dirty="0"/>
                <a:t>Thinking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358555-8625-4720-AB1A-BCF0B0BCB1F9}"/>
                </a:ext>
              </a:extLst>
            </p:cNvPr>
            <p:cNvSpPr txBox="1"/>
            <p:nvPr/>
          </p:nvSpPr>
          <p:spPr>
            <a:xfrm>
              <a:off x="6547500" y="423244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Hacker</a:t>
              </a:r>
              <a:br>
                <a:rPr lang="en-US" b="1" dirty="0"/>
              </a:br>
              <a:r>
                <a:rPr lang="en-US" b="1" dirty="0"/>
                <a:t>Ethic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60D10E-A1D8-441F-B5DC-EAD0587BE539}"/>
                </a:ext>
              </a:extLst>
            </p:cNvPr>
            <p:cNvSpPr txBox="1"/>
            <p:nvPr/>
          </p:nvSpPr>
          <p:spPr>
            <a:xfrm>
              <a:off x="8758930" y="4232442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Scientific</a:t>
              </a:r>
              <a:br>
                <a:rPr lang="en-US" b="1" dirty="0"/>
              </a:br>
              <a:r>
                <a:rPr lang="en-US" b="1" dirty="0"/>
                <a:t>Norms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BA0E6-9B9C-40DE-8EDF-BF0CBBF5EF41}"/>
              </a:ext>
            </a:extLst>
          </p:cNvPr>
          <p:cNvSpPr/>
          <p:nvPr/>
        </p:nvSpPr>
        <p:spPr>
          <a:xfrm>
            <a:off x="3907344" y="2350008"/>
            <a:ext cx="2286000" cy="3200400"/>
          </a:xfrm>
          <a:prstGeom prst="roundRect">
            <a:avLst/>
          </a:prstGeom>
          <a:noFill/>
          <a:ln w="7620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95CD-B8D6-404A-86A9-34B049D2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 (CT)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969D-5797-4F42-86A2-9D9B30CA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1420481"/>
            <a:ext cx="7576331" cy="4572000"/>
          </a:xfrm>
        </p:spPr>
        <p:txBody>
          <a:bodyPr/>
          <a:lstStyle/>
          <a:p>
            <a:r>
              <a:rPr lang="en-US" dirty="0"/>
              <a:t>Formulating problems and their solutions that can be executed computationally</a:t>
            </a:r>
          </a:p>
          <a:p>
            <a:endParaRPr lang="en-US" dirty="0"/>
          </a:p>
          <a:p>
            <a:r>
              <a:rPr lang="en-US" dirty="0"/>
              <a:t>Reformulation, recursion, decomposition, abstraction, testing </a:t>
            </a:r>
            <a:br>
              <a:rPr lang="en-US" dirty="0"/>
            </a:br>
            <a:r>
              <a:rPr lang="en-US" sz="1200" b="1" dirty="0"/>
              <a:t>[Wing 2006, Grover &amp; Pea 2013]</a:t>
            </a:r>
          </a:p>
          <a:p>
            <a:r>
              <a:rPr lang="en-US" dirty="0"/>
              <a:t>Creativity, algorithmic thinking, cooperativity, critical thinking, problem solving </a:t>
            </a:r>
            <a:r>
              <a:rPr lang="en-US" sz="1200" b="1" dirty="0"/>
              <a:t>[Korkmaz, et al. 2017]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practices, simulation, computational problem solving, systems thinking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[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Weintrop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et al. 2016]</a:t>
            </a:r>
          </a:p>
          <a:p>
            <a:r>
              <a:rPr lang="en-US" dirty="0"/>
              <a:t>Decomposition, abstraction, algorithms, debugging, iteration, generalization </a:t>
            </a:r>
            <a:r>
              <a:rPr lang="en-US" sz="1200" b="1" dirty="0"/>
              <a:t>[Shute, et al. 2017]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A1D0-4326-4733-8202-5BE9A231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0AF2F-3327-405F-BB38-2ECEF011325F}"/>
              </a:ext>
            </a:extLst>
          </p:cNvPr>
          <p:cNvSpPr txBox="1"/>
          <p:nvPr/>
        </p:nvSpPr>
        <p:spPr>
          <a:xfrm>
            <a:off x="-3350" y="6304002"/>
            <a:ext cx="113853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Wing, J.M. (2006). </a:t>
            </a:r>
            <a:r>
              <a:rPr lang="en-US" sz="1000" dirty="0">
                <a:effectLst/>
                <a:hlinkClick r:id="rId2"/>
              </a:rPr>
              <a:t>Computational thinking</a:t>
            </a:r>
            <a:r>
              <a:rPr lang="en-US" sz="1000" dirty="0">
                <a:effectLst/>
              </a:rPr>
              <a:t>. </a:t>
            </a:r>
            <a:r>
              <a:rPr lang="en-US" sz="1000" i="1" dirty="0">
                <a:effectLst/>
              </a:rPr>
              <a:t>CACM</a:t>
            </a:r>
            <a:r>
              <a:rPr lang="en-US" sz="1000" dirty="0">
                <a:effectLst/>
              </a:rPr>
              <a:t>; Grover, S., &amp; Pea, R. (2013). </a:t>
            </a:r>
            <a:r>
              <a:rPr lang="en-US" sz="1000" dirty="0">
                <a:effectLst/>
                <a:hlinkClick r:id="rId3"/>
              </a:rPr>
              <a:t>Computational Thinking in K–12</a:t>
            </a:r>
            <a:r>
              <a:rPr lang="en-US" sz="1000" dirty="0">
                <a:effectLst/>
              </a:rPr>
              <a:t>. </a:t>
            </a:r>
            <a:r>
              <a:rPr lang="en-US" sz="1000" i="1" dirty="0">
                <a:effectLst/>
              </a:rPr>
              <a:t>Educational Researcher</a:t>
            </a:r>
            <a:r>
              <a:rPr lang="en-US" sz="1000" dirty="0">
                <a:effectLst/>
              </a:rPr>
              <a:t>; Korkmaz, Ö., et al. (2017). </a:t>
            </a:r>
            <a:r>
              <a:rPr lang="en-US" sz="1000" dirty="0">
                <a:effectLst/>
                <a:hlinkClick r:id="rId4"/>
              </a:rPr>
              <a:t>A validity and reliability study of the computational thinking scales</a:t>
            </a:r>
            <a:r>
              <a:rPr lang="en-US" sz="1000" dirty="0">
                <a:effectLst/>
              </a:rPr>
              <a:t>. </a:t>
            </a:r>
            <a:r>
              <a:rPr lang="en-US" sz="1000" i="1" dirty="0">
                <a:effectLst/>
              </a:rPr>
              <a:t>Computers in Human Behavior</a:t>
            </a:r>
            <a:r>
              <a:rPr lang="en-US" sz="1000" dirty="0">
                <a:effectLst/>
              </a:rPr>
              <a:t>; Shute, V., et al. (2017). </a:t>
            </a:r>
            <a:r>
              <a:rPr lang="en-US" sz="1000" dirty="0">
                <a:effectLst/>
                <a:hlinkClick r:id="rId5"/>
              </a:rPr>
              <a:t>Demystifying computational thinking</a:t>
            </a:r>
            <a:r>
              <a:rPr lang="en-US" sz="1000" dirty="0">
                <a:effectLst/>
              </a:rPr>
              <a:t>. </a:t>
            </a:r>
            <a:r>
              <a:rPr lang="en-US" sz="1000" i="1" dirty="0">
                <a:effectLst/>
              </a:rPr>
              <a:t>Educational Research Review</a:t>
            </a:r>
            <a:r>
              <a:rPr lang="en-US" sz="1000" dirty="0">
                <a:effectLst/>
              </a:rPr>
              <a:t>; </a:t>
            </a:r>
            <a:r>
              <a:rPr lang="en-US" sz="1000" dirty="0" err="1">
                <a:effectLst/>
              </a:rPr>
              <a:t>Weintrop</a:t>
            </a:r>
            <a:r>
              <a:rPr lang="en-US" sz="1000" dirty="0">
                <a:effectLst/>
              </a:rPr>
              <a:t>, D., et al. (2016). </a:t>
            </a:r>
            <a:r>
              <a:rPr lang="en-US" sz="1000" dirty="0">
                <a:effectLst/>
                <a:hlinkClick r:id="rId6"/>
              </a:rPr>
              <a:t>Defining Computational Thinking for Mathematics and Science Classrooms</a:t>
            </a:r>
            <a:r>
              <a:rPr lang="en-US" sz="1000" dirty="0">
                <a:effectLst/>
              </a:rPr>
              <a:t>. </a:t>
            </a:r>
            <a:r>
              <a:rPr lang="en-US" sz="1000" i="1" dirty="0">
                <a:effectLst/>
              </a:rPr>
              <a:t>Journal of Science Education and Technology</a:t>
            </a:r>
            <a:r>
              <a:rPr lang="en-US" sz="1000" dirty="0">
                <a:effectLst/>
              </a:rPr>
              <a:t>. 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8653C9F1-1BDF-473E-BE41-A031955ED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043" y="2329718"/>
            <a:ext cx="3657600" cy="2753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012383-F916-4C84-9447-39A56E345804}"/>
              </a:ext>
            </a:extLst>
          </p:cNvPr>
          <p:cNvSpPr txBox="1"/>
          <p:nvPr/>
        </p:nvSpPr>
        <p:spPr>
          <a:xfrm rot="16200000">
            <a:off x="10853797" y="2335648"/>
            <a:ext cx="24917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00" dirty="0">
                <a:hlinkClick r:id="rId8"/>
              </a:rPr>
              <a:t>https://computersciencewiki.org/index.php/File:Abstract_heart.png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98516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8AD3-FFA7-43FC-98E4-92394E1C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 Isn’t Just Technical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DED3-C963-4347-823F-F67CE77E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Concepts: sequences, loops, parallelism, events, conditionals, operators, data</a:t>
            </a:r>
          </a:p>
          <a:p>
            <a:pPr lvl="1"/>
            <a:r>
              <a:rPr lang="en-US" dirty="0"/>
              <a:t>This is what INFO 1201, 2201and 2301 are designed for and INFO 3401 and 3402 will continue to reinforce</a:t>
            </a:r>
          </a:p>
          <a:p>
            <a:r>
              <a:rPr lang="en-US" dirty="0"/>
              <a:t>Practices</a:t>
            </a:r>
          </a:p>
          <a:p>
            <a:pPr lvl="1"/>
            <a:r>
              <a:rPr lang="en-US" u="sng" dirty="0"/>
              <a:t>Experimenting and iterating</a:t>
            </a:r>
            <a:r>
              <a:rPr lang="en-US" dirty="0"/>
              <a:t>: developing, experimenting, and developing some more</a:t>
            </a:r>
          </a:p>
          <a:p>
            <a:pPr lvl="1"/>
            <a:r>
              <a:rPr lang="en-US" u="sng" dirty="0"/>
              <a:t>Testing and debugging</a:t>
            </a:r>
            <a:r>
              <a:rPr lang="en-US" dirty="0"/>
              <a:t>: making sure things work and solving problems when they arise</a:t>
            </a:r>
          </a:p>
          <a:p>
            <a:pPr lvl="1"/>
            <a:r>
              <a:rPr lang="en-US" u="sng" dirty="0"/>
              <a:t>Reusing and remixing</a:t>
            </a:r>
            <a:r>
              <a:rPr lang="en-US" dirty="0"/>
              <a:t>: building on existing projects or ideas and sharing your own work</a:t>
            </a:r>
          </a:p>
          <a:p>
            <a:pPr lvl="1"/>
            <a:r>
              <a:rPr lang="en-US" u="sng" dirty="0"/>
              <a:t>Abstracting and modularizing</a:t>
            </a:r>
            <a:r>
              <a:rPr lang="en-US" dirty="0"/>
              <a:t>: building something complex by putting together smaller parts</a:t>
            </a:r>
            <a:endParaRPr lang="en-US" u="sng" dirty="0"/>
          </a:p>
          <a:p>
            <a:r>
              <a:rPr lang="en-US" dirty="0"/>
              <a:t>Perspectives</a:t>
            </a:r>
          </a:p>
          <a:p>
            <a:pPr lvl="1"/>
            <a:r>
              <a:rPr lang="en-US" u="sng" dirty="0"/>
              <a:t>Expressing</a:t>
            </a:r>
            <a:r>
              <a:rPr lang="en-US" dirty="0"/>
              <a:t>: computation as a medium for creative and critical expression</a:t>
            </a:r>
          </a:p>
          <a:p>
            <a:pPr lvl="1"/>
            <a:r>
              <a:rPr lang="en-US" u="sng" dirty="0"/>
              <a:t>Connecting</a:t>
            </a:r>
            <a:r>
              <a:rPr lang="en-US" dirty="0"/>
              <a:t>: computation as a tool for of creating for and interacting with others</a:t>
            </a:r>
          </a:p>
          <a:p>
            <a:pPr lvl="1"/>
            <a:r>
              <a:rPr lang="en-US" u="sng" dirty="0"/>
              <a:t>Questioning</a:t>
            </a:r>
            <a:r>
              <a:rPr lang="en-US" dirty="0"/>
              <a:t>: computation as a tool for investigating how the world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4B62B-3333-4D45-8E9B-2983849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F9A5F-BC59-478A-9507-A97536D2B03A}"/>
              </a:ext>
            </a:extLst>
          </p:cNvPr>
          <p:cNvSpPr txBox="1"/>
          <p:nvPr/>
        </p:nvSpPr>
        <p:spPr>
          <a:xfrm>
            <a:off x="-3350" y="6611779"/>
            <a:ext cx="101823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Brennan, K. &amp; Resnick, M. (2012). </a:t>
            </a:r>
            <a:r>
              <a:rPr lang="en-US" sz="1000" i="1" dirty="0">
                <a:effectLst/>
                <a:hlinkClick r:id="rId2"/>
              </a:rPr>
              <a:t>New Frameworks for Studying and Assessing the Development of Computationa</a:t>
            </a:r>
            <a:r>
              <a:rPr lang="en-US" sz="1000" i="1" dirty="0">
                <a:hlinkClick r:id="rId2"/>
              </a:rPr>
              <a:t>l Thinking</a:t>
            </a:r>
            <a:r>
              <a:rPr lang="en-US" sz="1000" dirty="0"/>
              <a:t>.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440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8E0-479D-4D8A-A57D-72A46CF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Modest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D18-0F98-4901-B677-E9C39B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D8A4FB-7F22-4DCF-AC5D-C51CB169516D}"/>
              </a:ext>
            </a:extLst>
          </p:cNvPr>
          <p:cNvGrpSpPr/>
          <p:nvPr/>
        </p:nvGrpSpPr>
        <p:grpSpPr>
          <a:xfrm>
            <a:off x="1650866" y="2666923"/>
            <a:ext cx="8890269" cy="2475131"/>
            <a:chOff x="1388354" y="2417712"/>
            <a:chExt cx="8890269" cy="2475131"/>
          </a:xfrm>
        </p:grpSpPr>
        <p:pic>
          <p:nvPicPr>
            <p:cNvPr id="26" name="Graphic 25" descr="Left Brain">
              <a:extLst>
                <a:ext uri="{FF2B5EF4-FFF2-40B4-BE49-F238E27FC236}">
                  <a16:creationId xmlns:a16="http://schemas.microsoft.com/office/drawing/2014/main" id="{BB09E5F7-742C-463B-8DBB-AAFEB1DD4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178" y="2417712"/>
              <a:ext cx="2091310" cy="2091310"/>
            </a:xfrm>
            <a:prstGeom prst="rect">
              <a:avLst/>
            </a:prstGeom>
          </p:spPr>
        </p:pic>
        <p:pic>
          <p:nvPicPr>
            <p:cNvPr id="27" name="Graphic 26" descr="Programmer">
              <a:extLst>
                <a:ext uri="{FF2B5EF4-FFF2-40B4-BE49-F238E27FC236}">
                  <a16:creationId xmlns:a16="http://schemas.microsoft.com/office/drawing/2014/main" id="{AE480830-68A0-4E6E-BC46-5B60BA0F2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5999" y="2417712"/>
              <a:ext cx="1828800" cy="1828800"/>
            </a:xfrm>
            <a:prstGeom prst="rect">
              <a:avLst/>
            </a:prstGeom>
          </p:spPr>
        </p:pic>
        <p:pic>
          <p:nvPicPr>
            <p:cNvPr id="28" name="Graphic 27" descr="Sprouting Seed">
              <a:extLst>
                <a:ext uri="{FF2B5EF4-FFF2-40B4-BE49-F238E27FC236}">
                  <a16:creationId xmlns:a16="http://schemas.microsoft.com/office/drawing/2014/main" id="{C28ABFD2-5A56-45AB-B56C-1D9EF62F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8354" y="2417712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Atom">
              <a:extLst>
                <a:ext uri="{FF2B5EF4-FFF2-40B4-BE49-F238E27FC236}">
                  <a16:creationId xmlns:a16="http://schemas.microsoft.com/office/drawing/2014/main" id="{9A2A79CB-FBA7-41A5-BFA1-DFA05AA7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49823" y="2417712"/>
              <a:ext cx="1828800" cy="1828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411C29-27F1-4299-8A98-79FAD272740C}"/>
                </a:ext>
              </a:extLst>
            </p:cNvPr>
            <p:cNvSpPr txBox="1"/>
            <p:nvPr/>
          </p:nvSpPr>
          <p:spPr>
            <a:xfrm>
              <a:off x="1774403" y="424651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Growth</a:t>
              </a:r>
              <a:br>
                <a:rPr lang="en-US" b="1" dirty="0"/>
              </a:br>
              <a:r>
                <a:rPr lang="en-US" b="1" dirty="0"/>
                <a:t>Mindset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109670-AD14-4BC1-821F-4F6B0405C940}"/>
                </a:ext>
              </a:extLst>
            </p:cNvPr>
            <p:cNvSpPr txBox="1"/>
            <p:nvPr/>
          </p:nvSpPr>
          <p:spPr>
            <a:xfrm>
              <a:off x="3887586" y="423244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Computational</a:t>
              </a:r>
              <a:br>
                <a:rPr lang="en-US" b="1" dirty="0"/>
              </a:br>
              <a:r>
                <a:rPr lang="en-US" b="1" dirty="0"/>
                <a:t>Thinking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358555-8625-4720-AB1A-BCF0B0BCB1F9}"/>
                </a:ext>
              </a:extLst>
            </p:cNvPr>
            <p:cNvSpPr txBox="1"/>
            <p:nvPr/>
          </p:nvSpPr>
          <p:spPr>
            <a:xfrm>
              <a:off x="6547500" y="423244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Hacker</a:t>
              </a:r>
              <a:br>
                <a:rPr lang="en-US" b="1" dirty="0"/>
              </a:br>
              <a:r>
                <a:rPr lang="en-US" b="1" dirty="0"/>
                <a:t>Ethic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60D10E-A1D8-441F-B5DC-EAD0587BE539}"/>
                </a:ext>
              </a:extLst>
            </p:cNvPr>
            <p:cNvSpPr txBox="1"/>
            <p:nvPr/>
          </p:nvSpPr>
          <p:spPr>
            <a:xfrm>
              <a:off x="8758930" y="4232442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Scientific</a:t>
              </a:r>
              <a:br>
                <a:rPr lang="en-US" b="1" dirty="0"/>
              </a:br>
              <a:r>
                <a:rPr lang="en-US" b="1" dirty="0"/>
                <a:t>Norms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BA0E6-9B9C-40DE-8EDF-BF0CBBF5EF41}"/>
              </a:ext>
            </a:extLst>
          </p:cNvPr>
          <p:cNvSpPr/>
          <p:nvPr/>
        </p:nvSpPr>
        <p:spPr>
          <a:xfrm>
            <a:off x="6129911" y="2350008"/>
            <a:ext cx="2286000" cy="3200400"/>
          </a:xfrm>
          <a:prstGeom prst="roundRect">
            <a:avLst/>
          </a:prstGeom>
          <a:noFill/>
          <a:ln w="7620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6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E3DE-7598-4021-96FE-DE858DA1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 Ethic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585B-8AE6-4B9B-B44A-6E289BC2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0481"/>
            <a:ext cx="10563286" cy="4572000"/>
          </a:xfrm>
        </p:spPr>
        <p:txBody>
          <a:bodyPr/>
          <a:lstStyle/>
          <a:p>
            <a:r>
              <a:rPr lang="en-US" dirty="0"/>
              <a:t>“Hacking” as a culture of subverting technical systems not cyber-crime</a:t>
            </a:r>
          </a:p>
          <a:p>
            <a:r>
              <a:rPr lang="en-US" dirty="0"/>
              <a:t>Common values within hacker ethic</a:t>
            </a:r>
            <a:r>
              <a:rPr lang="en-US" sz="1200" dirty="0"/>
              <a:t>  </a:t>
            </a:r>
            <a:r>
              <a:rPr lang="en-US" sz="1200" b="1" dirty="0"/>
              <a:t>[Levy 1984]</a:t>
            </a:r>
            <a:endParaRPr lang="en-US" sz="1200" dirty="0"/>
          </a:p>
          <a:p>
            <a:pPr lvl="1"/>
            <a:r>
              <a:rPr lang="en-US" u="sng" dirty="0"/>
              <a:t>Sharing &amp; openness</a:t>
            </a:r>
            <a:r>
              <a:rPr lang="en-US" dirty="0"/>
              <a:t> – access to computers/software/data/information should be free and open</a:t>
            </a:r>
          </a:p>
          <a:p>
            <a:pPr lvl="1"/>
            <a:r>
              <a:rPr lang="en-US" u="sng" dirty="0"/>
              <a:t>Autonomy &amp; meritocracy</a:t>
            </a:r>
            <a:r>
              <a:rPr lang="en-US" dirty="0"/>
              <a:t> – hackers should be free to pursue individual goals and judged by their work</a:t>
            </a:r>
          </a:p>
          <a:p>
            <a:pPr lvl="1"/>
            <a:r>
              <a:rPr lang="en-US" u="sng" dirty="0"/>
              <a:t>Creativity &amp; playfulness</a:t>
            </a:r>
            <a:r>
              <a:rPr lang="en-US" dirty="0"/>
              <a:t> – novelty and efficiency; irreverence and references to geek culture</a:t>
            </a:r>
          </a:p>
          <a:p>
            <a:pPr lvl="1"/>
            <a:r>
              <a:rPr lang="en-US" u="sng" dirty="0"/>
              <a:t>Decentralization &amp; anti-authoritarianism</a:t>
            </a:r>
            <a:r>
              <a:rPr lang="en-US" dirty="0"/>
              <a:t> – build technologies to resist bureaucracy and support freedom</a:t>
            </a:r>
            <a:endParaRPr lang="en-US" sz="1000" b="1" dirty="0"/>
          </a:p>
          <a:p>
            <a:r>
              <a:rPr lang="en-US" dirty="0"/>
              <a:t>Exploring then exploiting opportunities by gaining then using know-how</a:t>
            </a:r>
          </a:p>
          <a:p>
            <a:r>
              <a:rPr lang="en-US" dirty="0"/>
              <a:t>Moving from curiosity and observation to execution and efficiency</a:t>
            </a:r>
          </a:p>
          <a:p>
            <a:r>
              <a:rPr lang="en-US" dirty="0"/>
              <a:t>These values emerged from a culture that remains overwhelmingly white and male </a:t>
            </a:r>
            <a:r>
              <a:rPr lang="en-US" sz="1200" b="1" dirty="0"/>
              <a:t>[Coleman 2012]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5999-2245-4506-825E-D640BEB4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15BEE-ED1E-454B-90D1-0501D0E46C48}"/>
              </a:ext>
            </a:extLst>
          </p:cNvPr>
          <p:cNvSpPr txBox="1"/>
          <p:nvPr/>
        </p:nvSpPr>
        <p:spPr>
          <a:xfrm>
            <a:off x="0" y="6621850"/>
            <a:ext cx="88090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Levy, S. (1984). </a:t>
            </a:r>
            <a:r>
              <a:rPr lang="en-US" sz="1000" i="1" dirty="0">
                <a:hlinkClick r:id="rId2"/>
              </a:rPr>
              <a:t>Hackers: Heroes of the computer revolution</a:t>
            </a:r>
            <a:r>
              <a:rPr lang="en-US" sz="1000" dirty="0"/>
              <a:t>; Coleman, E.G. (2012). </a:t>
            </a:r>
            <a:r>
              <a:rPr lang="en-US" sz="1000" i="1" dirty="0">
                <a:hlinkClick r:id="rId3"/>
              </a:rPr>
              <a:t>Coding freedom: The ethics and aesthetics of hacking</a:t>
            </a:r>
            <a:r>
              <a:rPr lang="en-US" sz="1000" i="1" dirty="0"/>
              <a:t>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65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Building a data scientist mindset</a:t>
            </a:r>
          </a:p>
          <a:p>
            <a:r>
              <a:rPr lang="en-US" dirty="0"/>
              <a:t>In-class:</a:t>
            </a:r>
          </a:p>
          <a:p>
            <a:pPr lvl="1"/>
            <a:r>
              <a:rPr lang="en-US" dirty="0"/>
              <a:t>Introductions</a:t>
            </a:r>
          </a:p>
          <a:p>
            <a:pPr lvl="1"/>
            <a:r>
              <a:rPr lang="en-US" dirty="0"/>
              <a:t>Zoom norms</a:t>
            </a:r>
          </a:p>
          <a:p>
            <a:pPr lvl="1"/>
            <a:r>
              <a:rPr lang="en-US" dirty="0"/>
              <a:t>Course design input/questions</a:t>
            </a:r>
          </a:p>
          <a:p>
            <a:pPr lvl="1"/>
            <a:r>
              <a:rPr lang="en-US" dirty="0"/>
              <a:t>Mindset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15DF-8E3F-4104-860A-94BA7597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Hacker Attitude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CCC9-AC37-4352-BB8E-2ADA011E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0031"/>
            <a:ext cx="10554574" cy="4572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The world is full of fascinating problems waiting to be solved.</a:t>
            </a:r>
          </a:p>
          <a:p>
            <a:pPr lvl="1"/>
            <a:r>
              <a:rPr lang="en-US" dirty="0"/>
              <a:t>“to be a hacker you have to get a basic thrill from solving problems, sharpening your skills, and exercising your intelligence.”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 problem should ever have to be solved twice.</a:t>
            </a:r>
          </a:p>
          <a:p>
            <a:pPr lvl="1"/>
            <a:r>
              <a:rPr lang="en-US" dirty="0"/>
              <a:t>“it's almost a moral duty for you to share information, solve problems and then give the solutions away just so other hackers can solve </a:t>
            </a:r>
            <a:r>
              <a:rPr lang="en-US" i="1" dirty="0"/>
              <a:t>new</a:t>
            </a:r>
            <a:r>
              <a:rPr lang="en-US" dirty="0"/>
              <a:t> problems instead of having to perpetually re-address old ones.”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Boredom and drudgery are evil.</a:t>
            </a:r>
          </a:p>
          <a:p>
            <a:pPr lvl="1"/>
            <a:r>
              <a:rPr lang="en-US" dirty="0"/>
              <a:t>“Hackers should never be bored or have to drudge at stupid repetitive work, because when this happens it means they aren't doing what only they can do — solve new problems.”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Freedom is good.</a:t>
            </a:r>
          </a:p>
          <a:p>
            <a:pPr lvl="1"/>
            <a:r>
              <a:rPr lang="en-US" dirty="0"/>
              <a:t>“[Authoritarians] distrust voluntary cooperation and information-sharing. [Hackers] have to develop an instinctive hostility to censorship, secrecy, and the use of force or deception to compel responsible adults.“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Attitude is no substitute for competence.</a:t>
            </a:r>
          </a:p>
          <a:p>
            <a:pPr lvl="1"/>
            <a:r>
              <a:rPr lang="en-US" dirty="0"/>
              <a:t>“Hackers won't let posers waste their time, but they worship competence... at demanding skills that few can master and skills that involve mental acuteness, craft, and concentration is best.”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872F-E570-4817-8B7D-44BE6912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D5F8-40BA-491B-B979-A2113165C703}"/>
              </a:ext>
            </a:extLst>
          </p:cNvPr>
          <p:cNvSpPr txBox="1"/>
          <p:nvPr/>
        </p:nvSpPr>
        <p:spPr>
          <a:xfrm>
            <a:off x="-3350" y="6611779"/>
            <a:ext cx="101823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Raymond, E.S. (2001). </a:t>
            </a:r>
            <a:r>
              <a:rPr lang="en-US" sz="1000" dirty="0">
                <a:hlinkClick r:id="rId2"/>
              </a:rPr>
              <a:t>How To Become A Hacker</a:t>
            </a:r>
            <a:r>
              <a:rPr lang="en-US" sz="1000" dirty="0"/>
              <a:t>.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0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558B-0DA9-414D-9132-72CC1A80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 Commandments of Hacker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1B38-3DE0-6A4B-87E1-FFDFB87B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505114"/>
            <a:ext cx="10554574" cy="4572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Give before you get</a:t>
            </a:r>
            <a:r>
              <a:rPr lang="en-US" sz="1600" dirty="0"/>
              <a:t>. Horizontal groups, judged on contributions, respect is earned.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Don’t ask for permission</a:t>
            </a:r>
            <a:r>
              <a:rPr lang="en-US" sz="1600" dirty="0"/>
              <a:t>. Do things without permission, then evaluate the outcome.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Doing &gt; Talking</a:t>
            </a:r>
            <a:r>
              <a:rPr lang="en-US" sz="1600" dirty="0"/>
              <a:t>. Doing creates new solutions and is sign of respect.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No excuses</a:t>
            </a:r>
            <a:r>
              <a:rPr lang="en-US" sz="1600" dirty="0"/>
              <a:t>. Hackers are responsible for their actions.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Solve problems</a:t>
            </a:r>
            <a:r>
              <a:rPr lang="en-US" sz="1600" dirty="0"/>
              <a:t>. Use creativity to solve problems in new ways.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Follow your curiosity</a:t>
            </a:r>
            <a:r>
              <a:rPr lang="en-US" sz="1600" dirty="0"/>
              <a:t>. Hunger for learning and knowing more about topics.</a:t>
            </a:r>
          </a:p>
          <a:p>
            <a:pPr lvl="1">
              <a:buFont typeface="+mj-lt"/>
              <a:buAutoNum type="arabicPeriod"/>
            </a:pPr>
            <a:r>
              <a:rPr lang="en-US" sz="1400" b="1" dirty="0"/>
              <a:t>Failing is growing</a:t>
            </a:r>
            <a:r>
              <a:rPr lang="en-US" sz="1400" dirty="0"/>
              <a:t>. Grow from overcoming adversity and uncertainty.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Know tools/communities</a:t>
            </a:r>
            <a:r>
              <a:rPr lang="en-US" sz="1600" dirty="0"/>
              <a:t>. Don’t reinvent the wheel.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Always be learning</a:t>
            </a:r>
            <a:r>
              <a:rPr lang="en-US" sz="1600" dirty="0"/>
              <a:t>. Explore new ideas and experiences.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Get involved</a:t>
            </a:r>
            <a:r>
              <a:rPr lang="en-US" sz="1600" dirty="0"/>
              <a:t>. Fix things wrong in the world.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Have fun</a:t>
            </a:r>
            <a:r>
              <a:rPr lang="en-US" sz="1600" dirty="0"/>
              <a:t>. Work on projects you care about.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546F-EB00-2D4A-8039-CF414DE0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0BD48-57EC-4A16-8763-A9D878ED2BA0}"/>
              </a:ext>
            </a:extLst>
          </p:cNvPr>
          <p:cNvSpPr txBox="1"/>
          <p:nvPr/>
        </p:nvSpPr>
        <p:spPr>
          <a:xfrm>
            <a:off x="-3350" y="6611779"/>
            <a:ext cx="101823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Morato</a:t>
            </a:r>
            <a:r>
              <a:rPr lang="en-US" sz="1000" dirty="0"/>
              <a:t>, M. (2015). </a:t>
            </a:r>
            <a:r>
              <a:rPr lang="en-US" sz="1000" dirty="0">
                <a:hlinkClick r:id="rId2"/>
              </a:rPr>
              <a:t>The Ten Commandments of Hacker Culture</a:t>
            </a:r>
            <a:r>
              <a:rPr lang="en-US" sz="1000" dirty="0"/>
              <a:t>.</a:t>
            </a:r>
            <a:endParaRPr lang="en-US" sz="1000" dirty="0">
              <a:effectLst/>
            </a:endParaRPr>
          </a:p>
        </p:txBody>
      </p:sp>
      <p:pic>
        <p:nvPicPr>
          <p:cNvPr id="10" name="Picture 9" descr="A picture containing person, person, young, holding&#10;&#10;Description automatically generated">
            <a:extLst>
              <a:ext uri="{FF2B5EF4-FFF2-40B4-BE49-F238E27FC236}">
                <a16:creationId xmlns:a16="http://schemas.microsoft.com/office/drawing/2014/main" id="{B6E77FAA-5ABC-4D0E-A881-620C4922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104" y="2600489"/>
            <a:ext cx="3333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2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8E0-479D-4D8A-A57D-72A46CF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Modest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D18-0F98-4901-B677-E9C39B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D8A4FB-7F22-4DCF-AC5D-C51CB169516D}"/>
              </a:ext>
            </a:extLst>
          </p:cNvPr>
          <p:cNvGrpSpPr/>
          <p:nvPr/>
        </p:nvGrpSpPr>
        <p:grpSpPr>
          <a:xfrm>
            <a:off x="1650866" y="2666923"/>
            <a:ext cx="8890269" cy="2475131"/>
            <a:chOff x="1388354" y="2417712"/>
            <a:chExt cx="8890269" cy="2475131"/>
          </a:xfrm>
        </p:grpSpPr>
        <p:pic>
          <p:nvPicPr>
            <p:cNvPr id="26" name="Graphic 25" descr="Left Brain">
              <a:extLst>
                <a:ext uri="{FF2B5EF4-FFF2-40B4-BE49-F238E27FC236}">
                  <a16:creationId xmlns:a16="http://schemas.microsoft.com/office/drawing/2014/main" id="{BB09E5F7-742C-463B-8DBB-AAFEB1DD4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178" y="2417712"/>
              <a:ext cx="2091310" cy="2091310"/>
            </a:xfrm>
            <a:prstGeom prst="rect">
              <a:avLst/>
            </a:prstGeom>
          </p:spPr>
        </p:pic>
        <p:pic>
          <p:nvPicPr>
            <p:cNvPr id="27" name="Graphic 26" descr="Programmer">
              <a:extLst>
                <a:ext uri="{FF2B5EF4-FFF2-40B4-BE49-F238E27FC236}">
                  <a16:creationId xmlns:a16="http://schemas.microsoft.com/office/drawing/2014/main" id="{AE480830-68A0-4E6E-BC46-5B60BA0F2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5999" y="2417712"/>
              <a:ext cx="1828800" cy="1828800"/>
            </a:xfrm>
            <a:prstGeom prst="rect">
              <a:avLst/>
            </a:prstGeom>
          </p:spPr>
        </p:pic>
        <p:pic>
          <p:nvPicPr>
            <p:cNvPr id="28" name="Graphic 27" descr="Sprouting Seed">
              <a:extLst>
                <a:ext uri="{FF2B5EF4-FFF2-40B4-BE49-F238E27FC236}">
                  <a16:creationId xmlns:a16="http://schemas.microsoft.com/office/drawing/2014/main" id="{C28ABFD2-5A56-45AB-B56C-1D9EF62F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8354" y="2417712"/>
              <a:ext cx="1828800" cy="1828800"/>
            </a:xfrm>
            <a:prstGeom prst="rect">
              <a:avLst/>
            </a:prstGeom>
          </p:spPr>
        </p:pic>
        <p:pic>
          <p:nvPicPr>
            <p:cNvPr id="29" name="Graphic 28" descr="Atom">
              <a:extLst>
                <a:ext uri="{FF2B5EF4-FFF2-40B4-BE49-F238E27FC236}">
                  <a16:creationId xmlns:a16="http://schemas.microsoft.com/office/drawing/2014/main" id="{9A2A79CB-FBA7-41A5-BFA1-DFA05AA7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49823" y="2417712"/>
              <a:ext cx="1828800" cy="1828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411C29-27F1-4299-8A98-79FAD272740C}"/>
                </a:ext>
              </a:extLst>
            </p:cNvPr>
            <p:cNvSpPr txBox="1"/>
            <p:nvPr/>
          </p:nvSpPr>
          <p:spPr>
            <a:xfrm>
              <a:off x="1774403" y="424651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Growth</a:t>
              </a:r>
              <a:br>
                <a:rPr lang="en-US" b="1" dirty="0"/>
              </a:br>
              <a:r>
                <a:rPr lang="en-US" b="1" dirty="0"/>
                <a:t>Mindset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109670-AD14-4BC1-821F-4F6B0405C940}"/>
                </a:ext>
              </a:extLst>
            </p:cNvPr>
            <p:cNvSpPr txBox="1"/>
            <p:nvPr/>
          </p:nvSpPr>
          <p:spPr>
            <a:xfrm>
              <a:off x="3887586" y="423244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Computational</a:t>
              </a:r>
              <a:br>
                <a:rPr lang="en-US" b="1" dirty="0"/>
              </a:br>
              <a:r>
                <a:rPr lang="en-US" b="1" dirty="0"/>
                <a:t>Thinking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358555-8625-4720-AB1A-BCF0B0BCB1F9}"/>
                </a:ext>
              </a:extLst>
            </p:cNvPr>
            <p:cNvSpPr txBox="1"/>
            <p:nvPr/>
          </p:nvSpPr>
          <p:spPr>
            <a:xfrm>
              <a:off x="6547500" y="423244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Hacker</a:t>
              </a:r>
              <a:br>
                <a:rPr lang="en-US" b="1" dirty="0"/>
              </a:br>
              <a:r>
                <a:rPr lang="en-US" b="1" dirty="0"/>
                <a:t>Ethic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60D10E-A1D8-441F-B5DC-EAD0587BE539}"/>
                </a:ext>
              </a:extLst>
            </p:cNvPr>
            <p:cNvSpPr txBox="1"/>
            <p:nvPr/>
          </p:nvSpPr>
          <p:spPr>
            <a:xfrm>
              <a:off x="8758930" y="4232442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Scientific</a:t>
              </a:r>
              <a:br>
                <a:rPr lang="en-US" b="1" dirty="0"/>
              </a:br>
              <a:r>
                <a:rPr lang="en-US" b="1" dirty="0"/>
                <a:t>Norms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3BA0E6-9B9C-40DE-8EDF-BF0CBBF5EF41}"/>
              </a:ext>
            </a:extLst>
          </p:cNvPr>
          <p:cNvSpPr/>
          <p:nvPr/>
        </p:nvSpPr>
        <p:spPr>
          <a:xfrm>
            <a:off x="8483735" y="2350008"/>
            <a:ext cx="2286000" cy="3200400"/>
          </a:xfrm>
          <a:prstGeom prst="roundRect">
            <a:avLst/>
          </a:prstGeom>
          <a:noFill/>
          <a:ln w="76200">
            <a:solidFill>
              <a:srgbClr val="CF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5238-C4DA-431E-AA78-BE0E4366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EE2D-F715-44F8-BD44-D134789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0481"/>
            <a:ext cx="10693584" cy="4572000"/>
          </a:xfrm>
        </p:spPr>
        <p:txBody>
          <a:bodyPr/>
          <a:lstStyle/>
          <a:p>
            <a:r>
              <a:rPr lang="en-US" dirty="0"/>
              <a:t>Merton (1942) proposed four norms that guided scientific culture (CUDOS)</a:t>
            </a:r>
          </a:p>
          <a:p>
            <a:pPr lvl="1"/>
            <a:r>
              <a:rPr lang="en-US" u="sng" dirty="0"/>
              <a:t>Communalism</a:t>
            </a:r>
            <a:r>
              <a:rPr lang="en-US" dirty="0"/>
              <a:t>: common ownership of scientific results and methods, duty to share</a:t>
            </a:r>
          </a:p>
          <a:p>
            <a:pPr lvl="1"/>
            <a:r>
              <a:rPr lang="en-US" u="sng" dirty="0"/>
              <a:t>Universalism</a:t>
            </a:r>
            <a:r>
              <a:rPr lang="en-US" dirty="0"/>
              <a:t>: scientific work should be evaluated objectively and impersonally</a:t>
            </a:r>
          </a:p>
          <a:p>
            <a:pPr lvl="1"/>
            <a:r>
              <a:rPr lang="en-US" u="sng" dirty="0"/>
              <a:t>Disinterestedness</a:t>
            </a:r>
            <a:r>
              <a:rPr lang="en-US" dirty="0"/>
              <a:t>: scientific work should be altruistic and avoid self-enrichment and promotion</a:t>
            </a:r>
          </a:p>
          <a:p>
            <a:pPr lvl="1"/>
            <a:r>
              <a:rPr lang="en-US" u="sng" dirty="0"/>
              <a:t>Organized skepticism</a:t>
            </a:r>
            <a:r>
              <a:rPr lang="en-US" dirty="0"/>
              <a:t>: transparency of results, consideration of all evidence, scrutiny by peer review</a:t>
            </a:r>
          </a:p>
          <a:p>
            <a:r>
              <a:rPr lang="en-US" dirty="0"/>
              <a:t>Widely-criticized and many counter-examples exist, but they remain influential with new norms</a:t>
            </a:r>
          </a:p>
          <a:p>
            <a:pPr lvl="1"/>
            <a:r>
              <a:rPr lang="en-US" u="sng" dirty="0"/>
              <a:t>Governance</a:t>
            </a:r>
            <a:r>
              <a:rPr lang="en-US" dirty="0"/>
              <a:t>: scientists are responsible for direction, control, and self-regulation of science</a:t>
            </a:r>
          </a:p>
          <a:p>
            <a:pPr lvl="1"/>
            <a:r>
              <a:rPr lang="en-US" u="sng" dirty="0"/>
              <a:t>Quality</a:t>
            </a:r>
            <a:r>
              <a:rPr lang="en-US" dirty="0"/>
              <a:t>: scientists judge contributions on the basic of quality not quantity</a:t>
            </a:r>
          </a:p>
          <a:p>
            <a:pPr lvl="1"/>
            <a:r>
              <a:rPr lang="en-US" u="sng" dirty="0"/>
              <a:t>Calling</a:t>
            </a:r>
            <a:r>
              <a:rPr lang="en-US" dirty="0"/>
              <a:t>: science is a higher purpose worthy of sacrificing material benefits</a:t>
            </a:r>
          </a:p>
          <a:p>
            <a:pPr lvl="1"/>
            <a:r>
              <a:rPr lang="en-US" u="sng" dirty="0"/>
              <a:t>Breadth</a:t>
            </a:r>
            <a:r>
              <a:rPr lang="en-US" dirty="0"/>
              <a:t>: scientists fulfill responsibilities like teaching and service in addition to research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EC90B-4CD0-4FFA-953A-C0238E6E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85275-5419-4022-A277-EE38871D9D16}"/>
              </a:ext>
            </a:extLst>
          </p:cNvPr>
          <p:cNvSpPr txBox="1"/>
          <p:nvPr/>
        </p:nvSpPr>
        <p:spPr>
          <a:xfrm>
            <a:off x="-3350" y="6611779"/>
            <a:ext cx="113853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Merton, R. K. (1942). </a:t>
            </a:r>
            <a:r>
              <a:rPr lang="en-US" sz="1000" dirty="0">
                <a:hlinkClick r:id="rId2"/>
              </a:rPr>
              <a:t>A note on science and democracy</a:t>
            </a:r>
            <a:r>
              <a:rPr lang="en-US" sz="1000" dirty="0"/>
              <a:t>. </a:t>
            </a:r>
            <a:r>
              <a:rPr lang="en-US" sz="1000" i="1" dirty="0"/>
              <a:t>J. Legal &amp; Pol. Soc.; </a:t>
            </a:r>
            <a:r>
              <a:rPr lang="en-US" sz="1000" dirty="0">
                <a:effectLst/>
              </a:rPr>
              <a:t>Anderson, M. S., et al. (2010). </a:t>
            </a:r>
            <a:r>
              <a:rPr lang="en-US" sz="1000" dirty="0">
                <a:effectLst/>
                <a:hlinkClick r:id="rId3"/>
              </a:rPr>
              <a:t>Extending the Mertonian Norms</a:t>
            </a:r>
            <a:r>
              <a:rPr lang="en-US" sz="1000" dirty="0">
                <a:effectLst/>
              </a:rPr>
              <a:t>. </a:t>
            </a:r>
            <a:r>
              <a:rPr lang="en-US" sz="1000" i="1" dirty="0">
                <a:effectLst/>
              </a:rPr>
              <a:t>Journal of Higher Education</a:t>
            </a:r>
            <a:r>
              <a:rPr lang="en-US" sz="1000" dirty="0">
                <a:effectLst/>
              </a:rPr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3963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1E90-5F98-4B0F-88E6-6F28456F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as a Profession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0D88-035E-4DDC-A42D-68E1809E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issues of ethics, social responsibility, and awareness of regulations and policies</a:t>
            </a:r>
          </a:p>
          <a:p>
            <a:pPr lvl="1"/>
            <a:r>
              <a:rPr lang="en-US" dirty="0"/>
              <a:t>Privacy, property, accessibility, security, human rights</a:t>
            </a:r>
          </a:p>
          <a:p>
            <a:r>
              <a:rPr lang="en-US" dirty="0"/>
              <a:t>Communicating results of analyses back to both expert and general audiences</a:t>
            </a:r>
          </a:p>
          <a:p>
            <a:pPr lvl="1"/>
            <a:r>
              <a:rPr lang="en-US" dirty="0"/>
              <a:t>Visualization, evaluation, explanation, trust, persuasion, storytelling</a:t>
            </a:r>
          </a:p>
          <a:p>
            <a:r>
              <a:rPr lang="en-US" dirty="0"/>
              <a:t>Collaborating to manage complexity and accomplish larger goals</a:t>
            </a:r>
          </a:p>
          <a:p>
            <a:pPr lvl="1"/>
            <a:r>
              <a:rPr lang="en-US" dirty="0"/>
              <a:t>Teamwork, brokerage, delegation, translation, </a:t>
            </a:r>
            <a:r>
              <a:rPr lang="en-US" dirty="0" err="1"/>
              <a:t>infrastructuring</a:t>
            </a:r>
            <a:endParaRPr lang="en-US" dirty="0"/>
          </a:p>
          <a:p>
            <a:r>
              <a:rPr lang="en-US" dirty="0"/>
              <a:t>Management of people and projects</a:t>
            </a:r>
          </a:p>
          <a:p>
            <a:pPr lvl="1"/>
            <a:r>
              <a:rPr lang="en-US" dirty="0"/>
              <a:t>Planning, documentation, leadership, conflict resolution, mentorship, consciousness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DAE7-7B9C-4B1B-9BBC-9CAB23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4E466-729E-40C5-8E14-01ABCC658730}"/>
              </a:ext>
            </a:extLst>
          </p:cNvPr>
          <p:cNvSpPr txBox="1"/>
          <p:nvPr/>
        </p:nvSpPr>
        <p:spPr>
          <a:xfrm>
            <a:off x="-3050" y="6611779"/>
            <a:ext cx="113850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Hall, K.L., et al. (2018). </a:t>
            </a:r>
            <a:r>
              <a:rPr lang="en-US" sz="1000" dirty="0">
                <a:hlinkClick r:id="rId2"/>
              </a:rPr>
              <a:t>The science of team science</a:t>
            </a:r>
            <a:r>
              <a:rPr lang="en-US" sz="1000" dirty="0"/>
              <a:t>. </a:t>
            </a:r>
            <a:r>
              <a:rPr lang="en-US" sz="1000" i="1" dirty="0"/>
              <a:t>American Psychologist</a:t>
            </a:r>
            <a:r>
              <a:rPr lang="en-US" sz="1000" dirty="0"/>
              <a:t>; National Academies. (2017). </a:t>
            </a:r>
            <a:r>
              <a:rPr lang="en-US" sz="1000" dirty="0">
                <a:hlinkClick r:id="rId3"/>
              </a:rPr>
              <a:t>Communicating Science Effectively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47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8E0-479D-4D8A-A57D-72A46CF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Mindset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D18-0F98-4901-B677-E9C39B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16C93C-DCFB-4ACE-BEF5-8D3B3CB7D032}"/>
              </a:ext>
            </a:extLst>
          </p:cNvPr>
          <p:cNvGrpSpPr/>
          <p:nvPr/>
        </p:nvGrpSpPr>
        <p:grpSpPr>
          <a:xfrm>
            <a:off x="1650866" y="1688548"/>
            <a:ext cx="8890269" cy="2475131"/>
            <a:chOff x="1388354" y="2417712"/>
            <a:chExt cx="8890269" cy="2475131"/>
          </a:xfrm>
        </p:grpSpPr>
        <p:pic>
          <p:nvPicPr>
            <p:cNvPr id="10" name="Graphic 9" descr="Left Brain">
              <a:extLst>
                <a:ext uri="{FF2B5EF4-FFF2-40B4-BE49-F238E27FC236}">
                  <a16:creationId xmlns:a16="http://schemas.microsoft.com/office/drawing/2014/main" id="{89236417-D918-4C46-8AF2-B605E087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178" y="2417712"/>
              <a:ext cx="2091310" cy="2091310"/>
            </a:xfrm>
            <a:prstGeom prst="rect">
              <a:avLst/>
            </a:prstGeom>
          </p:spPr>
        </p:pic>
        <p:pic>
          <p:nvPicPr>
            <p:cNvPr id="12" name="Graphic 11" descr="Programmer">
              <a:extLst>
                <a:ext uri="{FF2B5EF4-FFF2-40B4-BE49-F238E27FC236}">
                  <a16:creationId xmlns:a16="http://schemas.microsoft.com/office/drawing/2014/main" id="{C99A8AEB-A163-4153-B931-235E4BCAF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5999" y="2417712"/>
              <a:ext cx="1828800" cy="1828800"/>
            </a:xfrm>
            <a:prstGeom prst="rect">
              <a:avLst/>
            </a:prstGeom>
          </p:spPr>
        </p:pic>
        <p:pic>
          <p:nvPicPr>
            <p:cNvPr id="14" name="Graphic 13" descr="Sprouting Seed">
              <a:extLst>
                <a:ext uri="{FF2B5EF4-FFF2-40B4-BE49-F238E27FC236}">
                  <a16:creationId xmlns:a16="http://schemas.microsoft.com/office/drawing/2014/main" id="{76CD0408-9BBF-4E6A-9613-9F574E01E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8354" y="2417712"/>
              <a:ext cx="1828800" cy="1828800"/>
            </a:xfrm>
            <a:prstGeom prst="rect">
              <a:avLst/>
            </a:prstGeom>
          </p:spPr>
        </p:pic>
        <p:pic>
          <p:nvPicPr>
            <p:cNvPr id="16" name="Graphic 15" descr="Atom">
              <a:extLst>
                <a:ext uri="{FF2B5EF4-FFF2-40B4-BE49-F238E27FC236}">
                  <a16:creationId xmlns:a16="http://schemas.microsoft.com/office/drawing/2014/main" id="{F91212E9-8AC0-4AE6-931B-601A9458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49823" y="2417712"/>
              <a:ext cx="1828800" cy="1828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E5D22B-AB70-4071-8870-5D5200B5C689}"/>
                </a:ext>
              </a:extLst>
            </p:cNvPr>
            <p:cNvSpPr txBox="1"/>
            <p:nvPr/>
          </p:nvSpPr>
          <p:spPr>
            <a:xfrm>
              <a:off x="1774403" y="424651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Growth</a:t>
              </a:r>
              <a:br>
                <a:rPr lang="en-US" b="1" dirty="0"/>
              </a:br>
              <a:r>
                <a:rPr lang="en-US" b="1" dirty="0"/>
                <a:t>Mindset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66998B-340B-43E5-943F-D822B8CCA2A7}"/>
                </a:ext>
              </a:extLst>
            </p:cNvPr>
            <p:cNvSpPr txBox="1"/>
            <p:nvPr/>
          </p:nvSpPr>
          <p:spPr>
            <a:xfrm>
              <a:off x="3887586" y="423244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Computational</a:t>
              </a:r>
              <a:br>
                <a:rPr lang="en-US" b="1" dirty="0"/>
              </a:br>
              <a:r>
                <a:rPr lang="en-US" b="1" dirty="0"/>
                <a:t>Thinking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2C2BB4-41CD-427F-ACED-CD296B75208C}"/>
                </a:ext>
              </a:extLst>
            </p:cNvPr>
            <p:cNvSpPr txBox="1"/>
            <p:nvPr/>
          </p:nvSpPr>
          <p:spPr>
            <a:xfrm>
              <a:off x="6547500" y="423244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Hacker</a:t>
              </a:r>
              <a:br>
                <a:rPr lang="en-US" b="1" dirty="0"/>
              </a:br>
              <a:r>
                <a:rPr lang="en-US" b="1" dirty="0"/>
                <a:t>Ethic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3D241F-8C04-477F-865A-1A2DFBF7DDB5}"/>
                </a:ext>
              </a:extLst>
            </p:cNvPr>
            <p:cNvSpPr txBox="1"/>
            <p:nvPr/>
          </p:nvSpPr>
          <p:spPr>
            <a:xfrm>
              <a:off x="8758930" y="4232442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Scientific</a:t>
              </a:r>
              <a:br>
                <a:rPr lang="en-US" b="1" dirty="0"/>
              </a:br>
              <a:r>
                <a:rPr lang="en-US" b="1" dirty="0"/>
                <a:t>Norms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0DB9D4-82E7-4F53-B449-778F9AFE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491972"/>
            <a:ext cx="10554574" cy="1828801"/>
          </a:xfrm>
        </p:spPr>
        <p:txBody>
          <a:bodyPr/>
          <a:lstStyle/>
          <a:p>
            <a:r>
              <a:rPr lang="en-US" u="sng" dirty="0"/>
              <a:t>Growth Mindset</a:t>
            </a:r>
            <a:r>
              <a:rPr lang="en-US" dirty="0"/>
              <a:t>: effort not ability, continual improvement, challenge-seeking, resilience</a:t>
            </a:r>
          </a:p>
          <a:p>
            <a:r>
              <a:rPr lang="en-US" u="sng" dirty="0"/>
              <a:t>Computational Thinking</a:t>
            </a:r>
            <a:r>
              <a:rPr lang="en-US" dirty="0"/>
              <a:t>: concepts, practices, perspectives of applying computing technologies</a:t>
            </a:r>
          </a:p>
          <a:p>
            <a:r>
              <a:rPr lang="en-US" u="sng" dirty="0"/>
              <a:t>Hacker Ethic</a:t>
            </a:r>
            <a:r>
              <a:rPr lang="en-US" dirty="0"/>
              <a:t>: sharing, openness, creativity, autonomy, curiosity, bias towards action</a:t>
            </a:r>
          </a:p>
          <a:p>
            <a:r>
              <a:rPr lang="en-US" u="sng" dirty="0"/>
              <a:t>Scientific Norms</a:t>
            </a:r>
            <a:r>
              <a:rPr lang="en-US" dirty="0"/>
              <a:t>: communalism, skepticism, responsibility, communication,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09208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2DAD9-FC2F-4862-83FE-D51859F9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Data-centered </a:t>
            </a:r>
            <a:r>
              <a:rPr lang="en-US" i="1" dirty="0"/>
              <a:t>vs</a:t>
            </a:r>
            <a:r>
              <a:rPr lang="en-US" dirty="0"/>
              <a:t>. Human-centered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DC4FB-69B0-4B8C-91DB-F5772D66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care more about the data or the people?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8E4E-EBA2-4EB8-AE0C-98353525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4DEDE6-2FFA-4E66-88F1-A8B2E9ABD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62547"/>
              </p:ext>
            </p:extLst>
          </p:nvPr>
        </p:nvGraphicFramePr>
        <p:xfrm>
          <a:off x="1643585" y="2841639"/>
          <a:ext cx="89048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08">
                  <a:extLst>
                    <a:ext uri="{9D8B030D-6E8A-4147-A177-3AD203B41FA5}">
                      <a16:colId xmlns:a16="http://schemas.microsoft.com/office/drawing/2014/main" val="1749022053"/>
                    </a:ext>
                  </a:extLst>
                </a:gridCol>
                <a:gridCol w="3882510">
                  <a:extLst>
                    <a:ext uri="{9D8B030D-6E8A-4147-A177-3AD203B41FA5}">
                      <a16:colId xmlns:a16="http://schemas.microsoft.com/office/drawing/2014/main" val="299705918"/>
                    </a:ext>
                  </a:extLst>
                </a:gridCol>
                <a:gridCol w="3882510">
                  <a:extLst>
                    <a:ext uri="{9D8B030D-6E8A-4147-A177-3AD203B41FA5}">
                      <a16:colId xmlns:a16="http://schemas.microsoft.com/office/drawing/2014/main" val="2488197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Data-centered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Human-centered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Unicorn expert-hacker-engineer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Anyone with a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</a:t>
                      </a:r>
                      <a:r>
                        <a:rPr lang="en-US" i="0" u="sng" dirty="0"/>
                        <a:t>to do</a:t>
                      </a:r>
                      <a:r>
                        <a:rPr lang="en-US" i="0" u="none" dirty="0"/>
                        <a:t> data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</a:t>
                      </a:r>
                      <a:r>
                        <a:rPr lang="en-US" u="sng" dirty="0"/>
                        <a:t>to be</a:t>
                      </a:r>
                      <a:r>
                        <a:rPr lang="en-US" u="none" dirty="0"/>
                        <a:t> a data scientist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1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CS, stats,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INFO, social sciences, real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2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the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citizen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Because data can help </a:t>
                      </a:r>
                      <a:r>
                        <a:rPr lang="en-US" u="sng" dirty="0"/>
                        <a:t>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Because data can help </a:t>
                      </a:r>
                      <a:r>
                        <a:rPr lang="en-US" u="sng" dirty="0"/>
                        <a:t>someone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7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Life-cycles, frameworks,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Context, participation, 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4069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04AE5CD-178D-426D-B02F-36836E879417}"/>
              </a:ext>
            </a:extLst>
          </p:cNvPr>
          <p:cNvGrpSpPr/>
          <p:nvPr/>
        </p:nvGrpSpPr>
        <p:grpSpPr>
          <a:xfrm>
            <a:off x="7059168" y="1505436"/>
            <a:ext cx="2979046" cy="1251248"/>
            <a:chOff x="7141464" y="1345648"/>
            <a:chExt cx="2979046" cy="1251248"/>
          </a:xfrm>
        </p:grpSpPr>
        <p:pic>
          <p:nvPicPr>
            <p:cNvPr id="2" name="Graphic 1" descr="Left Brain">
              <a:extLst>
                <a:ext uri="{FF2B5EF4-FFF2-40B4-BE49-F238E27FC236}">
                  <a16:creationId xmlns:a16="http://schemas.microsoft.com/office/drawing/2014/main" id="{D186B520-E8A6-41FB-AE10-4EFC6E511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0814" y="1372323"/>
              <a:ext cx="797426" cy="797426"/>
            </a:xfrm>
            <a:prstGeom prst="rect">
              <a:avLst/>
            </a:prstGeom>
          </p:spPr>
        </p:pic>
        <p:pic>
          <p:nvPicPr>
            <p:cNvPr id="3" name="Graphic 2" descr="Programmer">
              <a:extLst>
                <a:ext uri="{FF2B5EF4-FFF2-40B4-BE49-F238E27FC236}">
                  <a16:creationId xmlns:a16="http://schemas.microsoft.com/office/drawing/2014/main" id="{93B883BE-C550-4312-85EC-C4E77B6C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66614" y="1372323"/>
              <a:ext cx="685800" cy="685800"/>
            </a:xfrm>
            <a:prstGeom prst="rect">
              <a:avLst/>
            </a:prstGeom>
          </p:spPr>
        </p:pic>
        <p:pic>
          <p:nvPicPr>
            <p:cNvPr id="11" name="Graphic 10" descr="Sprouting Seed">
              <a:extLst>
                <a:ext uri="{FF2B5EF4-FFF2-40B4-BE49-F238E27FC236}">
                  <a16:creationId xmlns:a16="http://schemas.microsoft.com/office/drawing/2014/main" id="{2B7D1CCF-9C84-4C8B-BEEC-DEA8537FF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95014" y="1372323"/>
              <a:ext cx="685800" cy="685800"/>
            </a:xfrm>
            <a:prstGeom prst="rect">
              <a:avLst/>
            </a:prstGeom>
          </p:spPr>
        </p:pic>
        <p:pic>
          <p:nvPicPr>
            <p:cNvPr id="13" name="Graphic 12" descr="Atom">
              <a:extLst>
                <a:ext uri="{FF2B5EF4-FFF2-40B4-BE49-F238E27FC236}">
                  <a16:creationId xmlns:a16="http://schemas.microsoft.com/office/drawing/2014/main" id="{F074BDF9-0094-47F6-AE36-E7C971AFE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52414" y="1372323"/>
              <a:ext cx="685800" cy="685800"/>
            </a:xfrm>
            <a:prstGeom prst="rect">
              <a:avLst/>
            </a:prstGeom>
          </p:spPr>
        </p:pic>
        <p:sp>
          <p:nvSpPr>
            <p:cNvPr id="14" name="Callout: Down Arrow 13">
              <a:extLst>
                <a:ext uri="{FF2B5EF4-FFF2-40B4-BE49-F238E27FC236}">
                  <a16:creationId xmlns:a16="http://schemas.microsoft.com/office/drawing/2014/main" id="{281622B0-3C6E-4E0E-B7BC-D17F5CA89A5E}"/>
                </a:ext>
              </a:extLst>
            </p:cNvPr>
            <p:cNvSpPr/>
            <p:nvPr/>
          </p:nvSpPr>
          <p:spPr>
            <a:xfrm>
              <a:off x="7141464" y="1345648"/>
              <a:ext cx="2979046" cy="1251248"/>
            </a:xfrm>
            <a:prstGeom prst="downArrowCallout">
              <a:avLst/>
            </a:prstGeom>
            <a:noFill/>
            <a:ln w="76200">
              <a:solidFill>
                <a:srgbClr val="CFB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56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2DAD9-FC2F-4862-83FE-D51859F9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Data-centered </a:t>
            </a:r>
            <a:r>
              <a:rPr lang="en-US" i="1" dirty="0"/>
              <a:t>vs</a:t>
            </a:r>
            <a:r>
              <a:rPr lang="en-US" dirty="0"/>
              <a:t>. Human-centered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DC4FB-69B0-4B8C-91DB-F5772D66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care more about the data or the people?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&gt;90% of data science education focuses on data-centered perspectives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D8E4E-EBA2-4EB8-AE0C-98353525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4DEDE6-2FFA-4E66-88F1-A8B2E9ABDCC5}"/>
              </a:ext>
            </a:extLst>
          </p:cNvPr>
          <p:cNvGraphicFramePr>
            <a:graphicFrameLocks noGrp="1"/>
          </p:cNvGraphicFramePr>
          <p:nvPr/>
        </p:nvGraphicFramePr>
        <p:xfrm>
          <a:off x="1643585" y="2408541"/>
          <a:ext cx="89048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08">
                  <a:extLst>
                    <a:ext uri="{9D8B030D-6E8A-4147-A177-3AD203B41FA5}">
                      <a16:colId xmlns:a16="http://schemas.microsoft.com/office/drawing/2014/main" val="1749022053"/>
                    </a:ext>
                  </a:extLst>
                </a:gridCol>
                <a:gridCol w="3882510">
                  <a:extLst>
                    <a:ext uri="{9D8B030D-6E8A-4147-A177-3AD203B41FA5}">
                      <a16:colId xmlns:a16="http://schemas.microsoft.com/office/drawing/2014/main" val="299705918"/>
                    </a:ext>
                  </a:extLst>
                </a:gridCol>
                <a:gridCol w="3882510">
                  <a:extLst>
                    <a:ext uri="{9D8B030D-6E8A-4147-A177-3AD203B41FA5}">
                      <a16:colId xmlns:a16="http://schemas.microsoft.com/office/drawing/2014/main" val="2488197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Data-centered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Human-centered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Unicorn expert-hacker-engineer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Anyone with a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</a:t>
                      </a:r>
                      <a:r>
                        <a:rPr lang="en-US" i="0" u="sng" dirty="0"/>
                        <a:t>to do</a:t>
                      </a:r>
                      <a:r>
                        <a:rPr lang="en-US" i="0" u="none" dirty="0"/>
                        <a:t> data 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</a:t>
                      </a:r>
                      <a:r>
                        <a:rPr lang="en-US" u="sng" dirty="0"/>
                        <a:t>to be</a:t>
                      </a:r>
                      <a:r>
                        <a:rPr lang="en-US" u="none" dirty="0"/>
                        <a:t> a data scientist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1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CS, stats,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INFO, social sciences, real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2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the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citizen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2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Because data can help </a:t>
                      </a:r>
                      <a:r>
                        <a:rPr lang="en-US" u="sng" dirty="0"/>
                        <a:t>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Because data can help </a:t>
                      </a:r>
                      <a:r>
                        <a:rPr lang="en-US" u="sng" dirty="0"/>
                        <a:t>someone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7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Life-cycles, frameworks,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Context, participation, 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40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88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58E0-479D-4D8A-A57D-72A46CF5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Mindset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ED18-0F98-4901-B677-E9C39B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16C93C-DCFB-4ACE-BEF5-8D3B3CB7D032}"/>
              </a:ext>
            </a:extLst>
          </p:cNvPr>
          <p:cNvGrpSpPr/>
          <p:nvPr/>
        </p:nvGrpSpPr>
        <p:grpSpPr>
          <a:xfrm>
            <a:off x="1650866" y="1688548"/>
            <a:ext cx="8890269" cy="2475131"/>
            <a:chOff x="1388354" y="2417712"/>
            <a:chExt cx="8890269" cy="2475131"/>
          </a:xfrm>
        </p:grpSpPr>
        <p:pic>
          <p:nvPicPr>
            <p:cNvPr id="10" name="Graphic 9" descr="Left Brain">
              <a:extLst>
                <a:ext uri="{FF2B5EF4-FFF2-40B4-BE49-F238E27FC236}">
                  <a16:creationId xmlns:a16="http://schemas.microsoft.com/office/drawing/2014/main" id="{89236417-D918-4C46-8AF2-B605E087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2178" y="2417712"/>
              <a:ext cx="2091310" cy="2091310"/>
            </a:xfrm>
            <a:prstGeom prst="rect">
              <a:avLst/>
            </a:prstGeom>
          </p:spPr>
        </p:pic>
        <p:pic>
          <p:nvPicPr>
            <p:cNvPr id="12" name="Graphic 11" descr="Programmer">
              <a:extLst>
                <a:ext uri="{FF2B5EF4-FFF2-40B4-BE49-F238E27FC236}">
                  <a16:creationId xmlns:a16="http://schemas.microsoft.com/office/drawing/2014/main" id="{C99A8AEB-A163-4153-B931-235E4BCAF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5999" y="2417712"/>
              <a:ext cx="1828800" cy="1828800"/>
            </a:xfrm>
            <a:prstGeom prst="rect">
              <a:avLst/>
            </a:prstGeom>
          </p:spPr>
        </p:pic>
        <p:pic>
          <p:nvPicPr>
            <p:cNvPr id="14" name="Graphic 13" descr="Sprouting Seed">
              <a:extLst>
                <a:ext uri="{FF2B5EF4-FFF2-40B4-BE49-F238E27FC236}">
                  <a16:creationId xmlns:a16="http://schemas.microsoft.com/office/drawing/2014/main" id="{76CD0408-9BBF-4E6A-9613-9F574E01E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8354" y="2417712"/>
              <a:ext cx="1828800" cy="1828800"/>
            </a:xfrm>
            <a:prstGeom prst="rect">
              <a:avLst/>
            </a:prstGeom>
          </p:spPr>
        </p:pic>
        <p:pic>
          <p:nvPicPr>
            <p:cNvPr id="16" name="Graphic 15" descr="Atom">
              <a:extLst>
                <a:ext uri="{FF2B5EF4-FFF2-40B4-BE49-F238E27FC236}">
                  <a16:creationId xmlns:a16="http://schemas.microsoft.com/office/drawing/2014/main" id="{F91212E9-8AC0-4AE6-931B-601A9458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49823" y="2417712"/>
              <a:ext cx="1828800" cy="1828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E5D22B-AB70-4071-8870-5D5200B5C689}"/>
                </a:ext>
              </a:extLst>
            </p:cNvPr>
            <p:cNvSpPr txBox="1"/>
            <p:nvPr/>
          </p:nvSpPr>
          <p:spPr>
            <a:xfrm>
              <a:off x="1774403" y="4246512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Growth</a:t>
              </a:r>
              <a:br>
                <a:rPr lang="en-US" b="1" dirty="0"/>
              </a:br>
              <a:r>
                <a:rPr lang="en-US" b="1" dirty="0"/>
                <a:t>Mindset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66998B-340B-43E5-943F-D822B8CCA2A7}"/>
                </a:ext>
              </a:extLst>
            </p:cNvPr>
            <p:cNvSpPr txBox="1"/>
            <p:nvPr/>
          </p:nvSpPr>
          <p:spPr>
            <a:xfrm>
              <a:off x="3887586" y="4232444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Computational</a:t>
              </a:r>
              <a:br>
                <a:rPr lang="en-US" b="1" dirty="0"/>
              </a:br>
              <a:r>
                <a:rPr lang="en-US" b="1" dirty="0"/>
                <a:t>Thinking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2C2BB4-41CD-427F-ACED-CD296B75208C}"/>
                </a:ext>
              </a:extLst>
            </p:cNvPr>
            <p:cNvSpPr txBox="1"/>
            <p:nvPr/>
          </p:nvSpPr>
          <p:spPr>
            <a:xfrm>
              <a:off x="6547500" y="4232443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Hacker</a:t>
              </a:r>
              <a:br>
                <a:rPr lang="en-US" b="1" dirty="0"/>
              </a:br>
              <a:r>
                <a:rPr lang="en-US" b="1" dirty="0"/>
                <a:t>Ethic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3D241F-8C04-477F-865A-1A2DFBF7DDB5}"/>
                </a:ext>
              </a:extLst>
            </p:cNvPr>
            <p:cNvSpPr txBox="1"/>
            <p:nvPr/>
          </p:nvSpPr>
          <p:spPr>
            <a:xfrm>
              <a:off x="8758930" y="4232442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Scientific</a:t>
              </a:r>
              <a:br>
                <a:rPr lang="en-US" b="1" dirty="0"/>
              </a:br>
              <a:r>
                <a:rPr lang="en-US" b="1" dirty="0"/>
                <a:t>Norms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0DB9D4-82E7-4F53-B449-778F9AFE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491972"/>
            <a:ext cx="10554574" cy="18288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9FAE-BDA2-8A4F-A9FD-EB344C36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2587-2FB5-9148-A7D7-723CC8C6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canvas.colorado.edu</a:t>
            </a:r>
            <a:r>
              <a:rPr lang="en-US" dirty="0"/>
              <a:t>/courses/76471/pages/software-setup-for-class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12D7-856D-6342-9DF2-7ABE4F84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131E07-0EC7-4521-8E8C-CB0F056F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5E682-CD08-45BF-896E-CE77AEA84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1C4E-113E-43D0-8CDD-65937EFA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EE2C-500D-4899-870B-5E6D2098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1A57F-6CDB-4C41-A287-8F152086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09D190-4E3A-49F0-A31B-3347455F29A5}"/>
              </a:ext>
            </a:extLst>
          </p:cNvPr>
          <p:cNvGrpSpPr/>
          <p:nvPr/>
        </p:nvGrpSpPr>
        <p:grpSpPr>
          <a:xfrm>
            <a:off x="3530339" y="1838646"/>
            <a:ext cx="6944880" cy="1931672"/>
            <a:chOff x="2623560" y="2661608"/>
            <a:chExt cx="6944880" cy="193167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ED94FD-AE35-44B4-A308-8FA1A5B3911D}"/>
                </a:ext>
              </a:extLst>
            </p:cNvPr>
            <p:cNvSpPr/>
            <p:nvPr/>
          </p:nvSpPr>
          <p:spPr>
            <a:xfrm>
              <a:off x="2623560" y="2661608"/>
              <a:ext cx="1371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 1201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6CB464-081A-4D46-A00C-429A1FE845F0}"/>
                </a:ext>
              </a:extLst>
            </p:cNvPr>
            <p:cNvSpPr/>
            <p:nvPr/>
          </p:nvSpPr>
          <p:spPr>
            <a:xfrm>
              <a:off x="4437118" y="3907480"/>
              <a:ext cx="1371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 2301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3A115BA-F9BA-4E40-9ABA-54952E55407E}"/>
                </a:ext>
              </a:extLst>
            </p:cNvPr>
            <p:cNvSpPr/>
            <p:nvPr/>
          </p:nvSpPr>
          <p:spPr>
            <a:xfrm>
              <a:off x="4437120" y="2661608"/>
              <a:ext cx="1371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 2201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E259060-5C70-4790-9FFC-76338D3808AC}"/>
                </a:ext>
              </a:extLst>
            </p:cNvPr>
            <p:cNvSpPr/>
            <p:nvPr/>
          </p:nvSpPr>
          <p:spPr>
            <a:xfrm>
              <a:off x="6383282" y="3352800"/>
              <a:ext cx="1371600" cy="685800"/>
            </a:xfrm>
            <a:prstGeom prst="round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INFO 3401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AFC0FD-4FF2-4998-939D-183C6CCFFCA0}"/>
                </a:ext>
              </a:extLst>
            </p:cNvPr>
            <p:cNvSpPr/>
            <p:nvPr/>
          </p:nvSpPr>
          <p:spPr>
            <a:xfrm>
              <a:off x="8196840" y="3352800"/>
              <a:ext cx="1371600" cy="685800"/>
            </a:xfrm>
            <a:prstGeom prst="roundRect">
              <a:avLst/>
            </a:prstGeom>
            <a:solidFill>
              <a:srgbClr val="CFB87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 3402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1633BA-4E27-40A4-9C95-7B340421C17D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3995160" y="3004508"/>
              <a:ext cx="4419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2AE581-1617-4F89-BB23-1A5119D2E124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5808720" y="3004508"/>
              <a:ext cx="574562" cy="69119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5D06565-160B-475B-994B-00398F76DC32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 flipV="1">
              <a:off x="5808718" y="3695700"/>
              <a:ext cx="574564" cy="5546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5B31E5-152E-45FF-A0A3-E15F869DE81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7754882" y="3695700"/>
              <a:ext cx="44195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0107BC1-D0C1-44CD-97A7-758451AB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4285765"/>
            <a:ext cx="10554574" cy="1664321"/>
          </a:xfrm>
        </p:spPr>
        <p:txBody>
          <a:bodyPr>
            <a:noAutofit/>
          </a:bodyPr>
          <a:lstStyle/>
          <a:p>
            <a:r>
              <a:rPr lang="en-US" dirty="0"/>
              <a:t>Integrating concepts and skills from the rest of the computational and quantitative track</a:t>
            </a:r>
          </a:p>
          <a:p>
            <a:r>
              <a:rPr lang="en-US" dirty="0"/>
              <a:t>Improve your confidence analyzing diverse kinds of data</a:t>
            </a:r>
          </a:p>
          <a:p>
            <a:r>
              <a:rPr lang="en-US" dirty="0"/>
              <a:t>Develop your ability to match questions, data, and solutions</a:t>
            </a:r>
          </a:p>
          <a:p>
            <a:r>
              <a:rPr lang="en-US" dirty="0"/>
              <a:t>Understand professional data science tools and methods</a:t>
            </a:r>
          </a:p>
          <a:p>
            <a:r>
              <a:rPr lang="en-US" dirty="0"/>
              <a:t>Think critically about the opportunities and limitations of 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1FA190-B418-412D-B2ED-FB54D7483481}"/>
              </a:ext>
            </a:extLst>
          </p:cNvPr>
          <p:cNvSpPr/>
          <p:nvPr/>
        </p:nvSpPr>
        <p:spPr>
          <a:xfrm>
            <a:off x="3530339" y="3086100"/>
            <a:ext cx="1371600" cy="685800"/>
          </a:xfrm>
          <a:prstGeom prst="roundRect">
            <a:avLst/>
          </a:prstGeom>
          <a:solidFill>
            <a:srgbClr val="CFB87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1301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89E96C-4A80-416F-A290-760E5F03759E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 flipV="1">
            <a:off x="4901939" y="3427418"/>
            <a:ext cx="441958" cy="15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F89B-3ACF-C044-9E93-A105B68C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F894-C304-0241-98F7-D885E5FC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6270A-AA75-5140-8BCA-4958708E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1580868"/>
            <a:ext cx="7277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F89B-3ACF-C044-9E93-A105B68C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F894-C304-0241-98F7-D885E5FC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9070B-FBE8-9C40-9A46-6DE8D921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64" y="1534977"/>
            <a:ext cx="6122670" cy="532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4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B04-DA8C-47C2-B6CC-72C4070C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A114-F51D-44B2-AC18-417AAEF8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 Assignments</a:t>
            </a:r>
            <a:r>
              <a:rPr lang="en-US" dirty="0"/>
              <a:t> – 50%</a:t>
            </a:r>
          </a:p>
          <a:p>
            <a:r>
              <a:rPr lang="en-US" b="1" dirty="0"/>
              <a:t>Quizzes</a:t>
            </a:r>
            <a:r>
              <a:rPr lang="en-US" dirty="0"/>
              <a:t> – 20% </a:t>
            </a:r>
          </a:p>
          <a:p>
            <a:r>
              <a:rPr lang="en-US" b="1" dirty="0"/>
              <a:t>Attendance </a:t>
            </a:r>
            <a:r>
              <a:rPr lang="en-US" dirty="0"/>
              <a:t>– 5% </a:t>
            </a:r>
          </a:p>
          <a:p>
            <a:r>
              <a:rPr lang="en-US" b="1" dirty="0"/>
              <a:t>Final Project </a:t>
            </a:r>
            <a:r>
              <a:rPr lang="en-US"/>
              <a:t>– 25%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8968-FCF3-46FA-8724-C7508738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B8385-3CE8-4ACB-9E20-1DB217DD76E8}"/>
              </a:ext>
            </a:extLst>
          </p:cNvPr>
          <p:cNvSpPr/>
          <p:nvPr/>
        </p:nvSpPr>
        <p:spPr>
          <a:xfrm>
            <a:off x="1066800" y="5669315"/>
            <a:ext cx="10058400" cy="646331"/>
          </a:xfrm>
          <a:prstGeom prst="rect">
            <a:avLst/>
          </a:prstGeom>
          <a:solidFill>
            <a:srgbClr val="CFB87C"/>
          </a:solidFill>
          <a:ln w="38100">
            <a:solidFill>
              <a:srgbClr val="CFB87C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dirty="0"/>
              <a:t>All assignments and quizzes will occur on Canvas, please do not attempt to submit via email</a:t>
            </a:r>
          </a:p>
        </p:txBody>
      </p:sp>
    </p:spTree>
    <p:extLst>
      <p:ext uri="{BB962C8B-B14F-4D97-AF65-F5344CB8AC3E}">
        <p14:creationId xmlns:p14="http://schemas.microsoft.com/office/powerpoint/2010/main" val="232863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566-12FA-4645-9C57-F3AA7DE0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Contingencies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615A-AD1D-4DF5-A394-86648452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0481"/>
            <a:ext cx="7742569" cy="4572000"/>
          </a:xfrm>
        </p:spPr>
        <p:txBody>
          <a:bodyPr/>
          <a:lstStyle/>
          <a:p>
            <a:r>
              <a:rPr lang="en-US" dirty="0"/>
              <a:t>If you require sequestration, treatment, convalescence:</a:t>
            </a:r>
          </a:p>
          <a:p>
            <a:pPr lvl="1"/>
            <a:r>
              <a:rPr lang="en-US" dirty="0"/>
              <a:t>We will try to accommodate through extensions and incompletes</a:t>
            </a:r>
          </a:p>
          <a:p>
            <a:r>
              <a:rPr lang="en-US" dirty="0"/>
              <a:t>If a roommate, partner, or family member’s diagnosis will affect you:</a:t>
            </a:r>
          </a:p>
          <a:p>
            <a:pPr lvl="1"/>
            <a:r>
              <a:rPr lang="en-US" dirty="0"/>
              <a:t>We will also try to accommodate through extensions and incompletes</a:t>
            </a:r>
          </a:p>
          <a:p>
            <a:pPr lvl="1"/>
            <a:endParaRPr lang="en-US" dirty="0"/>
          </a:p>
          <a:p>
            <a:r>
              <a:rPr lang="en-US" dirty="0"/>
              <a:t>We are bound by and will enforce </a:t>
            </a:r>
            <a:r>
              <a:rPr lang="en-US" dirty="0">
                <a:hlinkClick r:id="rId2"/>
              </a:rPr>
              <a:t>campus COVID-19 policy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1B3F4-F500-4E31-8A08-0AE5584D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74B11E-71F5-453A-90E2-10A865AF6966}"/>
              </a:ext>
            </a:extLst>
          </p:cNvPr>
          <p:cNvSpPr/>
          <p:nvPr/>
        </p:nvSpPr>
        <p:spPr>
          <a:xfrm>
            <a:off x="1066800" y="5669315"/>
            <a:ext cx="10058400" cy="646331"/>
          </a:xfrm>
          <a:prstGeom prst="rect">
            <a:avLst/>
          </a:prstGeom>
          <a:solidFill>
            <a:srgbClr val="CFB87C"/>
          </a:solidFill>
          <a:ln w="38100">
            <a:solidFill>
              <a:srgbClr val="CFB87C"/>
            </a:solidFill>
          </a:ln>
        </p:spPr>
        <p:txBody>
          <a:bodyPr anchor="ctr" anchorCtr="0">
            <a:noAutofit/>
          </a:bodyPr>
          <a:lstStyle/>
          <a:p>
            <a:pPr algn="ctr"/>
            <a:r>
              <a:rPr lang="en-US" u="sng" dirty="0"/>
              <a:t>Do not ghost us</a:t>
            </a:r>
            <a:r>
              <a:rPr lang="en-US" dirty="0"/>
              <a:t>! Notify us </a:t>
            </a:r>
            <a:r>
              <a:rPr lang="en-US" i="1" dirty="0"/>
              <a:t>as soon as possible </a:t>
            </a:r>
            <a:r>
              <a:rPr lang="en-US" dirty="0"/>
              <a:t>of diagnoses or events that will impact your ability to participate in class so we can accommodate without end-of-term scrambling.</a:t>
            </a: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860CD55-85AA-44DE-90EB-C8DB351A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281" y="2173298"/>
            <a:ext cx="31792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131E07-0EC7-4521-8E8C-CB0F056F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 Science Mindset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5E682-CD08-45BF-896E-CE77AEA84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1C4E-113E-43D0-8CDD-65937EFA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2091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35341</TotalTime>
  <Words>2099</Words>
  <Application>Microsoft Macintosh PowerPoint</Application>
  <PresentationFormat>Widescreen</PresentationFormat>
  <Paragraphs>281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 2</vt:lpstr>
      <vt:lpstr>Quotable</vt:lpstr>
      <vt:lpstr>Class 01 Introductions </vt:lpstr>
      <vt:lpstr>Agenda</vt:lpstr>
      <vt:lpstr>Course Overview</vt:lpstr>
      <vt:lpstr>Why Are You Here?</vt:lpstr>
      <vt:lpstr>Course Overview</vt:lpstr>
      <vt:lpstr>Course Overview</vt:lpstr>
      <vt:lpstr>Evaluation</vt:lpstr>
      <vt:lpstr>COVID-19 Contingencies</vt:lpstr>
      <vt:lpstr>Building a Data Science Mindset</vt:lpstr>
      <vt:lpstr>A Modest Proposal</vt:lpstr>
      <vt:lpstr>A Modest Proposal</vt:lpstr>
      <vt:lpstr>Growth Mindset</vt:lpstr>
      <vt:lpstr>Growth Mindset Questions</vt:lpstr>
      <vt:lpstr>Mindset Exercise</vt:lpstr>
      <vt:lpstr>A Modest Proposal</vt:lpstr>
      <vt:lpstr>Computational Thinking (CT)</vt:lpstr>
      <vt:lpstr>CT Isn’t Just Technical Skills</vt:lpstr>
      <vt:lpstr>A Modest Proposal</vt:lpstr>
      <vt:lpstr>Hacker Ethic</vt:lpstr>
      <vt:lpstr>The Hacker Attitude</vt:lpstr>
      <vt:lpstr>Ten Commandments of Hacker Culture</vt:lpstr>
      <vt:lpstr>A Modest Proposal</vt:lpstr>
      <vt:lpstr>Scientific Norms</vt:lpstr>
      <vt:lpstr>Science as a Profession</vt:lpstr>
      <vt:lpstr>Data Science Mindset Components</vt:lpstr>
      <vt:lpstr>Data-centered vs. Human-centered </vt:lpstr>
      <vt:lpstr>Data-centered vs. Human-centered </vt:lpstr>
      <vt:lpstr>Data Science Mindset Components</vt:lpstr>
      <vt:lpstr>Software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Abram Handler</cp:lastModifiedBy>
  <cp:revision>348</cp:revision>
  <dcterms:created xsi:type="dcterms:W3CDTF">2016-08-24T14:48:58Z</dcterms:created>
  <dcterms:modified xsi:type="dcterms:W3CDTF">2021-09-27T13:05:00Z</dcterms:modified>
</cp:coreProperties>
</file>