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379" r:id="rId3"/>
    <p:sldId id="378" r:id="rId4"/>
    <p:sldId id="377" r:id="rId5"/>
    <p:sldId id="380" r:id="rId6"/>
    <p:sldId id="381" r:id="rId7"/>
    <p:sldId id="382" r:id="rId8"/>
    <p:sldId id="383" r:id="rId9"/>
    <p:sldId id="384" r:id="rId10"/>
    <p:sldId id="385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5" r:id="rId28"/>
    <p:sldId id="406" r:id="rId29"/>
    <p:sldId id="407" r:id="rId30"/>
    <p:sldId id="40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739"/>
    <p:restoredTop sz="83110"/>
  </p:normalViewPr>
  <p:slideViewPr>
    <p:cSldViewPr snapToGrid="0" snapToObjects="1">
      <p:cViewPr varScale="1">
        <p:scale>
          <a:sx n="95" d="100"/>
          <a:sy n="95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86906-F115-3743-8409-1CC621CF8DD1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9A14B-CE4A-A746-BF13-41963408A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9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2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6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2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7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8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7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6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5B2E-8515-7D4D-BB1C-6F79B2B3D39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5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95B2E-8515-7D4D-BB1C-6F79B2B3D393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F74AC-EA2B-404A-BC14-ABBCBDA16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7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" y="1122363"/>
            <a:ext cx="8549640" cy="2387600"/>
          </a:xfrm>
        </p:spPr>
        <p:txBody>
          <a:bodyPr>
            <a:normAutofit/>
          </a:bodyPr>
          <a:lstStyle/>
          <a:p>
            <a:r>
              <a:rPr lang="en-US" sz="5000" b="1" dirty="0">
                <a:latin typeface="Helvetica" charset="0"/>
                <a:ea typeface="Helvetica" charset="0"/>
                <a:cs typeface="Helvetica" charset="0"/>
              </a:rPr>
              <a:t>Data Preparation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602037"/>
            <a:ext cx="7543800" cy="3255963"/>
          </a:xfrm>
        </p:spPr>
        <p:txBody>
          <a:bodyPr/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INFO-4604, Applied Machine Learning</a:t>
            </a:r>
          </a:p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University of Colorado Boulder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October 18, 2018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Prof. Michael Paul</a:t>
            </a:r>
          </a:p>
        </p:txBody>
      </p:sp>
    </p:spTree>
    <p:extLst>
      <p:ext uri="{BB962C8B-B14F-4D97-AF65-F5344CB8AC3E}">
        <p14:creationId xmlns:p14="http://schemas.microsoft.com/office/powerpoint/2010/main" val="132488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Missing Values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Example: Some patients might not have had their heart rate recorded during a visit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If a lot of values are missing for a feature, maybe remove that feature.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(don’t have to deal with the problem)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167379"/>
              </p:ext>
            </p:extLst>
          </p:nvPr>
        </p:nvGraphicFramePr>
        <p:xfrm>
          <a:off x="1813341" y="3009977"/>
          <a:ext cx="55173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6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PatientID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BP(S)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BP(D)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Heart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46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Missing Values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17245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Example: Some patients might not have had their heart rate recorded during a visit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You might also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impute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the missing values.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Then you can treat the instances/features normally, and hopefully it’s close enough.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580979"/>
              </p:ext>
            </p:extLst>
          </p:nvPr>
        </p:nvGraphicFramePr>
        <p:xfrm>
          <a:off x="1813341" y="3009977"/>
          <a:ext cx="55173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6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PatientID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BP(S)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BP(D)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76.58?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Missing Values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072438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Simplest methods to imputing a missing value: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Take the mean of the values (if numerical)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Take the majority value (if categorical)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You can also be more intelligent about it, but it depends on the data/task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In the example of patient records, if there are multiple records for a patient, you could take the average value for that specific patient instead of averaging from all patients.</a:t>
            </a: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Missing Values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17245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Example: Some patients might not have had their heart rate recorded during a visit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You can also have a special “unknown” value.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The classifier will then learn what to do when a feature has an unknown value.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558821"/>
              </p:ext>
            </p:extLst>
          </p:nvPr>
        </p:nvGraphicFramePr>
        <p:xfrm>
          <a:off x="1813341" y="3009977"/>
          <a:ext cx="55173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6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PatientID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BP(S)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BP(D)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580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Incorrect Values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feature may have an incorrect value for various reasons.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Transcription error (especially if automated, e.g. OCR)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Human error (e.g., accidentally overwriting a value)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Output error (e.g., if your feature is generated by another script, which had an error)</a:t>
            </a:r>
          </a:p>
          <a:p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Incorrect Values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17245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Some errors are easy to spot!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Good to check for values outside of an accepted range (e.g., physical limitations, constraints in a system)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819336"/>
              </p:ext>
            </p:extLst>
          </p:nvPr>
        </p:nvGraphicFramePr>
        <p:xfrm>
          <a:off x="1813341" y="2652790"/>
          <a:ext cx="55173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6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PatientID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BP(S)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BP(D)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379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Incorrect Values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There are many techniques for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outlier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detection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Outliers = “extreme” values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Outlier values may be errors (though not necessarily)</a:t>
            </a:r>
          </a:p>
          <a:p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Commonly accepted definition of an outlier is a value more than 2 standard deviations above or below the mean.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Visualizing the distribution of values can help you visually identify outliers.</a:t>
            </a:r>
          </a:p>
          <a:p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728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Incorrect Values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17245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Some errors are impossible to spot!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Maybe a nurse transcribed this heart rate incorrectly (it was actually 73)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No way we could know this from the data alone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But be aware that data can have mistakes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943658"/>
              </p:ext>
            </p:extLst>
          </p:nvPr>
        </p:nvGraphicFramePr>
        <p:xfrm>
          <a:off x="1813341" y="2652790"/>
          <a:ext cx="55173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6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PatientID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BP(S)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BP(D)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Incorrect Values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389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Once you identify an incorrect value, you can treat it the same as a missing value 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(if it’s incorrect, then the value is unknown)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Options: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Remove from dataset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Impute the value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Give it a special “unknown” value</a:t>
            </a:r>
          </a:p>
          <a:p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378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Categorical Values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389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What to do when features aren’t numeric?</a:t>
            </a:r>
          </a:p>
          <a:p>
            <a:pPr marL="0" indent="0">
              <a:buNone/>
            </a:pP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921153"/>
              </p:ext>
            </p:extLst>
          </p:nvPr>
        </p:nvGraphicFramePr>
        <p:xfrm>
          <a:off x="858130" y="2652790"/>
          <a:ext cx="69789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77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4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PatientID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BP(S)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BP(D)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Data Preprocessing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172451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Preprocessing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refers to the step of of processing your raw data in a way that makes it suitable for use in a learning algorithm.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(in contrast to “processing” which would refer to the process of feeding the data into the learning algorithms)</a:t>
            </a:r>
          </a:p>
          <a:p>
            <a:pPr lvl="1"/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When we talk about training data (or test data), there’s an assumption that it’s been preprocessed.</a:t>
            </a:r>
          </a:p>
        </p:txBody>
      </p:sp>
    </p:spTree>
    <p:extLst>
      <p:ext uri="{BB962C8B-B14F-4D97-AF65-F5344CB8AC3E}">
        <p14:creationId xmlns:p14="http://schemas.microsoft.com/office/powerpoint/2010/main" val="981493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Categorical Values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0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What to do when features aren’t numeric?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="1" baseline="-25000" dirty="0"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= &lt;“Female”, 120.0, 80.0, 75.0, 98.5&gt;</a:t>
            </a:r>
          </a:p>
          <a:p>
            <a:pPr marL="0" indent="0">
              <a:buNone/>
            </a:pP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How would we plug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="1" baseline="-25000" dirty="0"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into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w</a:t>
            </a:r>
            <a:r>
              <a:rPr lang="en-US" baseline="30000" dirty="0"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="1" baseline="-25000" dirty="0"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?</a:t>
            </a:r>
          </a:p>
          <a:p>
            <a:pPr marL="0" indent="0">
              <a:buNone/>
            </a:pP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515668"/>
              </p:ext>
            </p:extLst>
          </p:nvPr>
        </p:nvGraphicFramePr>
        <p:xfrm>
          <a:off x="858130" y="2652790"/>
          <a:ext cx="69789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77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4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PatientID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BP(S)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BP(D)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616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Categorical Values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121455" cy="4870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Feature values need to be numeric for most learning algorithms! (decision trees an exception)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Common approach: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one-hot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encoding</a:t>
            </a:r>
          </a:p>
          <a:p>
            <a:pPr marL="0" indent="0">
              <a:buNone/>
            </a:pP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Example: </a:t>
            </a:r>
            <a:r>
              <a:rPr lang="en-US" sz="2600" i="1" dirty="0">
                <a:latin typeface="Helvetica" charset="0"/>
                <a:ea typeface="Helvetica" charset="0"/>
                <a:cs typeface="Helvetica" charset="0"/>
              </a:rPr>
              <a:t>Sex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Replace </a:t>
            </a:r>
            <a:r>
              <a:rPr lang="en-US" sz="2600" i="1" dirty="0">
                <a:latin typeface="Helvetica" charset="0"/>
                <a:ea typeface="Helvetica" charset="0"/>
                <a:cs typeface="Helvetica" charset="0"/>
              </a:rPr>
              <a:t>Sex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with two variables:</a:t>
            </a:r>
          </a:p>
          <a:p>
            <a:pPr lvl="1"/>
            <a:r>
              <a:rPr lang="en-US" sz="2200" i="1" dirty="0" err="1">
                <a:latin typeface="Helvetica" charset="0"/>
                <a:ea typeface="Helvetica" charset="0"/>
                <a:cs typeface="Helvetica" charset="0"/>
              </a:rPr>
              <a:t>SexIsMale</a:t>
            </a:r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2200" i="1" dirty="0" err="1">
                <a:latin typeface="Helvetica" charset="0"/>
                <a:ea typeface="Helvetica" charset="0"/>
                <a:cs typeface="Helvetica" charset="0"/>
              </a:rPr>
              <a:t>SexIsFemale</a:t>
            </a:r>
            <a:endParaRPr lang="en-US" sz="2200" i="1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These two variables are binary-valued</a:t>
            </a:r>
          </a:p>
          <a:p>
            <a:pPr lvl="1"/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1 if true, 0 if not</a:t>
            </a:r>
          </a:p>
          <a:p>
            <a:pPr marL="0" indent="0">
              <a:buNone/>
            </a:pP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Categorical Values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121455" cy="4870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Original encoding:</a:t>
            </a:r>
          </a:p>
          <a:p>
            <a:pPr marL="0" indent="0">
              <a:buNone/>
            </a:pPr>
            <a:endParaRPr lang="en-US" sz="22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sz="22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sz="22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sz="4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One-hot encoding:</a:t>
            </a:r>
          </a:p>
          <a:p>
            <a:pPr marL="0" indent="0">
              <a:buNone/>
            </a:pP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723810"/>
              </p:ext>
            </p:extLst>
          </p:nvPr>
        </p:nvGraphicFramePr>
        <p:xfrm>
          <a:off x="956604" y="2308249"/>
          <a:ext cx="69789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77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4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PatientID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BP(S)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BP(D)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702196"/>
              </p:ext>
            </p:extLst>
          </p:nvPr>
        </p:nvGraphicFramePr>
        <p:xfrm>
          <a:off x="956604" y="4807425"/>
          <a:ext cx="69789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1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77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45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PatientID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BP(S)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BP(D)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943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Categorical Values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121455" cy="4870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If you have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ordinal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aseline="300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values (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e.g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, small, medium, large), you might encode them with one feature that has increasing numerical values (e.g., 1, 2, 3)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See book more for examples</a:t>
            </a:r>
          </a:p>
          <a:p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Also note: you might have values consisting of numbers, but should still be treated as categorical instead of numerical values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(e.g., zip code 80309)</a:t>
            </a:r>
          </a:p>
          <a:p>
            <a:pPr marL="0" indent="0">
              <a:buNone/>
            </a:pP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Normalization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7886701" cy="4561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Normalization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(or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standardization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 is the process of adjusting values so that the values of different features are on a common scale.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Often these terms are used interchangeably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The book distinguishes them as: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Normalization puts values in the range of [0,1]</a:t>
            </a:r>
          </a:p>
          <a:p>
            <a:pPr lvl="2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When working with probabilities, “normalization” refers to converting values to probabilities.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Standardization converts values to their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standard score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Normalization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7886701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Min-max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normalization adjusts values as:</a:t>
            </a:r>
          </a:p>
          <a:p>
            <a:pPr marL="0" indent="0">
              <a:buNone/>
            </a:pPr>
            <a:endParaRPr lang="en-US" sz="8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X’ =	   X –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aseline="-25000" dirty="0" err="1">
                <a:latin typeface="Helvetica" charset="0"/>
                <a:ea typeface="Helvetica" charset="0"/>
                <a:cs typeface="Helvetica" charset="0"/>
              </a:rPr>
              <a:t>min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    	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aseline="-25000" dirty="0" err="1">
                <a:latin typeface="Helvetica" charset="0"/>
                <a:ea typeface="Helvetica" charset="0"/>
                <a:cs typeface="Helvetica" charset="0"/>
              </a:rPr>
              <a:t>max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–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aseline="-25000" dirty="0" err="1">
                <a:latin typeface="Helvetica" charset="0"/>
                <a:ea typeface="Helvetica" charset="0"/>
                <a:cs typeface="Helvetica" charset="0"/>
              </a:rPr>
              <a:t>min</a:t>
            </a:r>
            <a:endParaRPr lang="en-US" baseline="-250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spcBef>
                <a:spcPts val="2200"/>
              </a:spcBef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This converts all values to the range [0, 1], where the smallest value will be 0 and largest value will be 1.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Can also map to the range [a, b] using: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X’ =	a +   (X –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aseline="-25000" dirty="0" err="1">
                <a:latin typeface="Helvetica" charset="0"/>
                <a:ea typeface="Helvetica" charset="0"/>
                <a:cs typeface="Helvetica" charset="0"/>
              </a:rPr>
              <a:t>min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)(b – a)	</a:t>
            </a: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	  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aseline="-25000" dirty="0" err="1">
                <a:latin typeface="Helvetica" charset="0"/>
                <a:ea typeface="Helvetica" charset="0"/>
                <a:cs typeface="Helvetica" charset="0"/>
              </a:rPr>
              <a:t>max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– 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baseline="-25000" dirty="0" err="1">
                <a:latin typeface="Helvetica" charset="0"/>
                <a:ea typeface="Helvetica" charset="0"/>
                <a:cs typeface="Helvetica" charset="0"/>
              </a:rPr>
              <a:t>min</a:t>
            </a:r>
            <a:endParaRPr lang="en-US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575582" y="3094452"/>
            <a:ext cx="16881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10638" y="2771335"/>
            <a:ext cx="45535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where </a:t>
            </a:r>
            <a:r>
              <a:rPr lang="en-US" sz="2200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sz="2200" baseline="-25000" dirty="0" err="1">
                <a:latin typeface="Helvetica" charset="0"/>
                <a:ea typeface="Helvetica" charset="0"/>
                <a:cs typeface="Helvetica" charset="0"/>
              </a:rPr>
              <a:t>min</a:t>
            </a:r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 is the smallest value of the feature, and </a:t>
            </a:r>
            <a:r>
              <a:rPr lang="en-US" sz="2200" dirty="0" err="1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sz="2200" baseline="-25000" dirty="0" err="1">
                <a:latin typeface="Helvetica" charset="0"/>
                <a:ea typeface="Helvetica" charset="0"/>
                <a:cs typeface="Helvetica" charset="0"/>
              </a:rPr>
              <a:t>max</a:t>
            </a:r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 is the largest. </a:t>
            </a:r>
          </a:p>
          <a:p>
            <a:endParaRPr lang="en-US" sz="2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419643" y="6046767"/>
            <a:ext cx="25743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40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Normalization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7886701" cy="4818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Standard score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(or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z-score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normalization adjusts values as:</a:t>
            </a:r>
          </a:p>
          <a:p>
            <a:pPr marL="0" indent="0">
              <a:buNone/>
            </a:pPr>
            <a:endParaRPr lang="en-US" sz="8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X’ =	   X – </a:t>
            </a:r>
            <a:r>
              <a:rPr lang="el-GR" dirty="0">
                <a:latin typeface="Helvetica" charset="0"/>
                <a:ea typeface="Helvetica" charset="0"/>
                <a:cs typeface="Helvetica" charset="0"/>
              </a:rPr>
              <a:t>μ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   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      </a:t>
            </a:r>
            <a:r>
              <a:rPr lang="el-GR" dirty="0">
                <a:latin typeface="Helvetica" charset="0"/>
                <a:ea typeface="Helvetica" charset="0"/>
                <a:cs typeface="Helvetica" charset="0"/>
              </a:rPr>
              <a:t>σ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Negative z-scores are values that are below the mean, while positive z-scores are above the mean, and the mean has a z-score of 0.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 z-score of 1 or -1 is one standard deviation above or below the mean.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871753" y="3416279"/>
            <a:ext cx="9529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067759" y="2937370"/>
            <a:ext cx="45535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where</a:t>
            </a:r>
            <a:r>
              <a:rPr lang="el-GR" sz="2400" dirty="0">
                <a:latin typeface="Helvetica" charset="0"/>
                <a:ea typeface="Helvetica" charset="0"/>
                <a:cs typeface="Helvetica" charset="0"/>
              </a:rPr>
              <a:t> μ </a:t>
            </a:r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is the mean value of that feature, and </a:t>
            </a:r>
            <a:r>
              <a:rPr lang="el-GR" sz="2400" dirty="0">
                <a:latin typeface="Helvetica" charset="0"/>
                <a:ea typeface="Helvetica" charset="0"/>
                <a:cs typeface="Helvetica" charset="0"/>
              </a:rPr>
              <a:t>σ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is the standard dev.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22650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Removing Instances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7886701" cy="4818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In some cases, you may want to remove certain instances from your dataset.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sz="3000">
                <a:latin typeface="Helvetica" charset="0"/>
                <a:ea typeface="Helvetica" charset="0"/>
                <a:cs typeface="Helvetica" charset="0"/>
              </a:rPr>
              <a:t>Primary reasons</a:t>
            </a: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de-duplication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low-quality instances</a:t>
            </a:r>
          </a:p>
        </p:txBody>
      </p:sp>
    </p:spTree>
    <p:extLst>
      <p:ext uri="{BB962C8B-B14F-4D97-AF65-F5344CB8AC3E}">
        <p14:creationId xmlns:p14="http://schemas.microsoft.com/office/powerpoint/2010/main" val="377286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Removing Instances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7886701" cy="4818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You may want to remove duplicates (identical or very similar instances) from your training data.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Your classifier might be biased toward learning patterns that are more common in the duplicated instances.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Not a necessary step, but sometimes useful.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10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Removing Instances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320479" cy="4818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You may want to remove instances that you suspect are incorrectly labeled.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Common reasons: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Annotated by someone you determined to be a poor annotator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Instances you suspect are not meaningful 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(e.g., one-word reviews in a dataset of product reviews)</a:t>
            </a:r>
          </a:p>
        </p:txBody>
      </p:sp>
    </p:spTree>
    <p:extLst>
      <p:ext uri="{BB962C8B-B14F-4D97-AF65-F5344CB8AC3E}">
        <p14:creationId xmlns:p14="http://schemas.microsoft.com/office/powerpoint/2010/main" val="94117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Data Preprocessing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The main components of preprocessing are: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Getting features out of raw (unprocessed) data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To be covered in its own lecture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Setting the values of the features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Fixing incorrect or missing values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Converting categorical values to numerical</a:t>
            </a:r>
          </a:p>
          <a:p>
            <a:pPr lvl="1"/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Standardizing/normalizing the values to a common range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Selecting which instances to include</a:t>
            </a:r>
          </a:p>
        </p:txBody>
      </p:sp>
    </p:spTree>
    <p:extLst>
      <p:ext uri="{BB962C8B-B14F-4D97-AF65-F5344CB8AC3E}">
        <p14:creationId xmlns:p14="http://schemas.microsoft.com/office/powerpoint/2010/main" val="141955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Conclusion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320479" cy="4818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Most machine learning algorithms assume the input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is correct and complete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So make that assumption true by cleaning your data</a:t>
            </a: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“Garbage in, garbage out”</a:t>
            </a:r>
          </a:p>
        </p:txBody>
      </p:sp>
    </p:spTree>
    <p:extLst>
      <p:ext uri="{BB962C8B-B14F-4D97-AF65-F5344CB8AC3E}">
        <p14:creationId xmlns:p14="http://schemas.microsoft.com/office/powerpoint/2010/main" val="183883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Feature Extraction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Feature extraction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is the process of getting the values of features out of raw data.</a:t>
            </a:r>
          </a:p>
          <a:p>
            <a:pPr marL="0" indent="0">
              <a:buNone/>
            </a:pP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Example: in HW2, the instances were tweets. The “raw data” for each tweet is just a string.</a:t>
            </a:r>
          </a:p>
          <a:p>
            <a:pPr marL="0" indent="0">
              <a:buNone/>
            </a:pP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The features were words, with values indicating how many times a word was in the tweet.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ea typeface="Helvetica" charset="0"/>
                <a:cs typeface="Courier New" panose="02070309020205020404" pitchFamily="49" charset="0"/>
              </a:rPr>
              <a:t>sklearn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converts the strings into feature vectors for you.</a:t>
            </a:r>
          </a:p>
          <a:p>
            <a:pPr lvl="1"/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This requires </a:t>
            </a:r>
            <a:r>
              <a:rPr lang="en-US" sz="2200" i="1" dirty="0">
                <a:latin typeface="Helvetica" charset="0"/>
                <a:ea typeface="Helvetica" charset="0"/>
                <a:cs typeface="Helvetica" charset="0"/>
              </a:rPr>
              <a:t>tokenizing</a:t>
            </a:r>
            <a:r>
              <a:rPr lang="en-US" sz="2200" dirty="0">
                <a:latin typeface="Helvetica" charset="0"/>
                <a:ea typeface="Helvetica" charset="0"/>
                <a:cs typeface="Helvetica" charset="0"/>
              </a:rPr>
              <a:t> the strings (getting words separated by white space)</a:t>
            </a:r>
          </a:p>
        </p:txBody>
      </p:sp>
    </p:spTree>
    <p:extLst>
      <p:ext uri="{BB962C8B-B14F-4D97-AF65-F5344CB8AC3E}">
        <p14:creationId xmlns:p14="http://schemas.microsoft.com/office/powerpoint/2010/main" val="63905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>
                <a:latin typeface="Helvetica" charset="0"/>
                <a:ea typeface="Helvetica" charset="0"/>
                <a:cs typeface="Helvetica" charset="0"/>
              </a:rPr>
              <a:t>Feature Extraction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Different types of data and different tasks will require different types of features and different methods for obtaining features.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More on this next time – for now, understand that feature extraction is usually the first step.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Not all datasets require feature extraction.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If the data is already organized into columns, you will usually take those variables to be your features.</a:t>
            </a:r>
          </a:p>
        </p:txBody>
      </p:sp>
    </p:spTree>
    <p:extLst>
      <p:ext uri="{BB962C8B-B14F-4D97-AF65-F5344CB8AC3E}">
        <p14:creationId xmlns:p14="http://schemas.microsoft.com/office/powerpoint/2010/main" val="93425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Feature Values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Usually, at least some work needs to be done to transform the values of your features.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Fixing incorrect or missing values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Converting categorical values to numerical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Standardizing/normalizing the values to a common range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36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Missing Values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Example: Some patients might not have had their heart rate recorded during a visit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425586"/>
              </p:ext>
            </p:extLst>
          </p:nvPr>
        </p:nvGraphicFramePr>
        <p:xfrm>
          <a:off x="1813341" y="3009977"/>
          <a:ext cx="55173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6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PatientID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BP(S)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BP(D)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08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Missing Values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It’s surprisingly hard to deal with missing values.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You can’t just “leave it out” of the learning algorithm – the math expects each feature to have a value.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You can’t just set it to 0 – this means it is known to be 0, which is different from being unknown (especially if numerical).</a:t>
            </a:r>
          </a:p>
        </p:txBody>
      </p:sp>
    </p:spTree>
    <p:extLst>
      <p:ext uri="{BB962C8B-B14F-4D97-AF65-F5344CB8AC3E}">
        <p14:creationId xmlns:p14="http://schemas.microsoft.com/office/powerpoint/2010/main" val="1128018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Missing Values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Example: Some patients might not have had their heart rate recorded during a visit</a:t>
            </a: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If only a small number of instances have missing values, maybe just remove those instances. </a:t>
            </a:r>
            <a:br>
              <a:rPr lang="en-US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(don’t have to deal with the problem)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923387"/>
              </p:ext>
            </p:extLst>
          </p:nvPr>
        </p:nvGraphicFramePr>
        <p:xfrm>
          <a:off x="1813341" y="3009977"/>
          <a:ext cx="55173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6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PatientID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BP(S)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BP(D)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98.7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1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27212</TotalTime>
  <Words>1658</Words>
  <Application>Microsoft Macintosh PowerPoint</Application>
  <PresentationFormat>On-screen Show (4:3)</PresentationFormat>
  <Paragraphs>507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Helvetica</vt:lpstr>
      <vt:lpstr>Office Theme</vt:lpstr>
      <vt:lpstr>Data Preparation</vt:lpstr>
      <vt:lpstr>Data Preprocessing</vt:lpstr>
      <vt:lpstr>Data Preprocessing</vt:lpstr>
      <vt:lpstr>Feature Extraction</vt:lpstr>
      <vt:lpstr>Feature Extraction</vt:lpstr>
      <vt:lpstr>Feature Values</vt:lpstr>
      <vt:lpstr>Missing Values</vt:lpstr>
      <vt:lpstr>Missing Values</vt:lpstr>
      <vt:lpstr>Missing Values</vt:lpstr>
      <vt:lpstr>Missing Values</vt:lpstr>
      <vt:lpstr>Missing Values</vt:lpstr>
      <vt:lpstr>Missing Values</vt:lpstr>
      <vt:lpstr>Missing Values</vt:lpstr>
      <vt:lpstr>Incorrect Values</vt:lpstr>
      <vt:lpstr>Incorrect Values</vt:lpstr>
      <vt:lpstr>Incorrect Values</vt:lpstr>
      <vt:lpstr>Incorrect Values</vt:lpstr>
      <vt:lpstr>Incorrect Values</vt:lpstr>
      <vt:lpstr>Categorical Values</vt:lpstr>
      <vt:lpstr>Categorical Values</vt:lpstr>
      <vt:lpstr>Categorical Values</vt:lpstr>
      <vt:lpstr>Categorical Values</vt:lpstr>
      <vt:lpstr>Categorical Values</vt:lpstr>
      <vt:lpstr>Normalization</vt:lpstr>
      <vt:lpstr>Normalization</vt:lpstr>
      <vt:lpstr>Normalization</vt:lpstr>
      <vt:lpstr>Removing Instances</vt:lpstr>
      <vt:lpstr>Removing Instances</vt:lpstr>
      <vt:lpstr>Removing Instances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Paul</dc:creator>
  <cp:lastModifiedBy>Michael Paul</cp:lastModifiedBy>
  <cp:revision>1254</cp:revision>
  <cp:lastPrinted>2018-10-16T21:00:44Z</cp:lastPrinted>
  <dcterms:created xsi:type="dcterms:W3CDTF">2016-08-20T00:24:39Z</dcterms:created>
  <dcterms:modified xsi:type="dcterms:W3CDTF">2018-10-16T21:21:15Z</dcterms:modified>
</cp:coreProperties>
</file>