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379" r:id="rId3"/>
    <p:sldId id="428" r:id="rId4"/>
    <p:sldId id="425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07" r:id="rId13"/>
    <p:sldId id="436" r:id="rId14"/>
    <p:sldId id="437" r:id="rId15"/>
    <p:sldId id="439" r:id="rId16"/>
    <p:sldId id="424" r:id="rId17"/>
    <p:sldId id="427" r:id="rId18"/>
    <p:sldId id="441" r:id="rId19"/>
    <p:sldId id="442" r:id="rId20"/>
    <p:sldId id="440" r:id="rId21"/>
    <p:sldId id="413" r:id="rId22"/>
    <p:sldId id="414" r:id="rId23"/>
    <p:sldId id="415" r:id="rId24"/>
    <p:sldId id="416" r:id="rId25"/>
    <p:sldId id="444" r:id="rId26"/>
    <p:sldId id="445" r:id="rId27"/>
    <p:sldId id="421" r:id="rId28"/>
    <p:sldId id="447" r:id="rId29"/>
    <p:sldId id="420" r:id="rId30"/>
    <p:sldId id="449" r:id="rId31"/>
    <p:sldId id="450" r:id="rId32"/>
    <p:sldId id="451" r:id="rId33"/>
    <p:sldId id="44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986"/>
    <p:restoredTop sz="83110"/>
  </p:normalViewPr>
  <p:slideViewPr>
    <p:cSldViewPr snapToGrid="0" snapToObjects="1">
      <p:cViewPr varScale="1">
        <p:scale>
          <a:sx n="95" d="100"/>
          <a:sy n="95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86906-F115-3743-8409-1CC621CF8DD1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9A14B-CE4A-A746-BF13-41963408A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94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A14B-CE4A-A746-BF13-41963408AD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5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4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2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6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2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7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8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7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6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5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95B2E-8515-7D4D-BB1C-6F79B2B3D39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7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" y="1122363"/>
            <a:ext cx="8549640" cy="2387600"/>
          </a:xfrm>
        </p:spPr>
        <p:txBody>
          <a:bodyPr>
            <a:normAutofit/>
          </a:bodyPr>
          <a:lstStyle/>
          <a:p>
            <a:r>
              <a:rPr lang="en-US" sz="5000" b="1" dirty="0">
                <a:latin typeface="Helvetica" charset="0"/>
                <a:ea typeface="Helvetica" charset="0"/>
                <a:cs typeface="Helvetica" charset="0"/>
              </a:rPr>
              <a:t>Data Collection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602037"/>
            <a:ext cx="7543800" cy="3255963"/>
          </a:xfrm>
        </p:spPr>
        <p:txBody>
          <a:bodyPr/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INFO-4604, Applied Machine Learning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University of Colorado Boulder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October 18, 2018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Prof. Michael Paul</a:t>
            </a:r>
          </a:p>
        </p:txBody>
      </p:sp>
    </p:spTree>
    <p:extLst>
      <p:ext uri="{BB962C8B-B14F-4D97-AF65-F5344CB8AC3E}">
        <p14:creationId xmlns:p14="http://schemas.microsoft.com/office/powerpoint/2010/main" val="1324883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Label the Data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7886701" cy="4515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Example: sentiment analysis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" name="Right Brace 9"/>
          <p:cNvSpPr/>
          <p:nvPr/>
        </p:nvSpPr>
        <p:spPr>
          <a:xfrm rot="5400000">
            <a:off x="1287011" y="4699870"/>
            <a:ext cx="231665" cy="1556249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6342" y="5822752"/>
            <a:ext cx="80990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These tweets don’t come with a rating, but a person could read these </a:t>
            </a:r>
            <a:r>
              <a:rPr lang="en-US" sz="2600">
                <a:latin typeface="Helvetica" charset="0"/>
                <a:ea typeface="Helvetica" charset="0"/>
                <a:cs typeface="Helvetica" charset="0"/>
              </a:rPr>
              <a:t>and determine the sentiment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46" y="2476718"/>
            <a:ext cx="948122" cy="8457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760" y="3382589"/>
            <a:ext cx="4345021" cy="8831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8959" y="4602677"/>
            <a:ext cx="4289822" cy="10409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7031" y="3627620"/>
            <a:ext cx="163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Positive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7031" y="4725186"/>
            <a:ext cx="163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1185570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Label the Data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7886701" cy="4515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Example: sentiment analysis</a:t>
            </a:r>
          </a:p>
          <a:p>
            <a:pPr marL="0" indent="0">
              <a:buNone/>
            </a:pP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Thought: could you train a sentiment classifier on IMDB data and apply it to Twitter data?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Answer is: maybe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Sentiment will be similar – but there will also be differences in the text in the two sources</a:t>
            </a:r>
          </a:p>
          <a:p>
            <a:r>
              <a:rPr lang="en-US" sz="2600" i="1" dirty="0">
                <a:latin typeface="Helvetica" charset="0"/>
                <a:ea typeface="Helvetica" charset="0"/>
                <a:cs typeface="Helvetica" charset="0"/>
              </a:rPr>
              <a:t>Domain adaptation 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methods deal with changes between train and test conditions</a:t>
            </a:r>
          </a:p>
        </p:txBody>
      </p:sp>
    </p:spTree>
    <p:extLst>
      <p:ext uri="{BB962C8B-B14F-4D97-AF65-F5344CB8AC3E}">
        <p14:creationId xmlns:p14="http://schemas.microsoft.com/office/powerpoint/2010/main" val="1409205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Labeled Data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172451" cy="4410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Let’s start by considering cases where we don’t have to create labels from scratch.</a:t>
            </a:r>
          </a:p>
        </p:txBody>
      </p:sp>
    </p:spTree>
    <p:extLst>
      <p:ext uri="{BB962C8B-B14F-4D97-AF65-F5344CB8AC3E}">
        <p14:creationId xmlns:p14="http://schemas.microsoft.com/office/powerpoint/2010/main" val="57918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Labeled Data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172451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lot of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user-generated content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is labeled in some way by the user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Ratings in reviews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Tags of posts/images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Usually correct, but: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Sometimes not what you think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May be incomplete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Variation in how different users rate/tag things</a:t>
            </a:r>
          </a:p>
        </p:txBody>
      </p:sp>
    </p:spTree>
    <p:extLst>
      <p:ext uri="{BB962C8B-B14F-4D97-AF65-F5344CB8AC3E}">
        <p14:creationId xmlns:p14="http://schemas.microsoft.com/office/powerpoint/2010/main" val="2044279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Labeled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195" y="2099664"/>
            <a:ext cx="1383030" cy="5685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077218"/>
            <a:ext cx="2946400" cy="2908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3032" y="2099664"/>
            <a:ext cx="4692318" cy="287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0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Labeled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13" y="1838363"/>
            <a:ext cx="5586231" cy="7546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13" y="5307327"/>
            <a:ext cx="3566681" cy="980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676797"/>
            <a:ext cx="5109935" cy="6071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113" y="3901909"/>
            <a:ext cx="4293540" cy="4056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113" y="4404991"/>
            <a:ext cx="8620887" cy="3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92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Labeled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27" y="2001644"/>
            <a:ext cx="4985537" cy="22251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01920" y="3772265"/>
            <a:ext cx="1867808" cy="421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8650" y="5021705"/>
            <a:ext cx="8365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Helvetica" charset="0"/>
                <a:ea typeface="Helvetica" charset="0"/>
                <a:cs typeface="Helvetica" charset="0"/>
              </a:rPr>
              <a:t>Some 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data also comes with ratings of the quality of content, which you could leverage to identify low-quality instances</a:t>
            </a:r>
          </a:p>
        </p:txBody>
      </p:sp>
    </p:spTree>
    <p:extLst>
      <p:ext uri="{BB962C8B-B14F-4D97-AF65-F5344CB8AC3E}">
        <p14:creationId xmlns:p14="http://schemas.microsoft.com/office/powerpoint/2010/main" val="1806612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Implicit Labels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7886701" cy="4515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Many companies can use user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engagement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(e.g., clicks, “likes”) with a product as a type of label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Often this type of feedback is only a proxy for what you actually want, but it is useful because it can be obtained without effort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954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Implicit Labels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5169152" cy="1840813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691724" y="3927423"/>
            <a:ext cx="30430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Clicking this signals that this was a good recommendation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16831" y="3601041"/>
            <a:ext cx="2835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Clicking this signals that this was a bad recommendation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5195" y="5590368"/>
            <a:ext cx="75190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Not clicking doesn’t signal anything either way</a:t>
            </a:r>
          </a:p>
        </p:txBody>
      </p:sp>
      <p:sp>
        <p:nvSpPr>
          <p:cNvPr id="5" name="Up Arrow 4"/>
          <p:cNvSpPr/>
          <p:nvPr/>
        </p:nvSpPr>
        <p:spPr>
          <a:xfrm>
            <a:off x="2428407" y="3450326"/>
            <a:ext cx="419724" cy="4667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5318118" y="2882538"/>
            <a:ext cx="419724" cy="7517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15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Implicit Labels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7886701" cy="491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Reasons you might “like” a post: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You liked the content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You want to show the poster that you liked it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(even if you didn’t)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You want to make it easier to find later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(maybe because you hated it)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Might be wrong to assume “likes” would be good training data for predicting posts you will like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But maybe a good enough approximation</a:t>
            </a:r>
          </a:p>
        </p:txBody>
      </p:sp>
    </p:spTree>
    <p:extLst>
      <p:ext uri="{BB962C8B-B14F-4D97-AF65-F5344CB8AC3E}">
        <p14:creationId xmlns:p14="http://schemas.microsoft.com/office/powerpoint/2010/main" val="19983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85773" y="5681274"/>
            <a:ext cx="8172451" cy="6520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Where did these images come from?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49" y="605020"/>
            <a:ext cx="5930900" cy="4622800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 rot="5400000">
            <a:off x="5115003" y="3135157"/>
            <a:ext cx="254832" cy="4440159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93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Implicit Labels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7886701" cy="4515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Summary: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Clicking might not mean what you think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Not clicking might not mean anything</a:t>
            </a:r>
          </a:p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Might be reasonable to use clicks to get ‘positive’ labels, but a lack of click shouldn’t count as a ‘negative’ label</a:t>
            </a:r>
          </a:p>
        </p:txBody>
      </p:sp>
    </p:spTree>
    <p:extLst>
      <p:ext uri="{BB962C8B-B14F-4D97-AF65-F5344CB8AC3E}">
        <p14:creationId xmlns:p14="http://schemas.microsoft.com/office/powerpoint/2010/main" val="364367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Annotation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172451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Annotation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(sometimes called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coding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or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labeling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) is the process of having people assign labels to data by hand.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Annotation can yield high-quality labels since they have been verified by a person.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But can also give low-quality labels if done wrong.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person doing annotation is called an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annotator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8980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Annotation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172451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Sometimes seemingly straightforward: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	“does this image contain a truck?”</a:t>
            </a:r>
          </a:p>
          <a:p>
            <a:pPr marL="0" indent="0">
              <a:buNone/>
            </a:pP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Though often annotation becomes less straightforward once you start doing it…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Is a truck different from a car? 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Is a pickup truck different from a semi-truck? 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Is an SUV a truck?</a:t>
            </a:r>
          </a:p>
          <a:p>
            <a:pPr marL="0" indent="0">
              <a:buNone/>
            </a:pP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The answers to these questions will depend on your task (as discussed at the start of this lecture)</a:t>
            </a:r>
          </a:p>
        </p:txBody>
      </p:sp>
    </p:spTree>
    <p:extLst>
      <p:ext uri="{BB962C8B-B14F-4D97-AF65-F5344CB8AC3E}">
        <p14:creationId xmlns:p14="http://schemas.microsoft.com/office/powerpoint/2010/main" val="818304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Annotation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172451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Need to decide on the set of possible labels and what they mean.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Need clear guidelines for annotation, otherwise annotator(s) will make inconsistent decisions </a:t>
            </a:r>
            <a:br>
              <a:rPr lang="en-US" sz="2600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(e.g., what counts as a truck)</a:t>
            </a:r>
          </a:p>
          <a:p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Often an iterative process is required to finalize the set of labels and guidelines.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i.e., you’ll start with one idea, but after doing some annotations, you realize you need to refine some of your definitions</a:t>
            </a:r>
          </a:p>
        </p:txBody>
      </p:sp>
    </p:spTree>
    <p:extLst>
      <p:ext uri="{BB962C8B-B14F-4D97-AF65-F5344CB8AC3E}">
        <p14:creationId xmlns:p14="http://schemas.microsoft.com/office/powerpoint/2010/main" val="1093786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Annotation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172451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Annotation can be hard.</a:t>
            </a:r>
          </a:p>
          <a:p>
            <a:pPr marL="0" indent="0">
              <a:buNone/>
            </a:pP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If an instance is hard to label, usually this is either because: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the definition of the label is ambiguous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the instance itself is ambiguous 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(maybe not enough information, or intentionally unclear like from sarcasm)</a:t>
            </a:r>
          </a:p>
          <a:p>
            <a:pPr marL="0" indent="0">
              <a:buNone/>
            </a:pP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019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Annotation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69749"/>
            <a:ext cx="6565900" cy="93980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628650" y="4107305"/>
            <a:ext cx="713625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Does this tweet express negative sentiment?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Maybe?</a:t>
            </a:r>
          </a:p>
        </p:txBody>
      </p:sp>
    </p:spTree>
    <p:extLst>
      <p:ext uri="{BB962C8B-B14F-4D97-AF65-F5344CB8AC3E}">
        <p14:creationId xmlns:p14="http://schemas.microsoft.com/office/powerpoint/2010/main" val="762417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Annotation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69749"/>
            <a:ext cx="6565900" cy="93980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70" y="3186109"/>
            <a:ext cx="7330059" cy="706882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783" y="4182901"/>
            <a:ext cx="3764915" cy="384175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28650" y="5328451"/>
            <a:ext cx="76083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The ability to annotate an instance depends on how much information is available.</a:t>
            </a:r>
          </a:p>
        </p:txBody>
      </p:sp>
    </p:spTree>
    <p:extLst>
      <p:ext uri="{BB962C8B-B14F-4D97-AF65-F5344CB8AC3E}">
        <p14:creationId xmlns:p14="http://schemas.microsoft.com/office/powerpoint/2010/main" val="1871315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Annotation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49" y="1825623"/>
            <a:ext cx="8172451" cy="4710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What if an instance is genuinely unclear and you don’t know how to assign a label?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One solution: just exclude from training data</a:t>
            </a:r>
          </a:p>
          <a:p>
            <a:pPr>
              <a:buFont typeface="Arial" charset="0"/>
              <a:buChar char="•"/>
            </a:pP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Then classifier won’t learn what to do when it encounters similar instances in the future</a:t>
            </a:r>
          </a:p>
          <a:p>
            <a:pPr>
              <a:buFont typeface="Arial" charset="0"/>
              <a:buChar char="•"/>
            </a:pP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But maybe that’s better than teaching the classifier something that’s wrong</a:t>
            </a:r>
          </a:p>
        </p:txBody>
      </p:sp>
    </p:spTree>
    <p:extLst>
      <p:ext uri="{BB962C8B-B14F-4D97-AF65-F5344CB8AC3E}">
        <p14:creationId xmlns:p14="http://schemas.microsoft.com/office/powerpoint/2010/main" val="577578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Annotation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49" y="1825623"/>
            <a:ext cx="7886701" cy="4710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What if an instance is genuinely unclear and you don’t know how to assign a label?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Sometimes you might want a special class for ‘other’ / ‘unknown’ / ‘irrelevant’ instances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For some tasks, there is a natural class for instances that do not clearly belong to another;</a:t>
            </a:r>
            <a:br>
              <a:rPr lang="en-US" sz="2600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e.g., sentiment classification should have a ‘neutral’ class</a:t>
            </a:r>
          </a:p>
        </p:txBody>
      </p:sp>
    </p:spTree>
    <p:extLst>
      <p:ext uri="{BB962C8B-B14F-4D97-AF65-F5344CB8AC3E}">
        <p14:creationId xmlns:p14="http://schemas.microsoft.com/office/powerpoint/2010/main" val="1224881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Crowdsourcing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172451" cy="4410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Annotation can be slow. What if you want thousands or tens of thousands of labeled instances?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Crowdsourcing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platforms (e.g., Amazon Mechanical Turk,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CrowdFlower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) let you outsource the work to strangers on the internet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Split the work across hundreds of annotators</a:t>
            </a:r>
          </a:p>
        </p:txBody>
      </p:sp>
    </p:spTree>
    <p:extLst>
      <p:ext uri="{BB962C8B-B14F-4D97-AF65-F5344CB8AC3E}">
        <p14:creationId xmlns:p14="http://schemas.microsoft.com/office/powerpoint/2010/main" val="79581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85773" y="5681274"/>
            <a:ext cx="8172451" cy="6520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Where </a:t>
            </a:r>
            <a:r>
              <a:rPr lang="en-US">
                <a:latin typeface="Helvetica" charset="0"/>
                <a:ea typeface="Helvetica" charset="0"/>
                <a:cs typeface="Helvetica" charset="0"/>
              </a:rPr>
              <a:t>did these labels come from?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49" y="605020"/>
            <a:ext cx="5930900" cy="4622800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 rot="5400000">
            <a:off x="2063749" y="4770620"/>
            <a:ext cx="254832" cy="1169233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33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Crowdsourcing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172451" cy="4410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Harder to get accurate annotations for a variety of reasons: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You don’t have the same people labeling every instance, so harder to ensure consistent rules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Crowd workers might lack the necessary expertise 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Crowd workers might work too quickly to do well</a:t>
            </a:r>
          </a:p>
        </p:txBody>
      </p:sp>
    </p:spTree>
    <p:extLst>
      <p:ext uri="{BB962C8B-B14F-4D97-AF65-F5344CB8AC3E}">
        <p14:creationId xmlns:p14="http://schemas.microsoft.com/office/powerpoint/2010/main" val="1498060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Crowdsourcing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172451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Usually want 3-5 annotators per instance so that if some of them are wrong, you have a better chance of getting the right label after going with the majority</a:t>
            </a:r>
          </a:p>
          <a:p>
            <a:pPr marL="0" indent="0">
              <a:buNone/>
            </a:pP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You should also include tests to ensure competency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Sometimes have an explicit test at the start, to check their expertise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Can include “easy” examples mixed with the annotation tasks to see if they get them correct</a:t>
            </a:r>
          </a:p>
        </p:txBody>
      </p:sp>
    </p:spTree>
    <p:extLst>
      <p:ext uri="{BB962C8B-B14F-4D97-AF65-F5344CB8AC3E}">
        <p14:creationId xmlns:p14="http://schemas.microsoft.com/office/powerpoint/2010/main" val="2084434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Crowdsourcing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172451" cy="5032376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There are entire courses on crowdsourcing; mostly beyond scope of this course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But fairly common in machine learning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Many large companies have internal crowdsourcing platforms</a:t>
            </a:r>
          </a:p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That way you can crowdsource data that can’t be shared outside the company</a:t>
            </a:r>
          </a:p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Maybe higher quality work, though safeguards still a good idea</a:t>
            </a:r>
          </a:p>
        </p:txBody>
      </p:sp>
    </p:spTree>
    <p:extLst>
      <p:ext uri="{BB962C8B-B14F-4D97-AF65-F5344CB8AC3E}">
        <p14:creationId xmlns:p14="http://schemas.microsoft.com/office/powerpoint/2010/main" val="1762023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>
                <a:latin typeface="Helvetica" charset="0"/>
                <a:ea typeface="Helvetica" charset="0"/>
                <a:cs typeface="Helvetica" charset="0"/>
              </a:rPr>
              <a:t>rowdsourcing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4228164" cy="4410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Other creative ways of getting people to give you labels…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814" y="621571"/>
            <a:ext cx="38481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Collecting a Dataset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172451" cy="5032376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What are you trying to do?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Where will the instances come from?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What should your labels be?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Where can you get labels?</a:t>
            </a:r>
          </a:p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They might already exist</a:t>
            </a:r>
          </a:p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You might be able to approximate them from something that exists</a:t>
            </a:r>
          </a:p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You might have to manually label them</a:t>
            </a:r>
          </a:p>
        </p:txBody>
      </p:sp>
    </p:spTree>
    <p:extLst>
      <p:ext uri="{BB962C8B-B14F-4D97-AF65-F5344CB8AC3E}">
        <p14:creationId xmlns:p14="http://schemas.microsoft.com/office/powerpoint/2010/main" val="171059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Define the Task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172451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What is the prediction task? Might seem obvious, but important things to think about: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Output discrete or continuous?</a:t>
            </a:r>
          </a:p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Some tasks could be either, and you have to decide</a:t>
            </a:r>
          </a:p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e.g., movie recommendation:</a:t>
            </a:r>
          </a:p>
          <a:p>
            <a:pPr lvl="2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how much will you like a movie on a scale from 1-5?</a:t>
            </a:r>
          </a:p>
          <a:p>
            <a:pPr lvl="2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will you like a movie, yes or no?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How fine-grained do you need to be?</a:t>
            </a:r>
          </a:p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Image search: probably want to distinguish between “deer” and “dog”</a:t>
            </a:r>
          </a:p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Self-driving car: know that an animal walked in front of the car; not so important what kind of animal</a:t>
            </a:r>
          </a:p>
        </p:txBody>
      </p:sp>
    </p:spTree>
    <p:extLst>
      <p:ext uri="{BB962C8B-B14F-4D97-AF65-F5344CB8AC3E}">
        <p14:creationId xmlns:p14="http://schemas.microsoft.com/office/powerpoint/2010/main" val="1040019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Get the Data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350459" cy="4515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Won’t go too much into obtaining data in this class.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Sometimes need to do some steps to get data out of files: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Convert PDF to text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Convert plots to numbers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Parse HTML to get information</a:t>
            </a:r>
          </a:p>
        </p:txBody>
      </p:sp>
    </p:spTree>
    <p:extLst>
      <p:ext uri="{BB962C8B-B14F-4D97-AF65-F5344CB8AC3E}">
        <p14:creationId xmlns:p14="http://schemas.microsoft.com/office/powerpoint/2010/main" val="136002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Label the Data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7886701" cy="4515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Training data needs to be labeled! How do we get labels?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One of the most important parts of data collection in machine learning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Bad labels → bad classifiers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Bad labels → misleading evaluation</a:t>
            </a:r>
          </a:p>
          <a:p>
            <a:pPr marL="0" indent="0">
              <a:buNone/>
            </a:pP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Good labels can be hard to obtain – needs thought</a:t>
            </a:r>
          </a:p>
        </p:txBody>
      </p:sp>
    </p:spTree>
    <p:extLst>
      <p:ext uri="{BB962C8B-B14F-4D97-AF65-F5344CB8AC3E}">
        <p14:creationId xmlns:p14="http://schemas.microsoft.com/office/powerpoint/2010/main" val="11873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Label the Data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7886701" cy="4515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Some data comes with labels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Or information that can be used as approximate labels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Sometimes you need to create labels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Data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annotation</a:t>
            </a:r>
          </a:p>
        </p:txBody>
      </p:sp>
    </p:spTree>
    <p:extLst>
      <p:ext uri="{BB962C8B-B14F-4D97-AF65-F5344CB8AC3E}">
        <p14:creationId xmlns:p14="http://schemas.microsoft.com/office/powerpoint/2010/main" val="1114119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Label the Data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7886701" cy="4515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Example: sentiment analysis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59" y="4447761"/>
            <a:ext cx="7217880" cy="676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59" y="3582902"/>
            <a:ext cx="3482162" cy="6930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36" y="2567920"/>
            <a:ext cx="1327727" cy="727364"/>
          </a:xfrm>
          <a:prstGeom prst="rect">
            <a:avLst/>
          </a:prstGeom>
        </p:spPr>
      </p:pic>
      <p:sp>
        <p:nvSpPr>
          <p:cNvPr id="10" name="Right Brace 9"/>
          <p:cNvSpPr/>
          <p:nvPr/>
        </p:nvSpPr>
        <p:spPr>
          <a:xfrm rot="5400000">
            <a:off x="1766697" y="4256207"/>
            <a:ext cx="231665" cy="1883061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63059" y="5526271"/>
            <a:ext cx="67779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The reviews already comes with scores that indicate the reviewers’ sentiment</a:t>
            </a:r>
          </a:p>
        </p:txBody>
      </p:sp>
    </p:spTree>
    <p:extLst>
      <p:ext uri="{BB962C8B-B14F-4D97-AF65-F5344CB8AC3E}">
        <p14:creationId xmlns:p14="http://schemas.microsoft.com/office/powerpoint/2010/main" val="8628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31127</TotalTime>
  <Words>1130</Words>
  <Application>Microsoft Macintosh PowerPoint</Application>
  <PresentationFormat>On-screen Show (4:3)</PresentationFormat>
  <Paragraphs>169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Andale Mono</vt:lpstr>
      <vt:lpstr>Arial</vt:lpstr>
      <vt:lpstr>Calibri</vt:lpstr>
      <vt:lpstr>Calibri Light</vt:lpstr>
      <vt:lpstr>Helvetica</vt:lpstr>
      <vt:lpstr>Office Theme</vt:lpstr>
      <vt:lpstr>Data Collection</vt:lpstr>
      <vt:lpstr>PowerPoint Presentation</vt:lpstr>
      <vt:lpstr>PowerPoint Presentation</vt:lpstr>
      <vt:lpstr>Collecting a Dataset</vt:lpstr>
      <vt:lpstr>Define the Task</vt:lpstr>
      <vt:lpstr>Get the Data</vt:lpstr>
      <vt:lpstr>Label the Data</vt:lpstr>
      <vt:lpstr>Label the Data</vt:lpstr>
      <vt:lpstr>Label the Data</vt:lpstr>
      <vt:lpstr>Label the Data</vt:lpstr>
      <vt:lpstr>Label the Data</vt:lpstr>
      <vt:lpstr>Labeled Data</vt:lpstr>
      <vt:lpstr>Labeled Data</vt:lpstr>
      <vt:lpstr>Labeled Data</vt:lpstr>
      <vt:lpstr>Labeled Data</vt:lpstr>
      <vt:lpstr>Labeled Data</vt:lpstr>
      <vt:lpstr>Implicit Labels</vt:lpstr>
      <vt:lpstr>Implicit Labels</vt:lpstr>
      <vt:lpstr>Implicit Labels</vt:lpstr>
      <vt:lpstr>Implicit Labels</vt:lpstr>
      <vt:lpstr>Annotation</vt:lpstr>
      <vt:lpstr>Annotation</vt:lpstr>
      <vt:lpstr>Annotation</vt:lpstr>
      <vt:lpstr>Annotation</vt:lpstr>
      <vt:lpstr>Annotation</vt:lpstr>
      <vt:lpstr>Annotation</vt:lpstr>
      <vt:lpstr>Annotation</vt:lpstr>
      <vt:lpstr>Annotation</vt:lpstr>
      <vt:lpstr>Crowdsourcing</vt:lpstr>
      <vt:lpstr>Crowdsourcing</vt:lpstr>
      <vt:lpstr>Crowdsourcing</vt:lpstr>
      <vt:lpstr>Crowdsourcing</vt:lpstr>
      <vt:lpstr>Crowdsourcing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Paul</dc:creator>
  <cp:lastModifiedBy>Michael Paul</cp:lastModifiedBy>
  <cp:revision>1324</cp:revision>
  <cp:lastPrinted>2017-10-19T21:14:15Z</cp:lastPrinted>
  <dcterms:created xsi:type="dcterms:W3CDTF">2016-08-20T00:24:39Z</dcterms:created>
  <dcterms:modified xsi:type="dcterms:W3CDTF">2018-10-17T20:29:16Z</dcterms:modified>
</cp:coreProperties>
</file>