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4"/>
  </p:notesMasterIdLst>
  <p:sldIdLst>
    <p:sldId id="256" r:id="rId2"/>
    <p:sldId id="512" r:id="rId3"/>
    <p:sldId id="511" r:id="rId4"/>
    <p:sldId id="429" r:id="rId5"/>
    <p:sldId id="476" r:id="rId6"/>
    <p:sldId id="501" r:id="rId7"/>
    <p:sldId id="502" r:id="rId8"/>
    <p:sldId id="472" r:id="rId9"/>
    <p:sldId id="503" r:id="rId10"/>
    <p:sldId id="475" r:id="rId11"/>
    <p:sldId id="477" r:id="rId12"/>
    <p:sldId id="484" r:id="rId13"/>
    <p:sldId id="481" r:id="rId14"/>
    <p:sldId id="478" r:id="rId15"/>
    <p:sldId id="482" r:id="rId16"/>
    <p:sldId id="479" r:id="rId17"/>
    <p:sldId id="483" r:id="rId18"/>
    <p:sldId id="485" r:id="rId19"/>
    <p:sldId id="480" r:id="rId20"/>
    <p:sldId id="486" r:id="rId21"/>
    <p:sldId id="487" r:id="rId22"/>
    <p:sldId id="489" r:id="rId23"/>
    <p:sldId id="504" r:id="rId24"/>
    <p:sldId id="505" r:id="rId25"/>
    <p:sldId id="506" r:id="rId26"/>
    <p:sldId id="507" r:id="rId27"/>
    <p:sldId id="488" r:id="rId28"/>
    <p:sldId id="490" r:id="rId29"/>
    <p:sldId id="492" r:id="rId30"/>
    <p:sldId id="493" r:id="rId31"/>
    <p:sldId id="491" r:id="rId32"/>
    <p:sldId id="495" r:id="rId33"/>
    <p:sldId id="494" r:id="rId34"/>
    <p:sldId id="496" r:id="rId35"/>
    <p:sldId id="497" r:id="rId36"/>
    <p:sldId id="498" r:id="rId37"/>
    <p:sldId id="499" r:id="rId38"/>
    <p:sldId id="500" r:id="rId39"/>
    <p:sldId id="474" r:id="rId40"/>
    <p:sldId id="508" r:id="rId41"/>
    <p:sldId id="509" r:id="rId42"/>
    <p:sldId id="510"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778"/>
    <a:srgbClr val="0434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279"/>
    <p:restoredTop sz="83185"/>
  </p:normalViewPr>
  <p:slideViewPr>
    <p:cSldViewPr snapToGrid="0" snapToObjects="1">
      <p:cViewPr varScale="1">
        <p:scale>
          <a:sx n="96" d="100"/>
          <a:sy n="96" d="100"/>
        </p:scale>
        <p:origin x="1240"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D86906-F115-3743-8409-1CC621CF8DD1}" type="datetimeFigureOut">
              <a:rPr lang="en-US" smtClean="0"/>
              <a:t>10/23/18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B9A14B-CE4A-A746-BF13-41963408AD20}" type="slidenum">
              <a:rPr lang="en-US" smtClean="0"/>
              <a:t>‹#›</a:t>
            </a:fld>
            <a:endParaRPr lang="en-US"/>
          </a:p>
        </p:txBody>
      </p:sp>
    </p:spTree>
    <p:extLst>
      <p:ext uri="{BB962C8B-B14F-4D97-AF65-F5344CB8AC3E}">
        <p14:creationId xmlns:p14="http://schemas.microsoft.com/office/powerpoint/2010/main" val="18998940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8F95B2E-8515-7D4D-BB1C-6F79B2B3D393}" type="datetimeFigureOut">
              <a:rPr lang="en-US" smtClean="0"/>
              <a:t>10/23/18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F74AC-EA2B-404A-BC14-ABBCBDA166D9}" type="slidenum">
              <a:rPr lang="en-US" smtClean="0"/>
              <a:t>‹#›</a:t>
            </a:fld>
            <a:endParaRPr lang="en-US"/>
          </a:p>
        </p:txBody>
      </p:sp>
    </p:spTree>
    <p:extLst>
      <p:ext uri="{BB962C8B-B14F-4D97-AF65-F5344CB8AC3E}">
        <p14:creationId xmlns:p14="http://schemas.microsoft.com/office/powerpoint/2010/main" val="1908649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F95B2E-8515-7D4D-BB1C-6F79B2B3D393}" type="datetimeFigureOut">
              <a:rPr lang="en-US" smtClean="0"/>
              <a:t>10/23/18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F74AC-EA2B-404A-BC14-ABBCBDA166D9}" type="slidenum">
              <a:rPr lang="en-US" smtClean="0"/>
              <a:t>‹#›</a:t>
            </a:fld>
            <a:endParaRPr lang="en-US"/>
          </a:p>
        </p:txBody>
      </p:sp>
    </p:spTree>
    <p:extLst>
      <p:ext uri="{BB962C8B-B14F-4D97-AF65-F5344CB8AC3E}">
        <p14:creationId xmlns:p14="http://schemas.microsoft.com/office/powerpoint/2010/main" val="1025821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F95B2E-8515-7D4D-BB1C-6F79B2B3D393}" type="datetimeFigureOut">
              <a:rPr lang="en-US" smtClean="0"/>
              <a:t>10/23/18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F74AC-EA2B-404A-BC14-ABBCBDA166D9}" type="slidenum">
              <a:rPr lang="en-US" smtClean="0"/>
              <a:t>‹#›</a:t>
            </a:fld>
            <a:endParaRPr lang="en-US"/>
          </a:p>
        </p:txBody>
      </p:sp>
    </p:spTree>
    <p:extLst>
      <p:ext uri="{BB962C8B-B14F-4D97-AF65-F5344CB8AC3E}">
        <p14:creationId xmlns:p14="http://schemas.microsoft.com/office/powerpoint/2010/main" val="98457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F95B2E-8515-7D4D-BB1C-6F79B2B3D393}" type="datetimeFigureOut">
              <a:rPr lang="en-US" smtClean="0"/>
              <a:t>10/23/18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F74AC-EA2B-404A-BC14-ABBCBDA166D9}" type="slidenum">
              <a:rPr lang="en-US" smtClean="0"/>
              <a:t>‹#›</a:t>
            </a:fld>
            <a:endParaRPr lang="en-US"/>
          </a:p>
        </p:txBody>
      </p:sp>
    </p:spTree>
    <p:extLst>
      <p:ext uri="{BB962C8B-B14F-4D97-AF65-F5344CB8AC3E}">
        <p14:creationId xmlns:p14="http://schemas.microsoft.com/office/powerpoint/2010/main" val="1706860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F95B2E-8515-7D4D-BB1C-6F79B2B3D393}" type="datetimeFigureOut">
              <a:rPr lang="en-US" smtClean="0"/>
              <a:t>10/23/18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F74AC-EA2B-404A-BC14-ABBCBDA166D9}" type="slidenum">
              <a:rPr lang="en-US" smtClean="0"/>
              <a:t>‹#›</a:t>
            </a:fld>
            <a:endParaRPr lang="en-US"/>
          </a:p>
        </p:txBody>
      </p:sp>
    </p:spTree>
    <p:extLst>
      <p:ext uri="{BB962C8B-B14F-4D97-AF65-F5344CB8AC3E}">
        <p14:creationId xmlns:p14="http://schemas.microsoft.com/office/powerpoint/2010/main" val="1123026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8F95B2E-8515-7D4D-BB1C-6F79B2B3D393}" type="datetimeFigureOut">
              <a:rPr lang="en-US" smtClean="0"/>
              <a:t>10/23/18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8F74AC-EA2B-404A-BC14-ABBCBDA166D9}" type="slidenum">
              <a:rPr lang="en-US" smtClean="0"/>
              <a:t>‹#›</a:t>
            </a:fld>
            <a:endParaRPr lang="en-US"/>
          </a:p>
        </p:txBody>
      </p:sp>
    </p:spTree>
    <p:extLst>
      <p:ext uri="{BB962C8B-B14F-4D97-AF65-F5344CB8AC3E}">
        <p14:creationId xmlns:p14="http://schemas.microsoft.com/office/powerpoint/2010/main" val="474679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F95B2E-8515-7D4D-BB1C-6F79B2B3D393}" type="datetimeFigureOut">
              <a:rPr lang="en-US" smtClean="0"/>
              <a:t>10/23/18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8F74AC-EA2B-404A-BC14-ABBCBDA166D9}" type="slidenum">
              <a:rPr lang="en-US" smtClean="0"/>
              <a:t>‹#›</a:t>
            </a:fld>
            <a:endParaRPr lang="en-US"/>
          </a:p>
        </p:txBody>
      </p:sp>
    </p:spTree>
    <p:extLst>
      <p:ext uri="{BB962C8B-B14F-4D97-AF65-F5344CB8AC3E}">
        <p14:creationId xmlns:p14="http://schemas.microsoft.com/office/powerpoint/2010/main" val="32876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F95B2E-8515-7D4D-BB1C-6F79B2B3D393}" type="datetimeFigureOut">
              <a:rPr lang="en-US" smtClean="0"/>
              <a:t>10/23/18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8F74AC-EA2B-404A-BC14-ABBCBDA166D9}" type="slidenum">
              <a:rPr lang="en-US" smtClean="0"/>
              <a:t>‹#›</a:t>
            </a:fld>
            <a:endParaRPr lang="en-US"/>
          </a:p>
        </p:txBody>
      </p:sp>
    </p:spTree>
    <p:extLst>
      <p:ext uri="{BB962C8B-B14F-4D97-AF65-F5344CB8AC3E}">
        <p14:creationId xmlns:p14="http://schemas.microsoft.com/office/powerpoint/2010/main" val="656088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F95B2E-8515-7D4D-BB1C-6F79B2B3D393}" type="datetimeFigureOut">
              <a:rPr lang="en-US" smtClean="0"/>
              <a:t>10/23/18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8F74AC-EA2B-404A-BC14-ABBCBDA166D9}" type="slidenum">
              <a:rPr lang="en-US" smtClean="0"/>
              <a:t>‹#›</a:t>
            </a:fld>
            <a:endParaRPr lang="en-US"/>
          </a:p>
        </p:txBody>
      </p:sp>
    </p:spTree>
    <p:extLst>
      <p:ext uri="{BB962C8B-B14F-4D97-AF65-F5344CB8AC3E}">
        <p14:creationId xmlns:p14="http://schemas.microsoft.com/office/powerpoint/2010/main" val="1701871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F95B2E-8515-7D4D-BB1C-6F79B2B3D393}" type="datetimeFigureOut">
              <a:rPr lang="en-US" smtClean="0"/>
              <a:t>10/23/18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8F74AC-EA2B-404A-BC14-ABBCBDA166D9}" type="slidenum">
              <a:rPr lang="en-US" smtClean="0"/>
              <a:t>‹#›</a:t>
            </a:fld>
            <a:endParaRPr lang="en-US"/>
          </a:p>
        </p:txBody>
      </p:sp>
    </p:spTree>
    <p:extLst>
      <p:ext uri="{BB962C8B-B14F-4D97-AF65-F5344CB8AC3E}">
        <p14:creationId xmlns:p14="http://schemas.microsoft.com/office/powerpoint/2010/main" val="1022261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F95B2E-8515-7D4D-BB1C-6F79B2B3D393}" type="datetimeFigureOut">
              <a:rPr lang="en-US" smtClean="0"/>
              <a:t>10/23/18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8F74AC-EA2B-404A-BC14-ABBCBDA166D9}" type="slidenum">
              <a:rPr lang="en-US" smtClean="0"/>
              <a:t>‹#›</a:t>
            </a:fld>
            <a:endParaRPr lang="en-US"/>
          </a:p>
        </p:txBody>
      </p:sp>
    </p:spTree>
    <p:extLst>
      <p:ext uri="{BB962C8B-B14F-4D97-AF65-F5344CB8AC3E}">
        <p14:creationId xmlns:p14="http://schemas.microsoft.com/office/powerpoint/2010/main" val="1281753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F95B2E-8515-7D4D-BB1C-6F79B2B3D393}" type="datetimeFigureOut">
              <a:rPr lang="en-US" smtClean="0"/>
              <a:t>10/23/18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8F74AC-EA2B-404A-BC14-ABBCBDA166D9}" type="slidenum">
              <a:rPr lang="en-US" smtClean="0"/>
              <a:t>‹#›</a:t>
            </a:fld>
            <a:endParaRPr lang="en-US"/>
          </a:p>
        </p:txBody>
      </p:sp>
    </p:spTree>
    <p:extLst>
      <p:ext uri="{BB962C8B-B14F-4D97-AF65-F5344CB8AC3E}">
        <p14:creationId xmlns:p14="http://schemas.microsoft.com/office/powerpoint/2010/main" val="5386774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7180" y="1122363"/>
            <a:ext cx="8549640" cy="2387600"/>
          </a:xfrm>
        </p:spPr>
        <p:txBody>
          <a:bodyPr>
            <a:normAutofit/>
          </a:bodyPr>
          <a:lstStyle/>
          <a:p>
            <a:r>
              <a:rPr lang="en-US" sz="5000" b="1" dirty="0">
                <a:latin typeface="Helvetica" charset="0"/>
                <a:ea typeface="Helvetica" charset="0"/>
                <a:cs typeface="Helvetica" charset="0"/>
              </a:rPr>
              <a:t>Dimensionality Reduction</a:t>
            </a:r>
          </a:p>
        </p:txBody>
      </p:sp>
      <p:sp>
        <p:nvSpPr>
          <p:cNvPr id="3" name="Subtitle 2"/>
          <p:cNvSpPr>
            <a:spLocks noGrp="1"/>
          </p:cNvSpPr>
          <p:nvPr>
            <p:ph type="subTitle" idx="1"/>
          </p:nvPr>
        </p:nvSpPr>
        <p:spPr>
          <a:xfrm>
            <a:off x="800100" y="3602037"/>
            <a:ext cx="7543800" cy="3255963"/>
          </a:xfrm>
        </p:spPr>
        <p:txBody>
          <a:bodyPr/>
          <a:lstStyle/>
          <a:p>
            <a:r>
              <a:rPr lang="en-US" sz="3200" dirty="0">
                <a:latin typeface="Helvetica" charset="0"/>
                <a:ea typeface="Helvetica" charset="0"/>
                <a:cs typeface="Helvetica" charset="0"/>
              </a:rPr>
              <a:t>INFO-4604, Applied Machine Learning</a:t>
            </a:r>
          </a:p>
          <a:p>
            <a:r>
              <a:rPr lang="en-US" sz="3200" dirty="0">
                <a:latin typeface="Helvetica" charset="0"/>
                <a:ea typeface="Helvetica" charset="0"/>
                <a:cs typeface="Helvetica" charset="0"/>
              </a:rPr>
              <a:t>University of Colorado Boulder</a:t>
            </a:r>
          </a:p>
          <a:p>
            <a:endParaRPr lang="en-US" dirty="0">
              <a:latin typeface="Helvetica" charset="0"/>
              <a:ea typeface="Helvetica" charset="0"/>
              <a:cs typeface="Helvetica" charset="0"/>
            </a:endParaRPr>
          </a:p>
          <a:p>
            <a:r>
              <a:rPr lang="en-US" b="1" dirty="0">
                <a:latin typeface="Helvetica" charset="0"/>
                <a:ea typeface="Helvetica" charset="0"/>
                <a:cs typeface="Helvetica" charset="0"/>
              </a:rPr>
              <a:t>October 25, 2018</a:t>
            </a:r>
          </a:p>
          <a:p>
            <a:r>
              <a:rPr lang="en-US" dirty="0">
                <a:latin typeface="Helvetica" charset="0"/>
                <a:ea typeface="Helvetica" charset="0"/>
                <a:cs typeface="Helvetica" charset="0"/>
              </a:rPr>
              <a:t>Prof. Michael Paul</a:t>
            </a:r>
          </a:p>
        </p:txBody>
      </p:sp>
    </p:spTree>
    <p:extLst>
      <p:ext uri="{BB962C8B-B14F-4D97-AF65-F5344CB8AC3E}">
        <p14:creationId xmlns:p14="http://schemas.microsoft.com/office/powerpoint/2010/main" val="1324883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28650" y="365126"/>
            <a:ext cx="7886700" cy="1325563"/>
          </a:xfrm>
        </p:spPr>
        <p:txBody>
          <a:bodyPr/>
          <a:lstStyle/>
          <a:p>
            <a:r>
              <a:rPr lang="en-US" dirty="0">
                <a:latin typeface="Helvetica" charset="0"/>
                <a:ea typeface="Helvetica" charset="0"/>
                <a:cs typeface="Helvetica" charset="0"/>
              </a:rPr>
              <a:t>Geometric Intuition</a:t>
            </a:r>
          </a:p>
        </p:txBody>
      </p:sp>
      <p:sp>
        <p:nvSpPr>
          <p:cNvPr id="7" name="Content Placeholder 2"/>
          <p:cNvSpPr>
            <a:spLocks noGrp="1"/>
          </p:cNvSpPr>
          <p:nvPr>
            <p:ph idx="1"/>
          </p:nvPr>
        </p:nvSpPr>
        <p:spPr>
          <a:xfrm>
            <a:off x="628649" y="1825624"/>
            <a:ext cx="8172451" cy="4503740"/>
          </a:xfrm>
        </p:spPr>
        <p:txBody>
          <a:bodyPr>
            <a:normAutofit/>
          </a:bodyPr>
          <a:lstStyle/>
          <a:p>
            <a:pPr marL="0" indent="0">
              <a:buNone/>
            </a:pPr>
            <a:r>
              <a:rPr lang="en-US" dirty="0">
                <a:latin typeface="Helvetica" charset="0"/>
                <a:ea typeface="Helvetica" charset="0"/>
                <a:cs typeface="Helvetica" charset="0"/>
              </a:rPr>
              <a:t>Like feature selection, transformation-based dimensionality reduction is usually automated</a:t>
            </a:r>
          </a:p>
          <a:p>
            <a:r>
              <a:rPr lang="en-US" sz="2600" dirty="0">
                <a:latin typeface="Helvetica" charset="0"/>
                <a:ea typeface="Helvetica" charset="0"/>
                <a:cs typeface="Helvetica" charset="0"/>
              </a:rPr>
              <a:t>You don’t manually specify rules </a:t>
            </a:r>
            <a:br>
              <a:rPr lang="en-US" sz="2600" dirty="0">
                <a:latin typeface="Helvetica" charset="0"/>
                <a:ea typeface="Helvetica" charset="0"/>
                <a:cs typeface="Helvetica" charset="0"/>
              </a:rPr>
            </a:br>
            <a:r>
              <a:rPr lang="en-US" sz="2600" dirty="0">
                <a:latin typeface="Helvetica" charset="0"/>
                <a:ea typeface="Helvetica" charset="0"/>
                <a:cs typeface="Helvetica" charset="0"/>
              </a:rPr>
              <a:t>(like averaging BP in the previous example)</a:t>
            </a:r>
          </a:p>
          <a:p>
            <a:pPr marL="0" indent="0">
              <a:buNone/>
            </a:pPr>
            <a:endParaRPr lang="en-US" dirty="0">
              <a:latin typeface="Helvetica" charset="0"/>
              <a:ea typeface="Helvetica" charset="0"/>
              <a:cs typeface="Helvetica" charset="0"/>
            </a:endParaRPr>
          </a:p>
          <a:p>
            <a:pPr marL="0" indent="0">
              <a:buNone/>
            </a:pPr>
            <a:r>
              <a:rPr lang="en-US" dirty="0">
                <a:latin typeface="Helvetica" charset="0"/>
                <a:ea typeface="Helvetica" charset="0"/>
                <a:cs typeface="Helvetica" charset="0"/>
              </a:rPr>
              <a:t>In general, what does it mean to transform or change the features?</a:t>
            </a:r>
            <a:endParaRPr lang="en-US" sz="2400" dirty="0">
              <a:latin typeface="Helvetica" charset="0"/>
              <a:ea typeface="Helvetica" charset="0"/>
              <a:cs typeface="Helvetica" charset="0"/>
            </a:endParaRPr>
          </a:p>
        </p:txBody>
      </p:sp>
    </p:spTree>
    <p:extLst>
      <p:ext uri="{BB962C8B-B14F-4D97-AF65-F5344CB8AC3E}">
        <p14:creationId xmlns:p14="http://schemas.microsoft.com/office/powerpoint/2010/main" val="865341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Arrow Connector 2"/>
          <p:cNvCxnSpPr/>
          <p:nvPr/>
        </p:nvCxnSpPr>
        <p:spPr>
          <a:xfrm>
            <a:off x="2100257" y="1690689"/>
            <a:ext cx="0" cy="4638674"/>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5400000">
            <a:off x="4414833" y="2252586"/>
            <a:ext cx="0" cy="6791483"/>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riangle 8"/>
          <p:cNvSpPr/>
          <p:nvPr/>
        </p:nvSpPr>
        <p:spPr>
          <a:xfrm>
            <a:off x="3057723" y="3831606"/>
            <a:ext cx="206966" cy="178419"/>
          </a:xfrm>
          <a:prstGeom prst="triangle">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p:cNvSpPr/>
          <p:nvPr/>
        </p:nvSpPr>
        <p:spPr>
          <a:xfrm>
            <a:off x="4429120" y="4778035"/>
            <a:ext cx="189257" cy="189257"/>
          </a:xfrm>
          <a:prstGeom prst="plus">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riangle 10"/>
          <p:cNvSpPr/>
          <p:nvPr/>
        </p:nvSpPr>
        <p:spPr>
          <a:xfrm>
            <a:off x="3411440" y="3196582"/>
            <a:ext cx="206966" cy="178419"/>
          </a:xfrm>
          <a:prstGeom prst="triangle">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riangle 11"/>
          <p:cNvSpPr/>
          <p:nvPr/>
        </p:nvSpPr>
        <p:spPr>
          <a:xfrm>
            <a:off x="3770806" y="3831607"/>
            <a:ext cx="206966" cy="178419"/>
          </a:xfrm>
          <a:prstGeom prst="triangle">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riangle 12"/>
          <p:cNvSpPr/>
          <p:nvPr/>
        </p:nvSpPr>
        <p:spPr>
          <a:xfrm>
            <a:off x="4311350" y="1922865"/>
            <a:ext cx="206966" cy="178419"/>
          </a:xfrm>
          <a:prstGeom prst="triangle">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riangle 13"/>
          <p:cNvSpPr/>
          <p:nvPr/>
        </p:nvSpPr>
        <p:spPr>
          <a:xfrm>
            <a:off x="5495920" y="2551595"/>
            <a:ext cx="206966" cy="178419"/>
          </a:xfrm>
          <a:prstGeom prst="triangle">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riangle 14"/>
          <p:cNvSpPr/>
          <p:nvPr/>
        </p:nvSpPr>
        <p:spPr>
          <a:xfrm>
            <a:off x="4325637" y="2899831"/>
            <a:ext cx="206966" cy="178419"/>
          </a:xfrm>
          <a:prstGeom prst="triangle">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riangle 15"/>
          <p:cNvSpPr/>
          <p:nvPr/>
        </p:nvSpPr>
        <p:spPr>
          <a:xfrm>
            <a:off x="4851933" y="1901867"/>
            <a:ext cx="206966" cy="178419"/>
          </a:xfrm>
          <a:prstGeom prst="triangle">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ross 16"/>
          <p:cNvSpPr/>
          <p:nvPr/>
        </p:nvSpPr>
        <p:spPr>
          <a:xfrm>
            <a:off x="4901785" y="4388758"/>
            <a:ext cx="189257" cy="189257"/>
          </a:xfrm>
          <a:prstGeom prst="plus">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ross 17"/>
          <p:cNvSpPr/>
          <p:nvPr/>
        </p:nvSpPr>
        <p:spPr>
          <a:xfrm>
            <a:off x="5248891" y="3819524"/>
            <a:ext cx="189257" cy="189257"/>
          </a:xfrm>
          <a:prstGeom prst="plus">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ross 18"/>
          <p:cNvSpPr/>
          <p:nvPr/>
        </p:nvSpPr>
        <p:spPr>
          <a:xfrm>
            <a:off x="6029320" y="3285791"/>
            <a:ext cx="189257" cy="189257"/>
          </a:xfrm>
          <a:prstGeom prst="plus">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ross 19"/>
          <p:cNvSpPr/>
          <p:nvPr/>
        </p:nvSpPr>
        <p:spPr>
          <a:xfrm>
            <a:off x="6981820" y="2298982"/>
            <a:ext cx="189257" cy="189257"/>
          </a:xfrm>
          <a:prstGeom prst="plus">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Cross 20"/>
          <p:cNvSpPr/>
          <p:nvPr/>
        </p:nvSpPr>
        <p:spPr>
          <a:xfrm>
            <a:off x="5410146" y="4113594"/>
            <a:ext cx="189257" cy="189257"/>
          </a:xfrm>
          <a:prstGeom prst="plus">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ross 21"/>
          <p:cNvSpPr/>
          <p:nvPr/>
        </p:nvSpPr>
        <p:spPr>
          <a:xfrm>
            <a:off x="6213765" y="4056087"/>
            <a:ext cx="189257" cy="189257"/>
          </a:xfrm>
          <a:prstGeom prst="plus">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ross 22"/>
          <p:cNvSpPr/>
          <p:nvPr/>
        </p:nvSpPr>
        <p:spPr>
          <a:xfrm>
            <a:off x="6403022" y="3196582"/>
            <a:ext cx="189257" cy="189257"/>
          </a:xfrm>
          <a:prstGeom prst="plus">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Cross 23"/>
          <p:cNvSpPr/>
          <p:nvPr/>
        </p:nvSpPr>
        <p:spPr>
          <a:xfrm>
            <a:off x="4903963" y="4998599"/>
            <a:ext cx="189257" cy="189257"/>
          </a:xfrm>
          <a:prstGeom prst="plus">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riangle 24"/>
          <p:cNvSpPr/>
          <p:nvPr/>
        </p:nvSpPr>
        <p:spPr>
          <a:xfrm>
            <a:off x="5916982" y="2318134"/>
            <a:ext cx="206966" cy="178419"/>
          </a:xfrm>
          <a:prstGeom prst="triangle">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riangle 25"/>
          <p:cNvSpPr/>
          <p:nvPr/>
        </p:nvSpPr>
        <p:spPr>
          <a:xfrm>
            <a:off x="4148157" y="3203548"/>
            <a:ext cx="206966" cy="178419"/>
          </a:xfrm>
          <a:prstGeom prst="triangle">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riangle 26"/>
          <p:cNvSpPr/>
          <p:nvPr/>
        </p:nvSpPr>
        <p:spPr>
          <a:xfrm>
            <a:off x="4788001" y="2671938"/>
            <a:ext cx="206966" cy="178419"/>
          </a:xfrm>
          <a:prstGeom prst="triangle">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365628" y="658869"/>
            <a:ext cx="7072313" cy="430887"/>
          </a:xfrm>
          <a:prstGeom prst="rect">
            <a:avLst/>
          </a:prstGeom>
          <a:noFill/>
        </p:spPr>
        <p:txBody>
          <a:bodyPr wrap="square" rtlCol="0">
            <a:spAutoFit/>
          </a:bodyPr>
          <a:lstStyle/>
          <a:p>
            <a:r>
              <a:rPr lang="en-US" sz="2200" dirty="0">
                <a:latin typeface="Helvetica" charset="0"/>
                <a:ea typeface="Helvetica" charset="0"/>
                <a:cs typeface="Helvetica" charset="0"/>
              </a:rPr>
              <a:t>Suppose we have two dimensions (two features)</a:t>
            </a:r>
          </a:p>
        </p:txBody>
      </p:sp>
    </p:spTree>
    <p:extLst>
      <p:ext uri="{BB962C8B-B14F-4D97-AF65-F5344CB8AC3E}">
        <p14:creationId xmlns:p14="http://schemas.microsoft.com/office/powerpoint/2010/main" val="169158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Arrow Connector 2"/>
          <p:cNvCxnSpPr/>
          <p:nvPr/>
        </p:nvCxnSpPr>
        <p:spPr>
          <a:xfrm>
            <a:off x="2100257" y="1690689"/>
            <a:ext cx="0" cy="4638674"/>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5400000">
            <a:off x="4414833" y="2252586"/>
            <a:ext cx="0" cy="6791483"/>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riangle 8"/>
          <p:cNvSpPr/>
          <p:nvPr/>
        </p:nvSpPr>
        <p:spPr>
          <a:xfrm>
            <a:off x="3057723" y="3831606"/>
            <a:ext cx="206966" cy="178419"/>
          </a:xfrm>
          <a:prstGeom prst="triangle">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p:cNvSpPr/>
          <p:nvPr/>
        </p:nvSpPr>
        <p:spPr>
          <a:xfrm>
            <a:off x="4429120" y="4778035"/>
            <a:ext cx="189257" cy="189257"/>
          </a:xfrm>
          <a:prstGeom prst="plus">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riangle 10"/>
          <p:cNvSpPr/>
          <p:nvPr/>
        </p:nvSpPr>
        <p:spPr>
          <a:xfrm>
            <a:off x="3411440" y="3196582"/>
            <a:ext cx="206966" cy="178419"/>
          </a:xfrm>
          <a:prstGeom prst="triangle">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riangle 11"/>
          <p:cNvSpPr/>
          <p:nvPr/>
        </p:nvSpPr>
        <p:spPr>
          <a:xfrm>
            <a:off x="3770806" y="3831607"/>
            <a:ext cx="206966" cy="178419"/>
          </a:xfrm>
          <a:prstGeom prst="triangle">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riangle 12"/>
          <p:cNvSpPr/>
          <p:nvPr/>
        </p:nvSpPr>
        <p:spPr>
          <a:xfrm>
            <a:off x="4311350" y="1922865"/>
            <a:ext cx="206966" cy="178419"/>
          </a:xfrm>
          <a:prstGeom prst="triangle">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riangle 13"/>
          <p:cNvSpPr/>
          <p:nvPr/>
        </p:nvSpPr>
        <p:spPr>
          <a:xfrm>
            <a:off x="5495920" y="2551595"/>
            <a:ext cx="206966" cy="178419"/>
          </a:xfrm>
          <a:prstGeom prst="triangle">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riangle 14"/>
          <p:cNvSpPr/>
          <p:nvPr/>
        </p:nvSpPr>
        <p:spPr>
          <a:xfrm>
            <a:off x="4325637" y="2899831"/>
            <a:ext cx="206966" cy="178419"/>
          </a:xfrm>
          <a:prstGeom prst="triangle">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riangle 15"/>
          <p:cNvSpPr/>
          <p:nvPr/>
        </p:nvSpPr>
        <p:spPr>
          <a:xfrm>
            <a:off x="4851933" y="1901867"/>
            <a:ext cx="206966" cy="178419"/>
          </a:xfrm>
          <a:prstGeom prst="triangle">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ross 16"/>
          <p:cNvSpPr/>
          <p:nvPr/>
        </p:nvSpPr>
        <p:spPr>
          <a:xfrm>
            <a:off x="4901785" y="4388758"/>
            <a:ext cx="189257" cy="189257"/>
          </a:xfrm>
          <a:prstGeom prst="plus">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ross 17"/>
          <p:cNvSpPr/>
          <p:nvPr/>
        </p:nvSpPr>
        <p:spPr>
          <a:xfrm>
            <a:off x="5248891" y="3819524"/>
            <a:ext cx="189257" cy="189257"/>
          </a:xfrm>
          <a:prstGeom prst="plus">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ross 18"/>
          <p:cNvSpPr/>
          <p:nvPr/>
        </p:nvSpPr>
        <p:spPr>
          <a:xfrm>
            <a:off x="6029320" y="3285791"/>
            <a:ext cx="189257" cy="189257"/>
          </a:xfrm>
          <a:prstGeom prst="plus">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ross 19"/>
          <p:cNvSpPr/>
          <p:nvPr/>
        </p:nvSpPr>
        <p:spPr>
          <a:xfrm>
            <a:off x="6981820" y="2298982"/>
            <a:ext cx="189257" cy="189257"/>
          </a:xfrm>
          <a:prstGeom prst="plus">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Cross 20"/>
          <p:cNvSpPr/>
          <p:nvPr/>
        </p:nvSpPr>
        <p:spPr>
          <a:xfrm>
            <a:off x="5410146" y="4113594"/>
            <a:ext cx="189257" cy="189257"/>
          </a:xfrm>
          <a:prstGeom prst="plus">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ross 21"/>
          <p:cNvSpPr/>
          <p:nvPr/>
        </p:nvSpPr>
        <p:spPr>
          <a:xfrm>
            <a:off x="6213765" y="4056087"/>
            <a:ext cx="189257" cy="189257"/>
          </a:xfrm>
          <a:prstGeom prst="plus">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ross 22"/>
          <p:cNvSpPr/>
          <p:nvPr/>
        </p:nvSpPr>
        <p:spPr>
          <a:xfrm>
            <a:off x="6403022" y="3196582"/>
            <a:ext cx="189257" cy="189257"/>
          </a:xfrm>
          <a:prstGeom prst="plus">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Cross 23"/>
          <p:cNvSpPr/>
          <p:nvPr/>
        </p:nvSpPr>
        <p:spPr>
          <a:xfrm>
            <a:off x="4903963" y="4998599"/>
            <a:ext cx="189257" cy="189257"/>
          </a:xfrm>
          <a:prstGeom prst="plus">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riangle 24"/>
          <p:cNvSpPr/>
          <p:nvPr/>
        </p:nvSpPr>
        <p:spPr>
          <a:xfrm>
            <a:off x="5916982" y="2318134"/>
            <a:ext cx="206966" cy="178419"/>
          </a:xfrm>
          <a:prstGeom prst="triangle">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riangle 25"/>
          <p:cNvSpPr/>
          <p:nvPr/>
        </p:nvSpPr>
        <p:spPr>
          <a:xfrm>
            <a:off x="4148157" y="3203548"/>
            <a:ext cx="206966" cy="178419"/>
          </a:xfrm>
          <a:prstGeom prst="triangle">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riangle 26"/>
          <p:cNvSpPr/>
          <p:nvPr/>
        </p:nvSpPr>
        <p:spPr>
          <a:xfrm>
            <a:off x="4788001" y="2671938"/>
            <a:ext cx="206966" cy="178419"/>
          </a:xfrm>
          <a:prstGeom prst="triangle">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012012" y="658869"/>
            <a:ext cx="7779544" cy="769441"/>
          </a:xfrm>
          <a:prstGeom prst="rect">
            <a:avLst/>
          </a:prstGeom>
          <a:noFill/>
        </p:spPr>
        <p:txBody>
          <a:bodyPr wrap="square" rtlCol="0">
            <a:spAutoFit/>
          </a:bodyPr>
          <a:lstStyle/>
          <a:p>
            <a:r>
              <a:rPr lang="en-US" sz="2200" dirty="0">
                <a:latin typeface="Helvetica" charset="0"/>
                <a:ea typeface="Helvetica" charset="0"/>
                <a:cs typeface="Helvetica" charset="0"/>
              </a:rPr>
              <a:t>Feature selection: choose one of the two features to keep</a:t>
            </a:r>
          </a:p>
        </p:txBody>
      </p:sp>
    </p:spTree>
    <p:extLst>
      <p:ext uri="{BB962C8B-B14F-4D97-AF65-F5344CB8AC3E}">
        <p14:creationId xmlns:p14="http://schemas.microsoft.com/office/powerpoint/2010/main" val="2035275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Arrow Connector 2"/>
          <p:cNvCxnSpPr/>
          <p:nvPr/>
        </p:nvCxnSpPr>
        <p:spPr>
          <a:xfrm>
            <a:off x="2100257" y="1690689"/>
            <a:ext cx="0" cy="4638674"/>
          </a:xfrm>
          <a:prstGeom prst="straightConnector1">
            <a:avLst/>
          </a:prstGeom>
          <a:ln w="28575">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5400000">
            <a:off x="4414833" y="2252586"/>
            <a:ext cx="0" cy="6791483"/>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riangle 8"/>
          <p:cNvSpPr/>
          <p:nvPr/>
        </p:nvSpPr>
        <p:spPr>
          <a:xfrm>
            <a:off x="3057723" y="3831606"/>
            <a:ext cx="206966" cy="178419"/>
          </a:xfrm>
          <a:prstGeom prst="triangle">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p:cNvSpPr/>
          <p:nvPr/>
        </p:nvSpPr>
        <p:spPr>
          <a:xfrm>
            <a:off x="4429120" y="4778035"/>
            <a:ext cx="189257" cy="189257"/>
          </a:xfrm>
          <a:prstGeom prst="plus">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riangle 10"/>
          <p:cNvSpPr/>
          <p:nvPr/>
        </p:nvSpPr>
        <p:spPr>
          <a:xfrm>
            <a:off x="3411440" y="3196582"/>
            <a:ext cx="206966" cy="178419"/>
          </a:xfrm>
          <a:prstGeom prst="triangle">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riangle 11"/>
          <p:cNvSpPr/>
          <p:nvPr/>
        </p:nvSpPr>
        <p:spPr>
          <a:xfrm>
            <a:off x="3770806" y="3831607"/>
            <a:ext cx="206966" cy="178419"/>
          </a:xfrm>
          <a:prstGeom prst="triangle">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riangle 12"/>
          <p:cNvSpPr/>
          <p:nvPr/>
        </p:nvSpPr>
        <p:spPr>
          <a:xfrm>
            <a:off x="4311350" y="1922865"/>
            <a:ext cx="206966" cy="178419"/>
          </a:xfrm>
          <a:prstGeom prst="triangle">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riangle 13"/>
          <p:cNvSpPr/>
          <p:nvPr/>
        </p:nvSpPr>
        <p:spPr>
          <a:xfrm>
            <a:off x="5495920" y="2551595"/>
            <a:ext cx="206966" cy="178419"/>
          </a:xfrm>
          <a:prstGeom prst="triangle">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riangle 14"/>
          <p:cNvSpPr/>
          <p:nvPr/>
        </p:nvSpPr>
        <p:spPr>
          <a:xfrm>
            <a:off x="4325637" y="2899831"/>
            <a:ext cx="206966" cy="178419"/>
          </a:xfrm>
          <a:prstGeom prst="triangle">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riangle 15"/>
          <p:cNvSpPr/>
          <p:nvPr/>
        </p:nvSpPr>
        <p:spPr>
          <a:xfrm>
            <a:off x="4851933" y="1901867"/>
            <a:ext cx="206966" cy="178419"/>
          </a:xfrm>
          <a:prstGeom prst="triangle">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ross 16"/>
          <p:cNvSpPr/>
          <p:nvPr/>
        </p:nvSpPr>
        <p:spPr>
          <a:xfrm>
            <a:off x="4901785" y="4388758"/>
            <a:ext cx="189257" cy="189257"/>
          </a:xfrm>
          <a:prstGeom prst="plus">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ross 17"/>
          <p:cNvSpPr/>
          <p:nvPr/>
        </p:nvSpPr>
        <p:spPr>
          <a:xfrm>
            <a:off x="5248891" y="3819524"/>
            <a:ext cx="189257" cy="189257"/>
          </a:xfrm>
          <a:prstGeom prst="plus">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ross 18"/>
          <p:cNvSpPr/>
          <p:nvPr/>
        </p:nvSpPr>
        <p:spPr>
          <a:xfrm>
            <a:off x="6029320" y="3285791"/>
            <a:ext cx="189257" cy="189257"/>
          </a:xfrm>
          <a:prstGeom prst="plus">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ross 19"/>
          <p:cNvSpPr/>
          <p:nvPr/>
        </p:nvSpPr>
        <p:spPr>
          <a:xfrm>
            <a:off x="6981820" y="2298982"/>
            <a:ext cx="189257" cy="189257"/>
          </a:xfrm>
          <a:prstGeom prst="plus">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Cross 20"/>
          <p:cNvSpPr/>
          <p:nvPr/>
        </p:nvSpPr>
        <p:spPr>
          <a:xfrm>
            <a:off x="5410146" y="4113594"/>
            <a:ext cx="189257" cy="189257"/>
          </a:xfrm>
          <a:prstGeom prst="plus">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ross 21"/>
          <p:cNvSpPr/>
          <p:nvPr/>
        </p:nvSpPr>
        <p:spPr>
          <a:xfrm>
            <a:off x="6213765" y="4056087"/>
            <a:ext cx="189257" cy="189257"/>
          </a:xfrm>
          <a:prstGeom prst="plus">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ross 22"/>
          <p:cNvSpPr/>
          <p:nvPr/>
        </p:nvSpPr>
        <p:spPr>
          <a:xfrm>
            <a:off x="6403022" y="3196582"/>
            <a:ext cx="189257" cy="189257"/>
          </a:xfrm>
          <a:prstGeom prst="plus">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Cross 23"/>
          <p:cNvSpPr/>
          <p:nvPr/>
        </p:nvSpPr>
        <p:spPr>
          <a:xfrm>
            <a:off x="4903963" y="4998599"/>
            <a:ext cx="189257" cy="189257"/>
          </a:xfrm>
          <a:prstGeom prst="plus">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riangle 24"/>
          <p:cNvSpPr/>
          <p:nvPr/>
        </p:nvSpPr>
        <p:spPr>
          <a:xfrm>
            <a:off x="5916982" y="2318134"/>
            <a:ext cx="206966" cy="178419"/>
          </a:xfrm>
          <a:prstGeom prst="triangle">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riangle 25"/>
          <p:cNvSpPr/>
          <p:nvPr/>
        </p:nvSpPr>
        <p:spPr>
          <a:xfrm>
            <a:off x="4148157" y="3203548"/>
            <a:ext cx="206966" cy="178419"/>
          </a:xfrm>
          <a:prstGeom prst="triangle">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riangle 26"/>
          <p:cNvSpPr/>
          <p:nvPr/>
        </p:nvSpPr>
        <p:spPr>
          <a:xfrm>
            <a:off x="4788001" y="2671938"/>
            <a:ext cx="206966" cy="178419"/>
          </a:xfrm>
          <a:prstGeom prst="triangle">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p:cNvCxnSpPr/>
          <p:nvPr/>
        </p:nvCxnSpPr>
        <p:spPr>
          <a:xfrm>
            <a:off x="3178961" y="4010025"/>
            <a:ext cx="0" cy="144780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4400544" y="3095624"/>
            <a:ext cx="0" cy="2362201"/>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6501790" y="3384892"/>
            <a:ext cx="0" cy="2072933"/>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012012" y="658869"/>
            <a:ext cx="7779544" cy="430887"/>
          </a:xfrm>
          <a:prstGeom prst="rect">
            <a:avLst/>
          </a:prstGeom>
          <a:noFill/>
        </p:spPr>
        <p:txBody>
          <a:bodyPr wrap="square" rtlCol="0">
            <a:spAutoFit/>
          </a:bodyPr>
          <a:lstStyle/>
          <a:p>
            <a:r>
              <a:rPr lang="en-US" sz="2200" dirty="0">
                <a:latin typeface="Helvetica" charset="0"/>
                <a:ea typeface="Helvetica" charset="0"/>
                <a:cs typeface="Helvetica" charset="0"/>
              </a:rPr>
              <a:t>Suppose we choose the feature represented by the x-axis</a:t>
            </a:r>
          </a:p>
        </p:txBody>
      </p:sp>
      <p:sp>
        <p:nvSpPr>
          <p:cNvPr id="32" name="TextBox 31"/>
          <p:cNvSpPr txBox="1"/>
          <p:nvPr/>
        </p:nvSpPr>
        <p:spPr>
          <a:xfrm>
            <a:off x="2514600" y="5952044"/>
            <a:ext cx="5929313" cy="430887"/>
          </a:xfrm>
          <a:prstGeom prst="rect">
            <a:avLst/>
          </a:prstGeom>
          <a:noFill/>
        </p:spPr>
        <p:txBody>
          <a:bodyPr wrap="square" rtlCol="0">
            <a:spAutoFit/>
          </a:bodyPr>
          <a:lstStyle/>
          <a:p>
            <a:pPr algn="ctr"/>
            <a:r>
              <a:rPr lang="en-US" sz="2200" i="1" dirty="0">
                <a:latin typeface="Helvetica" charset="0"/>
                <a:ea typeface="Helvetica" charset="0"/>
                <a:cs typeface="Helvetica" charset="0"/>
              </a:rPr>
              <a:t>Project</a:t>
            </a:r>
            <a:r>
              <a:rPr lang="en-US" sz="2200" baseline="30000" dirty="0">
                <a:latin typeface="Helvetica" charset="0"/>
                <a:ea typeface="Helvetica" charset="0"/>
                <a:cs typeface="Helvetica" charset="0"/>
              </a:rPr>
              <a:t> </a:t>
            </a:r>
            <a:r>
              <a:rPr lang="en-US" sz="2200" dirty="0">
                <a:latin typeface="Helvetica" charset="0"/>
                <a:ea typeface="Helvetica" charset="0"/>
                <a:cs typeface="Helvetica" charset="0"/>
              </a:rPr>
              <a:t> the points onto the x-axis</a:t>
            </a:r>
          </a:p>
        </p:txBody>
      </p:sp>
    </p:spTree>
    <p:extLst>
      <p:ext uri="{BB962C8B-B14F-4D97-AF65-F5344CB8AC3E}">
        <p14:creationId xmlns:p14="http://schemas.microsoft.com/office/powerpoint/2010/main" val="453562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Arrow Connector 2"/>
          <p:cNvCxnSpPr/>
          <p:nvPr/>
        </p:nvCxnSpPr>
        <p:spPr>
          <a:xfrm>
            <a:off x="2100257" y="1690689"/>
            <a:ext cx="0" cy="4638674"/>
          </a:xfrm>
          <a:prstGeom prst="straightConnector1">
            <a:avLst/>
          </a:prstGeom>
          <a:ln w="28575">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5400000">
            <a:off x="4414833" y="2252586"/>
            <a:ext cx="0" cy="6791483"/>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riangle 8"/>
          <p:cNvSpPr/>
          <p:nvPr/>
        </p:nvSpPr>
        <p:spPr>
          <a:xfrm>
            <a:off x="3057723" y="5530541"/>
            <a:ext cx="206966" cy="178419"/>
          </a:xfrm>
          <a:prstGeom prst="triangle">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p:cNvSpPr/>
          <p:nvPr/>
        </p:nvSpPr>
        <p:spPr>
          <a:xfrm>
            <a:off x="4429120" y="5535278"/>
            <a:ext cx="189257" cy="189257"/>
          </a:xfrm>
          <a:prstGeom prst="plus">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riangle 10"/>
          <p:cNvSpPr/>
          <p:nvPr/>
        </p:nvSpPr>
        <p:spPr>
          <a:xfrm>
            <a:off x="3411440" y="5530541"/>
            <a:ext cx="206966" cy="178419"/>
          </a:xfrm>
          <a:prstGeom prst="triangle">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riangle 11"/>
          <p:cNvSpPr/>
          <p:nvPr/>
        </p:nvSpPr>
        <p:spPr>
          <a:xfrm>
            <a:off x="3770806" y="5531829"/>
            <a:ext cx="206966" cy="178419"/>
          </a:xfrm>
          <a:prstGeom prst="triangle">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riangle 12"/>
          <p:cNvSpPr/>
          <p:nvPr/>
        </p:nvSpPr>
        <p:spPr>
          <a:xfrm>
            <a:off x="4311350" y="5509040"/>
            <a:ext cx="206966" cy="178419"/>
          </a:xfrm>
          <a:prstGeom prst="triangle">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riangle 13"/>
          <p:cNvSpPr/>
          <p:nvPr/>
        </p:nvSpPr>
        <p:spPr>
          <a:xfrm>
            <a:off x="5495920" y="5523405"/>
            <a:ext cx="206966" cy="178419"/>
          </a:xfrm>
          <a:prstGeom prst="triangle">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riangle 14"/>
          <p:cNvSpPr/>
          <p:nvPr/>
        </p:nvSpPr>
        <p:spPr>
          <a:xfrm>
            <a:off x="4325637" y="5528741"/>
            <a:ext cx="206966" cy="178419"/>
          </a:xfrm>
          <a:prstGeom prst="triangle">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riangle 15"/>
          <p:cNvSpPr/>
          <p:nvPr/>
        </p:nvSpPr>
        <p:spPr>
          <a:xfrm>
            <a:off x="4851933" y="5516616"/>
            <a:ext cx="206966" cy="178419"/>
          </a:xfrm>
          <a:prstGeom prst="triangle">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ross 16"/>
          <p:cNvSpPr/>
          <p:nvPr/>
        </p:nvSpPr>
        <p:spPr>
          <a:xfrm>
            <a:off x="4901785" y="5531768"/>
            <a:ext cx="189257" cy="189257"/>
          </a:xfrm>
          <a:prstGeom prst="plus">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ross 17"/>
          <p:cNvSpPr/>
          <p:nvPr/>
        </p:nvSpPr>
        <p:spPr>
          <a:xfrm>
            <a:off x="5248891" y="5534032"/>
            <a:ext cx="189257" cy="189257"/>
          </a:xfrm>
          <a:prstGeom prst="plus">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ross 18"/>
          <p:cNvSpPr/>
          <p:nvPr/>
        </p:nvSpPr>
        <p:spPr>
          <a:xfrm>
            <a:off x="6029320" y="5543227"/>
            <a:ext cx="189257" cy="189257"/>
          </a:xfrm>
          <a:prstGeom prst="plus">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ross 19"/>
          <p:cNvSpPr/>
          <p:nvPr/>
        </p:nvSpPr>
        <p:spPr>
          <a:xfrm>
            <a:off x="6981820" y="5542255"/>
            <a:ext cx="189257" cy="189257"/>
          </a:xfrm>
          <a:prstGeom prst="plus">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Cross 20"/>
          <p:cNvSpPr/>
          <p:nvPr/>
        </p:nvSpPr>
        <p:spPr>
          <a:xfrm>
            <a:off x="5410146" y="5528066"/>
            <a:ext cx="189257" cy="189257"/>
          </a:xfrm>
          <a:prstGeom prst="plus">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ross 21"/>
          <p:cNvSpPr/>
          <p:nvPr/>
        </p:nvSpPr>
        <p:spPr>
          <a:xfrm>
            <a:off x="6213765" y="5541996"/>
            <a:ext cx="189257" cy="189257"/>
          </a:xfrm>
          <a:prstGeom prst="plus">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ross 22"/>
          <p:cNvSpPr/>
          <p:nvPr/>
        </p:nvSpPr>
        <p:spPr>
          <a:xfrm>
            <a:off x="6403022" y="5539744"/>
            <a:ext cx="189257" cy="189257"/>
          </a:xfrm>
          <a:prstGeom prst="plus">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Cross 23"/>
          <p:cNvSpPr/>
          <p:nvPr/>
        </p:nvSpPr>
        <p:spPr>
          <a:xfrm>
            <a:off x="4903963" y="5541531"/>
            <a:ext cx="189257" cy="189257"/>
          </a:xfrm>
          <a:prstGeom prst="plus">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riangle 24"/>
          <p:cNvSpPr/>
          <p:nvPr/>
        </p:nvSpPr>
        <p:spPr>
          <a:xfrm>
            <a:off x="5916982" y="5532832"/>
            <a:ext cx="206966" cy="178419"/>
          </a:xfrm>
          <a:prstGeom prst="triangle">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riangle 25"/>
          <p:cNvSpPr/>
          <p:nvPr/>
        </p:nvSpPr>
        <p:spPr>
          <a:xfrm>
            <a:off x="4148157" y="5526267"/>
            <a:ext cx="206966" cy="178419"/>
          </a:xfrm>
          <a:prstGeom prst="triangle">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riangle 26"/>
          <p:cNvSpPr/>
          <p:nvPr/>
        </p:nvSpPr>
        <p:spPr>
          <a:xfrm>
            <a:off x="4788001" y="5515161"/>
            <a:ext cx="206966" cy="178419"/>
          </a:xfrm>
          <a:prstGeom prst="triangle">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2519978" y="5852736"/>
            <a:ext cx="5966797" cy="769441"/>
          </a:xfrm>
          <a:prstGeom prst="rect">
            <a:avLst/>
          </a:prstGeom>
          <a:noFill/>
        </p:spPr>
        <p:txBody>
          <a:bodyPr wrap="square" rtlCol="0">
            <a:spAutoFit/>
          </a:bodyPr>
          <a:lstStyle/>
          <a:p>
            <a:r>
              <a:rPr lang="en-US" sz="2200" dirty="0">
                <a:latin typeface="Helvetica" charset="0"/>
                <a:ea typeface="Helvetica" charset="0"/>
                <a:cs typeface="Helvetica" charset="0"/>
              </a:rPr>
              <a:t>The positions along the x-axis now represent the feature values of each instance</a:t>
            </a:r>
          </a:p>
        </p:txBody>
      </p:sp>
      <p:sp>
        <p:nvSpPr>
          <p:cNvPr id="29" name="TextBox 28"/>
          <p:cNvSpPr txBox="1"/>
          <p:nvPr/>
        </p:nvSpPr>
        <p:spPr>
          <a:xfrm>
            <a:off x="1012012" y="658869"/>
            <a:ext cx="7779544" cy="430887"/>
          </a:xfrm>
          <a:prstGeom prst="rect">
            <a:avLst/>
          </a:prstGeom>
          <a:noFill/>
        </p:spPr>
        <p:txBody>
          <a:bodyPr wrap="square" rtlCol="0">
            <a:spAutoFit/>
          </a:bodyPr>
          <a:lstStyle/>
          <a:p>
            <a:r>
              <a:rPr lang="en-US" sz="2200" dirty="0">
                <a:latin typeface="Helvetica" charset="0"/>
                <a:ea typeface="Helvetica" charset="0"/>
                <a:cs typeface="Helvetica" charset="0"/>
              </a:rPr>
              <a:t>Suppose we choose the feature represented by the x-axis</a:t>
            </a:r>
          </a:p>
        </p:txBody>
      </p:sp>
    </p:spTree>
    <p:extLst>
      <p:ext uri="{BB962C8B-B14F-4D97-AF65-F5344CB8AC3E}">
        <p14:creationId xmlns:p14="http://schemas.microsoft.com/office/powerpoint/2010/main" val="5903564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Arrow Connector 2"/>
          <p:cNvCxnSpPr/>
          <p:nvPr/>
        </p:nvCxnSpPr>
        <p:spPr>
          <a:xfrm>
            <a:off x="2100257" y="1690689"/>
            <a:ext cx="0" cy="4638674"/>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5400000">
            <a:off x="4414833" y="2252586"/>
            <a:ext cx="0" cy="6791483"/>
          </a:xfrm>
          <a:prstGeom prst="straightConnector1">
            <a:avLst/>
          </a:prstGeom>
          <a:ln w="28575">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riangle 8"/>
          <p:cNvSpPr/>
          <p:nvPr/>
        </p:nvSpPr>
        <p:spPr>
          <a:xfrm>
            <a:off x="3057723" y="3831606"/>
            <a:ext cx="206966" cy="178419"/>
          </a:xfrm>
          <a:prstGeom prst="triangle">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p:cNvSpPr/>
          <p:nvPr/>
        </p:nvSpPr>
        <p:spPr>
          <a:xfrm>
            <a:off x="4429120" y="4778035"/>
            <a:ext cx="189257" cy="189257"/>
          </a:xfrm>
          <a:prstGeom prst="plus">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riangle 10"/>
          <p:cNvSpPr/>
          <p:nvPr/>
        </p:nvSpPr>
        <p:spPr>
          <a:xfrm>
            <a:off x="3411440" y="3196582"/>
            <a:ext cx="206966" cy="178419"/>
          </a:xfrm>
          <a:prstGeom prst="triangle">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riangle 11"/>
          <p:cNvSpPr/>
          <p:nvPr/>
        </p:nvSpPr>
        <p:spPr>
          <a:xfrm>
            <a:off x="3770806" y="3831607"/>
            <a:ext cx="206966" cy="178419"/>
          </a:xfrm>
          <a:prstGeom prst="triangle">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riangle 12"/>
          <p:cNvSpPr/>
          <p:nvPr/>
        </p:nvSpPr>
        <p:spPr>
          <a:xfrm>
            <a:off x="4311350" y="1922865"/>
            <a:ext cx="206966" cy="178419"/>
          </a:xfrm>
          <a:prstGeom prst="triangle">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riangle 13"/>
          <p:cNvSpPr/>
          <p:nvPr/>
        </p:nvSpPr>
        <p:spPr>
          <a:xfrm>
            <a:off x="5495920" y="2551595"/>
            <a:ext cx="206966" cy="178419"/>
          </a:xfrm>
          <a:prstGeom prst="triangle">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riangle 14"/>
          <p:cNvSpPr/>
          <p:nvPr/>
        </p:nvSpPr>
        <p:spPr>
          <a:xfrm>
            <a:off x="4325637" y="2899831"/>
            <a:ext cx="206966" cy="178419"/>
          </a:xfrm>
          <a:prstGeom prst="triangle">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riangle 15"/>
          <p:cNvSpPr/>
          <p:nvPr/>
        </p:nvSpPr>
        <p:spPr>
          <a:xfrm>
            <a:off x="4851933" y="1901867"/>
            <a:ext cx="206966" cy="178419"/>
          </a:xfrm>
          <a:prstGeom prst="triangle">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ross 16"/>
          <p:cNvSpPr/>
          <p:nvPr/>
        </p:nvSpPr>
        <p:spPr>
          <a:xfrm>
            <a:off x="4901785" y="4388758"/>
            <a:ext cx="189257" cy="189257"/>
          </a:xfrm>
          <a:prstGeom prst="plus">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ross 17"/>
          <p:cNvSpPr/>
          <p:nvPr/>
        </p:nvSpPr>
        <p:spPr>
          <a:xfrm>
            <a:off x="5248891" y="3819524"/>
            <a:ext cx="189257" cy="189257"/>
          </a:xfrm>
          <a:prstGeom prst="plus">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ross 18"/>
          <p:cNvSpPr/>
          <p:nvPr/>
        </p:nvSpPr>
        <p:spPr>
          <a:xfrm>
            <a:off x="6029320" y="3285791"/>
            <a:ext cx="189257" cy="189257"/>
          </a:xfrm>
          <a:prstGeom prst="plus">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ross 19"/>
          <p:cNvSpPr/>
          <p:nvPr/>
        </p:nvSpPr>
        <p:spPr>
          <a:xfrm>
            <a:off x="6981820" y="2298982"/>
            <a:ext cx="189257" cy="189257"/>
          </a:xfrm>
          <a:prstGeom prst="plus">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Cross 20"/>
          <p:cNvSpPr/>
          <p:nvPr/>
        </p:nvSpPr>
        <p:spPr>
          <a:xfrm>
            <a:off x="5410146" y="4113594"/>
            <a:ext cx="189257" cy="189257"/>
          </a:xfrm>
          <a:prstGeom prst="plus">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ross 21"/>
          <p:cNvSpPr/>
          <p:nvPr/>
        </p:nvSpPr>
        <p:spPr>
          <a:xfrm>
            <a:off x="6213765" y="4056087"/>
            <a:ext cx="189257" cy="189257"/>
          </a:xfrm>
          <a:prstGeom prst="plus">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ross 22"/>
          <p:cNvSpPr/>
          <p:nvPr/>
        </p:nvSpPr>
        <p:spPr>
          <a:xfrm>
            <a:off x="6403022" y="3196582"/>
            <a:ext cx="189257" cy="189257"/>
          </a:xfrm>
          <a:prstGeom prst="plus">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Cross 23"/>
          <p:cNvSpPr/>
          <p:nvPr/>
        </p:nvSpPr>
        <p:spPr>
          <a:xfrm>
            <a:off x="4903963" y="4998599"/>
            <a:ext cx="189257" cy="189257"/>
          </a:xfrm>
          <a:prstGeom prst="plus">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riangle 24"/>
          <p:cNvSpPr/>
          <p:nvPr/>
        </p:nvSpPr>
        <p:spPr>
          <a:xfrm>
            <a:off x="5916982" y="2318134"/>
            <a:ext cx="206966" cy="178419"/>
          </a:xfrm>
          <a:prstGeom prst="triangle">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riangle 25"/>
          <p:cNvSpPr/>
          <p:nvPr/>
        </p:nvSpPr>
        <p:spPr>
          <a:xfrm>
            <a:off x="4148157" y="3203548"/>
            <a:ext cx="206966" cy="178419"/>
          </a:xfrm>
          <a:prstGeom prst="triangle">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riangle 26"/>
          <p:cNvSpPr/>
          <p:nvPr/>
        </p:nvSpPr>
        <p:spPr>
          <a:xfrm>
            <a:off x="4788001" y="2671938"/>
            <a:ext cx="206966" cy="178419"/>
          </a:xfrm>
          <a:prstGeom prst="triangle">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p:cNvCxnSpPr/>
          <p:nvPr/>
        </p:nvCxnSpPr>
        <p:spPr>
          <a:xfrm flipH="1">
            <a:off x="2257421" y="3978960"/>
            <a:ext cx="1513385" cy="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7" idx="1"/>
          </p:cNvCxnSpPr>
          <p:nvPr/>
        </p:nvCxnSpPr>
        <p:spPr>
          <a:xfrm flipH="1" flipV="1">
            <a:off x="2301031" y="2760861"/>
            <a:ext cx="2538712" cy="287"/>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2301031" y="5110052"/>
            <a:ext cx="2538712" cy="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012012" y="658869"/>
            <a:ext cx="7779544" cy="430887"/>
          </a:xfrm>
          <a:prstGeom prst="rect">
            <a:avLst/>
          </a:prstGeom>
          <a:noFill/>
        </p:spPr>
        <p:txBody>
          <a:bodyPr wrap="square" rtlCol="0">
            <a:spAutoFit/>
          </a:bodyPr>
          <a:lstStyle/>
          <a:p>
            <a:r>
              <a:rPr lang="en-US" sz="2200" dirty="0">
                <a:latin typeface="Helvetica" charset="0"/>
                <a:ea typeface="Helvetica" charset="0"/>
                <a:cs typeface="Helvetica" charset="0"/>
              </a:rPr>
              <a:t>Suppose we choose the feature represented by the y-axis</a:t>
            </a:r>
          </a:p>
        </p:txBody>
      </p:sp>
      <p:sp>
        <p:nvSpPr>
          <p:cNvPr id="37" name="TextBox 36"/>
          <p:cNvSpPr txBox="1"/>
          <p:nvPr/>
        </p:nvSpPr>
        <p:spPr>
          <a:xfrm>
            <a:off x="2445489" y="5911914"/>
            <a:ext cx="5929313" cy="430887"/>
          </a:xfrm>
          <a:prstGeom prst="rect">
            <a:avLst/>
          </a:prstGeom>
          <a:noFill/>
        </p:spPr>
        <p:txBody>
          <a:bodyPr wrap="square" rtlCol="0">
            <a:spAutoFit/>
          </a:bodyPr>
          <a:lstStyle/>
          <a:p>
            <a:pPr algn="ctr"/>
            <a:r>
              <a:rPr lang="en-US" sz="2200" dirty="0">
                <a:latin typeface="Helvetica" charset="0"/>
                <a:ea typeface="Helvetica" charset="0"/>
                <a:cs typeface="Helvetica" charset="0"/>
              </a:rPr>
              <a:t>Project the points onto </a:t>
            </a:r>
            <a:r>
              <a:rPr lang="en-US" sz="2200">
                <a:latin typeface="Helvetica" charset="0"/>
                <a:ea typeface="Helvetica" charset="0"/>
                <a:cs typeface="Helvetica" charset="0"/>
              </a:rPr>
              <a:t>the y-axis</a:t>
            </a:r>
            <a:endParaRPr lang="en-US" sz="2200" dirty="0">
              <a:latin typeface="Helvetica" charset="0"/>
              <a:ea typeface="Helvetica" charset="0"/>
              <a:cs typeface="Helvetica" charset="0"/>
            </a:endParaRPr>
          </a:p>
        </p:txBody>
      </p:sp>
    </p:spTree>
    <p:extLst>
      <p:ext uri="{BB962C8B-B14F-4D97-AF65-F5344CB8AC3E}">
        <p14:creationId xmlns:p14="http://schemas.microsoft.com/office/powerpoint/2010/main" val="324647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Arrow Connector 2"/>
          <p:cNvCxnSpPr/>
          <p:nvPr/>
        </p:nvCxnSpPr>
        <p:spPr>
          <a:xfrm>
            <a:off x="2100257" y="1690689"/>
            <a:ext cx="0" cy="4638674"/>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5400000">
            <a:off x="4414833" y="2252586"/>
            <a:ext cx="0" cy="6791483"/>
          </a:xfrm>
          <a:prstGeom prst="straightConnector1">
            <a:avLst/>
          </a:prstGeom>
          <a:ln w="28575">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riangle 8"/>
          <p:cNvSpPr/>
          <p:nvPr/>
        </p:nvSpPr>
        <p:spPr>
          <a:xfrm>
            <a:off x="2000441" y="3831606"/>
            <a:ext cx="206966" cy="178419"/>
          </a:xfrm>
          <a:prstGeom prst="triangle">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p:cNvSpPr/>
          <p:nvPr/>
        </p:nvSpPr>
        <p:spPr>
          <a:xfrm>
            <a:off x="2000234" y="4778035"/>
            <a:ext cx="189257" cy="189257"/>
          </a:xfrm>
          <a:prstGeom prst="plus">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riangle 10"/>
          <p:cNvSpPr/>
          <p:nvPr/>
        </p:nvSpPr>
        <p:spPr>
          <a:xfrm>
            <a:off x="1996968" y="3196582"/>
            <a:ext cx="206966" cy="178419"/>
          </a:xfrm>
          <a:prstGeom prst="triangle">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riangle 11"/>
          <p:cNvSpPr/>
          <p:nvPr/>
        </p:nvSpPr>
        <p:spPr>
          <a:xfrm>
            <a:off x="1999150" y="3817319"/>
            <a:ext cx="206966" cy="178419"/>
          </a:xfrm>
          <a:prstGeom prst="triangle">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riangle 12"/>
          <p:cNvSpPr/>
          <p:nvPr/>
        </p:nvSpPr>
        <p:spPr>
          <a:xfrm>
            <a:off x="1996769" y="1922865"/>
            <a:ext cx="206966" cy="178419"/>
          </a:xfrm>
          <a:prstGeom prst="triangle">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riangle 13"/>
          <p:cNvSpPr/>
          <p:nvPr/>
        </p:nvSpPr>
        <p:spPr>
          <a:xfrm>
            <a:off x="1995472" y="2551595"/>
            <a:ext cx="206966" cy="178419"/>
          </a:xfrm>
          <a:prstGeom prst="triangle">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riangle 14"/>
          <p:cNvSpPr/>
          <p:nvPr/>
        </p:nvSpPr>
        <p:spPr>
          <a:xfrm>
            <a:off x="1996764" y="2899831"/>
            <a:ext cx="206966" cy="178419"/>
          </a:xfrm>
          <a:prstGeom prst="triangle">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riangle 15"/>
          <p:cNvSpPr/>
          <p:nvPr/>
        </p:nvSpPr>
        <p:spPr>
          <a:xfrm>
            <a:off x="1994422" y="1887579"/>
            <a:ext cx="206966" cy="178419"/>
          </a:xfrm>
          <a:prstGeom prst="triangle">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ross 16"/>
          <p:cNvSpPr/>
          <p:nvPr/>
        </p:nvSpPr>
        <p:spPr>
          <a:xfrm>
            <a:off x="2001412" y="4388758"/>
            <a:ext cx="189257" cy="189257"/>
          </a:xfrm>
          <a:prstGeom prst="plus">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ross 17"/>
          <p:cNvSpPr/>
          <p:nvPr/>
        </p:nvSpPr>
        <p:spPr>
          <a:xfrm>
            <a:off x="2005606" y="3819524"/>
            <a:ext cx="189257" cy="189257"/>
          </a:xfrm>
          <a:prstGeom prst="plus">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ross 18"/>
          <p:cNvSpPr/>
          <p:nvPr/>
        </p:nvSpPr>
        <p:spPr>
          <a:xfrm>
            <a:off x="2014522" y="3285791"/>
            <a:ext cx="189257" cy="189257"/>
          </a:xfrm>
          <a:prstGeom prst="plus">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ross 19"/>
          <p:cNvSpPr/>
          <p:nvPr/>
        </p:nvSpPr>
        <p:spPr>
          <a:xfrm>
            <a:off x="1995469" y="2298982"/>
            <a:ext cx="189257" cy="189257"/>
          </a:xfrm>
          <a:prstGeom prst="plus">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Cross 20"/>
          <p:cNvSpPr/>
          <p:nvPr/>
        </p:nvSpPr>
        <p:spPr>
          <a:xfrm>
            <a:off x="1995419" y="4113594"/>
            <a:ext cx="189257" cy="189257"/>
          </a:xfrm>
          <a:prstGeom prst="plus">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ross 21"/>
          <p:cNvSpPr/>
          <p:nvPr/>
        </p:nvSpPr>
        <p:spPr>
          <a:xfrm>
            <a:off x="1998943" y="4056087"/>
            <a:ext cx="189257" cy="189257"/>
          </a:xfrm>
          <a:prstGeom prst="plus">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ross 22"/>
          <p:cNvSpPr/>
          <p:nvPr/>
        </p:nvSpPr>
        <p:spPr>
          <a:xfrm>
            <a:off x="2016749" y="3196582"/>
            <a:ext cx="189257" cy="189257"/>
          </a:xfrm>
          <a:prstGeom prst="plus">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Cross 23"/>
          <p:cNvSpPr/>
          <p:nvPr/>
        </p:nvSpPr>
        <p:spPr>
          <a:xfrm>
            <a:off x="2003586" y="4998599"/>
            <a:ext cx="189257" cy="189257"/>
          </a:xfrm>
          <a:prstGeom prst="plus">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riangle 24"/>
          <p:cNvSpPr/>
          <p:nvPr/>
        </p:nvSpPr>
        <p:spPr>
          <a:xfrm>
            <a:off x="1987901" y="2318134"/>
            <a:ext cx="206966" cy="178419"/>
          </a:xfrm>
          <a:prstGeom prst="triangle">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riangle 25"/>
          <p:cNvSpPr/>
          <p:nvPr/>
        </p:nvSpPr>
        <p:spPr>
          <a:xfrm>
            <a:off x="1990734" y="3203548"/>
            <a:ext cx="206966" cy="178419"/>
          </a:xfrm>
          <a:prstGeom prst="triangle">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riangle 26"/>
          <p:cNvSpPr/>
          <p:nvPr/>
        </p:nvSpPr>
        <p:spPr>
          <a:xfrm>
            <a:off x="1987643" y="2671938"/>
            <a:ext cx="206966" cy="178419"/>
          </a:xfrm>
          <a:prstGeom prst="triangle">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3414713" y="3002352"/>
            <a:ext cx="3986213" cy="1107996"/>
          </a:xfrm>
          <a:prstGeom prst="rect">
            <a:avLst/>
          </a:prstGeom>
          <a:noFill/>
        </p:spPr>
        <p:txBody>
          <a:bodyPr wrap="square" rtlCol="0">
            <a:spAutoFit/>
          </a:bodyPr>
          <a:lstStyle/>
          <a:p>
            <a:r>
              <a:rPr lang="en-US" sz="2200">
                <a:latin typeface="Helvetica" charset="0"/>
                <a:ea typeface="Helvetica" charset="0"/>
                <a:cs typeface="Helvetica" charset="0"/>
              </a:rPr>
              <a:t>The positions along </a:t>
            </a:r>
            <a:r>
              <a:rPr lang="en-US" sz="2200" dirty="0">
                <a:latin typeface="Helvetica" charset="0"/>
                <a:ea typeface="Helvetica" charset="0"/>
                <a:cs typeface="Helvetica" charset="0"/>
              </a:rPr>
              <a:t>the y-axis now represent the feature values of each instance</a:t>
            </a:r>
          </a:p>
        </p:txBody>
      </p:sp>
      <p:sp>
        <p:nvSpPr>
          <p:cNvPr id="30" name="TextBox 29"/>
          <p:cNvSpPr txBox="1"/>
          <p:nvPr/>
        </p:nvSpPr>
        <p:spPr>
          <a:xfrm>
            <a:off x="1012012" y="658869"/>
            <a:ext cx="7779544" cy="430887"/>
          </a:xfrm>
          <a:prstGeom prst="rect">
            <a:avLst/>
          </a:prstGeom>
          <a:noFill/>
        </p:spPr>
        <p:txBody>
          <a:bodyPr wrap="square" rtlCol="0">
            <a:spAutoFit/>
          </a:bodyPr>
          <a:lstStyle/>
          <a:p>
            <a:r>
              <a:rPr lang="en-US" sz="2200" dirty="0">
                <a:latin typeface="Helvetica" charset="0"/>
                <a:ea typeface="Helvetica" charset="0"/>
                <a:cs typeface="Helvetica" charset="0"/>
              </a:rPr>
              <a:t>Suppose we choose the feature represented by the y-axis</a:t>
            </a:r>
          </a:p>
        </p:txBody>
      </p:sp>
    </p:spTree>
    <p:extLst>
      <p:ext uri="{BB962C8B-B14F-4D97-AF65-F5344CB8AC3E}">
        <p14:creationId xmlns:p14="http://schemas.microsoft.com/office/powerpoint/2010/main" val="14867784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Arrow Connector 2"/>
          <p:cNvCxnSpPr/>
          <p:nvPr/>
        </p:nvCxnSpPr>
        <p:spPr>
          <a:xfrm>
            <a:off x="2100257" y="1690689"/>
            <a:ext cx="0" cy="4638674"/>
          </a:xfrm>
          <a:prstGeom prst="straightConnector1">
            <a:avLst/>
          </a:prstGeom>
          <a:ln w="28575">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5400000">
            <a:off x="4414833" y="2252586"/>
            <a:ext cx="0" cy="6791483"/>
          </a:xfrm>
          <a:prstGeom prst="straightConnector1">
            <a:avLst/>
          </a:prstGeom>
          <a:ln w="28575">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riangle 8"/>
          <p:cNvSpPr/>
          <p:nvPr/>
        </p:nvSpPr>
        <p:spPr>
          <a:xfrm>
            <a:off x="3057723" y="3831606"/>
            <a:ext cx="206966" cy="178419"/>
          </a:xfrm>
          <a:prstGeom prst="triangle">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p:cNvSpPr/>
          <p:nvPr/>
        </p:nvSpPr>
        <p:spPr>
          <a:xfrm>
            <a:off x="4429120" y="4778035"/>
            <a:ext cx="189257" cy="189257"/>
          </a:xfrm>
          <a:prstGeom prst="plus">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riangle 10"/>
          <p:cNvSpPr/>
          <p:nvPr/>
        </p:nvSpPr>
        <p:spPr>
          <a:xfrm>
            <a:off x="3411440" y="3196582"/>
            <a:ext cx="206966" cy="178419"/>
          </a:xfrm>
          <a:prstGeom prst="triangle">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riangle 11"/>
          <p:cNvSpPr/>
          <p:nvPr/>
        </p:nvSpPr>
        <p:spPr>
          <a:xfrm>
            <a:off x="3770806" y="3831607"/>
            <a:ext cx="206966" cy="178419"/>
          </a:xfrm>
          <a:prstGeom prst="triangle">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riangle 12"/>
          <p:cNvSpPr/>
          <p:nvPr/>
        </p:nvSpPr>
        <p:spPr>
          <a:xfrm>
            <a:off x="4311350" y="1922865"/>
            <a:ext cx="206966" cy="178419"/>
          </a:xfrm>
          <a:prstGeom prst="triangle">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riangle 13"/>
          <p:cNvSpPr/>
          <p:nvPr/>
        </p:nvSpPr>
        <p:spPr>
          <a:xfrm>
            <a:off x="5495920" y="2551595"/>
            <a:ext cx="206966" cy="178419"/>
          </a:xfrm>
          <a:prstGeom prst="triangle">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riangle 14"/>
          <p:cNvSpPr/>
          <p:nvPr/>
        </p:nvSpPr>
        <p:spPr>
          <a:xfrm>
            <a:off x="4325637" y="2899831"/>
            <a:ext cx="206966" cy="178419"/>
          </a:xfrm>
          <a:prstGeom prst="triangle">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riangle 15"/>
          <p:cNvSpPr/>
          <p:nvPr/>
        </p:nvSpPr>
        <p:spPr>
          <a:xfrm>
            <a:off x="4851933" y="1901867"/>
            <a:ext cx="206966" cy="178419"/>
          </a:xfrm>
          <a:prstGeom prst="triangle">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ross 16"/>
          <p:cNvSpPr/>
          <p:nvPr/>
        </p:nvSpPr>
        <p:spPr>
          <a:xfrm>
            <a:off x="4901785" y="4388758"/>
            <a:ext cx="189257" cy="189257"/>
          </a:xfrm>
          <a:prstGeom prst="plus">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ross 17"/>
          <p:cNvSpPr/>
          <p:nvPr/>
        </p:nvSpPr>
        <p:spPr>
          <a:xfrm>
            <a:off x="5248891" y="3819524"/>
            <a:ext cx="189257" cy="189257"/>
          </a:xfrm>
          <a:prstGeom prst="plus">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ross 18"/>
          <p:cNvSpPr/>
          <p:nvPr/>
        </p:nvSpPr>
        <p:spPr>
          <a:xfrm>
            <a:off x="6029320" y="3285791"/>
            <a:ext cx="189257" cy="189257"/>
          </a:xfrm>
          <a:prstGeom prst="plus">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ross 19"/>
          <p:cNvSpPr/>
          <p:nvPr/>
        </p:nvSpPr>
        <p:spPr>
          <a:xfrm>
            <a:off x="6981820" y="2298982"/>
            <a:ext cx="189257" cy="189257"/>
          </a:xfrm>
          <a:prstGeom prst="plus">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Cross 20"/>
          <p:cNvSpPr/>
          <p:nvPr/>
        </p:nvSpPr>
        <p:spPr>
          <a:xfrm>
            <a:off x="5410146" y="4113594"/>
            <a:ext cx="189257" cy="189257"/>
          </a:xfrm>
          <a:prstGeom prst="plus">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ross 21"/>
          <p:cNvSpPr/>
          <p:nvPr/>
        </p:nvSpPr>
        <p:spPr>
          <a:xfrm>
            <a:off x="6213765" y="4056087"/>
            <a:ext cx="189257" cy="189257"/>
          </a:xfrm>
          <a:prstGeom prst="plus">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ross 22"/>
          <p:cNvSpPr/>
          <p:nvPr/>
        </p:nvSpPr>
        <p:spPr>
          <a:xfrm>
            <a:off x="6403022" y="3196582"/>
            <a:ext cx="189257" cy="189257"/>
          </a:xfrm>
          <a:prstGeom prst="plus">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Cross 23"/>
          <p:cNvSpPr/>
          <p:nvPr/>
        </p:nvSpPr>
        <p:spPr>
          <a:xfrm>
            <a:off x="4903963" y="4998599"/>
            <a:ext cx="189257" cy="189257"/>
          </a:xfrm>
          <a:prstGeom prst="plus">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riangle 24"/>
          <p:cNvSpPr/>
          <p:nvPr/>
        </p:nvSpPr>
        <p:spPr>
          <a:xfrm>
            <a:off x="5916982" y="2318134"/>
            <a:ext cx="206966" cy="178419"/>
          </a:xfrm>
          <a:prstGeom prst="triangle">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riangle 25"/>
          <p:cNvSpPr/>
          <p:nvPr/>
        </p:nvSpPr>
        <p:spPr>
          <a:xfrm>
            <a:off x="4148157" y="3203548"/>
            <a:ext cx="206966" cy="178419"/>
          </a:xfrm>
          <a:prstGeom prst="triangle">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riangle 26"/>
          <p:cNvSpPr/>
          <p:nvPr/>
        </p:nvSpPr>
        <p:spPr>
          <a:xfrm>
            <a:off x="4788001" y="2671938"/>
            <a:ext cx="206966" cy="178419"/>
          </a:xfrm>
          <a:prstGeom prst="triangle">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1012012" y="658869"/>
            <a:ext cx="7779544" cy="769441"/>
          </a:xfrm>
          <a:prstGeom prst="rect">
            <a:avLst/>
          </a:prstGeom>
          <a:noFill/>
        </p:spPr>
        <p:txBody>
          <a:bodyPr wrap="square" rtlCol="0">
            <a:spAutoFit/>
          </a:bodyPr>
          <a:lstStyle/>
          <a:p>
            <a:r>
              <a:rPr lang="en-US" sz="2200" dirty="0">
                <a:latin typeface="Helvetica" charset="0"/>
                <a:ea typeface="Helvetica" charset="0"/>
                <a:cs typeface="Helvetica" charset="0"/>
              </a:rPr>
              <a:t>We don’t have to restrict ourselves to picking either the </a:t>
            </a:r>
            <a:br>
              <a:rPr lang="en-US" sz="2200" dirty="0">
                <a:latin typeface="Helvetica" charset="0"/>
                <a:ea typeface="Helvetica" charset="0"/>
                <a:cs typeface="Helvetica" charset="0"/>
              </a:rPr>
            </a:br>
            <a:r>
              <a:rPr lang="en-US" sz="2200" dirty="0">
                <a:latin typeface="Helvetica" charset="0"/>
                <a:ea typeface="Helvetica" charset="0"/>
                <a:cs typeface="Helvetica" charset="0"/>
              </a:rPr>
              <a:t>x-axis or y-axis</a:t>
            </a:r>
          </a:p>
        </p:txBody>
      </p:sp>
      <p:cxnSp>
        <p:nvCxnSpPr>
          <p:cNvPr id="42" name="Straight Arrow Connector 41"/>
          <p:cNvCxnSpPr/>
          <p:nvPr/>
        </p:nvCxnSpPr>
        <p:spPr>
          <a:xfrm flipH="1" flipV="1">
            <a:off x="3714745" y="1755426"/>
            <a:ext cx="3267075" cy="343243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2445489" y="5911914"/>
            <a:ext cx="5929313" cy="430887"/>
          </a:xfrm>
          <a:prstGeom prst="rect">
            <a:avLst/>
          </a:prstGeom>
          <a:noFill/>
        </p:spPr>
        <p:txBody>
          <a:bodyPr wrap="square" rtlCol="0">
            <a:spAutoFit/>
          </a:bodyPr>
          <a:lstStyle/>
          <a:p>
            <a:pPr algn="ctr"/>
            <a:r>
              <a:rPr lang="en-US" sz="2200" dirty="0">
                <a:latin typeface="Helvetica" charset="0"/>
                <a:ea typeface="Helvetica" charset="0"/>
                <a:cs typeface="Helvetica" charset="0"/>
              </a:rPr>
              <a:t>We could create a new axis!</a:t>
            </a:r>
          </a:p>
        </p:txBody>
      </p:sp>
    </p:spTree>
    <p:extLst>
      <p:ext uri="{BB962C8B-B14F-4D97-AF65-F5344CB8AC3E}">
        <p14:creationId xmlns:p14="http://schemas.microsoft.com/office/powerpoint/2010/main" val="1233979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Arrow Connector 2"/>
          <p:cNvCxnSpPr/>
          <p:nvPr/>
        </p:nvCxnSpPr>
        <p:spPr>
          <a:xfrm>
            <a:off x="2100257" y="1690689"/>
            <a:ext cx="0" cy="4638674"/>
          </a:xfrm>
          <a:prstGeom prst="straightConnector1">
            <a:avLst/>
          </a:prstGeom>
          <a:ln w="28575">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5400000">
            <a:off x="4414833" y="2252586"/>
            <a:ext cx="0" cy="6791483"/>
          </a:xfrm>
          <a:prstGeom prst="straightConnector1">
            <a:avLst/>
          </a:prstGeom>
          <a:ln w="28575">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riangle 8"/>
          <p:cNvSpPr/>
          <p:nvPr/>
        </p:nvSpPr>
        <p:spPr>
          <a:xfrm>
            <a:off x="3057723" y="3831606"/>
            <a:ext cx="206966" cy="178419"/>
          </a:xfrm>
          <a:prstGeom prst="triangle">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p:cNvSpPr/>
          <p:nvPr/>
        </p:nvSpPr>
        <p:spPr>
          <a:xfrm>
            <a:off x="4429120" y="4778035"/>
            <a:ext cx="189257" cy="189257"/>
          </a:xfrm>
          <a:prstGeom prst="plus">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riangle 10"/>
          <p:cNvSpPr/>
          <p:nvPr/>
        </p:nvSpPr>
        <p:spPr>
          <a:xfrm>
            <a:off x="3411440" y="3196582"/>
            <a:ext cx="206966" cy="178419"/>
          </a:xfrm>
          <a:prstGeom prst="triangle">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riangle 11"/>
          <p:cNvSpPr/>
          <p:nvPr/>
        </p:nvSpPr>
        <p:spPr>
          <a:xfrm>
            <a:off x="3770806" y="3831607"/>
            <a:ext cx="206966" cy="178419"/>
          </a:xfrm>
          <a:prstGeom prst="triangle">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riangle 12"/>
          <p:cNvSpPr/>
          <p:nvPr/>
        </p:nvSpPr>
        <p:spPr>
          <a:xfrm>
            <a:off x="4311350" y="1922865"/>
            <a:ext cx="206966" cy="178419"/>
          </a:xfrm>
          <a:prstGeom prst="triangle">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riangle 13"/>
          <p:cNvSpPr/>
          <p:nvPr/>
        </p:nvSpPr>
        <p:spPr>
          <a:xfrm>
            <a:off x="5495920" y="2551595"/>
            <a:ext cx="206966" cy="178419"/>
          </a:xfrm>
          <a:prstGeom prst="triangle">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riangle 14"/>
          <p:cNvSpPr/>
          <p:nvPr/>
        </p:nvSpPr>
        <p:spPr>
          <a:xfrm>
            <a:off x="4325637" y="2899831"/>
            <a:ext cx="206966" cy="178419"/>
          </a:xfrm>
          <a:prstGeom prst="triangle">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riangle 15"/>
          <p:cNvSpPr/>
          <p:nvPr/>
        </p:nvSpPr>
        <p:spPr>
          <a:xfrm>
            <a:off x="4851933" y="1901867"/>
            <a:ext cx="206966" cy="178419"/>
          </a:xfrm>
          <a:prstGeom prst="triangle">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ross 16"/>
          <p:cNvSpPr/>
          <p:nvPr/>
        </p:nvSpPr>
        <p:spPr>
          <a:xfrm>
            <a:off x="4901785" y="4388758"/>
            <a:ext cx="189257" cy="189257"/>
          </a:xfrm>
          <a:prstGeom prst="plus">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ross 17"/>
          <p:cNvSpPr/>
          <p:nvPr/>
        </p:nvSpPr>
        <p:spPr>
          <a:xfrm>
            <a:off x="5248891" y="3819524"/>
            <a:ext cx="189257" cy="189257"/>
          </a:xfrm>
          <a:prstGeom prst="plus">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ross 18"/>
          <p:cNvSpPr/>
          <p:nvPr/>
        </p:nvSpPr>
        <p:spPr>
          <a:xfrm>
            <a:off x="6029320" y="3285791"/>
            <a:ext cx="189257" cy="189257"/>
          </a:xfrm>
          <a:prstGeom prst="plus">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ross 19"/>
          <p:cNvSpPr/>
          <p:nvPr/>
        </p:nvSpPr>
        <p:spPr>
          <a:xfrm>
            <a:off x="6981820" y="2298982"/>
            <a:ext cx="189257" cy="189257"/>
          </a:xfrm>
          <a:prstGeom prst="plus">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Cross 20"/>
          <p:cNvSpPr/>
          <p:nvPr/>
        </p:nvSpPr>
        <p:spPr>
          <a:xfrm>
            <a:off x="5410146" y="4113594"/>
            <a:ext cx="189257" cy="189257"/>
          </a:xfrm>
          <a:prstGeom prst="plus">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ross 21"/>
          <p:cNvSpPr/>
          <p:nvPr/>
        </p:nvSpPr>
        <p:spPr>
          <a:xfrm>
            <a:off x="6213765" y="4056087"/>
            <a:ext cx="189257" cy="189257"/>
          </a:xfrm>
          <a:prstGeom prst="plus">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ross 22"/>
          <p:cNvSpPr/>
          <p:nvPr/>
        </p:nvSpPr>
        <p:spPr>
          <a:xfrm>
            <a:off x="6403022" y="3196582"/>
            <a:ext cx="189257" cy="189257"/>
          </a:xfrm>
          <a:prstGeom prst="plus">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Cross 23"/>
          <p:cNvSpPr/>
          <p:nvPr/>
        </p:nvSpPr>
        <p:spPr>
          <a:xfrm>
            <a:off x="4903963" y="4998599"/>
            <a:ext cx="189257" cy="189257"/>
          </a:xfrm>
          <a:prstGeom prst="plus">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riangle 24"/>
          <p:cNvSpPr/>
          <p:nvPr/>
        </p:nvSpPr>
        <p:spPr>
          <a:xfrm>
            <a:off x="5916982" y="2318134"/>
            <a:ext cx="206966" cy="178419"/>
          </a:xfrm>
          <a:prstGeom prst="triangle">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riangle 25"/>
          <p:cNvSpPr/>
          <p:nvPr/>
        </p:nvSpPr>
        <p:spPr>
          <a:xfrm>
            <a:off x="4148157" y="3203548"/>
            <a:ext cx="206966" cy="178419"/>
          </a:xfrm>
          <a:prstGeom prst="triangle">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riangle 26"/>
          <p:cNvSpPr/>
          <p:nvPr/>
        </p:nvSpPr>
        <p:spPr>
          <a:xfrm>
            <a:off x="4788001" y="2671938"/>
            <a:ext cx="206966" cy="178419"/>
          </a:xfrm>
          <a:prstGeom prst="triangle">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p:cNvCxnSpPr>
            <a:stCxn id="12" idx="5"/>
          </p:cNvCxnSpPr>
          <p:nvPr/>
        </p:nvCxnSpPr>
        <p:spPr>
          <a:xfrm flipV="1">
            <a:off x="3926031" y="3176748"/>
            <a:ext cx="953145" cy="744069"/>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6" idx="2"/>
          </p:cNvCxnSpPr>
          <p:nvPr/>
        </p:nvCxnSpPr>
        <p:spPr>
          <a:xfrm flipH="1">
            <a:off x="4355123" y="2080286"/>
            <a:ext cx="496810" cy="407953"/>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4" idx="3"/>
          </p:cNvCxnSpPr>
          <p:nvPr/>
        </p:nvCxnSpPr>
        <p:spPr>
          <a:xfrm flipV="1">
            <a:off x="5093220" y="4260379"/>
            <a:ext cx="927245" cy="832849"/>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flipV="1">
            <a:off x="3700457" y="1769714"/>
            <a:ext cx="3267075" cy="343243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5916982" y="3375001"/>
            <a:ext cx="530596" cy="489306"/>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012012" y="658869"/>
            <a:ext cx="7779544" cy="769441"/>
          </a:xfrm>
          <a:prstGeom prst="rect">
            <a:avLst/>
          </a:prstGeom>
          <a:noFill/>
        </p:spPr>
        <p:txBody>
          <a:bodyPr wrap="square" rtlCol="0">
            <a:spAutoFit/>
          </a:bodyPr>
          <a:lstStyle/>
          <a:p>
            <a:r>
              <a:rPr lang="en-US" sz="2200" dirty="0">
                <a:latin typeface="Helvetica" charset="0"/>
                <a:ea typeface="Helvetica" charset="0"/>
                <a:cs typeface="Helvetica" charset="0"/>
              </a:rPr>
              <a:t>We don’t have to restrict ourselves to picking either the </a:t>
            </a:r>
            <a:br>
              <a:rPr lang="en-US" sz="2200" dirty="0">
                <a:latin typeface="Helvetica" charset="0"/>
                <a:ea typeface="Helvetica" charset="0"/>
                <a:cs typeface="Helvetica" charset="0"/>
              </a:rPr>
            </a:br>
            <a:r>
              <a:rPr lang="en-US" sz="2200" dirty="0">
                <a:latin typeface="Helvetica" charset="0"/>
                <a:ea typeface="Helvetica" charset="0"/>
                <a:cs typeface="Helvetica" charset="0"/>
              </a:rPr>
              <a:t>x-axis or y-axis</a:t>
            </a:r>
          </a:p>
        </p:txBody>
      </p:sp>
      <p:sp>
        <p:nvSpPr>
          <p:cNvPr id="32" name="TextBox 31"/>
          <p:cNvSpPr txBox="1"/>
          <p:nvPr/>
        </p:nvSpPr>
        <p:spPr>
          <a:xfrm>
            <a:off x="2445489" y="5911914"/>
            <a:ext cx="5929313" cy="430887"/>
          </a:xfrm>
          <a:prstGeom prst="rect">
            <a:avLst/>
          </a:prstGeom>
          <a:noFill/>
        </p:spPr>
        <p:txBody>
          <a:bodyPr wrap="square" rtlCol="0">
            <a:spAutoFit/>
          </a:bodyPr>
          <a:lstStyle/>
          <a:p>
            <a:pPr algn="ctr"/>
            <a:r>
              <a:rPr lang="en-US" sz="2200" dirty="0">
                <a:latin typeface="Helvetica" charset="0"/>
                <a:ea typeface="Helvetica" charset="0"/>
                <a:cs typeface="Helvetica" charset="0"/>
              </a:rPr>
              <a:t>Project points onto this new axis</a:t>
            </a:r>
          </a:p>
        </p:txBody>
      </p:sp>
    </p:spTree>
    <p:extLst>
      <p:ext uri="{BB962C8B-B14F-4D97-AF65-F5344CB8AC3E}">
        <p14:creationId xmlns:p14="http://schemas.microsoft.com/office/powerpoint/2010/main" val="8654224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Arrow Connector 2"/>
          <p:cNvCxnSpPr/>
          <p:nvPr/>
        </p:nvCxnSpPr>
        <p:spPr>
          <a:xfrm>
            <a:off x="2100257" y="1690689"/>
            <a:ext cx="0" cy="4638674"/>
          </a:xfrm>
          <a:prstGeom prst="straightConnector1">
            <a:avLst/>
          </a:prstGeom>
          <a:ln w="28575">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5400000">
            <a:off x="4414833" y="2252586"/>
            <a:ext cx="0" cy="6791483"/>
          </a:xfrm>
          <a:prstGeom prst="straightConnector1">
            <a:avLst/>
          </a:prstGeom>
          <a:ln w="28575">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riangle 8"/>
          <p:cNvSpPr/>
          <p:nvPr/>
        </p:nvSpPr>
        <p:spPr>
          <a:xfrm>
            <a:off x="4556497" y="2628640"/>
            <a:ext cx="206966" cy="178419"/>
          </a:xfrm>
          <a:prstGeom prst="triangle">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p:cNvSpPr/>
          <p:nvPr/>
        </p:nvSpPr>
        <p:spPr>
          <a:xfrm>
            <a:off x="5531117" y="3681099"/>
            <a:ext cx="189257" cy="189257"/>
          </a:xfrm>
          <a:prstGeom prst="plus">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riangle 10"/>
          <p:cNvSpPr/>
          <p:nvPr/>
        </p:nvSpPr>
        <p:spPr>
          <a:xfrm>
            <a:off x="4411411" y="2441801"/>
            <a:ext cx="206966" cy="178419"/>
          </a:xfrm>
          <a:prstGeom prst="triangle">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riangle 11"/>
          <p:cNvSpPr/>
          <p:nvPr/>
        </p:nvSpPr>
        <p:spPr>
          <a:xfrm>
            <a:off x="4860294" y="2942554"/>
            <a:ext cx="206966" cy="178419"/>
          </a:xfrm>
          <a:prstGeom prst="triangle">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riangle 12"/>
          <p:cNvSpPr/>
          <p:nvPr/>
        </p:nvSpPr>
        <p:spPr>
          <a:xfrm>
            <a:off x="4061520" y="2080860"/>
            <a:ext cx="206966" cy="178419"/>
          </a:xfrm>
          <a:prstGeom prst="triangle">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riangle 13"/>
          <p:cNvSpPr/>
          <p:nvPr/>
        </p:nvSpPr>
        <p:spPr>
          <a:xfrm>
            <a:off x="5068623" y="3150572"/>
            <a:ext cx="206966" cy="178419"/>
          </a:xfrm>
          <a:prstGeom prst="triangle">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riangle 14"/>
          <p:cNvSpPr/>
          <p:nvPr/>
        </p:nvSpPr>
        <p:spPr>
          <a:xfrm>
            <a:off x="4578226" y="2696661"/>
            <a:ext cx="206966" cy="178419"/>
          </a:xfrm>
          <a:prstGeom prst="triangle">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riangle 15"/>
          <p:cNvSpPr/>
          <p:nvPr/>
        </p:nvSpPr>
        <p:spPr>
          <a:xfrm>
            <a:off x="4311350" y="2352592"/>
            <a:ext cx="206966" cy="178419"/>
          </a:xfrm>
          <a:prstGeom prst="triangle">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ross 16"/>
          <p:cNvSpPr/>
          <p:nvPr/>
        </p:nvSpPr>
        <p:spPr>
          <a:xfrm>
            <a:off x="5606738" y="3775728"/>
            <a:ext cx="189257" cy="189257"/>
          </a:xfrm>
          <a:prstGeom prst="plus">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ross 17"/>
          <p:cNvSpPr/>
          <p:nvPr/>
        </p:nvSpPr>
        <p:spPr>
          <a:xfrm>
            <a:off x="5443483" y="3564214"/>
            <a:ext cx="189257" cy="189257"/>
          </a:xfrm>
          <a:prstGeom prst="plus">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ross 18"/>
          <p:cNvSpPr/>
          <p:nvPr/>
        </p:nvSpPr>
        <p:spPr>
          <a:xfrm>
            <a:off x="5657843" y="3753471"/>
            <a:ext cx="189257" cy="189257"/>
          </a:xfrm>
          <a:prstGeom prst="plus">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ross 19"/>
          <p:cNvSpPr/>
          <p:nvPr/>
        </p:nvSpPr>
        <p:spPr>
          <a:xfrm>
            <a:off x="5538111" y="3712415"/>
            <a:ext cx="189257" cy="189257"/>
          </a:xfrm>
          <a:prstGeom prst="plus">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Cross 20"/>
          <p:cNvSpPr/>
          <p:nvPr/>
        </p:nvSpPr>
        <p:spPr>
          <a:xfrm>
            <a:off x="5720374" y="3884014"/>
            <a:ext cx="189257" cy="189257"/>
          </a:xfrm>
          <a:prstGeom prst="plus">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ross 21"/>
          <p:cNvSpPr/>
          <p:nvPr/>
        </p:nvSpPr>
        <p:spPr>
          <a:xfrm>
            <a:off x="6169449" y="4319049"/>
            <a:ext cx="189257" cy="189257"/>
          </a:xfrm>
          <a:prstGeom prst="plus">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ross 22"/>
          <p:cNvSpPr/>
          <p:nvPr/>
        </p:nvSpPr>
        <p:spPr>
          <a:xfrm>
            <a:off x="5701366" y="3825843"/>
            <a:ext cx="189257" cy="189257"/>
          </a:xfrm>
          <a:prstGeom prst="plus">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Cross 23"/>
          <p:cNvSpPr/>
          <p:nvPr/>
        </p:nvSpPr>
        <p:spPr>
          <a:xfrm>
            <a:off x="5909631" y="4086928"/>
            <a:ext cx="189257" cy="189257"/>
          </a:xfrm>
          <a:prstGeom prst="plus">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riangle 24"/>
          <p:cNvSpPr/>
          <p:nvPr/>
        </p:nvSpPr>
        <p:spPr>
          <a:xfrm>
            <a:off x="5145408" y="3258173"/>
            <a:ext cx="206966" cy="178419"/>
          </a:xfrm>
          <a:prstGeom prst="triangle">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riangle 25"/>
          <p:cNvSpPr/>
          <p:nvPr/>
        </p:nvSpPr>
        <p:spPr>
          <a:xfrm>
            <a:off x="4644967" y="2764135"/>
            <a:ext cx="206966" cy="178419"/>
          </a:xfrm>
          <a:prstGeom prst="triangle">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riangle 26"/>
          <p:cNvSpPr/>
          <p:nvPr/>
        </p:nvSpPr>
        <p:spPr>
          <a:xfrm>
            <a:off x="4681709" y="2755715"/>
            <a:ext cx="206966" cy="178419"/>
          </a:xfrm>
          <a:prstGeom prst="triangle">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p:cNvCxnSpPr/>
          <p:nvPr/>
        </p:nvCxnSpPr>
        <p:spPr>
          <a:xfrm flipH="1" flipV="1">
            <a:off x="3714745" y="1755426"/>
            <a:ext cx="3267075" cy="343243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485168" y="3996969"/>
            <a:ext cx="3861094" cy="1107996"/>
          </a:xfrm>
          <a:prstGeom prst="rect">
            <a:avLst/>
          </a:prstGeom>
          <a:noFill/>
        </p:spPr>
        <p:txBody>
          <a:bodyPr wrap="square" rtlCol="0">
            <a:spAutoFit/>
          </a:bodyPr>
          <a:lstStyle/>
          <a:p>
            <a:r>
              <a:rPr lang="en-US" sz="2200" dirty="0">
                <a:latin typeface="Helvetica" charset="0"/>
                <a:ea typeface="Helvetica" charset="0"/>
                <a:cs typeface="Helvetica" charset="0"/>
              </a:rPr>
              <a:t>The positions along this new axis represent the feature values of each instance</a:t>
            </a:r>
          </a:p>
        </p:txBody>
      </p:sp>
      <p:sp>
        <p:nvSpPr>
          <p:cNvPr id="34" name="Left Brace 33"/>
          <p:cNvSpPr/>
          <p:nvPr/>
        </p:nvSpPr>
        <p:spPr>
          <a:xfrm rot="-2580000">
            <a:off x="4810010" y="1788107"/>
            <a:ext cx="228600" cy="3741471"/>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TextBox 34"/>
          <p:cNvSpPr txBox="1"/>
          <p:nvPr/>
        </p:nvSpPr>
        <p:spPr>
          <a:xfrm>
            <a:off x="1012012" y="658869"/>
            <a:ext cx="7779544" cy="769441"/>
          </a:xfrm>
          <a:prstGeom prst="rect">
            <a:avLst/>
          </a:prstGeom>
          <a:noFill/>
        </p:spPr>
        <p:txBody>
          <a:bodyPr wrap="square" rtlCol="0">
            <a:spAutoFit/>
          </a:bodyPr>
          <a:lstStyle/>
          <a:p>
            <a:r>
              <a:rPr lang="en-US" sz="2200" dirty="0">
                <a:latin typeface="Helvetica" charset="0"/>
                <a:ea typeface="Helvetica" charset="0"/>
                <a:cs typeface="Helvetica" charset="0"/>
              </a:rPr>
              <a:t>We don’t have to restrict ourselves to picking either the </a:t>
            </a:r>
            <a:br>
              <a:rPr lang="en-US" sz="2200" dirty="0">
                <a:latin typeface="Helvetica" charset="0"/>
                <a:ea typeface="Helvetica" charset="0"/>
                <a:cs typeface="Helvetica" charset="0"/>
              </a:rPr>
            </a:br>
            <a:r>
              <a:rPr lang="en-US" sz="2200" dirty="0">
                <a:latin typeface="Helvetica" charset="0"/>
                <a:ea typeface="Helvetica" charset="0"/>
                <a:cs typeface="Helvetica" charset="0"/>
              </a:rPr>
              <a:t>x-axis or y-axis</a:t>
            </a:r>
          </a:p>
        </p:txBody>
      </p:sp>
    </p:spTree>
    <p:extLst>
      <p:ext uri="{BB962C8B-B14F-4D97-AF65-F5344CB8AC3E}">
        <p14:creationId xmlns:p14="http://schemas.microsoft.com/office/powerpoint/2010/main" val="1717941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08000" y="381000"/>
            <a:ext cx="8128000" cy="6096000"/>
          </a:xfrm>
          <a:prstGeom prst="rect">
            <a:avLst/>
          </a:prstGeom>
        </p:spPr>
      </p:pic>
    </p:spTree>
    <p:extLst>
      <p:ext uri="{BB962C8B-B14F-4D97-AF65-F5344CB8AC3E}">
        <p14:creationId xmlns:p14="http://schemas.microsoft.com/office/powerpoint/2010/main" val="7674590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Arrow Connector 2"/>
          <p:cNvCxnSpPr/>
          <p:nvPr/>
        </p:nvCxnSpPr>
        <p:spPr>
          <a:xfrm>
            <a:off x="2100257" y="1690689"/>
            <a:ext cx="0" cy="4638674"/>
          </a:xfrm>
          <a:prstGeom prst="straightConnector1">
            <a:avLst/>
          </a:prstGeom>
          <a:ln w="28575">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5400000">
            <a:off x="4414833" y="2252586"/>
            <a:ext cx="0" cy="6791483"/>
          </a:xfrm>
          <a:prstGeom prst="straightConnector1">
            <a:avLst/>
          </a:prstGeom>
          <a:ln w="28575">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riangle 8"/>
          <p:cNvSpPr/>
          <p:nvPr/>
        </p:nvSpPr>
        <p:spPr>
          <a:xfrm>
            <a:off x="4556497" y="2628640"/>
            <a:ext cx="206966" cy="178419"/>
          </a:xfrm>
          <a:prstGeom prst="triangle">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p:cNvSpPr/>
          <p:nvPr/>
        </p:nvSpPr>
        <p:spPr>
          <a:xfrm>
            <a:off x="5531117" y="3681099"/>
            <a:ext cx="189257" cy="189257"/>
          </a:xfrm>
          <a:prstGeom prst="plus">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riangle 10"/>
          <p:cNvSpPr/>
          <p:nvPr/>
        </p:nvSpPr>
        <p:spPr>
          <a:xfrm>
            <a:off x="4411411" y="2441801"/>
            <a:ext cx="206966" cy="178419"/>
          </a:xfrm>
          <a:prstGeom prst="triangle">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riangle 11"/>
          <p:cNvSpPr/>
          <p:nvPr/>
        </p:nvSpPr>
        <p:spPr>
          <a:xfrm>
            <a:off x="4860294" y="2942554"/>
            <a:ext cx="206966" cy="178419"/>
          </a:xfrm>
          <a:prstGeom prst="triangle">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riangle 12"/>
          <p:cNvSpPr/>
          <p:nvPr/>
        </p:nvSpPr>
        <p:spPr>
          <a:xfrm>
            <a:off x="4061520" y="2080860"/>
            <a:ext cx="206966" cy="178419"/>
          </a:xfrm>
          <a:prstGeom prst="triangle">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riangle 13"/>
          <p:cNvSpPr/>
          <p:nvPr/>
        </p:nvSpPr>
        <p:spPr>
          <a:xfrm>
            <a:off x="5068623" y="3150572"/>
            <a:ext cx="206966" cy="178419"/>
          </a:xfrm>
          <a:prstGeom prst="triangle">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riangle 14"/>
          <p:cNvSpPr/>
          <p:nvPr/>
        </p:nvSpPr>
        <p:spPr>
          <a:xfrm>
            <a:off x="4578226" y="2696661"/>
            <a:ext cx="206966" cy="178419"/>
          </a:xfrm>
          <a:prstGeom prst="triangle">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riangle 15"/>
          <p:cNvSpPr/>
          <p:nvPr/>
        </p:nvSpPr>
        <p:spPr>
          <a:xfrm>
            <a:off x="4311350" y="2352592"/>
            <a:ext cx="206966" cy="178419"/>
          </a:xfrm>
          <a:prstGeom prst="triangle">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ross 16"/>
          <p:cNvSpPr/>
          <p:nvPr/>
        </p:nvSpPr>
        <p:spPr>
          <a:xfrm>
            <a:off x="5606738" y="3775728"/>
            <a:ext cx="189257" cy="189257"/>
          </a:xfrm>
          <a:prstGeom prst="plus">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ross 17"/>
          <p:cNvSpPr/>
          <p:nvPr/>
        </p:nvSpPr>
        <p:spPr>
          <a:xfrm>
            <a:off x="5443483" y="3564214"/>
            <a:ext cx="189257" cy="189257"/>
          </a:xfrm>
          <a:prstGeom prst="plus">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ross 18"/>
          <p:cNvSpPr/>
          <p:nvPr/>
        </p:nvSpPr>
        <p:spPr>
          <a:xfrm>
            <a:off x="5657843" y="3753471"/>
            <a:ext cx="189257" cy="189257"/>
          </a:xfrm>
          <a:prstGeom prst="plus">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ross 19"/>
          <p:cNvSpPr/>
          <p:nvPr/>
        </p:nvSpPr>
        <p:spPr>
          <a:xfrm>
            <a:off x="5538111" y="3712415"/>
            <a:ext cx="189257" cy="189257"/>
          </a:xfrm>
          <a:prstGeom prst="plus">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Cross 20"/>
          <p:cNvSpPr/>
          <p:nvPr/>
        </p:nvSpPr>
        <p:spPr>
          <a:xfrm>
            <a:off x="5720374" y="3884014"/>
            <a:ext cx="189257" cy="189257"/>
          </a:xfrm>
          <a:prstGeom prst="plus">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ross 21"/>
          <p:cNvSpPr/>
          <p:nvPr/>
        </p:nvSpPr>
        <p:spPr>
          <a:xfrm>
            <a:off x="6169449" y="4319049"/>
            <a:ext cx="189257" cy="189257"/>
          </a:xfrm>
          <a:prstGeom prst="plus">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ross 22"/>
          <p:cNvSpPr/>
          <p:nvPr/>
        </p:nvSpPr>
        <p:spPr>
          <a:xfrm>
            <a:off x="5701366" y="3825843"/>
            <a:ext cx="189257" cy="189257"/>
          </a:xfrm>
          <a:prstGeom prst="plus">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Cross 23"/>
          <p:cNvSpPr/>
          <p:nvPr/>
        </p:nvSpPr>
        <p:spPr>
          <a:xfrm>
            <a:off x="5909631" y="4086928"/>
            <a:ext cx="189257" cy="189257"/>
          </a:xfrm>
          <a:prstGeom prst="plus">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riangle 24"/>
          <p:cNvSpPr/>
          <p:nvPr/>
        </p:nvSpPr>
        <p:spPr>
          <a:xfrm>
            <a:off x="5145408" y="3258173"/>
            <a:ext cx="206966" cy="178419"/>
          </a:xfrm>
          <a:prstGeom prst="triangle">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riangle 25"/>
          <p:cNvSpPr/>
          <p:nvPr/>
        </p:nvSpPr>
        <p:spPr>
          <a:xfrm>
            <a:off x="4644967" y="2764135"/>
            <a:ext cx="206966" cy="178419"/>
          </a:xfrm>
          <a:prstGeom prst="triangle">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riangle 26"/>
          <p:cNvSpPr/>
          <p:nvPr/>
        </p:nvSpPr>
        <p:spPr>
          <a:xfrm>
            <a:off x="4681709" y="2755715"/>
            <a:ext cx="206966" cy="178419"/>
          </a:xfrm>
          <a:prstGeom prst="triangle">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p:cNvCxnSpPr/>
          <p:nvPr/>
        </p:nvCxnSpPr>
        <p:spPr>
          <a:xfrm flipH="1" flipV="1">
            <a:off x="3714745" y="1755426"/>
            <a:ext cx="3267075" cy="343243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485168" y="3996969"/>
            <a:ext cx="3861094" cy="1107996"/>
          </a:xfrm>
          <a:prstGeom prst="rect">
            <a:avLst/>
          </a:prstGeom>
          <a:noFill/>
        </p:spPr>
        <p:txBody>
          <a:bodyPr wrap="square" rtlCol="0">
            <a:spAutoFit/>
          </a:bodyPr>
          <a:lstStyle/>
          <a:p>
            <a:r>
              <a:rPr lang="en-US" sz="2200" dirty="0">
                <a:latin typeface="Helvetica" charset="0"/>
                <a:ea typeface="Helvetica" charset="0"/>
                <a:cs typeface="Helvetica" charset="0"/>
              </a:rPr>
              <a:t>The positions along this new axis represent the feature values of each instance</a:t>
            </a:r>
          </a:p>
        </p:txBody>
      </p:sp>
      <p:sp>
        <p:nvSpPr>
          <p:cNvPr id="34" name="Left Brace 33"/>
          <p:cNvSpPr/>
          <p:nvPr/>
        </p:nvSpPr>
        <p:spPr>
          <a:xfrm rot="-2580000">
            <a:off x="4810010" y="1788107"/>
            <a:ext cx="228600" cy="3741471"/>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TextBox 34"/>
          <p:cNvSpPr txBox="1"/>
          <p:nvPr/>
        </p:nvSpPr>
        <p:spPr>
          <a:xfrm>
            <a:off x="1012012" y="658869"/>
            <a:ext cx="7779544" cy="769441"/>
          </a:xfrm>
          <a:prstGeom prst="rect">
            <a:avLst/>
          </a:prstGeom>
          <a:noFill/>
        </p:spPr>
        <p:txBody>
          <a:bodyPr wrap="square" rtlCol="0">
            <a:spAutoFit/>
          </a:bodyPr>
          <a:lstStyle/>
          <a:p>
            <a:r>
              <a:rPr lang="en-US" sz="2200" dirty="0">
                <a:latin typeface="Helvetica" charset="0"/>
                <a:ea typeface="Helvetica" charset="0"/>
                <a:cs typeface="Helvetica" charset="0"/>
              </a:rPr>
              <a:t>This is an example of </a:t>
            </a:r>
            <a:r>
              <a:rPr lang="en-US" sz="2200" i="1" dirty="0">
                <a:latin typeface="Helvetica" charset="0"/>
                <a:ea typeface="Helvetica" charset="0"/>
                <a:cs typeface="Helvetica" charset="0"/>
              </a:rPr>
              <a:t>transforming</a:t>
            </a:r>
            <a:r>
              <a:rPr lang="en-US" sz="2200" i="1" baseline="30000" dirty="0">
                <a:latin typeface="Helvetica" charset="0"/>
                <a:ea typeface="Helvetica" charset="0"/>
                <a:cs typeface="Helvetica" charset="0"/>
              </a:rPr>
              <a:t> </a:t>
            </a:r>
            <a:r>
              <a:rPr lang="en-US" sz="2200" dirty="0">
                <a:latin typeface="Helvetica" charset="0"/>
                <a:ea typeface="Helvetica" charset="0"/>
                <a:cs typeface="Helvetica" charset="0"/>
              </a:rPr>
              <a:t> the feature space </a:t>
            </a:r>
            <a:br>
              <a:rPr lang="en-US" sz="2200" dirty="0">
                <a:latin typeface="Helvetica" charset="0"/>
                <a:ea typeface="Helvetica" charset="0"/>
                <a:cs typeface="Helvetica" charset="0"/>
              </a:rPr>
            </a:br>
            <a:r>
              <a:rPr lang="en-US" sz="2200" dirty="0">
                <a:latin typeface="Helvetica" charset="0"/>
                <a:ea typeface="Helvetica" charset="0"/>
                <a:cs typeface="Helvetica" charset="0"/>
              </a:rPr>
              <a:t> (as opposed to </a:t>
            </a:r>
            <a:r>
              <a:rPr lang="en-US" sz="2200" i="1" dirty="0">
                <a:latin typeface="Helvetica" charset="0"/>
                <a:ea typeface="Helvetica" charset="0"/>
                <a:cs typeface="Helvetica" charset="0"/>
              </a:rPr>
              <a:t>selecting</a:t>
            </a:r>
            <a:r>
              <a:rPr lang="en-US" sz="2200" i="1" baseline="30000" dirty="0">
                <a:latin typeface="Helvetica" charset="0"/>
                <a:ea typeface="Helvetica" charset="0"/>
                <a:cs typeface="Helvetica" charset="0"/>
              </a:rPr>
              <a:t> </a:t>
            </a:r>
            <a:r>
              <a:rPr lang="en-US" sz="2200" dirty="0">
                <a:latin typeface="Helvetica" charset="0"/>
                <a:ea typeface="Helvetica" charset="0"/>
                <a:cs typeface="Helvetica" charset="0"/>
              </a:rPr>
              <a:t> a subset of features)</a:t>
            </a:r>
          </a:p>
        </p:txBody>
      </p:sp>
    </p:spTree>
    <p:extLst>
      <p:ext uri="{BB962C8B-B14F-4D97-AF65-F5344CB8AC3E}">
        <p14:creationId xmlns:p14="http://schemas.microsoft.com/office/powerpoint/2010/main" val="2220552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28650" y="365126"/>
            <a:ext cx="7886700" cy="1325563"/>
          </a:xfrm>
        </p:spPr>
        <p:txBody>
          <a:bodyPr/>
          <a:lstStyle/>
          <a:p>
            <a:r>
              <a:rPr lang="en-US" dirty="0">
                <a:latin typeface="Helvetica" charset="0"/>
                <a:ea typeface="Helvetica" charset="0"/>
                <a:cs typeface="Helvetica" charset="0"/>
              </a:rPr>
              <a:t>Dimensionality Reduction</a:t>
            </a:r>
          </a:p>
        </p:txBody>
      </p:sp>
      <p:sp>
        <p:nvSpPr>
          <p:cNvPr id="7" name="Content Placeholder 2"/>
          <p:cNvSpPr>
            <a:spLocks noGrp="1"/>
          </p:cNvSpPr>
          <p:nvPr>
            <p:ph idx="1"/>
          </p:nvPr>
        </p:nvSpPr>
        <p:spPr>
          <a:xfrm>
            <a:off x="628649" y="1825624"/>
            <a:ext cx="8172451" cy="4503740"/>
          </a:xfrm>
        </p:spPr>
        <p:txBody>
          <a:bodyPr>
            <a:normAutofit/>
          </a:bodyPr>
          <a:lstStyle/>
          <a:p>
            <a:pPr marL="0" indent="0">
              <a:buNone/>
            </a:pPr>
            <a:r>
              <a:rPr lang="en-US" sz="3000" dirty="0">
                <a:latin typeface="Helvetica" charset="0"/>
                <a:ea typeface="Helvetica" charset="0"/>
                <a:cs typeface="Helvetica" charset="0"/>
              </a:rPr>
              <a:t>In general:</a:t>
            </a:r>
          </a:p>
          <a:p>
            <a:r>
              <a:rPr lang="en-US" sz="2400" dirty="0">
                <a:latin typeface="Helvetica" charset="0"/>
                <a:ea typeface="Helvetica" charset="0"/>
                <a:cs typeface="Helvetica" charset="0"/>
              </a:rPr>
              <a:t>Original feature space has D dimensions (axes)</a:t>
            </a:r>
          </a:p>
          <a:p>
            <a:r>
              <a:rPr lang="en-US" sz="2400" dirty="0">
                <a:latin typeface="Helvetica" charset="0"/>
                <a:ea typeface="Helvetica" charset="0"/>
                <a:cs typeface="Helvetica" charset="0"/>
              </a:rPr>
              <a:t>New feature space has K dimensions (axes), K &lt; D</a:t>
            </a:r>
          </a:p>
          <a:p>
            <a:endParaRPr lang="en-US" sz="2400" dirty="0">
              <a:latin typeface="Helvetica" charset="0"/>
              <a:ea typeface="Helvetica" charset="0"/>
              <a:cs typeface="Helvetica" charset="0"/>
            </a:endParaRPr>
          </a:p>
          <a:p>
            <a:pPr marL="0" indent="0">
              <a:buNone/>
            </a:pPr>
            <a:r>
              <a:rPr lang="en-US" dirty="0">
                <a:latin typeface="Helvetica" charset="0"/>
                <a:ea typeface="Helvetica" charset="0"/>
                <a:cs typeface="Helvetica" charset="0"/>
              </a:rPr>
              <a:t>The transformed feature vectors are sometimes called </a:t>
            </a:r>
            <a:r>
              <a:rPr lang="en-US" b="1" dirty="0">
                <a:latin typeface="Helvetica" charset="0"/>
                <a:ea typeface="Helvetica" charset="0"/>
                <a:cs typeface="Helvetica" charset="0"/>
              </a:rPr>
              <a:t>embeddings</a:t>
            </a:r>
          </a:p>
        </p:txBody>
      </p:sp>
    </p:spTree>
    <p:extLst>
      <p:ext uri="{BB962C8B-B14F-4D97-AF65-F5344CB8AC3E}">
        <p14:creationId xmlns:p14="http://schemas.microsoft.com/office/powerpoint/2010/main" val="6945942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28650" y="365126"/>
            <a:ext cx="7886700" cy="1325563"/>
          </a:xfrm>
        </p:spPr>
        <p:txBody>
          <a:bodyPr/>
          <a:lstStyle/>
          <a:p>
            <a:r>
              <a:rPr lang="en-US" dirty="0">
                <a:latin typeface="Helvetica" charset="0"/>
                <a:ea typeface="Helvetica" charset="0"/>
                <a:cs typeface="Helvetica" charset="0"/>
              </a:rPr>
              <a:t>Dimensionality Reduction</a:t>
            </a:r>
          </a:p>
        </p:txBody>
      </p:sp>
      <p:sp>
        <p:nvSpPr>
          <p:cNvPr id="7" name="Content Placeholder 2"/>
          <p:cNvSpPr>
            <a:spLocks noGrp="1"/>
          </p:cNvSpPr>
          <p:nvPr>
            <p:ph idx="1"/>
          </p:nvPr>
        </p:nvSpPr>
        <p:spPr>
          <a:xfrm>
            <a:off x="628649" y="1825624"/>
            <a:ext cx="8172451" cy="4503740"/>
          </a:xfrm>
        </p:spPr>
        <p:txBody>
          <a:bodyPr>
            <a:normAutofit/>
          </a:bodyPr>
          <a:lstStyle/>
          <a:p>
            <a:pPr marL="0" indent="0">
              <a:buNone/>
            </a:pPr>
            <a:r>
              <a:rPr lang="en-US" dirty="0">
                <a:latin typeface="Helvetica" charset="0"/>
                <a:ea typeface="Helvetica" charset="0"/>
                <a:cs typeface="Helvetica" charset="0"/>
              </a:rPr>
              <a:t>Why does dimensionality reduction work?</a:t>
            </a:r>
          </a:p>
          <a:p>
            <a:pPr marL="0" indent="0">
              <a:buNone/>
            </a:pPr>
            <a:r>
              <a:rPr lang="en-US" dirty="0">
                <a:latin typeface="Helvetica" charset="0"/>
                <a:ea typeface="Helvetica" charset="0"/>
                <a:cs typeface="Helvetica" charset="0"/>
              </a:rPr>
              <a:t>Why can it be automated?</a:t>
            </a:r>
          </a:p>
        </p:txBody>
      </p:sp>
    </p:spTree>
    <p:extLst>
      <p:ext uri="{BB962C8B-B14F-4D97-AF65-F5344CB8AC3E}">
        <p14:creationId xmlns:p14="http://schemas.microsoft.com/office/powerpoint/2010/main" val="555094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28650" y="365126"/>
            <a:ext cx="7886700" cy="1325563"/>
          </a:xfrm>
        </p:spPr>
        <p:txBody>
          <a:bodyPr/>
          <a:lstStyle/>
          <a:p>
            <a:r>
              <a:rPr lang="en-US" dirty="0">
                <a:latin typeface="Helvetica" charset="0"/>
                <a:ea typeface="Helvetica" charset="0"/>
                <a:cs typeface="Helvetica" charset="0"/>
              </a:rPr>
              <a:t>Dimensionality Reduction</a:t>
            </a:r>
          </a:p>
        </p:txBody>
      </p:sp>
      <p:sp>
        <p:nvSpPr>
          <p:cNvPr id="7" name="Content Placeholder 2"/>
          <p:cNvSpPr>
            <a:spLocks noGrp="1"/>
          </p:cNvSpPr>
          <p:nvPr>
            <p:ph idx="1"/>
          </p:nvPr>
        </p:nvSpPr>
        <p:spPr>
          <a:xfrm>
            <a:off x="628649" y="1825624"/>
            <a:ext cx="8172451" cy="4503740"/>
          </a:xfrm>
        </p:spPr>
        <p:txBody>
          <a:bodyPr>
            <a:normAutofit/>
          </a:bodyPr>
          <a:lstStyle/>
          <a:p>
            <a:pPr marL="0" indent="0">
              <a:buNone/>
            </a:pPr>
            <a:r>
              <a:rPr lang="en-US" dirty="0">
                <a:latin typeface="Helvetica" charset="0"/>
                <a:ea typeface="Helvetica" charset="0"/>
                <a:cs typeface="Helvetica" charset="0"/>
              </a:rPr>
              <a:t>One intuition:</a:t>
            </a:r>
          </a:p>
          <a:p>
            <a:pPr marL="0" indent="0">
              <a:buNone/>
            </a:pPr>
            <a:r>
              <a:rPr lang="en-US" dirty="0">
                <a:latin typeface="Helvetica" charset="0"/>
                <a:ea typeface="Helvetica" charset="0"/>
                <a:cs typeface="Helvetica" charset="0"/>
              </a:rPr>
              <a:t>If multiple features are </a:t>
            </a:r>
            <a:r>
              <a:rPr lang="en-US" i="1" dirty="0">
                <a:latin typeface="Helvetica" charset="0"/>
                <a:ea typeface="Helvetica" charset="0"/>
                <a:cs typeface="Helvetica" charset="0"/>
              </a:rPr>
              <a:t>correlated</a:t>
            </a:r>
            <a:r>
              <a:rPr lang="en-US" dirty="0">
                <a:latin typeface="Helvetica" charset="0"/>
                <a:ea typeface="Helvetica" charset="0"/>
                <a:cs typeface="Helvetica" charset="0"/>
              </a:rPr>
              <a:t>, they can often be mapped to the same feature without losing a lot of information</a:t>
            </a:r>
          </a:p>
          <a:p>
            <a:r>
              <a:rPr lang="en-US" sz="2600" dirty="0">
                <a:latin typeface="Helvetica" charset="0"/>
                <a:ea typeface="Helvetica" charset="0"/>
                <a:cs typeface="Helvetica" charset="0"/>
              </a:rPr>
              <a:t>The blood pressure example applies here</a:t>
            </a:r>
          </a:p>
        </p:txBody>
      </p:sp>
    </p:spTree>
    <p:extLst>
      <p:ext uri="{BB962C8B-B14F-4D97-AF65-F5344CB8AC3E}">
        <p14:creationId xmlns:p14="http://schemas.microsoft.com/office/powerpoint/2010/main" val="7663782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28650" y="365126"/>
            <a:ext cx="7886700" cy="1325563"/>
          </a:xfrm>
        </p:spPr>
        <p:txBody>
          <a:bodyPr/>
          <a:lstStyle/>
          <a:p>
            <a:r>
              <a:rPr lang="en-US" dirty="0">
                <a:latin typeface="Helvetica" charset="0"/>
                <a:ea typeface="Helvetica" charset="0"/>
                <a:cs typeface="Helvetica" charset="0"/>
              </a:rPr>
              <a:t>Dimensionality Reduction</a:t>
            </a:r>
          </a:p>
        </p:txBody>
      </p:sp>
      <p:sp>
        <p:nvSpPr>
          <p:cNvPr id="7" name="Content Placeholder 2"/>
          <p:cNvSpPr>
            <a:spLocks noGrp="1"/>
          </p:cNvSpPr>
          <p:nvPr>
            <p:ph idx="1"/>
          </p:nvPr>
        </p:nvSpPr>
        <p:spPr>
          <a:xfrm>
            <a:off x="628649" y="1825624"/>
            <a:ext cx="8172451" cy="5032376"/>
          </a:xfrm>
        </p:spPr>
        <p:txBody>
          <a:bodyPr>
            <a:normAutofit/>
          </a:bodyPr>
          <a:lstStyle/>
          <a:p>
            <a:pPr marL="0" indent="0">
              <a:buNone/>
            </a:pPr>
            <a:r>
              <a:rPr lang="en-US" dirty="0">
                <a:latin typeface="Helvetica" charset="0"/>
                <a:ea typeface="Helvetica" charset="0"/>
                <a:cs typeface="Helvetica" charset="0"/>
              </a:rPr>
              <a:t>Another intuition:</a:t>
            </a:r>
          </a:p>
          <a:p>
            <a:pPr marL="0" indent="0">
              <a:buNone/>
            </a:pPr>
            <a:r>
              <a:rPr lang="en-US" dirty="0">
                <a:latin typeface="Helvetica" charset="0"/>
                <a:ea typeface="Helvetica" charset="0"/>
                <a:cs typeface="Helvetica" charset="0"/>
              </a:rPr>
              <a:t>It’s possible to change the dimensionality so that instances that were similar to each other (or close to each other) in the original feature space are still similar to each other in the reduced space</a:t>
            </a:r>
          </a:p>
          <a:p>
            <a:r>
              <a:rPr lang="en-US" sz="2600" dirty="0">
                <a:latin typeface="Helvetica" charset="0"/>
                <a:ea typeface="Helvetica" charset="0"/>
                <a:cs typeface="Helvetica" charset="0"/>
              </a:rPr>
              <a:t>and instances that were previously dissimilar should be dissimilar in the new space</a:t>
            </a:r>
          </a:p>
          <a:p>
            <a:endParaRPr lang="en-US" sz="2600" dirty="0">
              <a:latin typeface="Helvetica" charset="0"/>
              <a:ea typeface="Helvetica" charset="0"/>
              <a:cs typeface="Helvetica" charset="0"/>
            </a:endParaRPr>
          </a:p>
          <a:p>
            <a:pPr marL="0" indent="0">
              <a:buNone/>
            </a:pPr>
            <a:r>
              <a:rPr lang="en-US" dirty="0">
                <a:latin typeface="Helvetica" charset="0"/>
                <a:ea typeface="Helvetica" charset="0"/>
                <a:cs typeface="Helvetica" charset="0"/>
              </a:rPr>
              <a:t>You might imagine automating this, trying to learn a reduction that minimizes the difference between the original similarities and new similarities</a:t>
            </a:r>
          </a:p>
        </p:txBody>
      </p:sp>
    </p:spTree>
    <p:extLst>
      <p:ext uri="{BB962C8B-B14F-4D97-AF65-F5344CB8AC3E}">
        <p14:creationId xmlns:p14="http://schemas.microsoft.com/office/powerpoint/2010/main" val="11802914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28650" y="365126"/>
            <a:ext cx="7886700" cy="1325563"/>
          </a:xfrm>
        </p:spPr>
        <p:txBody>
          <a:bodyPr/>
          <a:lstStyle/>
          <a:p>
            <a:r>
              <a:rPr lang="en-US" dirty="0">
                <a:latin typeface="Helvetica" charset="0"/>
                <a:ea typeface="Helvetica" charset="0"/>
                <a:cs typeface="Helvetica" charset="0"/>
              </a:rPr>
              <a:t>Dimensionality Reduction</a:t>
            </a:r>
          </a:p>
        </p:txBody>
      </p:sp>
      <p:sp>
        <p:nvSpPr>
          <p:cNvPr id="7" name="Content Placeholder 2"/>
          <p:cNvSpPr>
            <a:spLocks noGrp="1"/>
          </p:cNvSpPr>
          <p:nvPr>
            <p:ph idx="1"/>
          </p:nvPr>
        </p:nvSpPr>
        <p:spPr>
          <a:xfrm>
            <a:off x="628649" y="1825624"/>
            <a:ext cx="8172451" cy="5032376"/>
          </a:xfrm>
        </p:spPr>
        <p:txBody>
          <a:bodyPr>
            <a:normAutofit/>
          </a:bodyPr>
          <a:lstStyle/>
          <a:p>
            <a:pPr marL="0" indent="0">
              <a:buNone/>
            </a:pPr>
            <a:r>
              <a:rPr lang="en-US" dirty="0">
                <a:latin typeface="Helvetica" charset="0"/>
                <a:ea typeface="Helvetica" charset="0"/>
                <a:cs typeface="Helvetica" charset="0"/>
              </a:rPr>
              <a:t>Another intuition:</a:t>
            </a:r>
          </a:p>
          <a:p>
            <a:pPr marL="0" indent="0">
              <a:buNone/>
            </a:pPr>
            <a:r>
              <a:rPr lang="en-US" dirty="0">
                <a:latin typeface="Helvetica" charset="0"/>
                <a:ea typeface="Helvetica" charset="0"/>
                <a:cs typeface="Helvetica" charset="0"/>
              </a:rPr>
              <a:t>Think about dimensionality reduction as a </a:t>
            </a:r>
            <a:r>
              <a:rPr lang="en-US" i="1" dirty="0">
                <a:latin typeface="Helvetica" charset="0"/>
                <a:ea typeface="Helvetica" charset="0"/>
                <a:cs typeface="Helvetica" charset="0"/>
              </a:rPr>
              <a:t>compression</a:t>
            </a:r>
            <a:r>
              <a:rPr lang="en-US" dirty="0">
                <a:latin typeface="Helvetica" charset="0"/>
                <a:ea typeface="Helvetica" charset="0"/>
                <a:cs typeface="Helvetica" charset="0"/>
              </a:rPr>
              <a:t> problem (</a:t>
            </a:r>
            <a:r>
              <a:rPr lang="en-US" dirty="0" err="1">
                <a:latin typeface="Helvetica" charset="0"/>
                <a:ea typeface="Helvetica" charset="0"/>
                <a:cs typeface="Helvetica" charset="0"/>
              </a:rPr>
              <a:t>lossy</a:t>
            </a:r>
            <a:r>
              <a:rPr lang="en-US" dirty="0">
                <a:latin typeface="Helvetica" charset="0"/>
                <a:ea typeface="Helvetica" charset="0"/>
                <a:cs typeface="Helvetica" charset="0"/>
              </a:rPr>
              <a:t> compression)</a:t>
            </a:r>
          </a:p>
          <a:p>
            <a:r>
              <a:rPr lang="en-US" sz="2600" dirty="0">
                <a:latin typeface="Helvetica" charset="0"/>
                <a:ea typeface="Helvetica" charset="0"/>
                <a:cs typeface="Helvetica" charset="0"/>
              </a:rPr>
              <a:t>Want to compress the data as much as possible while retaining “most” information</a:t>
            </a:r>
          </a:p>
          <a:p>
            <a:r>
              <a:rPr lang="en-US" sz="2600" dirty="0">
                <a:latin typeface="Helvetica" charset="0"/>
                <a:ea typeface="Helvetica" charset="0"/>
                <a:cs typeface="Helvetica" charset="0"/>
              </a:rPr>
              <a:t>If you transform your feature vectors into new feature vectors with fewer dimensions, how well could you reconstruct the original vectors from the smaller vectors?</a:t>
            </a:r>
          </a:p>
        </p:txBody>
      </p:sp>
    </p:spTree>
    <p:extLst>
      <p:ext uri="{BB962C8B-B14F-4D97-AF65-F5344CB8AC3E}">
        <p14:creationId xmlns:p14="http://schemas.microsoft.com/office/powerpoint/2010/main" val="12434181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28650" y="365126"/>
            <a:ext cx="7886700" cy="1325563"/>
          </a:xfrm>
        </p:spPr>
        <p:txBody>
          <a:bodyPr/>
          <a:lstStyle/>
          <a:p>
            <a:r>
              <a:rPr lang="en-US" dirty="0">
                <a:latin typeface="Helvetica" charset="0"/>
                <a:ea typeface="Helvetica" charset="0"/>
                <a:cs typeface="Helvetica" charset="0"/>
              </a:rPr>
              <a:t>Dimensionality Reduction</a:t>
            </a:r>
          </a:p>
        </p:txBody>
      </p:sp>
      <p:sp>
        <p:nvSpPr>
          <p:cNvPr id="7" name="Content Placeholder 2"/>
          <p:cNvSpPr>
            <a:spLocks noGrp="1"/>
          </p:cNvSpPr>
          <p:nvPr>
            <p:ph idx="1"/>
          </p:nvPr>
        </p:nvSpPr>
        <p:spPr>
          <a:xfrm>
            <a:off x="628649" y="1825624"/>
            <a:ext cx="8172451" cy="4503740"/>
          </a:xfrm>
        </p:spPr>
        <p:txBody>
          <a:bodyPr>
            <a:normAutofit/>
          </a:bodyPr>
          <a:lstStyle/>
          <a:p>
            <a:pPr marL="0" indent="0">
              <a:buNone/>
            </a:pPr>
            <a:r>
              <a:rPr lang="en-US" dirty="0">
                <a:latin typeface="Helvetica" charset="0"/>
                <a:ea typeface="Helvetica" charset="0"/>
                <a:cs typeface="Helvetica" charset="0"/>
              </a:rPr>
              <a:t>Most dimensionality reduction techniques work based on some of these intuitions (maybe not all of them, though they are related)</a:t>
            </a:r>
          </a:p>
          <a:p>
            <a:r>
              <a:rPr lang="en-US" sz="2600" dirty="0">
                <a:latin typeface="Helvetica" charset="0"/>
                <a:ea typeface="Helvetica" charset="0"/>
                <a:cs typeface="Helvetica" charset="0"/>
              </a:rPr>
              <a:t>If you don’t know a particular technique, you can probably still assume it is taking advantage of these general principles</a:t>
            </a:r>
          </a:p>
          <a:p>
            <a:endParaRPr lang="en-US" dirty="0">
              <a:latin typeface="Helvetica" charset="0"/>
              <a:ea typeface="Helvetica" charset="0"/>
              <a:cs typeface="Helvetica" charset="0"/>
            </a:endParaRPr>
          </a:p>
          <a:p>
            <a:pPr marL="0" indent="0">
              <a:buNone/>
            </a:pPr>
            <a:r>
              <a:rPr lang="en-US" dirty="0">
                <a:latin typeface="Helvetica" charset="0"/>
                <a:ea typeface="Helvetica" charset="0"/>
                <a:cs typeface="Helvetica" charset="0"/>
              </a:rPr>
              <a:t>We’ll look at two of the more common techniques today, but won’t cover a lot of technical detail</a:t>
            </a:r>
          </a:p>
        </p:txBody>
      </p:sp>
    </p:spTree>
    <p:extLst>
      <p:ext uri="{BB962C8B-B14F-4D97-AF65-F5344CB8AC3E}">
        <p14:creationId xmlns:p14="http://schemas.microsoft.com/office/powerpoint/2010/main" val="61452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28650" y="365126"/>
            <a:ext cx="7886700" cy="1325563"/>
          </a:xfrm>
        </p:spPr>
        <p:txBody>
          <a:bodyPr/>
          <a:lstStyle/>
          <a:p>
            <a:r>
              <a:rPr lang="en-US" dirty="0">
                <a:latin typeface="Helvetica" charset="0"/>
                <a:ea typeface="Helvetica" charset="0"/>
                <a:cs typeface="Helvetica" charset="0"/>
              </a:rPr>
              <a:t>Principle Component Analysis</a:t>
            </a:r>
          </a:p>
        </p:txBody>
      </p:sp>
      <p:sp>
        <p:nvSpPr>
          <p:cNvPr id="7" name="Content Placeholder 2"/>
          <p:cNvSpPr>
            <a:spLocks noGrp="1"/>
          </p:cNvSpPr>
          <p:nvPr>
            <p:ph idx="1"/>
          </p:nvPr>
        </p:nvSpPr>
        <p:spPr>
          <a:xfrm>
            <a:off x="628649" y="1825624"/>
            <a:ext cx="8172451" cy="4503740"/>
          </a:xfrm>
        </p:spPr>
        <p:txBody>
          <a:bodyPr>
            <a:normAutofit/>
          </a:bodyPr>
          <a:lstStyle/>
          <a:p>
            <a:pPr marL="0" indent="0">
              <a:buNone/>
            </a:pPr>
            <a:r>
              <a:rPr lang="en-US" dirty="0">
                <a:latin typeface="Helvetica" charset="0"/>
                <a:ea typeface="Helvetica" charset="0"/>
                <a:cs typeface="Helvetica" charset="0"/>
              </a:rPr>
              <a:t>Principle component analysis (</a:t>
            </a:r>
            <a:r>
              <a:rPr lang="en-US" b="1" dirty="0">
                <a:latin typeface="Helvetica" charset="0"/>
                <a:ea typeface="Helvetica" charset="0"/>
                <a:cs typeface="Helvetica" charset="0"/>
              </a:rPr>
              <a:t>PCA</a:t>
            </a:r>
            <a:r>
              <a:rPr lang="en-US" dirty="0">
                <a:latin typeface="Helvetica" charset="0"/>
                <a:ea typeface="Helvetica" charset="0"/>
                <a:cs typeface="Helvetica" charset="0"/>
              </a:rPr>
              <a:t>) is a widely used technique that chooses new axes to project the data onto</a:t>
            </a:r>
          </a:p>
          <a:p>
            <a:pPr marL="0" indent="0">
              <a:buNone/>
            </a:pPr>
            <a:endParaRPr lang="en-US" dirty="0">
              <a:latin typeface="Helvetica" charset="0"/>
              <a:ea typeface="Helvetica" charset="0"/>
              <a:cs typeface="Helvetica" charset="0"/>
            </a:endParaRPr>
          </a:p>
          <a:p>
            <a:pPr marL="0" indent="0">
              <a:buNone/>
            </a:pPr>
            <a:endParaRPr lang="en-US" dirty="0">
              <a:latin typeface="Helvetica" charset="0"/>
              <a:ea typeface="Helvetica" charset="0"/>
              <a:cs typeface="Helvetica" charset="0"/>
            </a:endParaRPr>
          </a:p>
          <a:p>
            <a:pPr marL="0" indent="0">
              <a:buNone/>
            </a:pPr>
            <a:endParaRPr lang="en-US" dirty="0">
              <a:latin typeface="Helvetica" charset="0"/>
              <a:ea typeface="Helvetica" charset="0"/>
              <a:cs typeface="Helvetica" charset="0"/>
            </a:endParaRPr>
          </a:p>
          <a:p>
            <a:pPr marL="0" indent="0">
              <a:buNone/>
            </a:pPr>
            <a:endParaRPr lang="en-US" dirty="0">
              <a:latin typeface="Helvetica" charset="0"/>
              <a:ea typeface="Helvetica" charset="0"/>
              <a:cs typeface="Helvetica" charset="0"/>
            </a:endParaRPr>
          </a:p>
          <a:p>
            <a:pPr marL="0" indent="0">
              <a:buNone/>
            </a:pPr>
            <a:endParaRPr lang="en-US" dirty="0">
              <a:latin typeface="Helvetica" charset="0"/>
              <a:ea typeface="Helvetica" charset="0"/>
              <a:cs typeface="Helvetica" charset="0"/>
            </a:endParaRPr>
          </a:p>
          <a:p>
            <a:pPr marL="0" indent="0">
              <a:buNone/>
            </a:pPr>
            <a:r>
              <a:rPr lang="en-US" dirty="0">
                <a:latin typeface="Helvetica" charset="0"/>
                <a:ea typeface="Helvetica" charset="0"/>
                <a:cs typeface="Helvetica" charset="0"/>
              </a:rPr>
              <a:t>The new axes are called </a:t>
            </a:r>
            <a:r>
              <a:rPr lang="en-US" b="1" dirty="0">
                <a:latin typeface="Helvetica" charset="0"/>
                <a:ea typeface="Helvetica" charset="0"/>
                <a:cs typeface="Helvetica" charset="0"/>
              </a:rPr>
              <a:t>principle components</a:t>
            </a:r>
          </a:p>
        </p:txBody>
      </p:sp>
      <p:pic>
        <p:nvPicPr>
          <p:cNvPr id="2" name="Picture 1"/>
          <p:cNvPicPr>
            <a:picLocks noChangeAspect="1"/>
          </p:cNvPicPr>
          <p:nvPr/>
        </p:nvPicPr>
        <p:blipFill>
          <a:blip r:embed="rId2"/>
          <a:stretch>
            <a:fillRect/>
          </a:stretch>
        </p:blipFill>
        <p:spPr>
          <a:xfrm>
            <a:off x="3086100" y="2873375"/>
            <a:ext cx="2971800" cy="2768600"/>
          </a:xfrm>
          <a:prstGeom prst="rect">
            <a:avLst/>
          </a:prstGeom>
        </p:spPr>
      </p:pic>
    </p:spTree>
    <p:extLst>
      <p:ext uri="{BB962C8B-B14F-4D97-AF65-F5344CB8AC3E}">
        <p14:creationId xmlns:p14="http://schemas.microsoft.com/office/powerpoint/2010/main" val="16853041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28650" y="365126"/>
            <a:ext cx="7886700" cy="1325563"/>
          </a:xfrm>
        </p:spPr>
        <p:txBody>
          <a:bodyPr/>
          <a:lstStyle/>
          <a:p>
            <a:r>
              <a:rPr lang="en-US" dirty="0">
                <a:latin typeface="Helvetica" charset="0"/>
                <a:ea typeface="Helvetica" charset="0"/>
                <a:cs typeface="Helvetica" charset="0"/>
              </a:rPr>
              <a:t>Principle Component Analysis</a:t>
            </a:r>
          </a:p>
        </p:txBody>
      </p:sp>
      <p:sp>
        <p:nvSpPr>
          <p:cNvPr id="7" name="Content Placeholder 2"/>
          <p:cNvSpPr>
            <a:spLocks noGrp="1"/>
          </p:cNvSpPr>
          <p:nvPr>
            <p:ph idx="1"/>
          </p:nvPr>
        </p:nvSpPr>
        <p:spPr>
          <a:xfrm>
            <a:off x="628649" y="1825624"/>
            <a:ext cx="8172451" cy="5032376"/>
          </a:xfrm>
        </p:spPr>
        <p:txBody>
          <a:bodyPr>
            <a:normAutofit/>
          </a:bodyPr>
          <a:lstStyle/>
          <a:p>
            <a:pPr marL="0" indent="0">
              <a:buNone/>
            </a:pPr>
            <a:r>
              <a:rPr lang="en-US" dirty="0">
                <a:latin typeface="Helvetica" charset="0"/>
                <a:ea typeface="Helvetica" charset="0"/>
                <a:cs typeface="Helvetica" charset="0"/>
              </a:rPr>
              <a:t>PCA does not use any information about the class labels</a:t>
            </a:r>
          </a:p>
          <a:p>
            <a:r>
              <a:rPr lang="en-US" sz="2600" i="1" dirty="0">
                <a:latin typeface="Helvetica" charset="0"/>
                <a:ea typeface="Helvetica" charset="0"/>
                <a:cs typeface="Helvetica" charset="0"/>
              </a:rPr>
              <a:t>Unsupervised</a:t>
            </a:r>
            <a:r>
              <a:rPr lang="en-US" sz="2600" i="1" baseline="30000" dirty="0">
                <a:latin typeface="Helvetica" charset="0"/>
                <a:ea typeface="Helvetica" charset="0"/>
                <a:cs typeface="Helvetica" charset="0"/>
              </a:rPr>
              <a:t> </a:t>
            </a:r>
            <a:r>
              <a:rPr lang="en-US" sz="2600" dirty="0">
                <a:latin typeface="Helvetica" charset="0"/>
                <a:ea typeface="Helvetica" charset="0"/>
                <a:cs typeface="Helvetica" charset="0"/>
              </a:rPr>
              <a:t> dimensionality reduction</a:t>
            </a:r>
          </a:p>
          <a:p>
            <a:r>
              <a:rPr lang="en-US" sz="2600" dirty="0">
                <a:latin typeface="Helvetica" charset="0"/>
                <a:ea typeface="Helvetica" charset="0"/>
                <a:cs typeface="Helvetica" charset="0"/>
              </a:rPr>
              <a:t>This has advantages and disadvantages </a:t>
            </a:r>
            <a:br>
              <a:rPr lang="en-US" sz="2600" dirty="0">
                <a:latin typeface="Helvetica" charset="0"/>
                <a:ea typeface="Helvetica" charset="0"/>
                <a:cs typeface="Helvetica" charset="0"/>
              </a:rPr>
            </a:br>
            <a:r>
              <a:rPr lang="en-US" sz="2600" dirty="0">
                <a:latin typeface="Helvetica" charset="0"/>
                <a:ea typeface="Helvetica" charset="0"/>
                <a:cs typeface="Helvetica" charset="0"/>
              </a:rPr>
              <a:t>(we’ll discuss later)</a:t>
            </a:r>
          </a:p>
          <a:p>
            <a:endParaRPr lang="en-US" sz="2600" dirty="0">
              <a:latin typeface="Helvetica" charset="0"/>
              <a:ea typeface="Helvetica" charset="0"/>
              <a:cs typeface="Helvetica" charset="0"/>
            </a:endParaRPr>
          </a:p>
          <a:p>
            <a:pPr marL="0" indent="0">
              <a:buNone/>
            </a:pPr>
            <a:r>
              <a:rPr lang="en-US" dirty="0">
                <a:latin typeface="Helvetica" charset="0"/>
                <a:ea typeface="Helvetica" charset="0"/>
                <a:cs typeface="Helvetica" charset="0"/>
              </a:rPr>
              <a:t>So how does PCA decide how to choose axes?</a:t>
            </a:r>
          </a:p>
          <a:p>
            <a:r>
              <a:rPr lang="en-US" sz="2600" dirty="0">
                <a:latin typeface="Helvetica" charset="0"/>
                <a:ea typeface="Helvetica" charset="0"/>
                <a:cs typeface="Helvetica" charset="0"/>
              </a:rPr>
              <a:t>Idea: pick an axis so that the values will have high </a:t>
            </a:r>
            <a:r>
              <a:rPr lang="en-US" sz="2600" i="1" dirty="0">
                <a:latin typeface="Helvetica" charset="0"/>
                <a:ea typeface="Helvetica" charset="0"/>
                <a:cs typeface="Helvetica" charset="0"/>
              </a:rPr>
              <a:t>variance</a:t>
            </a:r>
            <a:r>
              <a:rPr lang="en-US" sz="2600" dirty="0">
                <a:latin typeface="Helvetica" charset="0"/>
                <a:ea typeface="Helvetica" charset="0"/>
                <a:cs typeface="Helvetica" charset="0"/>
              </a:rPr>
              <a:t> once projected onto it</a:t>
            </a:r>
          </a:p>
        </p:txBody>
      </p:sp>
    </p:spTree>
    <p:extLst>
      <p:ext uri="{BB962C8B-B14F-4D97-AF65-F5344CB8AC3E}">
        <p14:creationId xmlns:p14="http://schemas.microsoft.com/office/powerpoint/2010/main" val="19899200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28650" y="365126"/>
            <a:ext cx="7886700" cy="1325563"/>
          </a:xfrm>
        </p:spPr>
        <p:txBody>
          <a:bodyPr/>
          <a:lstStyle/>
          <a:p>
            <a:r>
              <a:rPr lang="en-US" dirty="0">
                <a:latin typeface="Helvetica" charset="0"/>
                <a:ea typeface="Helvetica" charset="0"/>
                <a:cs typeface="Helvetica" charset="0"/>
              </a:rPr>
              <a:t>Principle Component Analysis</a:t>
            </a:r>
          </a:p>
        </p:txBody>
      </p:sp>
      <p:sp>
        <p:nvSpPr>
          <p:cNvPr id="3" name="Oval 2"/>
          <p:cNvSpPr/>
          <p:nvPr/>
        </p:nvSpPr>
        <p:spPr>
          <a:xfrm>
            <a:off x="2443163" y="3128968"/>
            <a:ext cx="171450" cy="1714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519363" y="2957518"/>
            <a:ext cx="171450" cy="1714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662238" y="3157544"/>
            <a:ext cx="171450" cy="1714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033713" y="2957518"/>
            <a:ext cx="171450" cy="1714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395663" y="2871793"/>
            <a:ext cx="171450" cy="1714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567113" y="3038481"/>
            <a:ext cx="171450" cy="1714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052888" y="2786068"/>
            <a:ext cx="171450" cy="1714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5538788" y="3071819"/>
            <a:ext cx="171450" cy="1714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4562476" y="2614618"/>
            <a:ext cx="171450" cy="1714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4748213" y="2795593"/>
            <a:ext cx="171450" cy="1714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5367332" y="2709872"/>
            <a:ext cx="171450" cy="1714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p:nvPr/>
        </p:nvCxnSpPr>
        <p:spPr>
          <a:xfrm flipV="1">
            <a:off x="1914525" y="2614618"/>
            <a:ext cx="4343400" cy="714376"/>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788569" y="1836396"/>
            <a:ext cx="700087" cy="461665"/>
          </a:xfrm>
          <a:prstGeom prst="rect">
            <a:avLst/>
          </a:prstGeom>
          <a:noFill/>
        </p:spPr>
        <p:txBody>
          <a:bodyPr wrap="square" rtlCol="0">
            <a:spAutoFit/>
          </a:bodyPr>
          <a:lstStyle/>
          <a:p>
            <a:r>
              <a:rPr lang="en-US" sz="2400" b="1" dirty="0">
                <a:solidFill>
                  <a:srgbClr val="C00000"/>
                </a:solidFill>
              </a:rPr>
              <a:t>A</a:t>
            </a:r>
          </a:p>
        </p:txBody>
      </p:sp>
      <p:sp>
        <p:nvSpPr>
          <p:cNvPr id="21" name="TextBox 20"/>
          <p:cNvSpPr txBox="1"/>
          <p:nvPr/>
        </p:nvSpPr>
        <p:spPr>
          <a:xfrm>
            <a:off x="5907881" y="2083742"/>
            <a:ext cx="700087" cy="461665"/>
          </a:xfrm>
          <a:prstGeom prst="rect">
            <a:avLst/>
          </a:prstGeom>
          <a:noFill/>
        </p:spPr>
        <p:txBody>
          <a:bodyPr wrap="square" rtlCol="0">
            <a:spAutoFit/>
          </a:bodyPr>
          <a:lstStyle/>
          <a:p>
            <a:r>
              <a:rPr lang="en-US" sz="2400" b="1" dirty="0">
                <a:solidFill>
                  <a:schemeClr val="accent1"/>
                </a:solidFill>
              </a:rPr>
              <a:t>B</a:t>
            </a:r>
          </a:p>
        </p:txBody>
      </p:sp>
      <p:sp>
        <p:nvSpPr>
          <p:cNvPr id="22" name="TextBox 21"/>
          <p:cNvSpPr txBox="1"/>
          <p:nvPr/>
        </p:nvSpPr>
        <p:spPr>
          <a:xfrm>
            <a:off x="457200" y="4229094"/>
            <a:ext cx="2747963" cy="461665"/>
          </a:xfrm>
          <a:prstGeom prst="rect">
            <a:avLst/>
          </a:prstGeom>
          <a:noFill/>
        </p:spPr>
        <p:txBody>
          <a:bodyPr wrap="square" rtlCol="0">
            <a:spAutoFit/>
          </a:bodyPr>
          <a:lstStyle/>
          <a:p>
            <a:r>
              <a:rPr lang="en-US" sz="2400" dirty="0">
                <a:latin typeface="Helvetica" charset="0"/>
                <a:ea typeface="Helvetica" charset="0"/>
                <a:cs typeface="Helvetica" charset="0"/>
              </a:rPr>
              <a:t>Projection onto A:</a:t>
            </a:r>
          </a:p>
        </p:txBody>
      </p:sp>
      <p:cxnSp>
        <p:nvCxnSpPr>
          <p:cNvPr id="24" name="Straight Arrow Connector 23"/>
          <p:cNvCxnSpPr/>
          <p:nvPr/>
        </p:nvCxnSpPr>
        <p:spPr>
          <a:xfrm>
            <a:off x="3395663" y="4457694"/>
            <a:ext cx="4148137"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5519736" y="4367229"/>
            <a:ext cx="171450" cy="1714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5472108" y="4376752"/>
            <a:ext cx="171450" cy="1714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5624505" y="4371988"/>
            <a:ext cx="171450" cy="1714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5976936" y="4367227"/>
            <a:ext cx="171450" cy="1714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5514968" y="4376745"/>
            <a:ext cx="171450" cy="1714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5343521" y="4376751"/>
            <a:ext cx="171450" cy="1714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5210164" y="4371984"/>
            <a:ext cx="171450" cy="1714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5238738" y="4376724"/>
            <a:ext cx="171450" cy="1714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5195876" y="4369735"/>
            <a:ext cx="171450" cy="1714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5038712" y="4366085"/>
            <a:ext cx="171450" cy="1714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5056618" y="4374492"/>
            <a:ext cx="171450" cy="1714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457200" y="4765043"/>
            <a:ext cx="2747963" cy="461665"/>
          </a:xfrm>
          <a:prstGeom prst="rect">
            <a:avLst/>
          </a:prstGeom>
          <a:noFill/>
        </p:spPr>
        <p:txBody>
          <a:bodyPr wrap="square" rtlCol="0">
            <a:spAutoFit/>
          </a:bodyPr>
          <a:lstStyle/>
          <a:p>
            <a:r>
              <a:rPr lang="en-US" sz="2400" dirty="0">
                <a:latin typeface="Helvetica" charset="0"/>
                <a:ea typeface="Helvetica" charset="0"/>
                <a:cs typeface="Helvetica" charset="0"/>
              </a:rPr>
              <a:t>Projection onto B:</a:t>
            </a:r>
          </a:p>
        </p:txBody>
      </p:sp>
      <p:cxnSp>
        <p:nvCxnSpPr>
          <p:cNvPr id="38" name="Straight Arrow Connector 37"/>
          <p:cNvCxnSpPr/>
          <p:nvPr/>
        </p:nvCxnSpPr>
        <p:spPr>
          <a:xfrm>
            <a:off x="3395663" y="4993643"/>
            <a:ext cx="4148137"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5762627" y="4917466"/>
            <a:ext cx="171450" cy="1714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5286366" y="4912701"/>
            <a:ext cx="171450" cy="1714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6596064" y="4907937"/>
            <a:ext cx="171450" cy="1714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6719895" y="4917464"/>
            <a:ext cx="171450" cy="1714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5915025" y="4912694"/>
            <a:ext cx="171450" cy="1714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4772017" y="4912700"/>
            <a:ext cx="171450" cy="1714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4681520" y="4907933"/>
            <a:ext cx="171450" cy="1714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4295755" y="4912673"/>
            <a:ext cx="171450" cy="1714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3995721" y="4919972"/>
            <a:ext cx="171450" cy="1714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3909993" y="4916322"/>
            <a:ext cx="171450" cy="1714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3813598" y="4910441"/>
            <a:ext cx="171450" cy="1714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Arrow Connector 49"/>
          <p:cNvCxnSpPr/>
          <p:nvPr/>
        </p:nvCxnSpPr>
        <p:spPr>
          <a:xfrm rot="60000">
            <a:off x="3871913" y="2314575"/>
            <a:ext cx="295258" cy="1485900"/>
          </a:xfrm>
          <a:prstGeom prst="straightConnector1">
            <a:avLst/>
          </a:prstGeom>
          <a:ln w="28575">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2500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28650" y="365126"/>
            <a:ext cx="7886700" cy="1325563"/>
          </a:xfrm>
        </p:spPr>
        <p:txBody>
          <a:bodyPr/>
          <a:lstStyle/>
          <a:p>
            <a:r>
              <a:rPr lang="en-US" dirty="0">
                <a:latin typeface="Helvetica" charset="0"/>
                <a:ea typeface="Helvetica" charset="0"/>
                <a:cs typeface="Helvetica" charset="0"/>
              </a:rPr>
              <a:t>Dimensionality</a:t>
            </a:r>
          </a:p>
        </p:txBody>
      </p:sp>
      <p:sp>
        <p:nvSpPr>
          <p:cNvPr id="7" name="Content Placeholder 2"/>
          <p:cNvSpPr>
            <a:spLocks noGrp="1"/>
          </p:cNvSpPr>
          <p:nvPr>
            <p:ph idx="1"/>
          </p:nvPr>
        </p:nvSpPr>
        <p:spPr>
          <a:xfrm>
            <a:off x="628649" y="1825624"/>
            <a:ext cx="8286751" cy="5032376"/>
          </a:xfrm>
        </p:spPr>
        <p:txBody>
          <a:bodyPr>
            <a:normAutofit/>
          </a:bodyPr>
          <a:lstStyle/>
          <a:p>
            <a:pPr marL="0" indent="0">
              <a:buNone/>
            </a:pPr>
            <a:r>
              <a:rPr lang="en-US" dirty="0">
                <a:latin typeface="Helvetica" charset="0"/>
                <a:ea typeface="Helvetica" charset="0"/>
                <a:cs typeface="Helvetica" charset="0"/>
              </a:rPr>
              <a:t>The </a:t>
            </a:r>
            <a:r>
              <a:rPr lang="en-US" b="1" dirty="0">
                <a:latin typeface="Helvetica" charset="0"/>
                <a:ea typeface="Helvetica" charset="0"/>
                <a:cs typeface="Helvetica" charset="0"/>
              </a:rPr>
              <a:t>dimensionality</a:t>
            </a:r>
            <a:r>
              <a:rPr lang="en-US" dirty="0">
                <a:latin typeface="Helvetica" charset="0"/>
                <a:ea typeface="Helvetica" charset="0"/>
                <a:cs typeface="Helvetica" charset="0"/>
              </a:rPr>
              <a:t> of data is the number of variables</a:t>
            </a:r>
          </a:p>
          <a:p>
            <a:r>
              <a:rPr lang="en-US" sz="2600" dirty="0">
                <a:latin typeface="Helvetica" charset="0"/>
                <a:ea typeface="Helvetica" charset="0"/>
                <a:cs typeface="Helvetica" charset="0"/>
              </a:rPr>
              <a:t>Usually this refers to the number of input variables</a:t>
            </a:r>
          </a:p>
          <a:p>
            <a:r>
              <a:rPr lang="en-US" sz="2600" dirty="0">
                <a:latin typeface="Helvetica" charset="0"/>
                <a:ea typeface="Helvetica" charset="0"/>
                <a:cs typeface="Helvetica" charset="0"/>
              </a:rPr>
              <a:t>In other words, the number of </a:t>
            </a:r>
            <a:r>
              <a:rPr lang="en-US" sz="2600" i="1" dirty="0">
                <a:latin typeface="Helvetica" charset="0"/>
                <a:ea typeface="Helvetica" charset="0"/>
                <a:cs typeface="Helvetica" charset="0"/>
              </a:rPr>
              <a:t>features</a:t>
            </a:r>
          </a:p>
          <a:p>
            <a:endParaRPr lang="en-US" sz="1200" dirty="0">
              <a:latin typeface="Helvetica" charset="0"/>
              <a:ea typeface="Helvetica" charset="0"/>
              <a:cs typeface="Helvetica" charset="0"/>
            </a:endParaRPr>
          </a:p>
          <a:p>
            <a:pPr marL="0" indent="0">
              <a:buNone/>
            </a:pPr>
            <a:r>
              <a:rPr lang="en-US" dirty="0">
                <a:latin typeface="Helvetica" charset="0"/>
                <a:ea typeface="Helvetica" charset="0"/>
                <a:cs typeface="Helvetica" charset="0"/>
              </a:rPr>
              <a:t>The </a:t>
            </a:r>
            <a:r>
              <a:rPr lang="en-US" b="1" dirty="0">
                <a:latin typeface="Helvetica" charset="0"/>
                <a:ea typeface="Helvetica" charset="0"/>
                <a:cs typeface="Helvetica" charset="0"/>
              </a:rPr>
              <a:t>curse of dimensionality </a:t>
            </a:r>
            <a:r>
              <a:rPr lang="en-US" dirty="0">
                <a:latin typeface="Helvetica" charset="0"/>
                <a:ea typeface="Helvetica" charset="0"/>
                <a:cs typeface="Helvetica" charset="0"/>
              </a:rPr>
              <a:t>refers to challenges that arise when data has many dimensions</a:t>
            </a:r>
          </a:p>
          <a:p>
            <a:r>
              <a:rPr lang="en-US" sz="2600" dirty="0">
                <a:latin typeface="Helvetica" charset="0"/>
                <a:ea typeface="Helvetica" charset="0"/>
                <a:cs typeface="Helvetica" charset="0"/>
              </a:rPr>
              <a:t>Training: the more features you have, the more data you need to learn</a:t>
            </a:r>
          </a:p>
          <a:p>
            <a:r>
              <a:rPr lang="en-US" sz="2600" dirty="0">
                <a:latin typeface="Helvetica" charset="0"/>
                <a:ea typeface="Helvetica" charset="0"/>
                <a:cs typeface="Helvetica" charset="0"/>
              </a:rPr>
              <a:t>Distance: all points are far apart in high-dimensional space, harder to define “close” vs “far”</a:t>
            </a:r>
          </a:p>
        </p:txBody>
      </p:sp>
    </p:spTree>
    <p:extLst>
      <p:ext uri="{BB962C8B-B14F-4D97-AF65-F5344CB8AC3E}">
        <p14:creationId xmlns:p14="http://schemas.microsoft.com/office/powerpoint/2010/main" val="12196355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28650" y="365126"/>
            <a:ext cx="7886700" cy="1325563"/>
          </a:xfrm>
        </p:spPr>
        <p:txBody>
          <a:bodyPr/>
          <a:lstStyle/>
          <a:p>
            <a:r>
              <a:rPr lang="en-US" dirty="0">
                <a:latin typeface="Helvetica" charset="0"/>
                <a:ea typeface="Helvetica" charset="0"/>
                <a:cs typeface="Helvetica" charset="0"/>
              </a:rPr>
              <a:t>Principle Component Analysis</a:t>
            </a:r>
          </a:p>
        </p:txBody>
      </p:sp>
      <p:sp>
        <p:nvSpPr>
          <p:cNvPr id="3" name="Oval 2"/>
          <p:cNvSpPr/>
          <p:nvPr/>
        </p:nvSpPr>
        <p:spPr>
          <a:xfrm>
            <a:off x="2443163" y="3128968"/>
            <a:ext cx="171450" cy="1714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519363" y="2957518"/>
            <a:ext cx="171450" cy="1714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662238" y="3157544"/>
            <a:ext cx="171450" cy="1714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033713" y="2957518"/>
            <a:ext cx="171450" cy="1714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395663" y="2871793"/>
            <a:ext cx="171450" cy="1714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567113" y="3038481"/>
            <a:ext cx="171450" cy="1714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052888" y="2786068"/>
            <a:ext cx="171450" cy="1714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5538788" y="3071819"/>
            <a:ext cx="171450" cy="1714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4562476" y="2614618"/>
            <a:ext cx="171450" cy="1714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4748213" y="2795593"/>
            <a:ext cx="171450" cy="1714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5367332" y="2709872"/>
            <a:ext cx="171450" cy="1714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p:nvPr/>
        </p:nvCxnSpPr>
        <p:spPr>
          <a:xfrm flipV="1">
            <a:off x="1914525" y="2614618"/>
            <a:ext cx="4343400" cy="714376"/>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60000">
            <a:off x="3871913" y="2314575"/>
            <a:ext cx="295258" cy="1485900"/>
          </a:xfrm>
          <a:prstGeom prst="straightConnector1">
            <a:avLst/>
          </a:prstGeom>
          <a:ln w="28575">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788569" y="1836396"/>
            <a:ext cx="700087" cy="461665"/>
          </a:xfrm>
          <a:prstGeom prst="rect">
            <a:avLst/>
          </a:prstGeom>
          <a:noFill/>
        </p:spPr>
        <p:txBody>
          <a:bodyPr wrap="square" rtlCol="0">
            <a:spAutoFit/>
          </a:bodyPr>
          <a:lstStyle/>
          <a:p>
            <a:r>
              <a:rPr lang="en-US" sz="2400" b="1" dirty="0">
                <a:solidFill>
                  <a:srgbClr val="C00000"/>
                </a:solidFill>
              </a:rPr>
              <a:t>A</a:t>
            </a:r>
          </a:p>
        </p:txBody>
      </p:sp>
      <p:sp>
        <p:nvSpPr>
          <p:cNvPr id="21" name="TextBox 20"/>
          <p:cNvSpPr txBox="1"/>
          <p:nvPr/>
        </p:nvSpPr>
        <p:spPr>
          <a:xfrm>
            <a:off x="5907881" y="2083742"/>
            <a:ext cx="700087" cy="461665"/>
          </a:xfrm>
          <a:prstGeom prst="rect">
            <a:avLst/>
          </a:prstGeom>
          <a:noFill/>
        </p:spPr>
        <p:txBody>
          <a:bodyPr wrap="square" rtlCol="0">
            <a:spAutoFit/>
          </a:bodyPr>
          <a:lstStyle/>
          <a:p>
            <a:r>
              <a:rPr lang="en-US" sz="2400" b="1" dirty="0">
                <a:solidFill>
                  <a:schemeClr val="accent1"/>
                </a:solidFill>
              </a:rPr>
              <a:t>B</a:t>
            </a:r>
          </a:p>
        </p:txBody>
      </p:sp>
      <p:sp>
        <p:nvSpPr>
          <p:cNvPr id="22" name="TextBox 21"/>
          <p:cNvSpPr txBox="1"/>
          <p:nvPr/>
        </p:nvSpPr>
        <p:spPr>
          <a:xfrm>
            <a:off x="457200" y="4229094"/>
            <a:ext cx="2747963" cy="461665"/>
          </a:xfrm>
          <a:prstGeom prst="rect">
            <a:avLst/>
          </a:prstGeom>
          <a:noFill/>
        </p:spPr>
        <p:txBody>
          <a:bodyPr wrap="square" rtlCol="0">
            <a:spAutoFit/>
          </a:bodyPr>
          <a:lstStyle/>
          <a:p>
            <a:r>
              <a:rPr lang="en-US" sz="2400" dirty="0">
                <a:latin typeface="Helvetica" charset="0"/>
                <a:ea typeface="Helvetica" charset="0"/>
                <a:cs typeface="Helvetica" charset="0"/>
              </a:rPr>
              <a:t>Projection onto A:</a:t>
            </a:r>
          </a:p>
        </p:txBody>
      </p:sp>
      <p:cxnSp>
        <p:nvCxnSpPr>
          <p:cNvPr id="24" name="Straight Arrow Connector 23"/>
          <p:cNvCxnSpPr/>
          <p:nvPr/>
        </p:nvCxnSpPr>
        <p:spPr>
          <a:xfrm>
            <a:off x="3395663" y="4457694"/>
            <a:ext cx="4148137"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5519736" y="4367229"/>
            <a:ext cx="171450" cy="1714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5472108" y="4376752"/>
            <a:ext cx="171450" cy="1714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5624505" y="4371988"/>
            <a:ext cx="171450" cy="1714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5976936" y="4367227"/>
            <a:ext cx="171450" cy="1714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5514968" y="4376745"/>
            <a:ext cx="171450" cy="1714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5343521" y="4376751"/>
            <a:ext cx="171450" cy="1714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5210164" y="4371984"/>
            <a:ext cx="171450" cy="1714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5238738" y="4376724"/>
            <a:ext cx="171450" cy="1714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5195876" y="4369735"/>
            <a:ext cx="171450" cy="1714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5038712" y="4366085"/>
            <a:ext cx="171450" cy="1714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5056618" y="4374492"/>
            <a:ext cx="171450" cy="1714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457200" y="4765043"/>
            <a:ext cx="2747963" cy="461665"/>
          </a:xfrm>
          <a:prstGeom prst="rect">
            <a:avLst/>
          </a:prstGeom>
          <a:noFill/>
        </p:spPr>
        <p:txBody>
          <a:bodyPr wrap="square" rtlCol="0">
            <a:spAutoFit/>
          </a:bodyPr>
          <a:lstStyle/>
          <a:p>
            <a:r>
              <a:rPr lang="en-US" sz="2400" dirty="0">
                <a:solidFill>
                  <a:schemeClr val="accent1"/>
                </a:solidFill>
                <a:latin typeface="Helvetica" charset="0"/>
                <a:ea typeface="Helvetica" charset="0"/>
                <a:cs typeface="Helvetica" charset="0"/>
              </a:rPr>
              <a:t>Projection onto B:</a:t>
            </a:r>
          </a:p>
        </p:txBody>
      </p:sp>
      <p:cxnSp>
        <p:nvCxnSpPr>
          <p:cNvPr id="38" name="Straight Arrow Connector 37"/>
          <p:cNvCxnSpPr/>
          <p:nvPr/>
        </p:nvCxnSpPr>
        <p:spPr>
          <a:xfrm>
            <a:off x="3395663" y="4993643"/>
            <a:ext cx="4148137" cy="0"/>
          </a:xfrm>
          <a:prstGeom prst="straightConnector1">
            <a:avLst/>
          </a:prstGeom>
          <a:ln w="28575">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5762627" y="4917466"/>
            <a:ext cx="171450" cy="1714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5286366" y="4912701"/>
            <a:ext cx="171450" cy="1714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6596064" y="4907937"/>
            <a:ext cx="171450" cy="1714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6719895" y="4917464"/>
            <a:ext cx="171450" cy="1714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5915025" y="4912694"/>
            <a:ext cx="171450" cy="1714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4772017" y="4912700"/>
            <a:ext cx="171450" cy="1714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4681520" y="4907933"/>
            <a:ext cx="171450" cy="1714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4295755" y="4912673"/>
            <a:ext cx="171450" cy="1714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3995721" y="4919972"/>
            <a:ext cx="171450" cy="1714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3909993" y="4916322"/>
            <a:ext cx="171450" cy="1714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3813598" y="4910441"/>
            <a:ext cx="171450" cy="1714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1200150" y="5414961"/>
            <a:ext cx="7529513" cy="1138773"/>
          </a:xfrm>
          <a:prstGeom prst="rect">
            <a:avLst/>
          </a:prstGeom>
          <a:noFill/>
        </p:spPr>
        <p:txBody>
          <a:bodyPr wrap="square" rtlCol="0">
            <a:spAutoFit/>
          </a:bodyPr>
          <a:lstStyle/>
          <a:p>
            <a:r>
              <a:rPr lang="en-US" sz="2400" dirty="0">
                <a:latin typeface="Helvetica" charset="0"/>
                <a:ea typeface="Helvetica" charset="0"/>
                <a:cs typeface="Helvetica" charset="0"/>
              </a:rPr>
              <a:t>B yields higher variance (points are more spread out)</a:t>
            </a:r>
          </a:p>
          <a:p>
            <a:pPr marL="342900" indent="-342900">
              <a:buFont typeface="Arial" charset="0"/>
              <a:buChar char="•"/>
            </a:pPr>
            <a:r>
              <a:rPr lang="en-US" sz="2200" dirty="0">
                <a:latin typeface="Helvetica" charset="0"/>
                <a:ea typeface="Helvetica" charset="0"/>
                <a:cs typeface="Helvetica" charset="0"/>
              </a:rPr>
              <a:t>More “informative”; separates the points better</a:t>
            </a:r>
          </a:p>
          <a:p>
            <a:pPr marL="342900" indent="-342900">
              <a:buFont typeface="Arial" charset="0"/>
              <a:buChar char="•"/>
            </a:pPr>
            <a:r>
              <a:rPr lang="en-US" sz="2200" dirty="0">
                <a:latin typeface="Helvetica" charset="0"/>
                <a:ea typeface="Helvetica" charset="0"/>
                <a:cs typeface="Helvetica" charset="0"/>
              </a:rPr>
              <a:t>More likely to be useful for separating by class</a:t>
            </a:r>
          </a:p>
        </p:txBody>
      </p:sp>
    </p:spTree>
    <p:extLst>
      <p:ext uri="{BB962C8B-B14F-4D97-AF65-F5344CB8AC3E}">
        <p14:creationId xmlns:p14="http://schemas.microsoft.com/office/powerpoint/2010/main" val="15178745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28650" y="365126"/>
            <a:ext cx="7886700" cy="1325563"/>
          </a:xfrm>
        </p:spPr>
        <p:txBody>
          <a:bodyPr/>
          <a:lstStyle/>
          <a:p>
            <a:r>
              <a:rPr lang="en-US" dirty="0">
                <a:latin typeface="Helvetica" charset="0"/>
                <a:ea typeface="Helvetica" charset="0"/>
                <a:cs typeface="Helvetica" charset="0"/>
              </a:rPr>
              <a:t>Principle Component Analysis</a:t>
            </a:r>
          </a:p>
        </p:txBody>
      </p:sp>
      <p:sp>
        <p:nvSpPr>
          <p:cNvPr id="7" name="Content Placeholder 2"/>
          <p:cNvSpPr>
            <a:spLocks noGrp="1"/>
          </p:cNvSpPr>
          <p:nvPr>
            <p:ph idx="1"/>
          </p:nvPr>
        </p:nvSpPr>
        <p:spPr>
          <a:xfrm>
            <a:off x="628649" y="1825624"/>
            <a:ext cx="8172451" cy="4818064"/>
          </a:xfrm>
        </p:spPr>
        <p:txBody>
          <a:bodyPr>
            <a:normAutofit/>
          </a:bodyPr>
          <a:lstStyle/>
          <a:p>
            <a:pPr marL="0" indent="0">
              <a:buNone/>
            </a:pPr>
            <a:r>
              <a:rPr lang="en-US" dirty="0">
                <a:latin typeface="Helvetica" charset="0"/>
                <a:ea typeface="Helvetica" charset="0"/>
                <a:cs typeface="Helvetica" charset="0"/>
              </a:rPr>
              <a:t>Overview of PCA algorithm (details in book):</a:t>
            </a:r>
          </a:p>
          <a:p>
            <a:r>
              <a:rPr lang="en-US" sz="2600" dirty="0">
                <a:latin typeface="Helvetica" charset="0"/>
                <a:ea typeface="Helvetica" charset="0"/>
                <a:cs typeface="Helvetica" charset="0"/>
              </a:rPr>
              <a:t>Start by identifying the principle component (axis) with the highest variance</a:t>
            </a:r>
          </a:p>
          <a:p>
            <a:r>
              <a:rPr lang="en-US" sz="2600" dirty="0">
                <a:latin typeface="Helvetica" charset="0"/>
                <a:ea typeface="Helvetica" charset="0"/>
                <a:cs typeface="Helvetica" charset="0"/>
              </a:rPr>
              <a:t>Pick another principle component that is orthogonal (forms a right angle with) the previous component(s) with the next-highest variance</a:t>
            </a:r>
          </a:p>
          <a:p>
            <a:pPr lvl="1"/>
            <a:r>
              <a:rPr lang="en-US" sz="2200" dirty="0">
                <a:latin typeface="Helvetica" charset="0"/>
                <a:ea typeface="Helvetica" charset="0"/>
                <a:cs typeface="Helvetica" charset="0"/>
              </a:rPr>
              <a:t>Why orthogonal? Don’t want to just pick another nearly identical component, or it won’t give you much information beyond what the other component is already providing</a:t>
            </a:r>
          </a:p>
          <a:p>
            <a:pPr lvl="1"/>
            <a:r>
              <a:rPr lang="en-US" sz="2200" dirty="0">
                <a:latin typeface="Helvetica" charset="0"/>
                <a:ea typeface="Helvetica" charset="0"/>
                <a:cs typeface="Helvetica" charset="0"/>
              </a:rPr>
              <a:t>Point is to reduce redundancy</a:t>
            </a:r>
          </a:p>
          <a:p>
            <a:r>
              <a:rPr lang="en-US" sz="2600" dirty="0">
                <a:latin typeface="Helvetica" charset="0"/>
                <a:ea typeface="Helvetica" charset="0"/>
                <a:cs typeface="Helvetica" charset="0"/>
              </a:rPr>
              <a:t>Keep repeating until K principle components have been chosen</a:t>
            </a:r>
          </a:p>
        </p:txBody>
      </p:sp>
    </p:spTree>
    <p:extLst>
      <p:ext uri="{BB962C8B-B14F-4D97-AF65-F5344CB8AC3E}">
        <p14:creationId xmlns:p14="http://schemas.microsoft.com/office/powerpoint/2010/main" val="2078885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28650" y="365126"/>
            <a:ext cx="7886700" cy="1325563"/>
          </a:xfrm>
        </p:spPr>
        <p:txBody>
          <a:bodyPr/>
          <a:lstStyle/>
          <a:p>
            <a:r>
              <a:rPr lang="en-US" dirty="0">
                <a:latin typeface="Helvetica" charset="0"/>
                <a:ea typeface="Helvetica" charset="0"/>
                <a:cs typeface="Helvetica" charset="0"/>
              </a:rPr>
              <a:t>Principle Component Analysis</a:t>
            </a:r>
          </a:p>
        </p:txBody>
      </p:sp>
      <p:sp>
        <p:nvSpPr>
          <p:cNvPr id="7" name="Content Placeholder 2"/>
          <p:cNvSpPr>
            <a:spLocks noGrp="1"/>
          </p:cNvSpPr>
          <p:nvPr>
            <p:ph idx="1"/>
          </p:nvPr>
        </p:nvSpPr>
        <p:spPr>
          <a:xfrm>
            <a:off x="628649" y="1825624"/>
            <a:ext cx="8172451" cy="4818064"/>
          </a:xfrm>
        </p:spPr>
        <p:txBody>
          <a:bodyPr>
            <a:normAutofit/>
          </a:bodyPr>
          <a:lstStyle/>
          <a:p>
            <a:pPr marL="0" indent="0">
              <a:buNone/>
            </a:pPr>
            <a:r>
              <a:rPr lang="en-US" dirty="0">
                <a:latin typeface="Helvetica" charset="0"/>
                <a:ea typeface="Helvetica" charset="0"/>
                <a:cs typeface="Helvetica" charset="0"/>
              </a:rPr>
              <a:t>Overview of PCA algorithm (details in book):</a:t>
            </a:r>
          </a:p>
          <a:p>
            <a:r>
              <a:rPr lang="en-US" sz="2600" dirty="0">
                <a:latin typeface="Helvetica" charset="0"/>
                <a:ea typeface="Helvetica" charset="0"/>
                <a:cs typeface="Helvetica" charset="0"/>
              </a:rPr>
              <a:t>The algorithm will also learn a function that transforms an instance </a:t>
            </a:r>
            <a:r>
              <a:rPr lang="en-US" sz="2600" b="1" dirty="0">
                <a:latin typeface="Helvetica" charset="0"/>
                <a:ea typeface="Helvetica" charset="0"/>
                <a:cs typeface="Helvetica" charset="0"/>
              </a:rPr>
              <a:t>x</a:t>
            </a:r>
            <a:r>
              <a:rPr lang="en-US" sz="2600" dirty="0">
                <a:latin typeface="Helvetica" charset="0"/>
                <a:ea typeface="Helvetica" charset="0"/>
                <a:cs typeface="Helvetica" charset="0"/>
              </a:rPr>
              <a:t> into the projected space</a:t>
            </a:r>
          </a:p>
          <a:p>
            <a:r>
              <a:rPr lang="en-US" sz="2600" dirty="0">
                <a:latin typeface="Helvetica" charset="0"/>
                <a:ea typeface="Helvetica" charset="0"/>
                <a:cs typeface="Helvetica" charset="0"/>
              </a:rPr>
              <a:t>Then you can use the transformed instances in your prediction algorithm</a:t>
            </a:r>
          </a:p>
          <a:p>
            <a:pPr marL="0" indent="0">
              <a:buNone/>
            </a:pPr>
            <a:br>
              <a:rPr lang="en-US" dirty="0">
                <a:latin typeface="Helvetica" charset="0"/>
                <a:ea typeface="Helvetica" charset="0"/>
                <a:cs typeface="Helvetica" charset="0"/>
              </a:rPr>
            </a:br>
            <a:r>
              <a:rPr lang="en-US" dirty="0">
                <a:latin typeface="Helvetica" charset="0"/>
                <a:ea typeface="Helvetica" charset="0"/>
                <a:cs typeface="Helvetica" charset="0"/>
              </a:rPr>
              <a:t>Note: variance depends on the scale of the values </a:t>
            </a:r>
          </a:p>
          <a:p>
            <a:r>
              <a:rPr lang="en-US" sz="2600" dirty="0">
                <a:latin typeface="Helvetica" charset="0"/>
                <a:ea typeface="Helvetica" charset="0"/>
                <a:cs typeface="Helvetica" charset="0"/>
              </a:rPr>
              <a:t>For PCA to work, important that all features are on the same scale</a:t>
            </a:r>
          </a:p>
          <a:p>
            <a:r>
              <a:rPr lang="en-US" sz="2600" dirty="0">
                <a:latin typeface="Helvetica" charset="0"/>
                <a:ea typeface="Helvetica" charset="0"/>
                <a:cs typeface="Helvetica" charset="0"/>
              </a:rPr>
              <a:t>Perform normalization/standardization first</a:t>
            </a:r>
          </a:p>
          <a:p>
            <a:pPr marL="0" indent="0">
              <a:buNone/>
            </a:pPr>
            <a:endParaRPr lang="en-US" sz="2600" dirty="0">
              <a:latin typeface="Helvetica" charset="0"/>
              <a:ea typeface="Helvetica" charset="0"/>
              <a:cs typeface="Helvetica" charset="0"/>
            </a:endParaRPr>
          </a:p>
        </p:txBody>
      </p:sp>
    </p:spTree>
    <p:extLst>
      <p:ext uri="{BB962C8B-B14F-4D97-AF65-F5344CB8AC3E}">
        <p14:creationId xmlns:p14="http://schemas.microsoft.com/office/powerpoint/2010/main" val="15643105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28650" y="365126"/>
            <a:ext cx="7886700" cy="1325563"/>
          </a:xfrm>
        </p:spPr>
        <p:txBody>
          <a:bodyPr/>
          <a:lstStyle/>
          <a:p>
            <a:r>
              <a:rPr lang="en-US" dirty="0">
                <a:latin typeface="Helvetica" charset="0"/>
                <a:ea typeface="Helvetica" charset="0"/>
                <a:cs typeface="Helvetica" charset="0"/>
              </a:rPr>
              <a:t>Principle Component Analysis</a:t>
            </a:r>
          </a:p>
        </p:txBody>
      </p:sp>
      <p:sp>
        <p:nvSpPr>
          <p:cNvPr id="7" name="Content Placeholder 2"/>
          <p:cNvSpPr>
            <a:spLocks noGrp="1"/>
          </p:cNvSpPr>
          <p:nvPr>
            <p:ph idx="1"/>
          </p:nvPr>
        </p:nvSpPr>
        <p:spPr>
          <a:xfrm>
            <a:off x="628649" y="1825624"/>
            <a:ext cx="8172451" cy="4503740"/>
          </a:xfrm>
        </p:spPr>
        <p:txBody>
          <a:bodyPr>
            <a:normAutofit/>
          </a:bodyPr>
          <a:lstStyle/>
          <a:p>
            <a:pPr marL="0" indent="0">
              <a:buNone/>
            </a:pPr>
            <a:r>
              <a:rPr lang="en-US" dirty="0">
                <a:latin typeface="Helvetica" charset="0"/>
                <a:ea typeface="Helvetica" charset="0"/>
                <a:cs typeface="Helvetica" charset="0"/>
              </a:rPr>
              <a:t>What is the dimensionality, K?</a:t>
            </a:r>
          </a:p>
          <a:p>
            <a:pPr marL="0" indent="0">
              <a:buNone/>
            </a:pPr>
            <a:endParaRPr lang="en-US" dirty="0">
              <a:latin typeface="Helvetica" charset="0"/>
              <a:ea typeface="Helvetica" charset="0"/>
              <a:cs typeface="Helvetica" charset="0"/>
            </a:endParaRPr>
          </a:p>
          <a:p>
            <a:pPr marL="0" indent="0">
              <a:buNone/>
            </a:pPr>
            <a:r>
              <a:rPr lang="en-US" dirty="0">
                <a:latin typeface="Helvetica" charset="0"/>
                <a:ea typeface="Helvetica" charset="0"/>
                <a:cs typeface="Helvetica" charset="0"/>
              </a:rPr>
              <a:t>This is a </a:t>
            </a:r>
            <a:r>
              <a:rPr lang="en-US" dirty="0" err="1">
                <a:latin typeface="Helvetica" charset="0"/>
                <a:ea typeface="Helvetica" charset="0"/>
                <a:cs typeface="Helvetica" charset="0"/>
              </a:rPr>
              <a:t>hyperparameter</a:t>
            </a:r>
            <a:r>
              <a:rPr lang="en-US" dirty="0">
                <a:latin typeface="Helvetica" charset="0"/>
                <a:ea typeface="Helvetica" charset="0"/>
                <a:cs typeface="Helvetica" charset="0"/>
              </a:rPr>
              <a:t> you have to provide</a:t>
            </a:r>
          </a:p>
          <a:p>
            <a:r>
              <a:rPr lang="en-US" sz="2600" dirty="0">
                <a:latin typeface="Helvetica" charset="0"/>
                <a:ea typeface="Helvetica" charset="0"/>
                <a:cs typeface="Helvetica" charset="0"/>
              </a:rPr>
              <a:t>Common values are on the order of 10–100</a:t>
            </a:r>
          </a:p>
          <a:p>
            <a:r>
              <a:rPr lang="en-US" sz="2600" dirty="0">
                <a:latin typeface="Helvetica" charset="0"/>
                <a:ea typeface="Helvetica" charset="0"/>
                <a:cs typeface="Helvetica" charset="0"/>
              </a:rPr>
              <a:t>But you can tune this, like other </a:t>
            </a:r>
            <a:r>
              <a:rPr lang="en-US" sz="2600" dirty="0" err="1">
                <a:latin typeface="Helvetica" charset="0"/>
                <a:ea typeface="Helvetica" charset="0"/>
                <a:cs typeface="Helvetica" charset="0"/>
              </a:rPr>
              <a:t>hyperparameters</a:t>
            </a:r>
            <a:endParaRPr lang="en-US" sz="2600" dirty="0">
              <a:latin typeface="Helvetica" charset="0"/>
              <a:ea typeface="Helvetica" charset="0"/>
              <a:cs typeface="Helvetica" charset="0"/>
            </a:endParaRPr>
          </a:p>
          <a:p>
            <a:pPr lvl="1"/>
            <a:r>
              <a:rPr lang="en-US" dirty="0">
                <a:latin typeface="Helvetica" charset="0"/>
                <a:ea typeface="Helvetica" charset="0"/>
                <a:cs typeface="Helvetica" charset="0"/>
              </a:rPr>
              <a:t>Next week</a:t>
            </a:r>
          </a:p>
        </p:txBody>
      </p:sp>
    </p:spTree>
    <p:extLst>
      <p:ext uri="{BB962C8B-B14F-4D97-AF65-F5344CB8AC3E}">
        <p14:creationId xmlns:p14="http://schemas.microsoft.com/office/powerpoint/2010/main" val="14805354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28650" y="365126"/>
            <a:ext cx="7886700" cy="1325563"/>
          </a:xfrm>
        </p:spPr>
        <p:txBody>
          <a:bodyPr/>
          <a:lstStyle/>
          <a:p>
            <a:r>
              <a:rPr lang="en-US" dirty="0">
                <a:latin typeface="Helvetica" charset="0"/>
                <a:ea typeface="Helvetica" charset="0"/>
                <a:cs typeface="Helvetica" charset="0"/>
              </a:rPr>
              <a:t>Linear Discriminant Analysis</a:t>
            </a:r>
          </a:p>
        </p:txBody>
      </p:sp>
      <p:sp>
        <p:nvSpPr>
          <p:cNvPr id="7" name="Content Placeholder 2"/>
          <p:cNvSpPr>
            <a:spLocks noGrp="1"/>
          </p:cNvSpPr>
          <p:nvPr>
            <p:ph idx="1"/>
          </p:nvPr>
        </p:nvSpPr>
        <p:spPr>
          <a:xfrm>
            <a:off x="628649" y="1825624"/>
            <a:ext cx="8172451" cy="4918076"/>
          </a:xfrm>
        </p:spPr>
        <p:txBody>
          <a:bodyPr>
            <a:normAutofit/>
          </a:bodyPr>
          <a:lstStyle/>
          <a:p>
            <a:pPr marL="0" indent="0">
              <a:buNone/>
            </a:pPr>
            <a:r>
              <a:rPr lang="en-US" dirty="0">
                <a:latin typeface="Helvetica" charset="0"/>
                <a:ea typeface="Helvetica" charset="0"/>
                <a:cs typeface="Helvetica" charset="0"/>
              </a:rPr>
              <a:t>Linear discriminant analysis (</a:t>
            </a:r>
            <a:r>
              <a:rPr lang="en-US" b="1" dirty="0">
                <a:latin typeface="Helvetica" charset="0"/>
                <a:ea typeface="Helvetica" charset="0"/>
                <a:cs typeface="Helvetica" charset="0"/>
              </a:rPr>
              <a:t>LDA</a:t>
            </a:r>
            <a:r>
              <a:rPr lang="en-US" dirty="0">
                <a:latin typeface="Helvetica" charset="0"/>
                <a:ea typeface="Helvetica" charset="0"/>
                <a:cs typeface="Helvetica" charset="0"/>
              </a:rPr>
              <a:t>*) is another technique that works similarly to PCA</a:t>
            </a:r>
          </a:p>
          <a:p>
            <a:r>
              <a:rPr lang="en-US" dirty="0">
                <a:latin typeface="Helvetica" charset="0"/>
                <a:ea typeface="Helvetica" charset="0"/>
                <a:cs typeface="Helvetica" charset="0"/>
              </a:rPr>
              <a:t>Key difference: instead of choosing axes that have high variance, LDA chooses axes that best separate the class labels</a:t>
            </a:r>
          </a:p>
          <a:p>
            <a:r>
              <a:rPr lang="en-US" i="1" dirty="0">
                <a:latin typeface="Helvetica" charset="0"/>
                <a:ea typeface="Helvetica" charset="0"/>
                <a:cs typeface="Helvetica" charset="0"/>
              </a:rPr>
              <a:t>Supervised</a:t>
            </a:r>
            <a:r>
              <a:rPr lang="en-US" i="1" baseline="30000" dirty="0">
                <a:latin typeface="Helvetica" charset="0"/>
                <a:ea typeface="Helvetica" charset="0"/>
                <a:cs typeface="Helvetica" charset="0"/>
              </a:rPr>
              <a:t> </a:t>
            </a:r>
            <a:r>
              <a:rPr lang="en-US" dirty="0">
                <a:latin typeface="Helvetica" charset="0"/>
                <a:ea typeface="Helvetica" charset="0"/>
                <a:cs typeface="Helvetica" charset="0"/>
              </a:rPr>
              <a:t> dimensionality reduction</a:t>
            </a:r>
            <a:br>
              <a:rPr lang="en-US" dirty="0">
                <a:latin typeface="Helvetica" charset="0"/>
                <a:ea typeface="Helvetica" charset="0"/>
                <a:cs typeface="Helvetica" charset="0"/>
              </a:rPr>
            </a:br>
            <a:br>
              <a:rPr lang="en-US" dirty="0">
                <a:latin typeface="Helvetica" charset="0"/>
                <a:ea typeface="Helvetica" charset="0"/>
                <a:cs typeface="Helvetica" charset="0"/>
              </a:rPr>
            </a:br>
            <a:br>
              <a:rPr lang="en-US" dirty="0">
                <a:latin typeface="Helvetica" charset="0"/>
                <a:ea typeface="Helvetica" charset="0"/>
                <a:cs typeface="Helvetica" charset="0"/>
              </a:rPr>
            </a:br>
            <a:endParaRPr lang="en-US" dirty="0">
              <a:latin typeface="Helvetica" charset="0"/>
              <a:ea typeface="Helvetica" charset="0"/>
              <a:cs typeface="Helvetica" charset="0"/>
            </a:endParaRPr>
          </a:p>
          <a:p>
            <a:pPr marL="0" indent="0">
              <a:buNone/>
            </a:pPr>
            <a:r>
              <a:rPr lang="en-US" sz="2200" dirty="0">
                <a:latin typeface="Helvetica" charset="0"/>
                <a:ea typeface="Helvetica" charset="0"/>
                <a:cs typeface="Helvetica" charset="0"/>
              </a:rPr>
              <a:t>* not to be confused with Latent </a:t>
            </a:r>
            <a:r>
              <a:rPr lang="en-US" sz="2200" dirty="0" err="1">
                <a:latin typeface="Helvetica" charset="0"/>
                <a:ea typeface="Helvetica" charset="0"/>
                <a:cs typeface="Helvetica" charset="0"/>
              </a:rPr>
              <a:t>Dirichlet</a:t>
            </a:r>
            <a:r>
              <a:rPr lang="en-US" sz="2200" dirty="0">
                <a:latin typeface="Helvetica" charset="0"/>
                <a:ea typeface="Helvetica" charset="0"/>
                <a:cs typeface="Helvetica" charset="0"/>
              </a:rPr>
              <a:t> Allocation (also abbreviated LDA), a topic modeling algorithm that is also sometimes used for dimensionality reduction</a:t>
            </a:r>
          </a:p>
        </p:txBody>
      </p:sp>
    </p:spTree>
    <p:extLst>
      <p:ext uri="{BB962C8B-B14F-4D97-AF65-F5344CB8AC3E}">
        <p14:creationId xmlns:p14="http://schemas.microsoft.com/office/powerpoint/2010/main" val="8148785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28650" y="365126"/>
            <a:ext cx="7886700" cy="1325563"/>
          </a:xfrm>
        </p:spPr>
        <p:txBody>
          <a:bodyPr/>
          <a:lstStyle/>
          <a:p>
            <a:r>
              <a:rPr lang="en-US" dirty="0">
                <a:latin typeface="Helvetica" charset="0"/>
                <a:ea typeface="Helvetica" charset="0"/>
                <a:cs typeface="Helvetica" charset="0"/>
              </a:rPr>
              <a:t>Linear Discriminant Analysis</a:t>
            </a:r>
          </a:p>
        </p:txBody>
      </p:sp>
      <p:pic>
        <p:nvPicPr>
          <p:cNvPr id="3" name="Picture 2"/>
          <p:cNvPicPr>
            <a:picLocks noChangeAspect="1"/>
          </p:cNvPicPr>
          <p:nvPr/>
        </p:nvPicPr>
        <p:blipFill>
          <a:blip r:embed="rId2"/>
          <a:stretch>
            <a:fillRect/>
          </a:stretch>
        </p:blipFill>
        <p:spPr>
          <a:xfrm>
            <a:off x="1581150" y="1690689"/>
            <a:ext cx="5981700" cy="4927600"/>
          </a:xfrm>
          <a:prstGeom prst="rect">
            <a:avLst/>
          </a:prstGeom>
        </p:spPr>
      </p:pic>
    </p:spTree>
    <p:extLst>
      <p:ext uri="{BB962C8B-B14F-4D97-AF65-F5344CB8AC3E}">
        <p14:creationId xmlns:p14="http://schemas.microsoft.com/office/powerpoint/2010/main" val="8073878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28650" y="365126"/>
            <a:ext cx="7886700" cy="1325563"/>
          </a:xfrm>
        </p:spPr>
        <p:txBody>
          <a:bodyPr/>
          <a:lstStyle/>
          <a:p>
            <a:r>
              <a:rPr lang="en-US" dirty="0">
                <a:latin typeface="Helvetica" charset="0"/>
                <a:ea typeface="Helvetica" charset="0"/>
                <a:cs typeface="Helvetica" charset="0"/>
              </a:rPr>
              <a:t>Linear Discriminant Analysis</a:t>
            </a:r>
          </a:p>
        </p:txBody>
      </p:sp>
      <p:sp>
        <p:nvSpPr>
          <p:cNvPr id="7" name="Content Placeholder 2"/>
          <p:cNvSpPr>
            <a:spLocks noGrp="1"/>
          </p:cNvSpPr>
          <p:nvPr>
            <p:ph idx="1"/>
          </p:nvPr>
        </p:nvSpPr>
        <p:spPr>
          <a:xfrm>
            <a:off x="628649" y="1825624"/>
            <a:ext cx="8172451" cy="4918076"/>
          </a:xfrm>
        </p:spPr>
        <p:txBody>
          <a:bodyPr>
            <a:normAutofit/>
          </a:bodyPr>
          <a:lstStyle/>
          <a:p>
            <a:pPr marL="0" indent="0">
              <a:buNone/>
            </a:pPr>
            <a:r>
              <a:rPr lang="en-US" dirty="0">
                <a:latin typeface="Helvetica" charset="0"/>
                <a:ea typeface="Helvetica" charset="0"/>
                <a:cs typeface="Helvetica" charset="0"/>
              </a:rPr>
              <a:t>LDA uses a metric called </a:t>
            </a:r>
            <a:r>
              <a:rPr lang="en-US" i="1" dirty="0">
                <a:latin typeface="Helvetica" charset="0"/>
                <a:ea typeface="Helvetica" charset="0"/>
                <a:cs typeface="Helvetica" charset="0"/>
              </a:rPr>
              <a:t>scatter</a:t>
            </a:r>
            <a:r>
              <a:rPr lang="en-US" dirty="0">
                <a:latin typeface="Helvetica" charset="0"/>
                <a:ea typeface="Helvetica" charset="0"/>
                <a:cs typeface="Helvetica" charset="0"/>
              </a:rPr>
              <a:t> that measures how separated the class labels are along an axis</a:t>
            </a:r>
          </a:p>
          <a:p>
            <a:r>
              <a:rPr lang="en-US" sz="2200" dirty="0">
                <a:latin typeface="Helvetica" charset="0"/>
                <a:ea typeface="Helvetica" charset="0"/>
                <a:cs typeface="Helvetica" charset="0"/>
              </a:rPr>
              <a:t>See book for more detail (not needed in this class)</a:t>
            </a:r>
          </a:p>
          <a:p>
            <a:endParaRPr lang="en-US" dirty="0">
              <a:latin typeface="Helvetica" charset="0"/>
              <a:ea typeface="Helvetica" charset="0"/>
              <a:cs typeface="Helvetica" charset="0"/>
            </a:endParaRPr>
          </a:p>
          <a:p>
            <a:pPr marL="0" indent="0">
              <a:buNone/>
            </a:pPr>
            <a:r>
              <a:rPr lang="en-US" dirty="0">
                <a:latin typeface="Helvetica" charset="0"/>
                <a:ea typeface="Helvetica" charset="0"/>
                <a:cs typeface="Helvetica" charset="0"/>
              </a:rPr>
              <a:t>Similar idea to how decision trees choose features at each node</a:t>
            </a:r>
          </a:p>
          <a:p>
            <a:r>
              <a:rPr lang="en-US" sz="2600" dirty="0">
                <a:latin typeface="Helvetica" charset="0"/>
                <a:ea typeface="Helvetica" charset="0"/>
                <a:cs typeface="Helvetica" charset="0"/>
              </a:rPr>
              <a:t>Want features that will separate the classes</a:t>
            </a:r>
          </a:p>
        </p:txBody>
      </p:sp>
    </p:spTree>
    <p:extLst>
      <p:ext uri="{BB962C8B-B14F-4D97-AF65-F5344CB8AC3E}">
        <p14:creationId xmlns:p14="http://schemas.microsoft.com/office/powerpoint/2010/main" val="19658459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28650" y="365126"/>
            <a:ext cx="7886700" cy="1325563"/>
          </a:xfrm>
        </p:spPr>
        <p:txBody>
          <a:bodyPr/>
          <a:lstStyle/>
          <a:p>
            <a:r>
              <a:rPr lang="en-US" dirty="0">
                <a:latin typeface="Helvetica" charset="0"/>
                <a:ea typeface="Helvetica" charset="0"/>
                <a:cs typeface="Helvetica" charset="0"/>
              </a:rPr>
              <a:t>Supervised or Unsupervised?</a:t>
            </a:r>
          </a:p>
        </p:txBody>
      </p:sp>
      <p:sp>
        <p:nvSpPr>
          <p:cNvPr id="7" name="Content Placeholder 2"/>
          <p:cNvSpPr>
            <a:spLocks noGrp="1"/>
          </p:cNvSpPr>
          <p:nvPr>
            <p:ph idx="1"/>
          </p:nvPr>
        </p:nvSpPr>
        <p:spPr>
          <a:xfrm>
            <a:off x="628649" y="1825624"/>
            <a:ext cx="8172451" cy="4518026"/>
          </a:xfrm>
        </p:spPr>
        <p:txBody>
          <a:bodyPr>
            <a:normAutofit/>
          </a:bodyPr>
          <a:lstStyle/>
          <a:p>
            <a:pPr marL="0" indent="0">
              <a:buNone/>
            </a:pPr>
            <a:r>
              <a:rPr lang="en-US" dirty="0">
                <a:latin typeface="Helvetica" charset="0"/>
                <a:ea typeface="Helvetica" charset="0"/>
                <a:cs typeface="Helvetica" charset="0"/>
              </a:rPr>
              <a:t>Supervised reduction (LDA)</a:t>
            </a:r>
          </a:p>
          <a:p>
            <a:r>
              <a:rPr lang="en-US" sz="2600" dirty="0">
                <a:latin typeface="Helvetica" charset="0"/>
                <a:ea typeface="Helvetica" charset="0"/>
                <a:cs typeface="Helvetica" charset="0"/>
              </a:rPr>
              <a:t>Changes the feature space in a way that directly optimizes for the prediction task</a:t>
            </a:r>
          </a:p>
          <a:p>
            <a:endParaRPr lang="en-US" sz="2600" dirty="0">
              <a:latin typeface="Helvetica" charset="0"/>
              <a:ea typeface="Helvetica" charset="0"/>
              <a:cs typeface="Helvetica" charset="0"/>
            </a:endParaRPr>
          </a:p>
          <a:p>
            <a:pPr marL="0" indent="0">
              <a:buNone/>
            </a:pPr>
            <a:r>
              <a:rPr lang="en-US" dirty="0">
                <a:latin typeface="Helvetica" charset="0"/>
                <a:ea typeface="Helvetica" charset="0"/>
                <a:cs typeface="Helvetica" charset="0"/>
              </a:rPr>
              <a:t>Unsupervised reduction (PCA)</a:t>
            </a:r>
          </a:p>
          <a:p>
            <a:r>
              <a:rPr lang="en-US" sz="2600" dirty="0">
                <a:latin typeface="Helvetica" charset="0"/>
                <a:ea typeface="Helvetica" charset="0"/>
                <a:cs typeface="Helvetica" charset="0"/>
              </a:rPr>
              <a:t>Can take advantage of unlabeled data</a:t>
            </a:r>
          </a:p>
          <a:p>
            <a:r>
              <a:rPr lang="en-US" sz="2600" dirty="0">
                <a:latin typeface="Helvetica" charset="0"/>
                <a:ea typeface="Helvetica" charset="0"/>
                <a:cs typeface="Helvetica" charset="0"/>
              </a:rPr>
              <a:t>Potentially advantageous when you have a small amount of training data but a large amount of unlabeled data from the same domain</a:t>
            </a:r>
          </a:p>
        </p:txBody>
      </p:sp>
    </p:spTree>
    <p:extLst>
      <p:ext uri="{BB962C8B-B14F-4D97-AF65-F5344CB8AC3E}">
        <p14:creationId xmlns:p14="http://schemas.microsoft.com/office/powerpoint/2010/main" val="21112453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28650" y="365126"/>
            <a:ext cx="7886700" cy="1325563"/>
          </a:xfrm>
        </p:spPr>
        <p:txBody>
          <a:bodyPr/>
          <a:lstStyle/>
          <a:p>
            <a:r>
              <a:rPr lang="en-US" dirty="0">
                <a:latin typeface="Helvetica" charset="0"/>
                <a:ea typeface="Helvetica" charset="0"/>
                <a:cs typeface="Helvetica" charset="0"/>
              </a:rPr>
              <a:t>Supervised or Unsupervised?</a:t>
            </a:r>
          </a:p>
        </p:txBody>
      </p:sp>
      <p:sp>
        <p:nvSpPr>
          <p:cNvPr id="7" name="Content Placeholder 2"/>
          <p:cNvSpPr>
            <a:spLocks noGrp="1"/>
          </p:cNvSpPr>
          <p:nvPr>
            <p:ph idx="1"/>
          </p:nvPr>
        </p:nvSpPr>
        <p:spPr>
          <a:xfrm>
            <a:off x="628649" y="1825624"/>
            <a:ext cx="8515351" cy="5032376"/>
          </a:xfrm>
        </p:spPr>
        <p:txBody>
          <a:bodyPr>
            <a:normAutofit/>
          </a:bodyPr>
          <a:lstStyle/>
          <a:p>
            <a:pPr marL="0" indent="0">
              <a:buNone/>
            </a:pPr>
            <a:r>
              <a:rPr lang="en-US" dirty="0">
                <a:latin typeface="Helvetica" charset="0"/>
                <a:ea typeface="Helvetica" charset="0"/>
                <a:cs typeface="Helvetica" charset="0"/>
              </a:rPr>
              <a:t>How can unlabeled data help?</a:t>
            </a:r>
          </a:p>
          <a:p>
            <a:pPr marL="0" indent="0">
              <a:buNone/>
            </a:pPr>
            <a:endParaRPr lang="en-US" sz="1200" dirty="0">
              <a:latin typeface="Helvetica" charset="0"/>
              <a:ea typeface="Helvetica" charset="0"/>
              <a:cs typeface="Helvetica" charset="0"/>
            </a:endParaRPr>
          </a:p>
          <a:p>
            <a:pPr marL="0" indent="0">
              <a:buNone/>
            </a:pPr>
            <a:r>
              <a:rPr lang="en-US" dirty="0">
                <a:latin typeface="Helvetica" charset="0"/>
                <a:ea typeface="Helvetica" charset="0"/>
                <a:cs typeface="Helvetica" charset="0"/>
              </a:rPr>
              <a:t>Example: Classifying news articles</a:t>
            </a:r>
          </a:p>
          <a:p>
            <a:r>
              <a:rPr lang="en-US" sz="2400" dirty="0">
                <a:latin typeface="Helvetica" charset="0"/>
                <a:ea typeface="Helvetica" charset="0"/>
                <a:cs typeface="Helvetica" charset="0"/>
              </a:rPr>
              <a:t>Suppose you never see the word “iPad” in your training set</a:t>
            </a:r>
          </a:p>
          <a:p>
            <a:r>
              <a:rPr lang="en-US" sz="2400" dirty="0">
                <a:latin typeface="Helvetica" charset="0"/>
                <a:ea typeface="Helvetica" charset="0"/>
                <a:cs typeface="Helvetica" charset="0"/>
              </a:rPr>
              <a:t>But it occurs plenty of times in your entire collection of news articles (just not labeled)</a:t>
            </a:r>
          </a:p>
          <a:p>
            <a:r>
              <a:rPr lang="en-US" sz="2400" dirty="0">
                <a:latin typeface="Helvetica" charset="0"/>
                <a:ea typeface="Helvetica" charset="0"/>
                <a:cs typeface="Helvetica" charset="0"/>
              </a:rPr>
              <a:t>This word is probably correlated with other words like “iPhone”, “tablet”, “Apple”, etc. </a:t>
            </a:r>
          </a:p>
          <a:p>
            <a:r>
              <a:rPr lang="en-US" sz="2400" dirty="0">
                <a:latin typeface="Helvetica" charset="0"/>
                <a:ea typeface="Helvetica" charset="0"/>
                <a:cs typeface="Helvetica" charset="0"/>
              </a:rPr>
              <a:t>Most techniques will pick up on this correlation, and instances containing the word “iPad” will get transformed similarly to instances containing these other words</a:t>
            </a:r>
          </a:p>
        </p:txBody>
      </p:sp>
    </p:spTree>
    <p:extLst>
      <p:ext uri="{BB962C8B-B14F-4D97-AF65-F5344CB8AC3E}">
        <p14:creationId xmlns:p14="http://schemas.microsoft.com/office/powerpoint/2010/main" val="15128033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28650" y="365126"/>
            <a:ext cx="7886700" cy="1325563"/>
          </a:xfrm>
        </p:spPr>
        <p:txBody>
          <a:bodyPr/>
          <a:lstStyle/>
          <a:p>
            <a:r>
              <a:rPr lang="en-US" dirty="0">
                <a:latin typeface="Helvetica" charset="0"/>
                <a:ea typeface="Helvetica" charset="0"/>
                <a:cs typeface="Helvetica" charset="0"/>
              </a:rPr>
              <a:t>Revisiting Neural Networks</a:t>
            </a:r>
          </a:p>
        </p:txBody>
      </p:sp>
      <p:sp>
        <p:nvSpPr>
          <p:cNvPr id="5" name="TextBox 4"/>
          <p:cNvSpPr txBox="1"/>
          <p:nvPr/>
        </p:nvSpPr>
        <p:spPr>
          <a:xfrm>
            <a:off x="358428" y="1716158"/>
            <a:ext cx="2446360" cy="430887"/>
          </a:xfrm>
          <a:prstGeom prst="rect">
            <a:avLst/>
          </a:prstGeom>
          <a:noFill/>
          <a:ln w="28575">
            <a:solidFill>
              <a:schemeClr val="tx1"/>
            </a:solidFill>
          </a:ln>
        </p:spPr>
        <p:txBody>
          <a:bodyPr wrap="square" rtlCol="0">
            <a:spAutoFit/>
          </a:bodyPr>
          <a:lstStyle/>
          <a:p>
            <a:pPr algn="ctr"/>
            <a:r>
              <a:rPr lang="en-US" sz="2200" dirty="0">
                <a:latin typeface="Helvetica" charset="0"/>
                <a:ea typeface="Helvetica" charset="0"/>
                <a:cs typeface="Helvetica" charset="0"/>
              </a:rPr>
              <a:t>Input Feature</a:t>
            </a:r>
          </a:p>
        </p:txBody>
      </p:sp>
      <p:sp>
        <p:nvSpPr>
          <p:cNvPr id="8" name="TextBox 7"/>
          <p:cNvSpPr txBox="1"/>
          <p:nvPr/>
        </p:nvSpPr>
        <p:spPr>
          <a:xfrm>
            <a:off x="358428" y="2398645"/>
            <a:ext cx="2446360" cy="430887"/>
          </a:xfrm>
          <a:prstGeom prst="rect">
            <a:avLst/>
          </a:prstGeom>
          <a:noFill/>
          <a:ln w="28575">
            <a:solidFill>
              <a:schemeClr val="tx1"/>
            </a:solidFill>
          </a:ln>
        </p:spPr>
        <p:txBody>
          <a:bodyPr wrap="square" lIns="0" rIns="0" rtlCol="0">
            <a:spAutoFit/>
          </a:bodyPr>
          <a:lstStyle/>
          <a:p>
            <a:pPr algn="ctr"/>
            <a:r>
              <a:rPr lang="en-US" sz="2200" dirty="0">
                <a:latin typeface="Helvetica" charset="0"/>
                <a:ea typeface="Helvetica" charset="0"/>
                <a:cs typeface="Helvetica" charset="0"/>
              </a:rPr>
              <a:t>Input Feature</a:t>
            </a:r>
          </a:p>
        </p:txBody>
      </p:sp>
      <p:sp>
        <p:nvSpPr>
          <p:cNvPr id="9" name="TextBox 8"/>
          <p:cNvSpPr txBox="1"/>
          <p:nvPr/>
        </p:nvSpPr>
        <p:spPr>
          <a:xfrm>
            <a:off x="358428" y="3105751"/>
            <a:ext cx="2446360" cy="430887"/>
          </a:xfrm>
          <a:prstGeom prst="rect">
            <a:avLst/>
          </a:prstGeom>
          <a:noFill/>
          <a:ln w="28575">
            <a:solidFill>
              <a:schemeClr val="tx1"/>
            </a:solidFill>
          </a:ln>
        </p:spPr>
        <p:txBody>
          <a:bodyPr wrap="square" rtlCol="0">
            <a:spAutoFit/>
          </a:bodyPr>
          <a:lstStyle/>
          <a:p>
            <a:pPr algn="ctr"/>
            <a:r>
              <a:rPr lang="en-US" sz="2200" dirty="0">
                <a:latin typeface="Helvetica" charset="0"/>
                <a:ea typeface="Helvetica" charset="0"/>
                <a:cs typeface="Helvetica" charset="0"/>
              </a:rPr>
              <a:t>Input Feature</a:t>
            </a:r>
          </a:p>
        </p:txBody>
      </p:sp>
      <p:sp>
        <p:nvSpPr>
          <p:cNvPr id="10" name="TextBox 9"/>
          <p:cNvSpPr txBox="1"/>
          <p:nvPr/>
        </p:nvSpPr>
        <p:spPr>
          <a:xfrm>
            <a:off x="358428" y="3812857"/>
            <a:ext cx="2446360" cy="430887"/>
          </a:xfrm>
          <a:prstGeom prst="rect">
            <a:avLst/>
          </a:prstGeom>
          <a:noFill/>
          <a:ln w="28575">
            <a:solidFill>
              <a:schemeClr val="tx1"/>
            </a:solidFill>
          </a:ln>
        </p:spPr>
        <p:txBody>
          <a:bodyPr wrap="square" rtlCol="0">
            <a:spAutoFit/>
          </a:bodyPr>
          <a:lstStyle/>
          <a:p>
            <a:pPr algn="ctr"/>
            <a:r>
              <a:rPr lang="en-US" sz="2200" dirty="0">
                <a:latin typeface="Helvetica" charset="0"/>
                <a:ea typeface="Helvetica" charset="0"/>
                <a:cs typeface="Helvetica" charset="0"/>
              </a:rPr>
              <a:t>Input Feature</a:t>
            </a:r>
          </a:p>
        </p:txBody>
      </p:sp>
      <p:sp>
        <p:nvSpPr>
          <p:cNvPr id="11" name="TextBox 10"/>
          <p:cNvSpPr txBox="1"/>
          <p:nvPr/>
        </p:nvSpPr>
        <p:spPr>
          <a:xfrm>
            <a:off x="358428" y="4519963"/>
            <a:ext cx="2446360" cy="430887"/>
          </a:xfrm>
          <a:prstGeom prst="rect">
            <a:avLst/>
          </a:prstGeom>
          <a:noFill/>
          <a:ln w="28575">
            <a:solidFill>
              <a:schemeClr val="tx1"/>
            </a:solidFill>
          </a:ln>
        </p:spPr>
        <p:txBody>
          <a:bodyPr wrap="square" rtlCol="0">
            <a:spAutoFit/>
          </a:bodyPr>
          <a:lstStyle/>
          <a:p>
            <a:pPr algn="ctr"/>
            <a:r>
              <a:rPr lang="en-US" sz="2200" dirty="0">
                <a:latin typeface="Helvetica" charset="0"/>
                <a:ea typeface="Helvetica" charset="0"/>
                <a:cs typeface="Helvetica" charset="0"/>
              </a:rPr>
              <a:t>Input Feature</a:t>
            </a:r>
          </a:p>
        </p:txBody>
      </p:sp>
      <p:sp>
        <p:nvSpPr>
          <p:cNvPr id="12" name="TextBox 11"/>
          <p:cNvSpPr txBox="1"/>
          <p:nvPr/>
        </p:nvSpPr>
        <p:spPr>
          <a:xfrm>
            <a:off x="358428" y="5227069"/>
            <a:ext cx="2446360" cy="430887"/>
          </a:xfrm>
          <a:prstGeom prst="rect">
            <a:avLst/>
          </a:prstGeom>
          <a:noFill/>
          <a:ln w="28575">
            <a:solidFill>
              <a:schemeClr val="tx1"/>
            </a:solidFill>
          </a:ln>
        </p:spPr>
        <p:txBody>
          <a:bodyPr wrap="square" rtlCol="0">
            <a:spAutoFit/>
          </a:bodyPr>
          <a:lstStyle/>
          <a:p>
            <a:pPr algn="ctr"/>
            <a:r>
              <a:rPr lang="en-US" sz="2200" dirty="0">
                <a:latin typeface="Helvetica" charset="0"/>
                <a:ea typeface="Helvetica" charset="0"/>
                <a:cs typeface="Helvetica" charset="0"/>
              </a:rPr>
              <a:t>…</a:t>
            </a:r>
          </a:p>
        </p:txBody>
      </p:sp>
      <p:sp>
        <p:nvSpPr>
          <p:cNvPr id="13" name="TextBox 12"/>
          <p:cNvSpPr txBox="1"/>
          <p:nvPr/>
        </p:nvSpPr>
        <p:spPr>
          <a:xfrm>
            <a:off x="3776048" y="4089076"/>
            <a:ext cx="2223964" cy="430887"/>
          </a:xfrm>
          <a:prstGeom prst="rect">
            <a:avLst/>
          </a:prstGeom>
          <a:noFill/>
          <a:ln w="28575">
            <a:solidFill>
              <a:schemeClr val="tx1"/>
            </a:solidFill>
            <a:prstDash val="sysDash"/>
          </a:ln>
        </p:spPr>
        <p:txBody>
          <a:bodyPr wrap="square" rtlCol="0">
            <a:spAutoFit/>
          </a:bodyPr>
          <a:lstStyle/>
          <a:p>
            <a:pPr algn="ctr"/>
            <a:r>
              <a:rPr lang="en-US" sz="2200" dirty="0">
                <a:latin typeface="Helvetica" charset="0"/>
                <a:ea typeface="Helvetica" charset="0"/>
                <a:cs typeface="Helvetica" charset="0"/>
              </a:rPr>
              <a:t>Hidden Feature</a:t>
            </a:r>
          </a:p>
        </p:txBody>
      </p:sp>
      <p:cxnSp>
        <p:nvCxnSpPr>
          <p:cNvPr id="14" name="Straight Arrow Connector 13"/>
          <p:cNvCxnSpPr>
            <a:stCxn id="9" idx="3"/>
            <a:endCxn id="15" idx="1"/>
          </p:cNvCxnSpPr>
          <p:nvPr/>
        </p:nvCxnSpPr>
        <p:spPr>
          <a:xfrm>
            <a:off x="2804788" y="1931602"/>
            <a:ext cx="971260" cy="23729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0" idx="3"/>
            <a:endCxn id="15" idx="1"/>
          </p:cNvCxnSpPr>
          <p:nvPr/>
        </p:nvCxnSpPr>
        <p:spPr>
          <a:xfrm>
            <a:off x="2804788" y="2614089"/>
            <a:ext cx="971260" cy="16904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1" idx="3"/>
            <a:endCxn id="15" idx="1"/>
          </p:cNvCxnSpPr>
          <p:nvPr/>
        </p:nvCxnSpPr>
        <p:spPr>
          <a:xfrm>
            <a:off x="2804788" y="3321195"/>
            <a:ext cx="971260" cy="9833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2" idx="3"/>
            <a:endCxn id="15" idx="1"/>
          </p:cNvCxnSpPr>
          <p:nvPr/>
        </p:nvCxnSpPr>
        <p:spPr>
          <a:xfrm>
            <a:off x="2804788" y="4028301"/>
            <a:ext cx="971260" cy="2762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3" idx="3"/>
            <a:endCxn id="15" idx="1"/>
          </p:cNvCxnSpPr>
          <p:nvPr/>
        </p:nvCxnSpPr>
        <p:spPr>
          <a:xfrm flipV="1">
            <a:off x="2804788" y="4304520"/>
            <a:ext cx="971260" cy="4308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4" idx="3"/>
            <a:endCxn id="15" idx="1"/>
          </p:cNvCxnSpPr>
          <p:nvPr/>
        </p:nvCxnSpPr>
        <p:spPr>
          <a:xfrm flipV="1">
            <a:off x="2804788" y="4304520"/>
            <a:ext cx="971260" cy="11379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776048" y="2147045"/>
            <a:ext cx="2223964" cy="430887"/>
          </a:xfrm>
          <a:prstGeom prst="rect">
            <a:avLst/>
          </a:prstGeom>
          <a:noFill/>
          <a:ln w="28575">
            <a:solidFill>
              <a:schemeClr val="tx1"/>
            </a:solidFill>
            <a:prstDash val="sysDash"/>
          </a:ln>
        </p:spPr>
        <p:txBody>
          <a:bodyPr wrap="square" rtlCol="0">
            <a:spAutoFit/>
          </a:bodyPr>
          <a:lstStyle/>
          <a:p>
            <a:pPr algn="ctr"/>
            <a:r>
              <a:rPr lang="en-US" sz="2200" dirty="0">
                <a:latin typeface="Helvetica" charset="0"/>
                <a:ea typeface="Helvetica" charset="0"/>
                <a:cs typeface="Helvetica" charset="0"/>
              </a:rPr>
              <a:t>Hidden Feature</a:t>
            </a:r>
          </a:p>
        </p:txBody>
      </p:sp>
      <p:sp>
        <p:nvSpPr>
          <p:cNvPr id="21" name="TextBox 20"/>
          <p:cNvSpPr txBox="1"/>
          <p:nvPr/>
        </p:nvSpPr>
        <p:spPr>
          <a:xfrm>
            <a:off x="3776048" y="3105750"/>
            <a:ext cx="2223964" cy="430887"/>
          </a:xfrm>
          <a:prstGeom prst="rect">
            <a:avLst/>
          </a:prstGeom>
          <a:noFill/>
          <a:ln w="28575">
            <a:solidFill>
              <a:schemeClr val="tx1"/>
            </a:solidFill>
            <a:prstDash val="sysDash"/>
          </a:ln>
        </p:spPr>
        <p:txBody>
          <a:bodyPr wrap="square" rtlCol="0">
            <a:spAutoFit/>
          </a:bodyPr>
          <a:lstStyle/>
          <a:p>
            <a:pPr algn="ctr"/>
            <a:r>
              <a:rPr lang="en-US" sz="2200" dirty="0">
                <a:latin typeface="Helvetica" charset="0"/>
                <a:ea typeface="Helvetica" charset="0"/>
                <a:cs typeface="Helvetica" charset="0"/>
              </a:rPr>
              <a:t>Hidden Feature</a:t>
            </a:r>
          </a:p>
        </p:txBody>
      </p:sp>
      <p:cxnSp>
        <p:nvCxnSpPr>
          <p:cNvPr id="22" name="Straight Arrow Connector 21"/>
          <p:cNvCxnSpPr>
            <a:stCxn id="9" idx="3"/>
            <a:endCxn id="29" idx="1"/>
          </p:cNvCxnSpPr>
          <p:nvPr/>
        </p:nvCxnSpPr>
        <p:spPr>
          <a:xfrm>
            <a:off x="2804788" y="1931602"/>
            <a:ext cx="971260" cy="4308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9" idx="3"/>
            <a:endCxn id="30" idx="1"/>
          </p:cNvCxnSpPr>
          <p:nvPr/>
        </p:nvCxnSpPr>
        <p:spPr>
          <a:xfrm>
            <a:off x="2804788" y="1931602"/>
            <a:ext cx="971260" cy="13895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0" idx="3"/>
            <a:endCxn id="29" idx="1"/>
          </p:cNvCxnSpPr>
          <p:nvPr/>
        </p:nvCxnSpPr>
        <p:spPr>
          <a:xfrm flipV="1">
            <a:off x="2804788" y="2362489"/>
            <a:ext cx="971260" cy="2516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1" idx="3"/>
            <a:endCxn id="29" idx="1"/>
          </p:cNvCxnSpPr>
          <p:nvPr/>
        </p:nvCxnSpPr>
        <p:spPr>
          <a:xfrm flipV="1">
            <a:off x="2804788" y="2362489"/>
            <a:ext cx="971260" cy="9587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2" idx="3"/>
            <a:endCxn id="29" idx="1"/>
          </p:cNvCxnSpPr>
          <p:nvPr/>
        </p:nvCxnSpPr>
        <p:spPr>
          <a:xfrm flipV="1">
            <a:off x="2804788" y="2362489"/>
            <a:ext cx="971260" cy="16658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3" idx="3"/>
            <a:endCxn id="29" idx="1"/>
          </p:cNvCxnSpPr>
          <p:nvPr/>
        </p:nvCxnSpPr>
        <p:spPr>
          <a:xfrm flipV="1">
            <a:off x="2804788" y="2362489"/>
            <a:ext cx="971260" cy="23729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4" idx="3"/>
            <a:endCxn id="29" idx="1"/>
          </p:cNvCxnSpPr>
          <p:nvPr/>
        </p:nvCxnSpPr>
        <p:spPr>
          <a:xfrm flipV="1">
            <a:off x="2804788" y="2362489"/>
            <a:ext cx="971260" cy="30800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0" idx="3"/>
            <a:endCxn id="30" idx="1"/>
          </p:cNvCxnSpPr>
          <p:nvPr/>
        </p:nvCxnSpPr>
        <p:spPr>
          <a:xfrm>
            <a:off x="2804788" y="2614089"/>
            <a:ext cx="971260" cy="7071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1" idx="3"/>
            <a:endCxn id="30" idx="1"/>
          </p:cNvCxnSpPr>
          <p:nvPr/>
        </p:nvCxnSpPr>
        <p:spPr>
          <a:xfrm flipV="1">
            <a:off x="2804788" y="3321194"/>
            <a:ext cx="97126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2" idx="3"/>
            <a:endCxn id="30" idx="1"/>
          </p:cNvCxnSpPr>
          <p:nvPr/>
        </p:nvCxnSpPr>
        <p:spPr>
          <a:xfrm flipV="1">
            <a:off x="2804788" y="3321194"/>
            <a:ext cx="971260" cy="7071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3" idx="3"/>
            <a:endCxn id="30" idx="1"/>
          </p:cNvCxnSpPr>
          <p:nvPr/>
        </p:nvCxnSpPr>
        <p:spPr>
          <a:xfrm flipV="1">
            <a:off x="2804788" y="3321194"/>
            <a:ext cx="971260" cy="14142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4" idx="3"/>
            <a:endCxn id="30" idx="1"/>
          </p:cNvCxnSpPr>
          <p:nvPr/>
        </p:nvCxnSpPr>
        <p:spPr>
          <a:xfrm flipV="1">
            <a:off x="2804788" y="3321194"/>
            <a:ext cx="971260" cy="21213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971272" y="2979951"/>
            <a:ext cx="1837986" cy="430887"/>
          </a:xfrm>
          <a:prstGeom prst="rect">
            <a:avLst/>
          </a:prstGeom>
          <a:solidFill>
            <a:schemeClr val="accent1">
              <a:lumMod val="20000"/>
              <a:lumOff val="80000"/>
            </a:schemeClr>
          </a:solidFill>
          <a:ln w="28575">
            <a:solidFill>
              <a:schemeClr val="tx1"/>
            </a:solidFill>
            <a:prstDash val="sysDash"/>
          </a:ln>
        </p:spPr>
        <p:txBody>
          <a:bodyPr wrap="square" rtlCol="0">
            <a:spAutoFit/>
          </a:bodyPr>
          <a:lstStyle/>
          <a:p>
            <a:pPr algn="ctr"/>
            <a:r>
              <a:rPr lang="en-US" sz="2200" dirty="0">
                <a:latin typeface="Helvetica" charset="0"/>
                <a:ea typeface="Helvetica" charset="0"/>
                <a:cs typeface="Helvetica" charset="0"/>
              </a:rPr>
              <a:t>Prediction</a:t>
            </a:r>
          </a:p>
        </p:txBody>
      </p:sp>
      <p:cxnSp>
        <p:nvCxnSpPr>
          <p:cNvPr id="35" name="Straight Arrow Connector 34"/>
          <p:cNvCxnSpPr>
            <a:stCxn id="29" idx="3"/>
          </p:cNvCxnSpPr>
          <p:nvPr/>
        </p:nvCxnSpPr>
        <p:spPr>
          <a:xfrm>
            <a:off x="6000012" y="2362489"/>
            <a:ext cx="971260" cy="8329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30" idx="3"/>
          </p:cNvCxnSpPr>
          <p:nvPr/>
        </p:nvCxnSpPr>
        <p:spPr>
          <a:xfrm flipV="1">
            <a:off x="6000012" y="3195395"/>
            <a:ext cx="971260" cy="1257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5" idx="3"/>
          </p:cNvCxnSpPr>
          <p:nvPr/>
        </p:nvCxnSpPr>
        <p:spPr>
          <a:xfrm flipV="1">
            <a:off x="6000012" y="3195395"/>
            <a:ext cx="971260" cy="11091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290418" y="5193672"/>
            <a:ext cx="5632166" cy="830997"/>
          </a:xfrm>
          <a:prstGeom prst="rect">
            <a:avLst/>
          </a:prstGeom>
          <a:noFill/>
        </p:spPr>
        <p:txBody>
          <a:bodyPr wrap="square" rtlCol="0">
            <a:spAutoFit/>
          </a:bodyPr>
          <a:lstStyle/>
          <a:p>
            <a:r>
              <a:rPr lang="en-US" sz="2400" dirty="0">
                <a:latin typeface="Helvetica" charset="0"/>
                <a:ea typeface="Helvetica" charset="0"/>
                <a:cs typeface="Helvetica" charset="0"/>
              </a:rPr>
              <a:t>Neural networks </a:t>
            </a:r>
            <a:r>
              <a:rPr lang="en-US" sz="2400">
                <a:latin typeface="Helvetica" charset="0"/>
                <a:ea typeface="Helvetica" charset="0"/>
                <a:cs typeface="Helvetica" charset="0"/>
              </a:rPr>
              <a:t>perform dimensionality reduction in the hidden layers</a:t>
            </a:r>
            <a:endParaRPr lang="en-US" sz="2400" dirty="0">
              <a:latin typeface="Helvetica" charset="0"/>
              <a:ea typeface="Helvetica" charset="0"/>
              <a:cs typeface="Helvetica" charset="0"/>
            </a:endParaRPr>
          </a:p>
        </p:txBody>
      </p:sp>
    </p:spTree>
    <p:extLst>
      <p:ext uri="{BB962C8B-B14F-4D97-AF65-F5344CB8AC3E}">
        <p14:creationId xmlns:p14="http://schemas.microsoft.com/office/powerpoint/2010/main" val="2122742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28650" y="365126"/>
            <a:ext cx="7886700" cy="1325563"/>
          </a:xfrm>
        </p:spPr>
        <p:txBody>
          <a:bodyPr/>
          <a:lstStyle/>
          <a:p>
            <a:r>
              <a:rPr lang="en-US" dirty="0">
                <a:latin typeface="Helvetica" charset="0"/>
                <a:ea typeface="Helvetica" charset="0"/>
                <a:cs typeface="Helvetica" charset="0"/>
              </a:rPr>
              <a:t>Dimensionality Reduction</a:t>
            </a:r>
          </a:p>
        </p:txBody>
      </p:sp>
      <p:sp>
        <p:nvSpPr>
          <p:cNvPr id="7" name="Content Placeholder 2"/>
          <p:cNvSpPr>
            <a:spLocks noGrp="1"/>
          </p:cNvSpPr>
          <p:nvPr>
            <p:ph idx="1"/>
          </p:nvPr>
        </p:nvSpPr>
        <p:spPr>
          <a:xfrm>
            <a:off x="628649" y="1825623"/>
            <a:ext cx="8172451" cy="4800463"/>
          </a:xfrm>
        </p:spPr>
        <p:txBody>
          <a:bodyPr>
            <a:normAutofit/>
          </a:bodyPr>
          <a:lstStyle/>
          <a:p>
            <a:pPr marL="0" indent="0">
              <a:buNone/>
            </a:pPr>
            <a:r>
              <a:rPr lang="en-US" b="1" dirty="0">
                <a:latin typeface="Helvetica" charset="0"/>
                <a:ea typeface="Helvetica" charset="0"/>
                <a:cs typeface="Helvetica" charset="0"/>
              </a:rPr>
              <a:t>Dimensionality reduction </a:t>
            </a:r>
            <a:r>
              <a:rPr lang="en-US" dirty="0">
                <a:latin typeface="Helvetica" charset="0"/>
                <a:ea typeface="Helvetica" charset="0"/>
                <a:cs typeface="Helvetica" charset="0"/>
              </a:rPr>
              <a:t>refers to the process of reducing the number of features in your data</a:t>
            </a:r>
          </a:p>
          <a:p>
            <a:r>
              <a:rPr lang="en-US" sz="2600" dirty="0">
                <a:latin typeface="Helvetica" charset="0"/>
                <a:ea typeface="Helvetica" charset="0"/>
                <a:cs typeface="Helvetica" charset="0"/>
              </a:rPr>
              <a:t>Last time we saw </a:t>
            </a:r>
            <a:r>
              <a:rPr lang="en-US" sz="2600" i="1" dirty="0">
                <a:latin typeface="Helvetica" charset="0"/>
                <a:ea typeface="Helvetica" charset="0"/>
                <a:cs typeface="Helvetica" charset="0"/>
              </a:rPr>
              <a:t>feature selection</a:t>
            </a:r>
            <a:r>
              <a:rPr lang="en-US" sz="2200" i="1" baseline="-25000" dirty="0">
                <a:latin typeface="Helvetica" charset="0"/>
                <a:ea typeface="Helvetica" charset="0"/>
                <a:cs typeface="Helvetica" charset="0"/>
              </a:rPr>
              <a:t> </a:t>
            </a:r>
            <a:r>
              <a:rPr lang="en-US" sz="2600" i="1" dirty="0">
                <a:latin typeface="Helvetica" charset="0"/>
                <a:ea typeface="Helvetica" charset="0"/>
                <a:cs typeface="Helvetica" charset="0"/>
              </a:rPr>
              <a:t> </a:t>
            </a:r>
            <a:r>
              <a:rPr lang="en-US" sz="2600" dirty="0">
                <a:latin typeface="Helvetica" charset="0"/>
                <a:ea typeface="Helvetica" charset="0"/>
                <a:cs typeface="Helvetica" charset="0"/>
              </a:rPr>
              <a:t>as one approach that reduces the number of features</a:t>
            </a:r>
          </a:p>
          <a:p>
            <a:r>
              <a:rPr lang="en-US" sz="2600" dirty="0">
                <a:latin typeface="Helvetica" charset="0"/>
                <a:ea typeface="Helvetica" charset="0"/>
                <a:cs typeface="Helvetica" charset="0"/>
              </a:rPr>
              <a:t>Today, we’ll see methods that </a:t>
            </a:r>
            <a:r>
              <a:rPr lang="en-US" sz="2600" i="1" dirty="0">
                <a:latin typeface="Helvetica" charset="0"/>
                <a:ea typeface="Helvetica" charset="0"/>
                <a:cs typeface="Helvetica" charset="0"/>
              </a:rPr>
              <a:t>transform</a:t>
            </a:r>
            <a:r>
              <a:rPr lang="en-US" sz="2200" baseline="30000" dirty="0">
                <a:latin typeface="Helvetica" charset="0"/>
                <a:ea typeface="Helvetica" charset="0"/>
                <a:cs typeface="Helvetica" charset="0"/>
              </a:rPr>
              <a:t> </a:t>
            </a:r>
            <a:r>
              <a:rPr lang="en-US" sz="2600" dirty="0">
                <a:latin typeface="Helvetica" charset="0"/>
                <a:ea typeface="Helvetica" charset="0"/>
                <a:cs typeface="Helvetica" charset="0"/>
              </a:rPr>
              <a:t> the feature space, creating features that are different from the original features</a:t>
            </a:r>
            <a:endParaRPr lang="en-US" sz="2200" dirty="0">
              <a:latin typeface="Helvetica" charset="0"/>
              <a:ea typeface="Helvetica" charset="0"/>
              <a:cs typeface="Helvetica" charset="0"/>
            </a:endParaRPr>
          </a:p>
        </p:txBody>
      </p:sp>
    </p:spTree>
    <p:extLst>
      <p:ext uri="{BB962C8B-B14F-4D97-AF65-F5344CB8AC3E}">
        <p14:creationId xmlns:p14="http://schemas.microsoft.com/office/powerpoint/2010/main" val="10400190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28650" y="365126"/>
            <a:ext cx="7886700" cy="1325563"/>
          </a:xfrm>
        </p:spPr>
        <p:txBody>
          <a:bodyPr/>
          <a:lstStyle/>
          <a:p>
            <a:r>
              <a:rPr lang="en-US" dirty="0">
                <a:latin typeface="Helvetica" charset="0"/>
                <a:ea typeface="Helvetica" charset="0"/>
                <a:cs typeface="Helvetica" charset="0"/>
              </a:rPr>
              <a:t>Revisiting Neural Networks</a:t>
            </a:r>
          </a:p>
        </p:txBody>
      </p:sp>
      <p:sp>
        <p:nvSpPr>
          <p:cNvPr id="5" name="TextBox 4"/>
          <p:cNvSpPr txBox="1"/>
          <p:nvPr/>
        </p:nvSpPr>
        <p:spPr>
          <a:xfrm>
            <a:off x="358428" y="1716158"/>
            <a:ext cx="2446360" cy="430887"/>
          </a:xfrm>
          <a:prstGeom prst="rect">
            <a:avLst/>
          </a:prstGeom>
          <a:noFill/>
          <a:ln w="28575">
            <a:solidFill>
              <a:schemeClr val="tx1"/>
            </a:solidFill>
          </a:ln>
        </p:spPr>
        <p:txBody>
          <a:bodyPr wrap="square" rtlCol="0">
            <a:spAutoFit/>
          </a:bodyPr>
          <a:lstStyle/>
          <a:p>
            <a:pPr algn="ctr"/>
            <a:r>
              <a:rPr lang="en-US" sz="2200" dirty="0">
                <a:latin typeface="Helvetica" charset="0"/>
                <a:ea typeface="Helvetica" charset="0"/>
                <a:cs typeface="Helvetica" charset="0"/>
              </a:rPr>
              <a:t>Input Feature</a:t>
            </a:r>
          </a:p>
        </p:txBody>
      </p:sp>
      <p:sp>
        <p:nvSpPr>
          <p:cNvPr id="8" name="TextBox 7"/>
          <p:cNvSpPr txBox="1"/>
          <p:nvPr/>
        </p:nvSpPr>
        <p:spPr>
          <a:xfrm>
            <a:off x="358428" y="2398645"/>
            <a:ext cx="2446360" cy="430887"/>
          </a:xfrm>
          <a:prstGeom prst="rect">
            <a:avLst/>
          </a:prstGeom>
          <a:noFill/>
          <a:ln w="28575">
            <a:solidFill>
              <a:schemeClr val="tx1"/>
            </a:solidFill>
          </a:ln>
        </p:spPr>
        <p:txBody>
          <a:bodyPr wrap="square" lIns="0" rIns="0" rtlCol="0">
            <a:spAutoFit/>
          </a:bodyPr>
          <a:lstStyle/>
          <a:p>
            <a:pPr algn="ctr"/>
            <a:r>
              <a:rPr lang="en-US" sz="2200" dirty="0">
                <a:latin typeface="Helvetica" charset="0"/>
                <a:ea typeface="Helvetica" charset="0"/>
                <a:cs typeface="Helvetica" charset="0"/>
              </a:rPr>
              <a:t>Input Feature</a:t>
            </a:r>
          </a:p>
        </p:txBody>
      </p:sp>
      <p:sp>
        <p:nvSpPr>
          <p:cNvPr id="9" name="TextBox 8"/>
          <p:cNvSpPr txBox="1"/>
          <p:nvPr/>
        </p:nvSpPr>
        <p:spPr>
          <a:xfrm>
            <a:off x="358428" y="3105751"/>
            <a:ext cx="2446360" cy="430887"/>
          </a:xfrm>
          <a:prstGeom prst="rect">
            <a:avLst/>
          </a:prstGeom>
          <a:noFill/>
          <a:ln w="28575">
            <a:solidFill>
              <a:schemeClr val="tx1"/>
            </a:solidFill>
          </a:ln>
        </p:spPr>
        <p:txBody>
          <a:bodyPr wrap="square" rtlCol="0">
            <a:spAutoFit/>
          </a:bodyPr>
          <a:lstStyle/>
          <a:p>
            <a:pPr algn="ctr"/>
            <a:r>
              <a:rPr lang="en-US" sz="2200" dirty="0">
                <a:latin typeface="Helvetica" charset="0"/>
                <a:ea typeface="Helvetica" charset="0"/>
                <a:cs typeface="Helvetica" charset="0"/>
              </a:rPr>
              <a:t>Input Feature</a:t>
            </a:r>
          </a:p>
        </p:txBody>
      </p:sp>
      <p:sp>
        <p:nvSpPr>
          <p:cNvPr id="10" name="TextBox 9"/>
          <p:cNvSpPr txBox="1"/>
          <p:nvPr/>
        </p:nvSpPr>
        <p:spPr>
          <a:xfrm>
            <a:off x="358428" y="3812857"/>
            <a:ext cx="2446360" cy="430887"/>
          </a:xfrm>
          <a:prstGeom prst="rect">
            <a:avLst/>
          </a:prstGeom>
          <a:noFill/>
          <a:ln w="28575">
            <a:solidFill>
              <a:schemeClr val="tx1"/>
            </a:solidFill>
          </a:ln>
        </p:spPr>
        <p:txBody>
          <a:bodyPr wrap="square" rtlCol="0">
            <a:spAutoFit/>
          </a:bodyPr>
          <a:lstStyle/>
          <a:p>
            <a:pPr algn="ctr"/>
            <a:r>
              <a:rPr lang="en-US" sz="2200" dirty="0">
                <a:latin typeface="Helvetica" charset="0"/>
                <a:ea typeface="Helvetica" charset="0"/>
                <a:cs typeface="Helvetica" charset="0"/>
              </a:rPr>
              <a:t>Input Feature</a:t>
            </a:r>
          </a:p>
        </p:txBody>
      </p:sp>
      <p:sp>
        <p:nvSpPr>
          <p:cNvPr id="11" name="TextBox 10"/>
          <p:cNvSpPr txBox="1"/>
          <p:nvPr/>
        </p:nvSpPr>
        <p:spPr>
          <a:xfrm>
            <a:off x="358428" y="4519963"/>
            <a:ext cx="2446360" cy="430887"/>
          </a:xfrm>
          <a:prstGeom prst="rect">
            <a:avLst/>
          </a:prstGeom>
          <a:noFill/>
          <a:ln w="28575">
            <a:solidFill>
              <a:schemeClr val="tx1"/>
            </a:solidFill>
          </a:ln>
        </p:spPr>
        <p:txBody>
          <a:bodyPr wrap="square" rtlCol="0">
            <a:spAutoFit/>
          </a:bodyPr>
          <a:lstStyle/>
          <a:p>
            <a:pPr algn="ctr"/>
            <a:r>
              <a:rPr lang="en-US" sz="2200" dirty="0">
                <a:latin typeface="Helvetica" charset="0"/>
                <a:ea typeface="Helvetica" charset="0"/>
                <a:cs typeface="Helvetica" charset="0"/>
              </a:rPr>
              <a:t>Input Feature</a:t>
            </a:r>
          </a:p>
        </p:txBody>
      </p:sp>
      <p:sp>
        <p:nvSpPr>
          <p:cNvPr id="12" name="TextBox 11"/>
          <p:cNvSpPr txBox="1"/>
          <p:nvPr/>
        </p:nvSpPr>
        <p:spPr>
          <a:xfrm>
            <a:off x="358428" y="5227069"/>
            <a:ext cx="2446360" cy="430887"/>
          </a:xfrm>
          <a:prstGeom prst="rect">
            <a:avLst/>
          </a:prstGeom>
          <a:noFill/>
          <a:ln w="28575">
            <a:solidFill>
              <a:schemeClr val="tx1"/>
            </a:solidFill>
          </a:ln>
        </p:spPr>
        <p:txBody>
          <a:bodyPr wrap="square" rtlCol="0">
            <a:spAutoFit/>
          </a:bodyPr>
          <a:lstStyle/>
          <a:p>
            <a:pPr algn="ctr"/>
            <a:r>
              <a:rPr lang="en-US" sz="2200" dirty="0">
                <a:latin typeface="Helvetica" charset="0"/>
                <a:ea typeface="Helvetica" charset="0"/>
                <a:cs typeface="Helvetica" charset="0"/>
              </a:rPr>
              <a:t>…</a:t>
            </a:r>
          </a:p>
        </p:txBody>
      </p:sp>
      <p:sp>
        <p:nvSpPr>
          <p:cNvPr id="13" name="TextBox 12"/>
          <p:cNvSpPr txBox="1"/>
          <p:nvPr/>
        </p:nvSpPr>
        <p:spPr>
          <a:xfrm>
            <a:off x="3776048" y="4089076"/>
            <a:ext cx="2223964" cy="430887"/>
          </a:xfrm>
          <a:prstGeom prst="rect">
            <a:avLst/>
          </a:prstGeom>
          <a:noFill/>
          <a:ln w="28575">
            <a:solidFill>
              <a:schemeClr val="tx1"/>
            </a:solidFill>
            <a:prstDash val="sysDash"/>
          </a:ln>
        </p:spPr>
        <p:txBody>
          <a:bodyPr wrap="square" rtlCol="0">
            <a:spAutoFit/>
          </a:bodyPr>
          <a:lstStyle/>
          <a:p>
            <a:pPr algn="ctr"/>
            <a:r>
              <a:rPr lang="en-US" sz="2200" dirty="0">
                <a:latin typeface="Helvetica" charset="0"/>
                <a:ea typeface="Helvetica" charset="0"/>
                <a:cs typeface="Helvetica" charset="0"/>
              </a:rPr>
              <a:t>Hidden Feature</a:t>
            </a:r>
          </a:p>
        </p:txBody>
      </p:sp>
      <p:cxnSp>
        <p:nvCxnSpPr>
          <p:cNvPr id="14" name="Straight Arrow Connector 13"/>
          <p:cNvCxnSpPr>
            <a:stCxn id="9" idx="3"/>
            <a:endCxn id="15" idx="1"/>
          </p:cNvCxnSpPr>
          <p:nvPr/>
        </p:nvCxnSpPr>
        <p:spPr>
          <a:xfrm>
            <a:off x="2804788" y="1931602"/>
            <a:ext cx="971260" cy="23729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0" idx="3"/>
            <a:endCxn id="15" idx="1"/>
          </p:cNvCxnSpPr>
          <p:nvPr/>
        </p:nvCxnSpPr>
        <p:spPr>
          <a:xfrm>
            <a:off x="2804788" y="2614089"/>
            <a:ext cx="971260" cy="16904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1" idx="3"/>
            <a:endCxn id="15" idx="1"/>
          </p:cNvCxnSpPr>
          <p:nvPr/>
        </p:nvCxnSpPr>
        <p:spPr>
          <a:xfrm>
            <a:off x="2804788" y="3321195"/>
            <a:ext cx="971260" cy="9833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2" idx="3"/>
            <a:endCxn id="15" idx="1"/>
          </p:cNvCxnSpPr>
          <p:nvPr/>
        </p:nvCxnSpPr>
        <p:spPr>
          <a:xfrm>
            <a:off x="2804788" y="4028301"/>
            <a:ext cx="971260" cy="2762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3" idx="3"/>
            <a:endCxn id="15" idx="1"/>
          </p:cNvCxnSpPr>
          <p:nvPr/>
        </p:nvCxnSpPr>
        <p:spPr>
          <a:xfrm flipV="1">
            <a:off x="2804788" y="4304520"/>
            <a:ext cx="971260" cy="4308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4" idx="3"/>
            <a:endCxn id="15" idx="1"/>
          </p:cNvCxnSpPr>
          <p:nvPr/>
        </p:nvCxnSpPr>
        <p:spPr>
          <a:xfrm flipV="1">
            <a:off x="2804788" y="4304520"/>
            <a:ext cx="971260" cy="11379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776048" y="2147045"/>
            <a:ext cx="2223964" cy="430887"/>
          </a:xfrm>
          <a:prstGeom prst="rect">
            <a:avLst/>
          </a:prstGeom>
          <a:noFill/>
          <a:ln w="28575">
            <a:solidFill>
              <a:schemeClr val="tx1"/>
            </a:solidFill>
            <a:prstDash val="sysDash"/>
          </a:ln>
        </p:spPr>
        <p:txBody>
          <a:bodyPr wrap="square" rtlCol="0">
            <a:spAutoFit/>
          </a:bodyPr>
          <a:lstStyle/>
          <a:p>
            <a:pPr algn="ctr"/>
            <a:r>
              <a:rPr lang="en-US" sz="2200" dirty="0">
                <a:latin typeface="Helvetica" charset="0"/>
                <a:ea typeface="Helvetica" charset="0"/>
                <a:cs typeface="Helvetica" charset="0"/>
              </a:rPr>
              <a:t>Hidden Feature</a:t>
            </a:r>
          </a:p>
        </p:txBody>
      </p:sp>
      <p:sp>
        <p:nvSpPr>
          <p:cNvPr id="21" name="TextBox 20"/>
          <p:cNvSpPr txBox="1"/>
          <p:nvPr/>
        </p:nvSpPr>
        <p:spPr>
          <a:xfrm>
            <a:off x="3776048" y="3105750"/>
            <a:ext cx="2223964" cy="430887"/>
          </a:xfrm>
          <a:prstGeom prst="rect">
            <a:avLst/>
          </a:prstGeom>
          <a:noFill/>
          <a:ln w="28575">
            <a:solidFill>
              <a:schemeClr val="tx1"/>
            </a:solidFill>
            <a:prstDash val="sysDash"/>
          </a:ln>
        </p:spPr>
        <p:txBody>
          <a:bodyPr wrap="square" rtlCol="0">
            <a:spAutoFit/>
          </a:bodyPr>
          <a:lstStyle/>
          <a:p>
            <a:pPr algn="ctr"/>
            <a:r>
              <a:rPr lang="en-US" sz="2200" dirty="0">
                <a:latin typeface="Helvetica" charset="0"/>
                <a:ea typeface="Helvetica" charset="0"/>
                <a:cs typeface="Helvetica" charset="0"/>
              </a:rPr>
              <a:t>Hidden Feature</a:t>
            </a:r>
          </a:p>
        </p:txBody>
      </p:sp>
      <p:cxnSp>
        <p:nvCxnSpPr>
          <p:cNvPr id="22" name="Straight Arrow Connector 21"/>
          <p:cNvCxnSpPr>
            <a:stCxn id="9" idx="3"/>
            <a:endCxn id="29" idx="1"/>
          </p:cNvCxnSpPr>
          <p:nvPr/>
        </p:nvCxnSpPr>
        <p:spPr>
          <a:xfrm>
            <a:off x="2804788" y="1931602"/>
            <a:ext cx="971260" cy="4308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9" idx="3"/>
            <a:endCxn id="30" idx="1"/>
          </p:cNvCxnSpPr>
          <p:nvPr/>
        </p:nvCxnSpPr>
        <p:spPr>
          <a:xfrm>
            <a:off x="2804788" y="1931602"/>
            <a:ext cx="971260" cy="13895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0" idx="3"/>
            <a:endCxn id="29" idx="1"/>
          </p:cNvCxnSpPr>
          <p:nvPr/>
        </p:nvCxnSpPr>
        <p:spPr>
          <a:xfrm flipV="1">
            <a:off x="2804788" y="2362489"/>
            <a:ext cx="971260" cy="2516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1" idx="3"/>
            <a:endCxn id="29" idx="1"/>
          </p:cNvCxnSpPr>
          <p:nvPr/>
        </p:nvCxnSpPr>
        <p:spPr>
          <a:xfrm flipV="1">
            <a:off x="2804788" y="2362489"/>
            <a:ext cx="971260" cy="9587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2" idx="3"/>
            <a:endCxn id="29" idx="1"/>
          </p:cNvCxnSpPr>
          <p:nvPr/>
        </p:nvCxnSpPr>
        <p:spPr>
          <a:xfrm flipV="1">
            <a:off x="2804788" y="2362489"/>
            <a:ext cx="971260" cy="16658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3" idx="3"/>
            <a:endCxn id="29" idx="1"/>
          </p:cNvCxnSpPr>
          <p:nvPr/>
        </p:nvCxnSpPr>
        <p:spPr>
          <a:xfrm flipV="1">
            <a:off x="2804788" y="2362489"/>
            <a:ext cx="971260" cy="23729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4" idx="3"/>
            <a:endCxn id="29" idx="1"/>
          </p:cNvCxnSpPr>
          <p:nvPr/>
        </p:nvCxnSpPr>
        <p:spPr>
          <a:xfrm flipV="1">
            <a:off x="2804788" y="2362489"/>
            <a:ext cx="971260" cy="30800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0" idx="3"/>
            <a:endCxn id="30" idx="1"/>
          </p:cNvCxnSpPr>
          <p:nvPr/>
        </p:nvCxnSpPr>
        <p:spPr>
          <a:xfrm>
            <a:off x="2804788" y="2614089"/>
            <a:ext cx="971260" cy="7071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1" idx="3"/>
            <a:endCxn id="30" idx="1"/>
          </p:cNvCxnSpPr>
          <p:nvPr/>
        </p:nvCxnSpPr>
        <p:spPr>
          <a:xfrm flipV="1">
            <a:off x="2804788" y="3321194"/>
            <a:ext cx="97126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2" idx="3"/>
            <a:endCxn id="30" idx="1"/>
          </p:cNvCxnSpPr>
          <p:nvPr/>
        </p:nvCxnSpPr>
        <p:spPr>
          <a:xfrm flipV="1">
            <a:off x="2804788" y="3321194"/>
            <a:ext cx="971260" cy="7071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3" idx="3"/>
            <a:endCxn id="30" idx="1"/>
          </p:cNvCxnSpPr>
          <p:nvPr/>
        </p:nvCxnSpPr>
        <p:spPr>
          <a:xfrm flipV="1">
            <a:off x="2804788" y="3321194"/>
            <a:ext cx="971260" cy="14142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4" idx="3"/>
            <a:endCxn id="30" idx="1"/>
          </p:cNvCxnSpPr>
          <p:nvPr/>
        </p:nvCxnSpPr>
        <p:spPr>
          <a:xfrm flipV="1">
            <a:off x="2804788" y="3321194"/>
            <a:ext cx="971260" cy="21213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971272" y="2979951"/>
            <a:ext cx="1837986" cy="430887"/>
          </a:xfrm>
          <a:prstGeom prst="rect">
            <a:avLst/>
          </a:prstGeom>
          <a:solidFill>
            <a:schemeClr val="accent1">
              <a:lumMod val="20000"/>
              <a:lumOff val="80000"/>
            </a:schemeClr>
          </a:solidFill>
          <a:ln w="28575">
            <a:solidFill>
              <a:schemeClr val="tx1"/>
            </a:solidFill>
            <a:prstDash val="sysDash"/>
          </a:ln>
        </p:spPr>
        <p:txBody>
          <a:bodyPr wrap="square" rtlCol="0">
            <a:spAutoFit/>
          </a:bodyPr>
          <a:lstStyle/>
          <a:p>
            <a:pPr algn="ctr"/>
            <a:r>
              <a:rPr lang="en-US" sz="2200" dirty="0">
                <a:latin typeface="Helvetica" charset="0"/>
                <a:ea typeface="Helvetica" charset="0"/>
                <a:cs typeface="Helvetica" charset="0"/>
              </a:rPr>
              <a:t>???</a:t>
            </a:r>
          </a:p>
        </p:txBody>
      </p:sp>
      <p:cxnSp>
        <p:nvCxnSpPr>
          <p:cNvPr id="35" name="Straight Arrow Connector 34"/>
          <p:cNvCxnSpPr>
            <a:stCxn id="29" idx="3"/>
          </p:cNvCxnSpPr>
          <p:nvPr/>
        </p:nvCxnSpPr>
        <p:spPr>
          <a:xfrm>
            <a:off x="6000012" y="2362489"/>
            <a:ext cx="971260" cy="8329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30" idx="3"/>
          </p:cNvCxnSpPr>
          <p:nvPr/>
        </p:nvCxnSpPr>
        <p:spPr>
          <a:xfrm flipV="1">
            <a:off x="6000012" y="3195395"/>
            <a:ext cx="971260" cy="1257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5" idx="3"/>
          </p:cNvCxnSpPr>
          <p:nvPr/>
        </p:nvCxnSpPr>
        <p:spPr>
          <a:xfrm flipV="1">
            <a:off x="6000012" y="3195395"/>
            <a:ext cx="971260" cy="11091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290418" y="5193672"/>
            <a:ext cx="5632166" cy="1200329"/>
          </a:xfrm>
          <a:prstGeom prst="rect">
            <a:avLst/>
          </a:prstGeom>
          <a:noFill/>
        </p:spPr>
        <p:txBody>
          <a:bodyPr wrap="square" rtlCol="0">
            <a:spAutoFit/>
          </a:bodyPr>
          <a:lstStyle/>
          <a:p>
            <a:r>
              <a:rPr lang="en-US" sz="2400" dirty="0">
                <a:latin typeface="Helvetica" charset="0"/>
                <a:ea typeface="Helvetica" charset="0"/>
                <a:cs typeface="Helvetica" charset="0"/>
              </a:rPr>
              <a:t>Researchers have discovered that the first layer often learns similar outputs even when the data and task change</a:t>
            </a:r>
          </a:p>
        </p:txBody>
      </p:sp>
    </p:spTree>
    <p:extLst>
      <p:ext uri="{BB962C8B-B14F-4D97-AF65-F5344CB8AC3E}">
        <p14:creationId xmlns:p14="http://schemas.microsoft.com/office/powerpoint/2010/main" val="2966890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28650" y="365126"/>
            <a:ext cx="7886700" cy="1325563"/>
          </a:xfrm>
        </p:spPr>
        <p:txBody>
          <a:bodyPr/>
          <a:lstStyle/>
          <a:p>
            <a:r>
              <a:rPr lang="en-US" dirty="0">
                <a:latin typeface="Helvetica" charset="0"/>
                <a:ea typeface="Helvetica" charset="0"/>
                <a:cs typeface="Helvetica" charset="0"/>
              </a:rPr>
              <a:t>Revisiting Neural Networks</a:t>
            </a:r>
          </a:p>
        </p:txBody>
      </p:sp>
      <p:sp>
        <p:nvSpPr>
          <p:cNvPr id="5" name="TextBox 4"/>
          <p:cNvSpPr txBox="1"/>
          <p:nvPr/>
        </p:nvSpPr>
        <p:spPr>
          <a:xfrm>
            <a:off x="358428" y="1716158"/>
            <a:ext cx="2446360" cy="430887"/>
          </a:xfrm>
          <a:prstGeom prst="rect">
            <a:avLst/>
          </a:prstGeom>
          <a:noFill/>
          <a:ln w="28575">
            <a:solidFill>
              <a:schemeClr val="tx1"/>
            </a:solidFill>
          </a:ln>
        </p:spPr>
        <p:txBody>
          <a:bodyPr wrap="square" rtlCol="0">
            <a:spAutoFit/>
          </a:bodyPr>
          <a:lstStyle/>
          <a:p>
            <a:pPr algn="ctr"/>
            <a:r>
              <a:rPr lang="en-US" sz="2200" dirty="0">
                <a:latin typeface="Helvetica" charset="0"/>
                <a:ea typeface="Helvetica" charset="0"/>
                <a:cs typeface="Helvetica" charset="0"/>
              </a:rPr>
              <a:t>Input Feature</a:t>
            </a:r>
          </a:p>
        </p:txBody>
      </p:sp>
      <p:sp>
        <p:nvSpPr>
          <p:cNvPr id="8" name="TextBox 7"/>
          <p:cNvSpPr txBox="1"/>
          <p:nvPr/>
        </p:nvSpPr>
        <p:spPr>
          <a:xfrm>
            <a:off x="358428" y="2398645"/>
            <a:ext cx="2446360" cy="430887"/>
          </a:xfrm>
          <a:prstGeom prst="rect">
            <a:avLst/>
          </a:prstGeom>
          <a:noFill/>
          <a:ln w="28575">
            <a:solidFill>
              <a:schemeClr val="tx1"/>
            </a:solidFill>
          </a:ln>
        </p:spPr>
        <p:txBody>
          <a:bodyPr wrap="square" lIns="0" rIns="0" rtlCol="0">
            <a:spAutoFit/>
          </a:bodyPr>
          <a:lstStyle/>
          <a:p>
            <a:pPr algn="ctr"/>
            <a:r>
              <a:rPr lang="en-US" sz="2200" dirty="0">
                <a:latin typeface="Helvetica" charset="0"/>
                <a:ea typeface="Helvetica" charset="0"/>
                <a:cs typeface="Helvetica" charset="0"/>
              </a:rPr>
              <a:t>Input Feature</a:t>
            </a:r>
          </a:p>
        </p:txBody>
      </p:sp>
      <p:sp>
        <p:nvSpPr>
          <p:cNvPr id="9" name="TextBox 8"/>
          <p:cNvSpPr txBox="1"/>
          <p:nvPr/>
        </p:nvSpPr>
        <p:spPr>
          <a:xfrm>
            <a:off x="358428" y="3105751"/>
            <a:ext cx="2446360" cy="430887"/>
          </a:xfrm>
          <a:prstGeom prst="rect">
            <a:avLst/>
          </a:prstGeom>
          <a:noFill/>
          <a:ln w="28575">
            <a:solidFill>
              <a:schemeClr val="tx1"/>
            </a:solidFill>
          </a:ln>
        </p:spPr>
        <p:txBody>
          <a:bodyPr wrap="square" rtlCol="0">
            <a:spAutoFit/>
          </a:bodyPr>
          <a:lstStyle/>
          <a:p>
            <a:pPr algn="ctr"/>
            <a:r>
              <a:rPr lang="en-US" sz="2200" dirty="0">
                <a:latin typeface="Helvetica" charset="0"/>
                <a:ea typeface="Helvetica" charset="0"/>
                <a:cs typeface="Helvetica" charset="0"/>
              </a:rPr>
              <a:t>Input Feature</a:t>
            </a:r>
          </a:p>
        </p:txBody>
      </p:sp>
      <p:sp>
        <p:nvSpPr>
          <p:cNvPr id="10" name="TextBox 9"/>
          <p:cNvSpPr txBox="1"/>
          <p:nvPr/>
        </p:nvSpPr>
        <p:spPr>
          <a:xfrm>
            <a:off x="358428" y="3812857"/>
            <a:ext cx="2446360" cy="430887"/>
          </a:xfrm>
          <a:prstGeom prst="rect">
            <a:avLst/>
          </a:prstGeom>
          <a:noFill/>
          <a:ln w="28575">
            <a:solidFill>
              <a:schemeClr val="tx1"/>
            </a:solidFill>
          </a:ln>
        </p:spPr>
        <p:txBody>
          <a:bodyPr wrap="square" rtlCol="0">
            <a:spAutoFit/>
          </a:bodyPr>
          <a:lstStyle/>
          <a:p>
            <a:pPr algn="ctr"/>
            <a:r>
              <a:rPr lang="en-US" sz="2200" dirty="0">
                <a:latin typeface="Helvetica" charset="0"/>
                <a:ea typeface="Helvetica" charset="0"/>
                <a:cs typeface="Helvetica" charset="0"/>
              </a:rPr>
              <a:t>Input Feature</a:t>
            </a:r>
          </a:p>
        </p:txBody>
      </p:sp>
      <p:sp>
        <p:nvSpPr>
          <p:cNvPr id="11" name="TextBox 10"/>
          <p:cNvSpPr txBox="1"/>
          <p:nvPr/>
        </p:nvSpPr>
        <p:spPr>
          <a:xfrm>
            <a:off x="358428" y="4519963"/>
            <a:ext cx="2446360" cy="430887"/>
          </a:xfrm>
          <a:prstGeom prst="rect">
            <a:avLst/>
          </a:prstGeom>
          <a:noFill/>
          <a:ln w="28575">
            <a:solidFill>
              <a:schemeClr val="tx1"/>
            </a:solidFill>
          </a:ln>
        </p:spPr>
        <p:txBody>
          <a:bodyPr wrap="square" rtlCol="0">
            <a:spAutoFit/>
          </a:bodyPr>
          <a:lstStyle/>
          <a:p>
            <a:pPr algn="ctr"/>
            <a:r>
              <a:rPr lang="en-US" sz="2200" dirty="0">
                <a:latin typeface="Helvetica" charset="0"/>
                <a:ea typeface="Helvetica" charset="0"/>
                <a:cs typeface="Helvetica" charset="0"/>
              </a:rPr>
              <a:t>Input Feature</a:t>
            </a:r>
          </a:p>
        </p:txBody>
      </p:sp>
      <p:sp>
        <p:nvSpPr>
          <p:cNvPr id="12" name="TextBox 11"/>
          <p:cNvSpPr txBox="1"/>
          <p:nvPr/>
        </p:nvSpPr>
        <p:spPr>
          <a:xfrm>
            <a:off x="358428" y="5227069"/>
            <a:ext cx="2446360" cy="430887"/>
          </a:xfrm>
          <a:prstGeom prst="rect">
            <a:avLst/>
          </a:prstGeom>
          <a:noFill/>
          <a:ln w="28575">
            <a:solidFill>
              <a:schemeClr val="tx1"/>
            </a:solidFill>
          </a:ln>
        </p:spPr>
        <p:txBody>
          <a:bodyPr wrap="square" rtlCol="0">
            <a:spAutoFit/>
          </a:bodyPr>
          <a:lstStyle/>
          <a:p>
            <a:pPr algn="ctr"/>
            <a:r>
              <a:rPr lang="en-US" sz="2200" dirty="0">
                <a:latin typeface="Helvetica" charset="0"/>
                <a:ea typeface="Helvetica" charset="0"/>
                <a:cs typeface="Helvetica" charset="0"/>
              </a:rPr>
              <a:t>…</a:t>
            </a:r>
          </a:p>
        </p:txBody>
      </p:sp>
      <p:sp>
        <p:nvSpPr>
          <p:cNvPr id="13" name="TextBox 12"/>
          <p:cNvSpPr txBox="1"/>
          <p:nvPr/>
        </p:nvSpPr>
        <p:spPr>
          <a:xfrm>
            <a:off x="3776048" y="4089076"/>
            <a:ext cx="2223964" cy="430887"/>
          </a:xfrm>
          <a:prstGeom prst="rect">
            <a:avLst/>
          </a:prstGeom>
          <a:noFill/>
          <a:ln w="28575">
            <a:solidFill>
              <a:schemeClr val="tx1"/>
            </a:solidFill>
            <a:prstDash val="sysDash"/>
          </a:ln>
        </p:spPr>
        <p:txBody>
          <a:bodyPr wrap="square" rtlCol="0">
            <a:spAutoFit/>
          </a:bodyPr>
          <a:lstStyle/>
          <a:p>
            <a:pPr algn="ctr"/>
            <a:r>
              <a:rPr lang="en-US" sz="2200" dirty="0">
                <a:latin typeface="Helvetica" charset="0"/>
                <a:ea typeface="Helvetica" charset="0"/>
                <a:cs typeface="Helvetica" charset="0"/>
              </a:rPr>
              <a:t>Hidden Feature</a:t>
            </a:r>
          </a:p>
        </p:txBody>
      </p:sp>
      <p:cxnSp>
        <p:nvCxnSpPr>
          <p:cNvPr id="14" name="Straight Arrow Connector 13"/>
          <p:cNvCxnSpPr>
            <a:stCxn id="9" idx="3"/>
            <a:endCxn id="15" idx="1"/>
          </p:cNvCxnSpPr>
          <p:nvPr/>
        </p:nvCxnSpPr>
        <p:spPr>
          <a:xfrm>
            <a:off x="2804788" y="1931602"/>
            <a:ext cx="971260" cy="23729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0" idx="3"/>
            <a:endCxn id="15" idx="1"/>
          </p:cNvCxnSpPr>
          <p:nvPr/>
        </p:nvCxnSpPr>
        <p:spPr>
          <a:xfrm>
            <a:off x="2804788" y="2614089"/>
            <a:ext cx="971260" cy="16904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1" idx="3"/>
            <a:endCxn id="15" idx="1"/>
          </p:cNvCxnSpPr>
          <p:nvPr/>
        </p:nvCxnSpPr>
        <p:spPr>
          <a:xfrm>
            <a:off x="2804788" y="3321195"/>
            <a:ext cx="971260" cy="9833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2" idx="3"/>
            <a:endCxn id="15" idx="1"/>
          </p:cNvCxnSpPr>
          <p:nvPr/>
        </p:nvCxnSpPr>
        <p:spPr>
          <a:xfrm>
            <a:off x="2804788" y="4028301"/>
            <a:ext cx="971260" cy="2762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3" idx="3"/>
            <a:endCxn id="15" idx="1"/>
          </p:cNvCxnSpPr>
          <p:nvPr/>
        </p:nvCxnSpPr>
        <p:spPr>
          <a:xfrm flipV="1">
            <a:off x="2804788" y="4304520"/>
            <a:ext cx="971260" cy="4308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4" idx="3"/>
            <a:endCxn id="15" idx="1"/>
          </p:cNvCxnSpPr>
          <p:nvPr/>
        </p:nvCxnSpPr>
        <p:spPr>
          <a:xfrm flipV="1">
            <a:off x="2804788" y="4304520"/>
            <a:ext cx="971260" cy="11379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776048" y="2147045"/>
            <a:ext cx="2223964" cy="430887"/>
          </a:xfrm>
          <a:prstGeom prst="rect">
            <a:avLst/>
          </a:prstGeom>
          <a:noFill/>
          <a:ln w="28575">
            <a:solidFill>
              <a:schemeClr val="tx1"/>
            </a:solidFill>
            <a:prstDash val="sysDash"/>
          </a:ln>
        </p:spPr>
        <p:txBody>
          <a:bodyPr wrap="square" rtlCol="0">
            <a:spAutoFit/>
          </a:bodyPr>
          <a:lstStyle/>
          <a:p>
            <a:pPr algn="ctr"/>
            <a:r>
              <a:rPr lang="en-US" sz="2200" dirty="0">
                <a:latin typeface="Helvetica" charset="0"/>
                <a:ea typeface="Helvetica" charset="0"/>
                <a:cs typeface="Helvetica" charset="0"/>
              </a:rPr>
              <a:t>Hidden Feature</a:t>
            </a:r>
          </a:p>
        </p:txBody>
      </p:sp>
      <p:sp>
        <p:nvSpPr>
          <p:cNvPr id="21" name="TextBox 20"/>
          <p:cNvSpPr txBox="1"/>
          <p:nvPr/>
        </p:nvSpPr>
        <p:spPr>
          <a:xfrm>
            <a:off x="3776048" y="3105750"/>
            <a:ext cx="2223964" cy="430887"/>
          </a:xfrm>
          <a:prstGeom prst="rect">
            <a:avLst/>
          </a:prstGeom>
          <a:noFill/>
          <a:ln w="28575">
            <a:solidFill>
              <a:schemeClr val="tx1"/>
            </a:solidFill>
            <a:prstDash val="sysDash"/>
          </a:ln>
        </p:spPr>
        <p:txBody>
          <a:bodyPr wrap="square" rtlCol="0">
            <a:spAutoFit/>
          </a:bodyPr>
          <a:lstStyle/>
          <a:p>
            <a:pPr algn="ctr"/>
            <a:r>
              <a:rPr lang="en-US" sz="2200" dirty="0">
                <a:latin typeface="Helvetica" charset="0"/>
                <a:ea typeface="Helvetica" charset="0"/>
                <a:cs typeface="Helvetica" charset="0"/>
              </a:rPr>
              <a:t>Hidden Feature</a:t>
            </a:r>
          </a:p>
        </p:txBody>
      </p:sp>
      <p:cxnSp>
        <p:nvCxnSpPr>
          <p:cNvPr id="22" name="Straight Arrow Connector 21"/>
          <p:cNvCxnSpPr>
            <a:stCxn id="9" idx="3"/>
            <a:endCxn id="29" idx="1"/>
          </p:cNvCxnSpPr>
          <p:nvPr/>
        </p:nvCxnSpPr>
        <p:spPr>
          <a:xfrm>
            <a:off x="2804788" y="1931602"/>
            <a:ext cx="971260" cy="4308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9" idx="3"/>
            <a:endCxn id="30" idx="1"/>
          </p:cNvCxnSpPr>
          <p:nvPr/>
        </p:nvCxnSpPr>
        <p:spPr>
          <a:xfrm>
            <a:off x="2804788" y="1931602"/>
            <a:ext cx="971260" cy="13895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0" idx="3"/>
            <a:endCxn id="29" idx="1"/>
          </p:cNvCxnSpPr>
          <p:nvPr/>
        </p:nvCxnSpPr>
        <p:spPr>
          <a:xfrm flipV="1">
            <a:off x="2804788" y="2362489"/>
            <a:ext cx="971260" cy="2516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1" idx="3"/>
            <a:endCxn id="29" idx="1"/>
          </p:cNvCxnSpPr>
          <p:nvPr/>
        </p:nvCxnSpPr>
        <p:spPr>
          <a:xfrm flipV="1">
            <a:off x="2804788" y="2362489"/>
            <a:ext cx="971260" cy="9587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2" idx="3"/>
            <a:endCxn id="29" idx="1"/>
          </p:cNvCxnSpPr>
          <p:nvPr/>
        </p:nvCxnSpPr>
        <p:spPr>
          <a:xfrm flipV="1">
            <a:off x="2804788" y="2362489"/>
            <a:ext cx="971260" cy="16658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3" idx="3"/>
            <a:endCxn id="29" idx="1"/>
          </p:cNvCxnSpPr>
          <p:nvPr/>
        </p:nvCxnSpPr>
        <p:spPr>
          <a:xfrm flipV="1">
            <a:off x="2804788" y="2362489"/>
            <a:ext cx="971260" cy="23729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4" idx="3"/>
            <a:endCxn id="29" idx="1"/>
          </p:cNvCxnSpPr>
          <p:nvPr/>
        </p:nvCxnSpPr>
        <p:spPr>
          <a:xfrm flipV="1">
            <a:off x="2804788" y="2362489"/>
            <a:ext cx="971260" cy="30800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0" idx="3"/>
            <a:endCxn id="30" idx="1"/>
          </p:cNvCxnSpPr>
          <p:nvPr/>
        </p:nvCxnSpPr>
        <p:spPr>
          <a:xfrm>
            <a:off x="2804788" y="2614089"/>
            <a:ext cx="971260" cy="7071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1" idx="3"/>
            <a:endCxn id="30" idx="1"/>
          </p:cNvCxnSpPr>
          <p:nvPr/>
        </p:nvCxnSpPr>
        <p:spPr>
          <a:xfrm flipV="1">
            <a:off x="2804788" y="3321194"/>
            <a:ext cx="97126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2" idx="3"/>
            <a:endCxn id="30" idx="1"/>
          </p:cNvCxnSpPr>
          <p:nvPr/>
        </p:nvCxnSpPr>
        <p:spPr>
          <a:xfrm flipV="1">
            <a:off x="2804788" y="3321194"/>
            <a:ext cx="971260" cy="7071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3" idx="3"/>
            <a:endCxn id="30" idx="1"/>
          </p:cNvCxnSpPr>
          <p:nvPr/>
        </p:nvCxnSpPr>
        <p:spPr>
          <a:xfrm flipV="1">
            <a:off x="2804788" y="3321194"/>
            <a:ext cx="971260" cy="14142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4" idx="3"/>
            <a:endCxn id="30" idx="1"/>
          </p:cNvCxnSpPr>
          <p:nvPr/>
        </p:nvCxnSpPr>
        <p:spPr>
          <a:xfrm flipV="1">
            <a:off x="2804788" y="3321194"/>
            <a:ext cx="971260" cy="21213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971272" y="2979951"/>
            <a:ext cx="1837986" cy="430887"/>
          </a:xfrm>
          <a:prstGeom prst="rect">
            <a:avLst/>
          </a:prstGeom>
          <a:solidFill>
            <a:schemeClr val="accent1">
              <a:lumMod val="20000"/>
              <a:lumOff val="80000"/>
            </a:schemeClr>
          </a:solidFill>
          <a:ln w="28575">
            <a:solidFill>
              <a:schemeClr val="tx1"/>
            </a:solidFill>
            <a:prstDash val="sysDash"/>
          </a:ln>
        </p:spPr>
        <p:txBody>
          <a:bodyPr wrap="square" rtlCol="0">
            <a:spAutoFit/>
          </a:bodyPr>
          <a:lstStyle/>
          <a:p>
            <a:pPr algn="ctr"/>
            <a:r>
              <a:rPr lang="en-US" sz="2200" dirty="0">
                <a:latin typeface="Helvetica" charset="0"/>
                <a:ea typeface="Helvetica" charset="0"/>
                <a:cs typeface="Helvetica" charset="0"/>
              </a:rPr>
              <a:t>???</a:t>
            </a:r>
          </a:p>
        </p:txBody>
      </p:sp>
      <p:cxnSp>
        <p:nvCxnSpPr>
          <p:cNvPr id="35" name="Straight Arrow Connector 34"/>
          <p:cNvCxnSpPr>
            <a:stCxn id="29" idx="3"/>
          </p:cNvCxnSpPr>
          <p:nvPr/>
        </p:nvCxnSpPr>
        <p:spPr>
          <a:xfrm>
            <a:off x="6000012" y="2362489"/>
            <a:ext cx="971260" cy="8329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30" idx="3"/>
          </p:cNvCxnSpPr>
          <p:nvPr/>
        </p:nvCxnSpPr>
        <p:spPr>
          <a:xfrm flipV="1">
            <a:off x="6000012" y="3195395"/>
            <a:ext cx="971260" cy="1257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5" idx="3"/>
          </p:cNvCxnSpPr>
          <p:nvPr/>
        </p:nvCxnSpPr>
        <p:spPr>
          <a:xfrm flipV="1">
            <a:off x="6000012" y="3195395"/>
            <a:ext cx="971260" cy="11091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290418" y="5107944"/>
            <a:ext cx="5632166" cy="1569660"/>
          </a:xfrm>
          <a:prstGeom prst="rect">
            <a:avLst/>
          </a:prstGeom>
          <a:noFill/>
        </p:spPr>
        <p:txBody>
          <a:bodyPr wrap="square" rtlCol="0">
            <a:spAutoFit/>
          </a:bodyPr>
          <a:lstStyle/>
          <a:p>
            <a:r>
              <a:rPr lang="en-US" sz="2400" dirty="0">
                <a:latin typeface="Helvetica" charset="0"/>
                <a:ea typeface="Helvetica" charset="0"/>
                <a:cs typeface="Helvetica" charset="0"/>
              </a:rPr>
              <a:t>An increasingly common technique is to train the first layer once (“pre-training”) and keep reusing it, doing most experimentation in the hidden layers</a:t>
            </a:r>
          </a:p>
        </p:txBody>
      </p:sp>
    </p:spTree>
    <p:extLst>
      <p:ext uri="{BB962C8B-B14F-4D97-AF65-F5344CB8AC3E}">
        <p14:creationId xmlns:p14="http://schemas.microsoft.com/office/powerpoint/2010/main" val="18846131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28650" y="365126"/>
            <a:ext cx="7886700" cy="1325563"/>
          </a:xfrm>
        </p:spPr>
        <p:txBody>
          <a:bodyPr/>
          <a:lstStyle/>
          <a:p>
            <a:r>
              <a:rPr lang="en-US" dirty="0">
                <a:latin typeface="Helvetica" charset="0"/>
                <a:ea typeface="Helvetica" charset="0"/>
                <a:cs typeface="Helvetica" charset="0"/>
              </a:rPr>
              <a:t>Revisiting Neural Networks</a:t>
            </a:r>
          </a:p>
        </p:txBody>
      </p:sp>
      <p:sp>
        <p:nvSpPr>
          <p:cNvPr id="5" name="TextBox 4"/>
          <p:cNvSpPr txBox="1"/>
          <p:nvPr/>
        </p:nvSpPr>
        <p:spPr>
          <a:xfrm>
            <a:off x="358428" y="1716158"/>
            <a:ext cx="2446360" cy="430887"/>
          </a:xfrm>
          <a:prstGeom prst="rect">
            <a:avLst/>
          </a:prstGeom>
          <a:noFill/>
          <a:ln w="28575">
            <a:solidFill>
              <a:schemeClr val="tx1"/>
            </a:solidFill>
          </a:ln>
        </p:spPr>
        <p:txBody>
          <a:bodyPr wrap="square" rtlCol="0">
            <a:spAutoFit/>
          </a:bodyPr>
          <a:lstStyle/>
          <a:p>
            <a:pPr algn="ctr"/>
            <a:r>
              <a:rPr lang="en-US" sz="2200" dirty="0">
                <a:latin typeface="Helvetica" charset="0"/>
                <a:ea typeface="Helvetica" charset="0"/>
                <a:cs typeface="Helvetica" charset="0"/>
              </a:rPr>
              <a:t>Input Feature</a:t>
            </a:r>
          </a:p>
        </p:txBody>
      </p:sp>
      <p:sp>
        <p:nvSpPr>
          <p:cNvPr id="8" name="TextBox 7"/>
          <p:cNvSpPr txBox="1"/>
          <p:nvPr/>
        </p:nvSpPr>
        <p:spPr>
          <a:xfrm>
            <a:off x="358428" y="2398645"/>
            <a:ext cx="2446360" cy="430887"/>
          </a:xfrm>
          <a:prstGeom prst="rect">
            <a:avLst/>
          </a:prstGeom>
          <a:noFill/>
          <a:ln w="28575">
            <a:solidFill>
              <a:schemeClr val="tx1"/>
            </a:solidFill>
          </a:ln>
        </p:spPr>
        <p:txBody>
          <a:bodyPr wrap="square" lIns="0" rIns="0" rtlCol="0">
            <a:spAutoFit/>
          </a:bodyPr>
          <a:lstStyle/>
          <a:p>
            <a:pPr algn="ctr"/>
            <a:r>
              <a:rPr lang="en-US" sz="2200" dirty="0">
                <a:latin typeface="Helvetica" charset="0"/>
                <a:ea typeface="Helvetica" charset="0"/>
                <a:cs typeface="Helvetica" charset="0"/>
              </a:rPr>
              <a:t>Input Feature</a:t>
            </a:r>
          </a:p>
        </p:txBody>
      </p:sp>
      <p:sp>
        <p:nvSpPr>
          <p:cNvPr id="9" name="TextBox 8"/>
          <p:cNvSpPr txBox="1"/>
          <p:nvPr/>
        </p:nvSpPr>
        <p:spPr>
          <a:xfrm>
            <a:off x="358428" y="3105751"/>
            <a:ext cx="2446360" cy="430887"/>
          </a:xfrm>
          <a:prstGeom prst="rect">
            <a:avLst/>
          </a:prstGeom>
          <a:noFill/>
          <a:ln w="28575">
            <a:solidFill>
              <a:schemeClr val="tx1"/>
            </a:solidFill>
          </a:ln>
        </p:spPr>
        <p:txBody>
          <a:bodyPr wrap="square" rtlCol="0">
            <a:spAutoFit/>
          </a:bodyPr>
          <a:lstStyle/>
          <a:p>
            <a:pPr algn="ctr"/>
            <a:r>
              <a:rPr lang="en-US" sz="2200" dirty="0">
                <a:latin typeface="Helvetica" charset="0"/>
                <a:ea typeface="Helvetica" charset="0"/>
                <a:cs typeface="Helvetica" charset="0"/>
              </a:rPr>
              <a:t>Input Feature</a:t>
            </a:r>
          </a:p>
        </p:txBody>
      </p:sp>
      <p:sp>
        <p:nvSpPr>
          <p:cNvPr id="10" name="TextBox 9"/>
          <p:cNvSpPr txBox="1"/>
          <p:nvPr/>
        </p:nvSpPr>
        <p:spPr>
          <a:xfrm>
            <a:off x="358428" y="3812857"/>
            <a:ext cx="2446360" cy="430887"/>
          </a:xfrm>
          <a:prstGeom prst="rect">
            <a:avLst/>
          </a:prstGeom>
          <a:noFill/>
          <a:ln w="28575">
            <a:solidFill>
              <a:schemeClr val="tx1"/>
            </a:solidFill>
          </a:ln>
        </p:spPr>
        <p:txBody>
          <a:bodyPr wrap="square" rtlCol="0">
            <a:spAutoFit/>
          </a:bodyPr>
          <a:lstStyle/>
          <a:p>
            <a:pPr algn="ctr"/>
            <a:r>
              <a:rPr lang="en-US" sz="2200" dirty="0">
                <a:latin typeface="Helvetica" charset="0"/>
                <a:ea typeface="Helvetica" charset="0"/>
                <a:cs typeface="Helvetica" charset="0"/>
              </a:rPr>
              <a:t>Input Feature</a:t>
            </a:r>
          </a:p>
        </p:txBody>
      </p:sp>
      <p:sp>
        <p:nvSpPr>
          <p:cNvPr id="11" name="TextBox 10"/>
          <p:cNvSpPr txBox="1"/>
          <p:nvPr/>
        </p:nvSpPr>
        <p:spPr>
          <a:xfrm>
            <a:off x="358428" y="4519963"/>
            <a:ext cx="2446360" cy="430887"/>
          </a:xfrm>
          <a:prstGeom prst="rect">
            <a:avLst/>
          </a:prstGeom>
          <a:noFill/>
          <a:ln w="28575">
            <a:solidFill>
              <a:schemeClr val="tx1"/>
            </a:solidFill>
          </a:ln>
        </p:spPr>
        <p:txBody>
          <a:bodyPr wrap="square" rtlCol="0">
            <a:spAutoFit/>
          </a:bodyPr>
          <a:lstStyle/>
          <a:p>
            <a:pPr algn="ctr"/>
            <a:r>
              <a:rPr lang="en-US" sz="2200" dirty="0">
                <a:latin typeface="Helvetica" charset="0"/>
                <a:ea typeface="Helvetica" charset="0"/>
                <a:cs typeface="Helvetica" charset="0"/>
              </a:rPr>
              <a:t>Input Feature</a:t>
            </a:r>
          </a:p>
        </p:txBody>
      </p:sp>
      <p:sp>
        <p:nvSpPr>
          <p:cNvPr id="12" name="TextBox 11"/>
          <p:cNvSpPr txBox="1"/>
          <p:nvPr/>
        </p:nvSpPr>
        <p:spPr>
          <a:xfrm>
            <a:off x="358428" y="5227069"/>
            <a:ext cx="2446360" cy="430887"/>
          </a:xfrm>
          <a:prstGeom prst="rect">
            <a:avLst/>
          </a:prstGeom>
          <a:noFill/>
          <a:ln w="28575">
            <a:solidFill>
              <a:schemeClr val="tx1"/>
            </a:solidFill>
          </a:ln>
        </p:spPr>
        <p:txBody>
          <a:bodyPr wrap="square" rtlCol="0">
            <a:spAutoFit/>
          </a:bodyPr>
          <a:lstStyle/>
          <a:p>
            <a:pPr algn="ctr"/>
            <a:r>
              <a:rPr lang="en-US" sz="2200" dirty="0">
                <a:latin typeface="Helvetica" charset="0"/>
                <a:ea typeface="Helvetica" charset="0"/>
                <a:cs typeface="Helvetica" charset="0"/>
              </a:rPr>
              <a:t>…</a:t>
            </a:r>
          </a:p>
        </p:txBody>
      </p:sp>
      <p:sp>
        <p:nvSpPr>
          <p:cNvPr id="13" name="TextBox 12"/>
          <p:cNvSpPr txBox="1"/>
          <p:nvPr/>
        </p:nvSpPr>
        <p:spPr>
          <a:xfrm>
            <a:off x="3776048" y="4089076"/>
            <a:ext cx="2223964" cy="430887"/>
          </a:xfrm>
          <a:prstGeom prst="rect">
            <a:avLst/>
          </a:prstGeom>
          <a:noFill/>
          <a:ln w="28575">
            <a:solidFill>
              <a:schemeClr val="tx1"/>
            </a:solidFill>
            <a:prstDash val="sysDash"/>
          </a:ln>
        </p:spPr>
        <p:txBody>
          <a:bodyPr wrap="square" rtlCol="0">
            <a:spAutoFit/>
          </a:bodyPr>
          <a:lstStyle/>
          <a:p>
            <a:pPr algn="ctr"/>
            <a:r>
              <a:rPr lang="en-US" sz="2200" dirty="0">
                <a:latin typeface="Helvetica" charset="0"/>
                <a:ea typeface="Helvetica" charset="0"/>
                <a:cs typeface="Helvetica" charset="0"/>
              </a:rPr>
              <a:t>Hidden Feature</a:t>
            </a:r>
          </a:p>
        </p:txBody>
      </p:sp>
      <p:cxnSp>
        <p:nvCxnSpPr>
          <p:cNvPr id="14" name="Straight Arrow Connector 13"/>
          <p:cNvCxnSpPr>
            <a:stCxn id="9" idx="3"/>
            <a:endCxn id="15" idx="1"/>
          </p:cNvCxnSpPr>
          <p:nvPr/>
        </p:nvCxnSpPr>
        <p:spPr>
          <a:xfrm>
            <a:off x="2804788" y="1931602"/>
            <a:ext cx="971260" cy="23729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0" idx="3"/>
            <a:endCxn id="15" idx="1"/>
          </p:cNvCxnSpPr>
          <p:nvPr/>
        </p:nvCxnSpPr>
        <p:spPr>
          <a:xfrm>
            <a:off x="2804788" y="2614089"/>
            <a:ext cx="971260" cy="16904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1" idx="3"/>
            <a:endCxn id="15" idx="1"/>
          </p:cNvCxnSpPr>
          <p:nvPr/>
        </p:nvCxnSpPr>
        <p:spPr>
          <a:xfrm>
            <a:off x="2804788" y="3321195"/>
            <a:ext cx="971260" cy="9833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2" idx="3"/>
            <a:endCxn id="15" idx="1"/>
          </p:cNvCxnSpPr>
          <p:nvPr/>
        </p:nvCxnSpPr>
        <p:spPr>
          <a:xfrm>
            <a:off x="2804788" y="4028301"/>
            <a:ext cx="971260" cy="2762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3" idx="3"/>
            <a:endCxn id="15" idx="1"/>
          </p:cNvCxnSpPr>
          <p:nvPr/>
        </p:nvCxnSpPr>
        <p:spPr>
          <a:xfrm flipV="1">
            <a:off x="2804788" y="4304520"/>
            <a:ext cx="971260" cy="4308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4" idx="3"/>
            <a:endCxn id="15" idx="1"/>
          </p:cNvCxnSpPr>
          <p:nvPr/>
        </p:nvCxnSpPr>
        <p:spPr>
          <a:xfrm flipV="1">
            <a:off x="2804788" y="4304520"/>
            <a:ext cx="971260" cy="11379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776048" y="2147045"/>
            <a:ext cx="2223964" cy="430887"/>
          </a:xfrm>
          <a:prstGeom prst="rect">
            <a:avLst/>
          </a:prstGeom>
          <a:noFill/>
          <a:ln w="28575">
            <a:solidFill>
              <a:schemeClr val="tx1"/>
            </a:solidFill>
            <a:prstDash val="sysDash"/>
          </a:ln>
        </p:spPr>
        <p:txBody>
          <a:bodyPr wrap="square" rtlCol="0">
            <a:spAutoFit/>
          </a:bodyPr>
          <a:lstStyle/>
          <a:p>
            <a:pPr algn="ctr"/>
            <a:r>
              <a:rPr lang="en-US" sz="2200" dirty="0">
                <a:latin typeface="Helvetica" charset="0"/>
                <a:ea typeface="Helvetica" charset="0"/>
                <a:cs typeface="Helvetica" charset="0"/>
              </a:rPr>
              <a:t>Hidden Feature</a:t>
            </a:r>
          </a:p>
        </p:txBody>
      </p:sp>
      <p:sp>
        <p:nvSpPr>
          <p:cNvPr id="21" name="TextBox 20"/>
          <p:cNvSpPr txBox="1"/>
          <p:nvPr/>
        </p:nvSpPr>
        <p:spPr>
          <a:xfrm>
            <a:off x="3776048" y="3105750"/>
            <a:ext cx="2223964" cy="430887"/>
          </a:xfrm>
          <a:prstGeom prst="rect">
            <a:avLst/>
          </a:prstGeom>
          <a:noFill/>
          <a:ln w="28575">
            <a:solidFill>
              <a:schemeClr val="tx1"/>
            </a:solidFill>
            <a:prstDash val="sysDash"/>
          </a:ln>
        </p:spPr>
        <p:txBody>
          <a:bodyPr wrap="square" rtlCol="0">
            <a:spAutoFit/>
          </a:bodyPr>
          <a:lstStyle/>
          <a:p>
            <a:pPr algn="ctr"/>
            <a:r>
              <a:rPr lang="en-US" sz="2200" dirty="0">
                <a:latin typeface="Helvetica" charset="0"/>
                <a:ea typeface="Helvetica" charset="0"/>
                <a:cs typeface="Helvetica" charset="0"/>
              </a:rPr>
              <a:t>Hidden Feature</a:t>
            </a:r>
          </a:p>
        </p:txBody>
      </p:sp>
      <p:cxnSp>
        <p:nvCxnSpPr>
          <p:cNvPr id="22" name="Straight Arrow Connector 21"/>
          <p:cNvCxnSpPr>
            <a:stCxn id="9" idx="3"/>
            <a:endCxn id="29" idx="1"/>
          </p:cNvCxnSpPr>
          <p:nvPr/>
        </p:nvCxnSpPr>
        <p:spPr>
          <a:xfrm>
            <a:off x="2804788" y="1931602"/>
            <a:ext cx="971260" cy="4308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9" idx="3"/>
            <a:endCxn id="30" idx="1"/>
          </p:cNvCxnSpPr>
          <p:nvPr/>
        </p:nvCxnSpPr>
        <p:spPr>
          <a:xfrm>
            <a:off x="2804788" y="1931602"/>
            <a:ext cx="971260" cy="13895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0" idx="3"/>
            <a:endCxn id="29" idx="1"/>
          </p:cNvCxnSpPr>
          <p:nvPr/>
        </p:nvCxnSpPr>
        <p:spPr>
          <a:xfrm flipV="1">
            <a:off x="2804788" y="2362489"/>
            <a:ext cx="971260" cy="2516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1" idx="3"/>
            <a:endCxn id="29" idx="1"/>
          </p:cNvCxnSpPr>
          <p:nvPr/>
        </p:nvCxnSpPr>
        <p:spPr>
          <a:xfrm flipV="1">
            <a:off x="2804788" y="2362489"/>
            <a:ext cx="971260" cy="9587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2" idx="3"/>
            <a:endCxn id="29" idx="1"/>
          </p:cNvCxnSpPr>
          <p:nvPr/>
        </p:nvCxnSpPr>
        <p:spPr>
          <a:xfrm flipV="1">
            <a:off x="2804788" y="2362489"/>
            <a:ext cx="971260" cy="16658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3" idx="3"/>
            <a:endCxn id="29" idx="1"/>
          </p:cNvCxnSpPr>
          <p:nvPr/>
        </p:nvCxnSpPr>
        <p:spPr>
          <a:xfrm flipV="1">
            <a:off x="2804788" y="2362489"/>
            <a:ext cx="971260" cy="23729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4" idx="3"/>
            <a:endCxn id="29" idx="1"/>
          </p:cNvCxnSpPr>
          <p:nvPr/>
        </p:nvCxnSpPr>
        <p:spPr>
          <a:xfrm flipV="1">
            <a:off x="2804788" y="2362489"/>
            <a:ext cx="971260" cy="30800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0" idx="3"/>
            <a:endCxn id="30" idx="1"/>
          </p:cNvCxnSpPr>
          <p:nvPr/>
        </p:nvCxnSpPr>
        <p:spPr>
          <a:xfrm>
            <a:off x="2804788" y="2614089"/>
            <a:ext cx="971260" cy="7071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1" idx="3"/>
            <a:endCxn id="30" idx="1"/>
          </p:cNvCxnSpPr>
          <p:nvPr/>
        </p:nvCxnSpPr>
        <p:spPr>
          <a:xfrm flipV="1">
            <a:off x="2804788" y="3321194"/>
            <a:ext cx="97126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2" idx="3"/>
            <a:endCxn id="30" idx="1"/>
          </p:cNvCxnSpPr>
          <p:nvPr/>
        </p:nvCxnSpPr>
        <p:spPr>
          <a:xfrm flipV="1">
            <a:off x="2804788" y="3321194"/>
            <a:ext cx="971260" cy="7071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3" idx="3"/>
            <a:endCxn id="30" idx="1"/>
          </p:cNvCxnSpPr>
          <p:nvPr/>
        </p:nvCxnSpPr>
        <p:spPr>
          <a:xfrm flipV="1">
            <a:off x="2804788" y="3321194"/>
            <a:ext cx="971260" cy="14142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4" idx="3"/>
            <a:endCxn id="30" idx="1"/>
          </p:cNvCxnSpPr>
          <p:nvPr/>
        </p:nvCxnSpPr>
        <p:spPr>
          <a:xfrm flipV="1">
            <a:off x="2804788" y="3321194"/>
            <a:ext cx="971260" cy="21213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971272" y="2979951"/>
            <a:ext cx="1837986" cy="430887"/>
          </a:xfrm>
          <a:prstGeom prst="rect">
            <a:avLst/>
          </a:prstGeom>
          <a:solidFill>
            <a:schemeClr val="accent1">
              <a:lumMod val="20000"/>
              <a:lumOff val="80000"/>
            </a:schemeClr>
          </a:solidFill>
          <a:ln w="28575">
            <a:solidFill>
              <a:schemeClr val="tx1"/>
            </a:solidFill>
            <a:prstDash val="sysDash"/>
          </a:ln>
        </p:spPr>
        <p:txBody>
          <a:bodyPr wrap="square" rtlCol="0">
            <a:spAutoFit/>
          </a:bodyPr>
          <a:lstStyle/>
          <a:p>
            <a:pPr algn="ctr"/>
            <a:r>
              <a:rPr lang="en-US" sz="2200" dirty="0">
                <a:latin typeface="Helvetica" charset="0"/>
                <a:ea typeface="Helvetica" charset="0"/>
                <a:cs typeface="Helvetica" charset="0"/>
              </a:rPr>
              <a:t>???</a:t>
            </a:r>
          </a:p>
        </p:txBody>
      </p:sp>
      <p:cxnSp>
        <p:nvCxnSpPr>
          <p:cNvPr id="35" name="Straight Arrow Connector 34"/>
          <p:cNvCxnSpPr>
            <a:stCxn id="29" idx="3"/>
          </p:cNvCxnSpPr>
          <p:nvPr/>
        </p:nvCxnSpPr>
        <p:spPr>
          <a:xfrm>
            <a:off x="6000012" y="2362489"/>
            <a:ext cx="971260" cy="8329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30" idx="3"/>
          </p:cNvCxnSpPr>
          <p:nvPr/>
        </p:nvCxnSpPr>
        <p:spPr>
          <a:xfrm flipV="1">
            <a:off x="6000012" y="3195395"/>
            <a:ext cx="971260" cy="1257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5" idx="3"/>
          </p:cNvCxnSpPr>
          <p:nvPr/>
        </p:nvCxnSpPr>
        <p:spPr>
          <a:xfrm flipV="1">
            <a:off x="6000012" y="3195395"/>
            <a:ext cx="971260" cy="11091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218978" y="5193672"/>
            <a:ext cx="5853582" cy="1200329"/>
          </a:xfrm>
          <a:prstGeom prst="rect">
            <a:avLst/>
          </a:prstGeom>
          <a:noFill/>
        </p:spPr>
        <p:txBody>
          <a:bodyPr wrap="square" rtlCol="0">
            <a:spAutoFit/>
          </a:bodyPr>
          <a:lstStyle/>
          <a:p>
            <a:r>
              <a:rPr lang="en-US" sz="2400" dirty="0">
                <a:latin typeface="Helvetica" charset="0"/>
                <a:ea typeface="Helvetica" charset="0"/>
                <a:cs typeface="Helvetica" charset="0"/>
              </a:rPr>
              <a:t>Many resources now exist of “pre-trained” embeddings created with neural networks that can be used for various problems</a:t>
            </a:r>
          </a:p>
        </p:txBody>
      </p:sp>
    </p:spTree>
    <p:extLst>
      <p:ext uri="{BB962C8B-B14F-4D97-AF65-F5344CB8AC3E}">
        <p14:creationId xmlns:p14="http://schemas.microsoft.com/office/powerpoint/2010/main" val="459543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28650" y="365126"/>
            <a:ext cx="7886700" cy="1325563"/>
          </a:xfrm>
        </p:spPr>
        <p:txBody>
          <a:bodyPr/>
          <a:lstStyle/>
          <a:p>
            <a:r>
              <a:rPr lang="en-US" dirty="0">
                <a:latin typeface="Helvetica" charset="0"/>
                <a:ea typeface="Helvetica" charset="0"/>
                <a:cs typeface="Helvetica" charset="0"/>
              </a:rPr>
              <a:t>Dimensionality Reduction</a:t>
            </a:r>
          </a:p>
        </p:txBody>
      </p:sp>
      <p:pic>
        <p:nvPicPr>
          <p:cNvPr id="3" name="Picture 2"/>
          <p:cNvPicPr>
            <a:picLocks noChangeAspect="1"/>
          </p:cNvPicPr>
          <p:nvPr/>
        </p:nvPicPr>
        <p:blipFill>
          <a:blip r:embed="rId2"/>
          <a:stretch>
            <a:fillRect/>
          </a:stretch>
        </p:blipFill>
        <p:spPr>
          <a:xfrm>
            <a:off x="1752600" y="1690689"/>
            <a:ext cx="5638800" cy="4927600"/>
          </a:xfrm>
          <a:prstGeom prst="rect">
            <a:avLst/>
          </a:prstGeom>
        </p:spPr>
      </p:pic>
    </p:spTree>
    <p:extLst>
      <p:ext uri="{BB962C8B-B14F-4D97-AF65-F5344CB8AC3E}">
        <p14:creationId xmlns:p14="http://schemas.microsoft.com/office/powerpoint/2010/main" val="555755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28650" y="365126"/>
            <a:ext cx="7886700" cy="1325563"/>
          </a:xfrm>
        </p:spPr>
        <p:txBody>
          <a:bodyPr/>
          <a:lstStyle/>
          <a:p>
            <a:r>
              <a:rPr lang="en-US" dirty="0">
                <a:latin typeface="Helvetica" charset="0"/>
                <a:ea typeface="Helvetica" charset="0"/>
                <a:cs typeface="Helvetica" charset="0"/>
              </a:rPr>
              <a:t>Dimensionality Reduction</a:t>
            </a:r>
          </a:p>
        </p:txBody>
      </p:sp>
      <p:sp>
        <p:nvSpPr>
          <p:cNvPr id="7" name="Content Placeholder 2"/>
          <p:cNvSpPr>
            <a:spLocks noGrp="1"/>
          </p:cNvSpPr>
          <p:nvPr>
            <p:ph idx="1"/>
          </p:nvPr>
        </p:nvSpPr>
        <p:spPr>
          <a:xfrm>
            <a:off x="4085731" y="4314826"/>
            <a:ext cx="2185988" cy="668177"/>
          </a:xfrm>
        </p:spPr>
        <p:txBody>
          <a:bodyPr>
            <a:normAutofit/>
          </a:bodyPr>
          <a:lstStyle/>
          <a:p>
            <a:pPr marL="0" indent="0">
              <a:buNone/>
            </a:pPr>
            <a:r>
              <a:rPr lang="en-US" dirty="0">
                <a:latin typeface="Helvetica" charset="0"/>
                <a:ea typeface="Helvetica" charset="0"/>
                <a:cs typeface="Helvetica" charset="0"/>
              </a:rPr>
              <a:t>“</a:t>
            </a:r>
            <a:r>
              <a:rPr lang="en-US">
                <a:latin typeface="Helvetica" charset="0"/>
                <a:ea typeface="Helvetica" charset="0"/>
                <a:cs typeface="Helvetica" charset="0"/>
              </a:rPr>
              <a:t>go right”</a:t>
            </a:r>
            <a:endParaRPr lang="en-US" dirty="0">
              <a:latin typeface="Helvetica" charset="0"/>
              <a:ea typeface="Helvetica" charset="0"/>
              <a:cs typeface="Helvetica" charset="0"/>
            </a:endParaRPr>
          </a:p>
        </p:txBody>
      </p:sp>
      <p:sp>
        <p:nvSpPr>
          <p:cNvPr id="2" name="Up Arrow 1"/>
          <p:cNvSpPr/>
          <p:nvPr/>
        </p:nvSpPr>
        <p:spPr>
          <a:xfrm>
            <a:off x="2861054" y="2267447"/>
            <a:ext cx="815815" cy="1108671"/>
          </a:xfrm>
          <a:prstGeom prst="upArrow">
            <a:avLst/>
          </a:prstGeom>
          <a:solidFill>
            <a:schemeClr val="accent5">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Up Arrow 4"/>
          <p:cNvSpPr/>
          <p:nvPr/>
        </p:nvSpPr>
        <p:spPr>
          <a:xfrm rot="5400000">
            <a:off x="2861053" y="4020760"/>
            <a:ext cx="815815" cy="1108671"/>
          </a:xfrm>
          <a:prstGeom prst="upArrow">
            <a:avLst/>
          </a:prstGeom>
          <a:solidFill>
            <a:schemeClr val="accent5">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p:cNvSpPr txBox="1">
            <a:spLocks/>
          </p:cNvSpPr>
          <p:nvPr/>
        </p:nvSpPr>
        <p:spPr>
          <a:xfrm>
            <a:off x="4085731" y="2165350"/>
            <a:ext cx="2185988" cy="16176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latin typeface="Helvetica" charset="0"/>
                <a:ea typeface="Helvetica" charset="0"/>
                <a:cs typeface="Helvetica" charset="0"/>
              </a:rPr>
              <a:t>“go forward”</a:t>
            </a:r>
          </a:p>
          <a:p>
            <a:pPr marL="0" indent="0">
              <a:buFont typeface="Arial" panose="020B0604020202020204" pitchFamily="34" charset="0"/>
              <a:buNone/>
            </a:pPr>
            <a:r>
              <a:rPr lang="en-US" sz="2400" dirty="0">
                <a:latin typeface="Helvetica" charset="0"/>
                <a:ea typeface="Helvetica" charset="0"/>
                <a:cs typeface="Helvetica" charset="0"/>
              </a:rPr>
              <a:t>     or</a:t>
            </a:r>
          </a:p>
          <a:p>
            <a:pPr marL="0" indent="0">
              <a:buFont typeface="Arial" panose="020B0604020202020204" pitchFamily="34" charset="0"/>
              <a:buNone/>
            </a:pPr>
            <a:r>
              <a:rPr lang="en-US" dirty="0">
                <a:latin typeface="Helvetica" charset="0"/>
                <a:ea typeface="Helvetica" charset="0"/>
                <a:cs typeface="Helvetica" charset="0"/>
              </a:rPr>
              <a:t>“go up”</a:t>
            </a:r>
          </a:p>
        </p:txBody>
      </p:sp>
      <p:sp>
        <p:nvSpPr>
          <p:cNvPr id="3" name="TextBox 2"/>
          <p:cNvSpPr txBox="1"/>
          <p:nvPr/>
        </p:nvSpPr>
        <p:spPr>
          <a:xfrm>
            <a:off x="500063" y="5774073"/>
            <a:ext cx="8515350" cy="461665"/>
          </a:xfrm>
          <a:prstGeom prst="rect">
            <a:avLst/>
          </a:prstGeom>
          <a:noFill/>
        </p:spPr>
        <p:txBody>
          <a:bodyPr wrap="square" rtlCol="0">
            <a:spAutoFit/>
          </a:bodyPr>
          <a:lstStyle/>
          <a:p>
            <a:r>
              <a:rPr lang="en-US" sz="2400" dirty="0">
                <a:latin typeface="Helvetica" charset="0"/>
                <a:ea typeface="Helvetica" charset="0"/>
                <a:cs typeface="Helvetica" charset="0"/>
              </a:rPr>
              <a:t>Going from 3D to 2D: can lose information, create ambiguity</a:t>
            </a:r>
          </a:p>
        </p:txBody>
      </p:sp>
    </p:spTree>
    <p:extLst>
      <p:ext uri="{BB962C8B-B14F-4D97-AF65-F5344CB8AC3E}">
        <p14:creationId xmlns:p14="http://schemas.microsoft.com/office/powerpoint/2010/main" val="1594208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28650" y="365126"/>
            <a:ext cx="7886700" cy="1325563"/>
          </a:xfrm>
        </p:spPr>
        <p:txBody>
          <a:bodyPr/>
          <a:lstStyle/>
          <a:p>
            <a:r>
              <a:rPr lang="en-US" dirty="0">
                <a:latin typeface="Helvetica" charset="0"/>
                <a:ea typeface="Helvetica" charset="0"/>
                <a:cs typeface="Helvetica" charset="0"/>
              </a:rPr>
              <a:t>Dimensionality Reduction</a:t>
            </a:r>
          </a:p>
        </p:txBody>
      </p:sp>
      <p:sp>
        <p:nvSpPr>
          <p:cNvPr id="10" name="Content Placeholder 2"/>
          <p:cNvSpPr txBox="1">
            <a:spLocks/>
          </p:cNvSpPr>
          <p:nvPr/>
        </p:nvSpPr>
        <p:spPr>
          <a:xfrm>
            <a:off x="4566743" y="4702004"/>
            <a:ext cx="2185988" cy="6681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atin typeface="Helvetica" charset="0"/>
                <a:ea typeface="Helvetica" charset="0"/>
                <a:cs typeface="Helvetica" charset="0"/>
              </a:rPr>
              <a:t>“go right”</a:t>
            </a:r>
            <a:endParaRPr lang="en-US" dirty="0">
              <a:latin typeface="Helvetica" charset="0"/>
              <a:ea typeface="Helvetica" charset="0"/>
              <a:cs typeface="Helvetica" charset="0"/>
            </a:endParaRPr>
          </a:p>
        </p:txBody>
      </p:sp>
      <p:sp>
        <p:nvSpPr>
          <p:cNvPr id="11" name="Up Arrow 10"/>
          <p:cNvSpPr/>
          <p:nvPr/>
        </p:nvSpPr>
        <p:spPr>
          <a:xfrm>
            <a:off x="3342064" y="1804991"/>
            <a:ext cx="815815" cy="1108671"/>
          </a:xfrm>
          <a:prstGeom prst="upArrow">
            <a:avLst/>
          </a:prstGeom>
          <a:solidFill>
            <a:schemeClr val="accent5">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Up Arrow 11"/>
          <p:cNvSpPr/>
          <p:nvPr/>
        </p:nvSpPr>
        <p:spPr>
          <a:xfrm rot="5400000">
            <a:off x="3342063" y="4407938"/>
            <a:ext cx="815815" cy="1108671"/>
          </a:xfrm>
          <a:prstGeom prst="upArrow">
            <a:avLst/>
          </a:prstGeom>
          <a:solidFill>
            <a:schemeClr val="accent5">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2"/>
          <p:cNvSpPr txBox="1">
            <a:spLocks/>
          </p:cNvSpPr>
          <p:nvPr/>
        </p:nvSpPr>
        <p:spPr>
          <a:xfrm>
            <a:off x="4566743" y="2189661"/>
            <a:ext cx="2185988" cy="563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latin typeface="Helvetica" charset="0"/>
                <a:ea typeface="Helvetica" charset="0"/>
                <a:cs typeface="Helvetica" charset="0"/>
              </a:rPr>
              <a:t>“go forward”</a:t>
            </a:r>
          </a:p>
        </p:txBody>
      </p:sp>
      <p:sp>
        <p:nvSpPr>
          <p:cNvPr id="14" name="Up Arrow 13"/>
          <p:cNvSpPr/>
          <p:nvPr/>
        </p:nvSpPr>
        <p:spPr>
          <a:xfrm rot="2735089">
            <a:off x="3342064" y="3144179"/>
            <a:ext cx="815815" cy="1108671"/>
          </a:xfrm>
          <a:prstGeom prst="upArrow">
            <a:avLst/>
          </a:prstGeom>
          <a:solidFill>
            <a:schemeClr val="accent5">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2"/>
          <p:cNvSpPr txBox="1">
            <a:spLocks/>
          </p:cNvSpPr>
          <p:nvPr/>
        </p:nvSpPr>
        <p:spPr>
          <a:xfrm>
            <a:off x="4566743" y="3528849"/>
            <a:ext cx="2185988" cy="563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latin typeface="Helvetica" charset="0"/>
                <a:ea typeface="Helvetica" charset="0"/>
                <a:cs typeface="Helvetica" charset="0"/>
              </a:rPr>
              <a:t>“go up”</a:t>
            </a:r>
          </a:p>
        </p:txBody>
      </p:sp>
      <p:sp>
        <p:nvSpPr>
          <p:cNvPr id="16" name="TextBox 15"/>
          <p:cNvSpPr txBox="1"/>
          <p:nvPr/>
        </p:nvSpPr>
        <p:spPr>
          <a:xfrm>
            <a:off x="500063" y="5774073"/>
            <a:ext cx="8515350" cy="461665"/>
          </a:xfrm>
          <a:prstGeom prst="rect">
            <a:avLst/>
          </a:prstGeom>
          <a:noFill/>
        </p:spPr>
        <p:txBody>
          <a:bodyPr wrap="square" rtlCol="0">
            <a:spAutoFit/>
          </a:bodyPr>
          <a:lstStyle/>
          <a:p>
            <a:pPr algn="ctr"/>
            <a:r>
              <a:rPr lang="en-US" sz="2400" dirty="0">
                <a:latin typeface="Helvetica" charset="0"/>
                <a:ea typeface="Helvetica" charset="0"/>
                <a:cs typeface="Helvetica" charset="0"/>
              </a:rPr>
              <a:t>Can adjust the 2D values to carry over 3D meaning</a:t>
            </a:r>
          </a:p>
        </p:txBody>
      </p:sp>
    </p:spTree>
    <p:extLst>
      <p:ext uri="{BB962C8B-B14F-4D97-AF65-F5344CB8AC3E}">
        <p14:creationId xmlns:p14="http://schemas.microsoft.com/office/powerpoint/2010/main" val="609944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28650" y="365126"/>
            <a:ext cx="7886700" cy="1325563"/>
          </a:xfrm>
        </p:spPr>
        <p:txBody>
          <a:bodyPr/>
          <a:lstStyle/>
          <a:p>
            <a:r>
              <a:rPr lang="en-US" dirty="0">
                <a:latin typeface="Helvetica" charset="0"/>
                <a:ea typeface="Helvetica" charset="0"/>
                <a:cs typeface="Helvetica" charset="0"/>
              </a:rPr>
              <a:t>Dimensionality Reduction</a:t>
            </a:r>
          </a:p>
        </p:txBody>
      </p:sp>
      <p:sp>
        <p:nvSpPr>
          <p:cNvPr id="7" name="Content Placeholder 2"/>
          <p:cNvSpPr>
            <a:spLocks noGrp="1"/>
          </p:cNvSpPr>
          <p:nvPr>
            <p:ph idx="1"/>
          </p:nvPr>
        </p:nvSpPr>
        <p:spPr>
          <a:xfrm>
            <a:off x="628649" y="1825624"/>
            <a:ext cx="8172451" cy="4503740"/>
          </a:xfrm>
        </p:spPr>
        <p:txBody>
          <a:bodyPr>
            <a:normAutofit/>
          </a:bodyPr>
          <a:lstStyle/>
          <a:p>
            <a:pPr marL="0" indent="0">
              <a:buNone/>
            </a:pPr>
            <a:r>
              <a:rPr lang="en-US" dirty="0">
                <a:latin typeface="Helvetica" charset="0"/>
                <a:ea typeface="Helvetica" charset="0"/>
                <a:cs typeface="Helvetica" charset="0"/>
              </a:rPr>
              <a:t>Example: two different types of blood pressure, usually correlated</a:t>
            </a:r>
            <a:endParaRPr lang="en-US" sz="2400" dirty="0">
              <a:latin typeface="Helvetica" charset="0"/>
              <a:ea typeface="Helvetica" charset="0"/>
              <a:cs typeface="Helvetica"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668568660"/>
              </p:ext>
            </p:extLst>
          </p:nvPr>
        </p:nvGraphicFramePr>
        <p:xfrm>
          <a:off x="1956216" y="3150394"/>
          <a:ext cx="4278129" cy="1854200"/>
        </p:xfrm>
        <a:graphic>
          <a:graphicData uri="http://schemas.openxmlformats.org/drawingml/2006/table">
            <a:tbl>
              <a:tblPr firstRow="1" bandRow="1">
                <a:tableStyleId>{5C22544A-7EE6-4342-B048-85BDC9FD1C3A}</a:tableStyleId>
              </a:tblPr>
              <a:tblGrid>
                <a:gridCol w="834051">
                  <a:extLst>
                    <a:ext uri="{9D8B030D-6E8A-4147-A177-3AD203B41FA5}">
                      <a16:colId xmlns:a16="http://schemas.microsoft.com/office/drawing/2014/main" val="20000"/>
                    </a:ext>
                  </a:extLst>
                </a:gridCol>
                <a:gridCol w="798862">
                  <a:extLst>
                    <a:ext uri="{9D8B030D-6E8A-4147-A177-3AD203B41FA5}">
                      <a16:colId xmlns:a16="http://schemas.microsoft.com/office/drawing/2014/main" val="20001"/>
                    </a:ext>
                  </a:extLst>
                </a:gridCol>
                <a:gridCol w="1198293">
                  <a:extLst>
                    <a:ext uri="{9D8B030D-6E8A-4147-A177-3AD203B41FA5}">
                      <a16:colId xmlns:a16="http://schemas.microsoft.com/office/drawing/2014/main" val="20002"/>
                    </a:ext>
                  </a:extLst>
                </a:gridCol>
                <a:gridCol w="1446923">
                  <a:extLst>
                    <a:ext uri="{9D8B030D-6E8A-4147-A177-3AD203B41FA5}">
                      <a16:colId xmlns:a16="http://schemas.microsoft.com/office/drawing/2014/main" val="20003"/>
                    </a:ext>
                  </a:extLst>
                </a:gridCol>
              </a:tblGrid>
              <a:tr h="370840">
                <a:tc>
                  <a:txBody>
                    <a:bodyPr/>
                    <a:lstStyle/>
                    <a:p>
                      <a:r>
                        <a:rPr lang="en-US" dirty="0"/>
                        <a:t>BP(S)</a:t>
                      </a:r>
                    </a:p>
                  </a:txBody>
                  <a:tcPr/>
                </a:tc>
                <a:tc>
                  <a:txBody>
                    <a:bodyPr/>
                    <a:lstStyle/>
                    <a:p>
                      <a:r>
                        <a:rPr lang="en-US" dirty="0"/>
                        <a:t>BP(D)</a:t>
                      </a:r>
                    </a:p>
                  </a:txBody>
                  <a:tcPr/>
                </a:tc>
                <a:tc>
                  <a:txBody>
                    <a:bodyPr/>
                    <a:lstStyle/>
                    <a:p>
                      <a:r>
                        <a:rPr lang="en-US" dirty="0"/>
                        <a:t>Heart Rate</a:t>
                      </a:r>
                    </a:p>
                  </a:txBody>
                  <a:tcPr/>
                </a:tc>
                <a:tc>
                  <a:txBody>
                    <a:bodyPr/>
                    <a:lstStyle/>
                    <a:p>
                      <a:r>
                        <a:rPr lang="en-US" dirty="0"/>
                        <a:t>Temperature</a:t>
                      </a:r>
                    </a:p>
                  </a:txBody>
                  <a:tcPr/>
                </a:tc>
                <a:extLst>
                  <a:ext uri="{0D108BD9-81ED-4DB2-BD59-A6C34878D82A}">
                    <a16:rowId xmlns:a16="http://schemas.microsoft.com/office/drawing/2014/main" val="10000"/>
                  </a:ext>
                </a:extLst>
              </a:tr>
              <a:tr h="370840">
                <a:tc>
                  <a:txBody>
                    <a:bodyPr/>
                    <a:lstStyle/>
                    <a:p>
                      <a:r>
                        <a:rPr lang="en-US" dirty="0"/>
                        <a:t>120</a:t>
                      </a:r>
                    </a:p>
                  </a:txBody>
                  <a:tcPr/>
                </a:tc>
                <a:tc>
                  <a:txBody>
                    <a:bodyPr/>
                    <a:lstStyle/>
                    <a:p>
                      <a:r>
                        <a:rPr lang="en-US" dirty="0"/>
                        <a:t>80</a:t>
                      </a:r>
                    </a:p>
                  </a:txBody>
                  <a:tcPr/>
                </a:tc>
                <a:tc>
                  <a:txBody>
                    <a:bodyPr/>
                    <a:lstStyle/>
                    <a:p>
                      <a:r>
                        <a:rPr lang="en-US" dirty="0"/>
                        <a:t>75</a:t>
                      </a:r>
                    </a:p>
                  </a:txBody>
                  <a:tcPr/>
                </a:tc>
                <a:tc>
                  <a:txBody>
                    <a:bodyPr/>
                    <a:lstStyle/>
                    <a:p>
                      <a:r>
                        <a:rPr lang="en-US" dirty="0"/>
                        <a:t>98.5</a:t>
                      </a:r>
                    </a:p>
                  </a:txBody>
                  <a:tcPr/>
                </a:tc>
                <a:extLst>
                  <a:ext uri="{0D108BD9-81ED-4DB2-BD59-A6C34878D82A}">
                    <a16:rowId xmlns:a16="http://schemas.microsoft.com/office/drawing/2014/main" val="10001"/>
                  </a:ext>
                </a:extLst>
              </a:tr>
              <a:tr h="370840">
                <a:tc>
                  <a:txBody>
                    <a:bodyPr/>
                    <a:lstStyle/>
                    <a:p>
                      <a:r>
                        <a:rPr lang="en-US" dirty="0"/>
                        <a:t>125</a:t>
                      </a:r>
                    </a:p>
                  </a:txBody>
                  <a:tcPr/>
                </a:tc>
                <a:tc>
                  <a:txBody>
                    <a:bodyPr/>
                    <a:lstStyle/>
                    <a:p>
                      <a:r>
                        <a:rPr lang="en-US" dirty="0"/>
                        <a:t>82</a:t>
                      </a:r>
                    </a:p>
                  </a:txBody>
                  <a:tcPr/>
                </a:tc>
                <a:tc>
                  <a:txBody>
                    <a:bodyPr/>
                    <a:lstStyle/>
                    <a:p>
                      <a:r>
                        <a:rPr lang="en-US" dirty="0"/>
                        <a:t>78</a:t>
                      </a:r>
                    </a:p>
                  </a:txBody>
                  <a:tcPr/>
                </a:tc>
                <a:tc>
                  <a:txBody>
                    <a:bodyPr/>
                    <a:lstStyle/>
                    <a:p>
                      <a:r>
                        <a:rPr lang="en-US" dirty="0"/>
                        <a:t>98.7</a:t>
                      </a:r>
                    </a:p>
                  </a:txBody>
                  <a:tcPr/>
                </a:tc>
                <a:extLst>
                  <a:ext uri="{0D108BD9-81ED-4DB2-BD59-A6C34878D82A}">
                    <a16:rowId xmlns:a16="http://schemas.microsoft.com/office/drawing/2014/main" val="10002"/>
                  </a:ext>
                </a:extLst>
              </a:tr>
              <a:tr h="370840">
                <a:tc>
                  <a:txBody>
                    <a:bodyPr/>
                    <a:lstStyle/>
                    <a:p>
                      <a:r>
                        <a:rPr lang="en-US" dirty="0"/>
                        <a:t>140</a:t>
                      </a:r>
                    </a:p>
                  </a:txBody>
                  <a:tcPr/>
                </a:tc>
                <a:tc>
                  <a:txBody>
                    <a:bodyPr/>
                    <a:lstStyle/>
                    <a:p>
                      <a:r>
                        <a:rPr lang="en-US" dirty="0"/>
                        <a:t>93</a:t>
                      </a:r>
                    </a:p>
                  </a:txBody>
                  <a:tcPr/>
                </a:tc>
                <a:tc>
                  <a:txBody>
                    <a:bodyPr/>
                    <a:lstStyle/>
                    <a:p>
                      <a:r>
                        <a:rPr lang="en-US" dirty="0"/>
                        <a:t>95</a:t>
                      </a:r>
                    </a:p>
                  </a:txBody>
                  <a:tcPr/>
                </a:tc>
                <a:tc>
                  <a:txBody>
                    <a:bodyPr/>
                    <a:lstStyle/>
                    <a:p>
                      <a:r>
                        <a:rPr lang="en-US" dirty="0"/>
                        <a:t>98.5</a:t>
                      </a:r>
                    </a:p>
                  </a:txBody>
                  <a:tcPr/>
                </a:tc>
                <a:extLst>
                  <a:ext uri="{0D108BD9-81ED-4DB2-BD59-A6C34878D82A}">
                    <a16:rowId xmlns:a16="http://schemas.microsoft.com/office/drawing/2014/main" val="10003"/>
                  </a:ext>
                </a:extLst>
              </a:tr>
              <a:tr h="370840">
                <a:tc>
                  <a:txBody>
                    <a:bodyPr/>
                    <a:lstStyle/>
                    <a:p>
                      <a:r>
                        <a:rPr lang="en-US" dirty="0"/>
                        <a:t>112</a:t>
                      </a:r>
                    </a:p>
                  </a:txBody>
                  <a:tcPr/>
                </a:tc>
                <a:tc>
                  <a:txBody>
                    <a:bodyPr/>
                    <a:lstStyle/>
                    <a:p>
                      <a:r>
                        <a:rPr lang="en-US" dirty="0"/>
                        <a:t>74</a:t>
                      </a:r>
                    </a:p>
                  </a:txBody>
                  <a:tcPr/>
                </a:tc>
                <a:tc>
                  <a:txBody>
                    <a:bodyPr/>
                    <a:lstStyle/>
                    <a:p>
                      <a:r>
                        <a:rPr lang="en-US" dirty="0"/>
                        <a:t>80</a:t>
                      </a:r>
                    </a:p>
                  </a:txBody>
                  <a:tcPr/>
                </a:tc>
                <a:tc>
                  <a:txBody>
                    <a:bodyPr/>
                    <a:lstStyle/>
                    <a:p>
                      <a:r>
                        <a:rPr lang="en-US" dirty="0"/>
                        <a:t>98.6</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1324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28650" y="365126"/>
            <a:ext cx="7886700" cy="1325563"/>
          </a:xfrm>
        </p:spPr>
        <p:txBody>
          <a:bodyPr/>
          <a:lstStyle/>
          <a:p>
            <a:r>
              <a:rPr lang="en-US" dirty="0">
                <a:latin typeface="Helvetica" charset="0"/>
                <a:ea typeface="Helvetica" charset="0"/>
                <a:cs typeface="Helvetica" charset="0"/>
              </a:rPr>
              <a:t>Dimensionality Reduction</a:t>
            </a:r>
          </a:p>
        </p:txBody>
      </p:sp>
      <p:sp>
        <p:nvSpPr>
          <p:cNvPr id="7" name="Content Placeholder 2"/>
          <p:cNvSpPr>
            <a:spLocks noGrp="1"/>
          </p:cNvSpPr>
          <p:nvPr>
            <p:ph idx="1"/>
          </p:nvPr>
        </p:nvSpPr>
        <p:spPr>
          <a:xfrm>
            <a:off x="628649" y="1825624"/>
            <a:ext cx="8515351" cy="5032376"/>
          </a:xfrm>
        </p:spPr>
        <p:txBody>
          <a:bodyPr>
            <a:normAutofit/>
          </a:bodyPr>
          <a:lstStyle/>
          <a:p>
            <a:pPr marL="0" indent="0">
              <a:buNone/>
            </a:pPr>
            <a:r>
              <a:rPr lang="en-US" dirty="0">
                <a:latin typeface="Helvetica" charset="0"/>
                <a:ea typeface="Helvetica" charset="0"/>
                <a:cs typeface="Helvetica" charset="0"/>
              </a:rPr>
              <a:t>Example: two different types of blood pressure, usually correlated</a:t>
            </a:r>
          </a:p>
          <a:p>
            <a:pPr marL="0" indent="0">
              <a:buNone/>
            </a:pPr>
            <a:endParaRPr lang="en-US" sz="2400" dirty="0">
              <a:latin typeface="Helvetica" charset="0"/>
              <a:ea typeface="Helvetica" charset="0"/>
              <a:cs typeface="Helvetica" charset="0"/>
            </a:endParaRPr>
          </a:p>
          <a:p>
            <a:pPr marL="0" indent="0">
              <a:buNone/>
            </a:pPr>
            <a:endParaRPr lang="en-US" sz="2400" dirty="0">
              <a:latin typeface="Helvetica" charset="0"/>
              <a:ea typeface="Helvetica" charset="0"/>
              <a:cs typeface="Helvetica" charset="0"/>
            </a:endParaRPr>
          </a:p>
          <a:p>
            <a:pPr marL="0" indent="0">
              <a:buNone/>
            </a:pPr>
            <a:endParaRPr lang="en-US" sz="2400" dirty="0">
              <a:latin typeface="Helvetica" charset="0"/>
              <a:ea typeface="Helvetica" charset="0"/>
              <a:cs typeface="Helvetica" charset="0"/>
            </a:endParaRPr>
          </a:p>
          <a:p>
            <a:pPr marL="0" indent="0">
              <a:buNone/>
            </a:pPr>
            <a:endParaRPr lang="en-US" sz="2400" dirty="0">
              <a:latin typeface="Helvetica" charset="0"/>
              <a:ea typeface="Helvetica" charset="0"/>
              <a:cs typeface="Helvetica" charset="0"/>
            </a:endParaRPr>
          </a:p>
          <a:p>
            <a:pPr marL="0" indent="0">
              <a:buNone/>
            </a:pPr>
            <a:endParaRPr lang="en-US" sz="2400" dirty="0">
              <a:latin typeface="Helvetica" charset="0"/>
              <a:ea typeface="Helvetica" charset="0"/>
              <a:cs typeface="Helvetica" charset="0"/>
            </a:endParaRPr>
          </a:p>
          <a:p>
            <a:pPr marL="0" indent="0">
              <a:buNone/>
            </a:pPr>
            <a:r>
              <a:rPr lang="en-US" sz="2600" dirty="0">
                <a:latin typeface="Helvetica" charset="0"/>
                <a:ea typeface="Helvetica" charset="0"/>
                <a:cs typeface="Helvetica" charset="0"/>
              </a:rPr>
              <a:t>You might replace the two BP features with a new feature that simply averages the two original BP values</a:t>
            </a:r>
          </a:p>
          <a:p>
            <a:r>
              <a:rPr lang="en-US" sz="2400" dirty="0">
                <a:latin typeface="Helvetica" charset="0"/>
                <a:ea typeface="Helvetica" charset="0"/>
                <a:cs typeface="Helvetica" charset="0"/>
              </a:rPr>
              <a:t>This reduces the number of features, but different from feature selection (not just selecting existing features)</a:t>
            </a:r>
          </a:p>
        </p:txBody>
      </p:sp>
      <p:graphicFrame>
        <p:nvGraphicFramePr>
          <p:cNvPr id="4" name="Table 3"/>
          <p:cNvGraphicFramePr>
            <a:graphicFrameLocks noGrp="1"/>
          </p:cNvGraphicFramePr>
          <p:nvPr>
            <p:extLst>
              <p:ext uri="{D42A27DB-BD31-4B8C-83A1-F6EECF244321}">
                <p14:modId xmlns:p14="http://schemas.microsoft.com/office/powerpoint/2010/main" val="54503937"/>
              </p:ext>
            </p:extLst>
          </p:nvPr>
        </p:nvGraphicFramePr>
        <p:xfrm>
          <a:off x="1785938" y="2907509"/>
          <a:ext cx="5572124" cy="1854200"/>
        </p:xfrm>
        <a:graphic>
          <a:graphicData uri="http://schemas.openxmlformats.org/drawingml/2006/table">
            <a:tbl>
              <a:tblPr firstRow="1" bandRow="1">
                <a:tableStyleId>{5C22544A-7EE6-4342-B048-85BDC9FD1C3A}</a:tableStyleId>
              </a:tblPr>
              <a:tblGrid>
                <a:gridCol w="915391">
                  <a:extLst>
                    <a:ext uri="{9D8B030D-6E8A-4147-A177-3AD203B41FA5}">
                      <a16:colId xmlns:a16="http://schemas.microsoft.com/office/drawing/2014/main" val="20000"/>
                    </a:ext>
                  </a:extLst>
                </a:gridCol>
                <a:gridCol w="876771">
                  <a:extLst>
                    <a:ext uri="{9D8B030D-6E8A-4147-A177-3AD203B41FA5}">
                      <a16:colId xmlns:a16="http://schemas.microsoft.com/office/drawing/2014/main" val="20001"/>
                    </a:ext>
                  </a:extLst>
                </a:gridCol>
                <a:gridCol w="876771">
                  <a:extLst>
                    <a:ext uri="{9D8B030D-6E8A-4147-A177-3AD203B41FA5}">
                      <a16:colId xmlns:a16="http://schemas.microsoft.com/office/drawing/2014/main" val="20002"/>
                    </a:ext>
                  </a:extLst>
                </a:gridCol>
                <a:gridCol w="1315157">
                  <a:extLst>
                    <a:ext uri="{9D8B030D-6E8A-4147-A177-3AD203B41FA5}">
                      <a16:colId xmlns:a16="http://schemas.microsoft.com/office/drawing/2014/main" val="20003"/>
                    </a:ext>
                  </a:extLst>
                </a:gridCol>
                <a:gridCol w="1588034">
                  <a:extLst>
                    <a:ext uri="{9D8B030D-6E8A-4147-A177-3AD203B41FA5}">
                      <a16:colId xmlns:a16="http://schemas.microsoft.com/office/drawing/2014/main" val="20004"/>
                    </a:ext>
                  </a:extLst>
                </a:gridCol>
              </a:tblGrid>
              <a:tr h="370840">
                <a:tc>
                  <a:txBody>
                    <a:bodyPr/>
                    <a:lstStyle/>
                    <a:p>
                      <a:r>
                        <a:rPr lang="en-US" dirty="0">
                          <a:solidFill>
                            <a:schemeClr val="accent1">
                              <a:lumMod val="60000"/>
                              <a:lumOff val="40000"/>
                            </a:schemeClr>
                          </a:solidFill>
                        </a:rPr>
                        <a:t>BP(S)</a:t>
                      </a:r>
                    </a:p>
                  </a:txBody>
                  <a:tcPr/>
                </a:tc>
                <a:tc>
                  <a:txBody>
                    <a:bodyPr/>
                    <a:lstStyle/>
                    <a:p>
                      <a:r>
                        <a:rPr lang="en-US" dirty="0">
                          <a:solidFill>
                            <a:schemeClr val="accent1">
                              <a:lumMod val="60000"/>
                              <a:lumOff val="40000"/>
                            </a:schemeClr>
                          </a:solidFill>
                        </a:rPr>
                        <a:t>BP(D)</a:t>
                      </a:r>
                    </a:p>
                  </a:txBody>
                  <a:tcPr/>
                </a:tc>
                <a:tc>
                  <a:txBody>
                    <a:bodyPr/>
                    <a:lstStyle/>
                    <a:p>
                      <a:r>
                        <a:rPr lang="en-US" dirty="0">
                          <a:solidFill>
                            <a:schemeClr val="bg1"/>
                          </a:solidFill>
                        </a:rPr>
                        <a:t>BP-</a:t>
                      </a:r>
                      <a:r>
                        <a:rPr lang="en-US" dirty="0" err="1">
                          <a:solidFill>
                            <a:schemeClr val="bg1"/>
                          </a:solidFill>
                        </a:rPr>
                        <a:t>Avg</a:t>
                      </a:r>
                      <a:endParaRPr lang="en-US" dirty="0">
                        <a:solidFill>
                          <a:schemeClr val="bg1"/>
                        </a:solidFill>
                      </a:endParaRPr>
                    </a:p>
                  </a:txBody>
                  <a:tcPr/>
                </a:tc>
                <a:tc>
                  <a:txBody>
                    <a:bodyPr/>
                    <a:lstStyle/>
                    <a:p>
                      <a:r>
                        <a:rPr lang="en-US" dirty="0"/>
                        <a:t>Heart Rate</a:t>
                      </a:r>
                    </a:p>
                  </a:txBody>
                  <a:tcPr/>
                </a:tc>
                <a:tc>
                  <a:txBody>
                    <a:bodyPr/>
                    <a:lstStyle/>
                    <a:p>
                      <a:r>
                        <a:rPr lang="en-US" dirty="0"/>
                        <a:t>Temperature</a:t>
                      </a:r>
                    </a:p>
                  </a:txBody>
                  <a:tcPr/>
                </a:tc>
                <a:extLst>
                  <a:ext uri="{0D108BD9-81ED-4DB2-BD59-A6C34878D82A}">
                    <a16:rowId xmlns:a16="http://schemas.microsoft.com/office/drawing/2014/main" val="10000"/>
                  </a:ext>
                </a:extLst>
              </a:tr>
              <a:tr h="370840">
                <a:tc>
                  <a:txBody>
                    <a:bodyPr/>
                    <a:lstStyle/>
                    <a:p>
                      <a:r>
                        <a:rPr lang="en-US" dirty="0">
                          <a:solidFill>
                            <a:schemeClr val="bg1">
                              <a:lumMod val="75000"/>
                            </a:schemeClr>
                          </a:solidFill>
                        </a:rPr>
                        <a:t>120</a:t>
                      </a:r>
                    </a:p>
                  </a:txBody>
                  <a:tcPr/>
                </a:tc>
                <a:tc>
                  <a:txBody>
                    <a:bodyPr/>
                    <a:lstStyle/>
                    <a:p>
                      <a:r>
                        <a:rPr lang="en-US" dirty="0">
                          <a:solidFill>
                            <a:schemeClr val="bg1">
                              <a:lumMod val="75000"/>
                            </a:schemeClr>
                          </a:solidFill>
                        </a:rPr>
                        <a:t>80</a:t>
                      </a:r>
                    </a:p>
                  </a:txBody>
                  <a:tcPr/>
                </a:tc>
                <a:tc>
                  <a:txBody>
                    <a:bodyPr/>
                    <a:lstStyle/>
                    <a:p>
                      <a:r>
                        <a:rPr lang="en-US" dirty="0">
                          <a:solidFill>
                            <a:srgbClr val="FF0000"/>
                          </a:solidFill>
                        </a:rPr>
                        <a:t>100</a:t>
                      </a:r>
                    </a:p>
                  </a:txBody>
                  <a:tcPr/>
                </a:tc>
                <a:tc>
                  <a:txBody>
                    <a:bodyPr/>
                    <a:lstStyle/>
                    <a:p>
                      <a:r>
                        <a:rPr lang="en-US" dirty="0"/>
                        <a:t>75</a:t>
                      </a:r>
                    </a:p>
                  </a:txBody>
                  <a:tcPr/>
                </a:tc>
                <a:tc>
                  <a:txBody>
                    <a:bodyPr/>
                    <a:lstStyle/>
                    <a:p>
                      <a:r>
                        <a:rPr lang="en-US" dirty="0"/>
                        <a:t>98.5</a:t>
                      </a:r>
                    </a:p>
                  </a:txBody>
                  <a:tcPr/>
                </a:tc>
                <a:extLst>
                  <a:ext uri="{0D108BD9-81ED-4DB2-BD59-A6C34878D82A}">
                    <a16:rowId xmlns:a16="http://schemas.microsoft.com/office/drawing/2014/main" val="10001"/>
                  </a:ext>
                </a:extLst>
              </a:tr>
              <a:tr h="370840">
                <a:tc>
                  <a:txBody>
                    <a:bodyPr/>
                    <a:lstStyle/>
                    <a:p>
                      <a:r>
                        <a:rPr lang="en-US" dirty="0">
                          <a:solidFill>
                            <a:schemeClr val="bg1">
                              <a:lumMod val="75000"/>
                            </a:schemeClr>
                          </a:solidFill>
                        </a:rPr>
                        <a:t>125</a:t>
                      </a:r>
                    </a:p>
                  </a:txBody>
                  <a:tcPr/>
                </a:tc>
                <a:tc>
                  <a:txBody>
                    <a:bodyPr/>
                    <a:lstStyle/>
                    <a:p>
                      <a:r>
                        <a:rPr lang="en-US" dirty="0">
                          <a:solidFill>
                            <a:schemeClr val="bg1">
                              <a:lumMod val="75000"/>
                            </a:schemeClr>
                          </a:solidFill>
                        </a:rPr>
                        <a:t>82</a:t>
                      </a:r>
                    </a:p>
                  </a:txBody>
                  <a:tcPr/>
                </a:tc>
                <a:tc>
                  <a:txBody>
                    <a:bodyPr/>
                    <a:lstStyle/>
                    <a:p>
                      <a:r>
                        <a:rPr lang="en-US" dirty="0">
                          <a:solidFill>
                            <a:srgbClr val="FF0000"/>
                          </a:solidFill>
                        </a:rPr>
                        <a:t>104</a:t>
                      </a:r>
                    </a:p>
                  </a:txBody>
                  <a:tcPr/>
                </a:tc>
                <a:tc>
                  <a:txBody>
                    <a:bodyPr/>
                    <a:lstStyle/>
                    <a:p>
                      <a:r>
                        <a:rPr lang="en-US" dirty="0"/>
                        <a:t>78</a:t>
                      </a:r>
                    </a:p>
                  </a:txBody>
                  <a:tcPr/>
                </a:tc>
                <a:tc>
                  <a:txBody>
                    <a:bodyPr/>
                    <a:lstStyle/>
                    <a:p>
                      <a:r>
                        <a:rPr lang="en-US" dirty="0"/>
                        <a:t>98.7</a:t>
                      </a:r>
                    </a:p>
                  </a:txBody>
                  <a:tcPr/>
                </a:tc>
                <a:extLst>
                  <a:ext uri="{0D108BD9-81ED-4DB2-BD59-A6C34878D82A}">
                    <a16:rowId xmlns:a16="http://schemas.microsoft.com/office/drawing/2014/main" val="10002"/>
                  </a:ext>
                </a:extLst>
              </a:tr>
              <a:tr h="370840">
                <a:tc>
                  <a:txBody>
                    <a:bodyPr/>
                    <a:lstStyle/>
                    <a:p>
                      <a:r>
                        <a:rPr lang="en-US" dirty="0">
                          <a:solidFill>
                            <a:schemeClr val="bg1">
                              <a:lumMod val="75000"/>
                            </a:schemeClr>
                          </a:solidFill>
                        </a:rPr>
                        <a:t>140</a:t>
                      </a:r>
                    </a:p>
                  </a:txBody>
                  <a:tcPr/>
                </a:tc>
                <a:tc>
                  <a:txBody>
                    <a:bodyPr/>
                    <a:lstStyle/>
                    <a:p>
                      <a:r>
                        <a:rPr lang="en-US" dirty="0">
                          <a:solidFill>
                            <a:schemeClr val="bg1">
                              <a:lumMod val="75000"/>
                            </a:schemeClr>
                          </a:solidFill>
                        </a:rPr>
                        <a:t>93</a:t>
                      </a:r>
                    </a:p>
                  </a:txBody>
                  <a:tcPr/>
                </a:tc>
                <a:tc>
                  <a:txBody>
                    <a:bodyPr/>
                    <a:lstStyle/>
                    <a:p>
                      <a:r>
                        <a:rPr lang="en-US" dirty="0">
                          <a:solidFill>
                            <a:srgbClr val="FF0000"/>
                          </a:solidFill>
                        </a:rPr>
                        <a:t>117</a:t>
                      </a:r>
                    </a:p>
                  </a:txBody>
                  <a:tcPr/>
                </a:tc>
                <a:tc>
                  <a:txBody>
                    <a:bodyPr/>
                    <a:lstStyle/>
                    <a:p>
                      <a:r>
                        <a:rPr lang="en-US" dirty="0"/>
                        <a:t>95</a:t>
                      </a:r>
                    </a:p>
                  </a:txBody>
                  <a:tcPr/>
                </a:tc>
                <a:tc>
                  <a:txBody>
                    <a:bodyPr/>
                    <a:lstStyle/>
                    <a:p>
                      <a:r>
                        <a:rPr lang="en-US" dirty="0"/>
                        <a:t>98.5</a:t>
                      </a:r>
                    </a:p>
                  </a:txBody>
                  <a:tcPr/>
                </a:tc>
                <a:extLst>
                  <a:ext uri="{0D108BD9-81ED-4DB2-BD59-A6C34878D82A}">
                    <a16:rowId xmlns:a16="http://schemas.microsoft.com/office/drawing/2014/main" val="10003"/>
                  </a:ext>
                </a:extLst>
              </a:tr>
              <a:tr h="370840">
                <a:tc>
                  <a:txBody>
                    <a:bodyPr/>
                    <a:lstStyle/>
                    <a:p>
                      <a:r>
                        <a:rPr lang="en-US" dirty="0">
                          <a:solidFill>
                            <a:schemeClr val="bg1">
                              <a:lumMod val="75000"/>
                            </a:schemeClr>
                          </a:solidFill>
                        </a:rPr>
                        <a:t>112</a:t>
                      </a:r>
                    </a:p>
                  </a:txBody>
                  <a:tcPr/>
                </a:tc>
                <a:tc>
                  <a:txBody>
                    <a:bodyPr/>
                    <a:lstStyle/>
                    <a:p>
                      <a:r>
                        <a:rPr lang="en-US" dirty="0">
                          <a:solidFill>
                            <a:schemeClr val="bg1">
                              <a:lumMod val="75000"/>
                            </a:schemeClr>
                          </a:solidFill>
                        </a:rPr>
                        <a:t>74</a:t>
                      </a:r>
                    </a:p>
                  </a:txBody>
                  <a:tcPr/>
                </a:tc>
                <a:tc>
                  <a:txBody>
                    <a:bodyPr/>
                    <a:lstStyle/>
                    <a:p>
                      <a:r>
                        <a:rPr lang="en-US" dirty="0">
                          <a:solidFill>
                            <a:srgbClr val="FF0000"/>
                          </a:solidFill>
                        </a:rPr>
                        <a:t>93</a:t>
                      </a:r>
                    </a:p>
                  </a:txBody>
                  <a:tcPr/>
                </a:tc>
                <a:tc>
                  <a:txBody>
                    <a:bodyPr/>
                    <a:lstStyle/>
                    <a:p>
                      <a:r>
                        <a:rPr lang="en-US" dirty="0"/>
                        <a:t>80</a:t>
                      </a:r>
                    </a:p>
                  </a:txBody>
                  <a:tcPr/>
                </a:tc>
                <a:tc>
                  <a:txBody>
                    <a:bodyPr/>
                    <a:lstStyle/>
                    <a:p>
                      <a:r>
                        <a:rPr lang="en-US" dirty="0"/>
                        <a:t>98.6</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79200609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34373</TotalTime>
  <Words>1467</Words>
  <Application>Microsoft Macintosh PowerPoint</Application>
  <PresentationFormat>On-screen Show (4:3)</PresentationFormat>
  <Paragraphs>262</Paragraphs>
  <Slides>42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Calibri</vt:lpstr>
      <vt:lpstr>Calibri Light</vt:lpstr>
      <vt:lpstr>Helvetica</vt:lpstr>
      <vt:lpstr>Office Theme</vt:lpstr>
      <vt:lpstr>Dimensionality Reduction</vt:lpstr>
      <vt:lpstr>PowerPoint Presentation</vt:lpstr>
      <vt:lpstr>Dimensionality</vt:lpstr>
      <vt:lpstr>Dimensionality Reduction</vt:lpstr>
      <vt:lpstr>Dimensionality Reduction</vt:lpstr>
      <vt:lpstr>Dimensionality Reduction</vt:lpstr>
      <vt:lpstr>Dimensionality Reduction</vt:lpstr>
      <vt:lpstr>Dimensionality Reduction</vt:lpstr>
      <vt:lpstr>Dimensionality Reduction</vt:lpstr>
      <vt:lpstr>Geometric Intuition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Dimensionality Reduction</vt:lpstr>
      <vt:lpstr>Dimensionality Reduction</vt:lpstr>
      <vt:lpstr>Dimensionality Reduction</vt:lpstr>
      <vt:lpstr>Dimensionality Reduction</vt:lpstr>
      <vt:lpstr>Dimensionality Reduction</vt:lpstr>
      <vt:lpstr>Dimensionality Reduction</vt:lpstr>
      <vt:lpstr>Principle Component Analysis</vt:lpstr>
      <vt:lpstr>Principle Component Analysis</vt:lpstr>
      <vt:lpstr>Principle Component Analysis</vt:lpstr>
      <vt:lpstr>Principle Component Analysis</vt:lpstr>
      <vt:lpstr>Principle Component Analysis</vt:lpstr>
      <vt:lpstr>Principle Component Analysis</vt:lpstr>
      <vt:lpstr>Principle Component Analysis</vt:lpstr>
      <vt:lpstr>Linear Discriminant Analysis</vt:lpstr>
      <vt:lpstr>Linear Discriminant Analysis</vt:lpstr>
      <vt:lpstr>Linear Discriminant Analysis</vt:lpstr>
      <vt:lpstr>Supervised or Unsupervised?</vt:lpstr>
      <vt:lpstr>Supervised or Unsupervised?</vt:lpstr>
      <vt:lpstr>Revisiting Neural Networks</vt:lpstr>
      <vt:lpstr>Revisiting Neural Networks</vt:lpstr>
      <vt:lpstr>Revisiting Neural Networks</vt:lpstr>
      <vt:lpstr>Revisiting Neural Networks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Paul</dc:creator>
  <cp:lastModifiedBy>Michael Paul</cp:lastModifiedBy>
  <cp:revision>1556</cp:revision>
  <cp:lastPrinted>2017-10-19T21:14:15Z</cp:lastPrinted>
  <dcterms:created xsi:type="dcterms:W3CDTF">2016-08-20T00:24:39Z</dcterms:created>
  <dcterms:modified xsi:type="dcterms:W3CDTF">2018-10-23T18:10:55Z</dcterms:modified>
</cp:coreProperties>
</file>