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549" r:id="rId3"/>
    <p:sldId id="567" r:id="rId4"/>
    <p:sldId id="569" r:id="rId5"/>
    <p:sldId id="568" r:id="rId6"/>
    <p:sldId id="570" r:id="rId7"/>
    <p:sldId id="571" r:id="rId8"/>
    <p:sldId id="572" r:id="rId9"/>
    <p:sldId id="573" r:id="rId10"/>
    <p:sldId id="578" r:id="rId11"/>
    <p:sldId id="579" r:id="rId12"/>
    <p:sldId id="580" r:id="rId13"/>
    <p:sldId id="581" r:id="rId14"/>
    <p:sldId id="582" r:id="rId15"/>
    <p:sldId id="574" r:id="rId16"/>
    <p:sldId id="575" r:id="rId17"/>
    <p:sldId id="576" r:id="rId18"/>
    <p:sldId id="577" r:id="rId19"/>
    <p:sldId id="583" r:id="rId20"/>
    <p:sldId id="584" r:id="rId21"/>
    <p:sldId id="585" r:id="rId22"/>
    <p:sldId id="586" r:id="rId23"/>
    <p:sldId id="587" r:id="rId24"/>
    <p:sldId id="588" r:id="rId25"/>
    <p:sldId id="595" r:id="rId26"/>
    <p:sldId id="596" r:id="rId27"/>
    <p:sldId id="598" r:id="rId28"/>
    <p:sldId id="597" r:id="rId29"/>
    <p:sldId id="599" r:id="rId30"/>
    <p:sldId id="600" r:id="rId31"/>
    <p:sldId id="589" r:id="rId32"/>
    <p:sldId id="590" r:id="rId33"/>
    <p:sldId id="607" r:id="rId34"/>
    <p:sldId id="608" r:id="rId35"/>
    <p:sldId id="601" r:id="rId36"/>
    <p:sldId id="591" r:id="rId37"/>
    <p:sldId id="592" r:id="rId38"/>
    <p:sldId id="602" r:id="rId39"/>
    <p:sldId id="603" r:id="rId40"/>
    <p:sldId id="604" r:id="rId41"/>
    <p:sldId id="605" r:id="rId42"/>
    <p:sldId id="606" r:id="rId43"/>
    <p:sldId id="593" r:id="rId44"/>
    <p:sldId id="59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78"/>
    <a:srgbClr val="043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/>
    <p:restoredTop sz="83234"/>
  </p:normalViewPr>
  <p:slideViewPr>
    <p:cSldViewPr snapToGrid="0" snapToObjects="1">
      <p:cViewPr varScale="1">
        <p:scale>
          <a:sx n="96" d="100"/>
          <a:sy n="96" d="100"/>
        </p:scale>
        <p:origin x="1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6906-F115-3743-8409-1CC621CF8DD1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A14B-CE4A-A746-BF13-41963408A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5B2E-8515-7D4D-BB1C-6F79B2B3D393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122363"/>
            <a:ext cx="854964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Generative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7"/>
            <a:ext cx="7543800" cy="3255963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INFO-4604, Applied Machine Learning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University of Colorado Boulder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November 29, 2018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Prof. Michael Paul</a:t>
            </a:r>
          </a:p>
        </p:txBody>
      </p:sp>
    </p:spTree>
    <p:extLst>
      <p:ext uri="{BB962C8B-B14F-4D97-AF65-F5344CB8AC3E}">
        <p14:creationId xmlns:p14="http://schemas.microsoft.com/office/powerpoint/2010/main" val="132488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Naïve Bayes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is a classification algorithm that classifies an instance based on P(Y | X), where P(Y | X) is calculated using Bayes’ rule: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P(Y | X) = P(X | Y) P(Y)</a:t>
            </a: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                     P(X)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68524" y="3929059"/>
            <a:ext cx="2506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43026" y="5014913"/>
            <a:ext cx="53863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Why </a:t>
            </a:r>
            <a:r>
              <a:rPr lang="en-US" sz="2400" i="1" dirty="0">
                <a:latin typeface="Helvetica" charset="0"/>
                <a:ea typeface="Helvetica" charset="0"/>
                <a:cs typeface="Helvetica" charset="0"/>
              </a:rPr>
              <a:t>naïve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? We’ll come back to that.</a:t>
            </a:r>
          </a:p>
        </p:txBody>
      </p:sp>
    </p:spTree>
    <p:extLst>
      <p:ext uri="{BB962C8B-B14F-4D97-AF65-F5344CB8AC3E}">
        <p14:creationId xmlns:p14="http://schemas.microsoft.com/office/powerpoint/2010/main" val="13644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Naïve Bayes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is a classification algorithm that classifies an instance based on P(Y | X), where P(Y | X) is calculated using Bayes’ rule: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P(Y | X) = P(X | Y) </a:t>
            </a:r>
            <a:r>
              <a:rPr lang="en-US" sz="32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P(Y)</a:t>
            </a: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                     P(X)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68524" y="3929059"/>
            <a:ext cx="2506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8587" y="4674689"/>
            <a:ext cx="604682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Called the 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prior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probability of 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Usually just calculated as the percentage of training instances labeled as Y</a:t>
            </a:r>
          </a:p>
        </p:txBody>
      </p:sp>
    </p:spTree>
    <p:extLst>
      <p:ext uri="{BB962C8B-B14F-4D97-AF65-F5344CB8AC3E}">
        <p14:creationId xmlns:p14="http://schemas.microsoft.com/office/powerpoint/2010/main" val="185223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Naïve Bayes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is a classification algorithm that classifies an instance based on P(Y | X), where P(Y | X) is calculated using Bayes’ rule: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P(Y | X)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= P(X | Y) P(Y)</a:t>
            </a: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                     P(X)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68524" y="3929059"/>
            <a:ext cx="2506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8587" y="4674689"/>
            <a:ext cx="60468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Called the 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posterior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probability of 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conditional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probability of Y given an instance X</a:t>
            </a:r>
          </a:p>
        </p:txBody>
      </p:sp>
    </p:spTree>
    <p:extLst>
      <p:ext uri="{BB962C8B-B14F-4D97-AF65-F5344CB8AC3E}">
        <p14:creationId xmlns:p14="http://schemas.microsoft.com/office/powerpoint/2010/main" val="104947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Naïve Bayes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is a classification algorithm that classifies an instance based on P(Y | X), where P(Y | X) is calculated using Bayes’ rule: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P(Y | X) = </a:t>
            </a:r>
            <a:r>
              <a:rPr lang="en-US" sz="32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P(X | Y) 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P(Y)</a:t>
            </a: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                     P(X)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68524" y="3929059"/>
            <a:ext cx="2506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8587" y="4674689"/>
            <a:ext cx="60468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This conditional probability is what needs to be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learned</a:t>
            </a:r>
          </a:p>
        </p:txBody>
      </p:sp>
    </p:spTree>
    <p:extLst>
      <p:ext uri="{BB962C8B-B14F-4D97-AF65-F5344CB8AC3E}">
        <p14:creationId xmlns:p14="http://schemas.microsoft.com/office/powerpoint/2010/main" val="94535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Naïve Bayes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is a classification algorithm that classifies an instance based on P(Y | X), where P(Y | X) is calculated using Bayes’ rule: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P(Y | X) = P(X | Y) P(Y)</a:t>
            </a: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                     </a:t>
            </a:r>
            <a:r>
              <a:rPr lang="en-US" sz="32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P(X)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68524" y="3929059"/>
            <a:ext cx="2506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48586" y="4674689"/>
            <a:ext cx="7595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What about P(X)?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Probability of observing the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Doesn’t actually matter!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P(X) is the same regardless of 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Doesn’t change which Y has highest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12014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Classify an animal that weighs 14 pounds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Also: dogs are 99 times more common than cats in the data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=cat) = .027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=cat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=14) = 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6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Classify an animal that weighs 14 pounds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Also: dogs are 99 times more common than cats in the data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=cat) = .027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=cat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=14)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≈ 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=cat) 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=cat)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= 0.027 * 0.01 = 0.00027</a:t>
            </a:r>
          </a:p>
        </p:txBody>
      </p:sp>
    </p:spTree>
    <p:extLst>
      <p:ext uri="{BB962C8B-B14F-4D97-AF65-F5344CB8AC3E}">
        <p14:creationId xmlns:p14="http://schemas.microsoft.com/office/powerpoint/2010/main" val="10663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Classify an animal that weighs 14 pounds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Also: dogs are 99 times more common than cats in the data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=dog) = .004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=dog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=14)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≈ 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=dog) 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=dog)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= 0.004 * 0.99 = 0.00396</a:t>
            </a:r>
          </a:p>
        </p:txBody>
      </p:sp>
    </p:spTree>
    <p:extLst>
      <p:ext uri="{BB962C8B-B14F-4D97-AF65-F5344CB8AC3E}">
        <p14:creationId xmlns:p14="http://schemas.microsoft.com/office/powerpoint/2010/main" val="14654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Classify an animal that weighs 14 pounds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Also: dogs are 99 times more common than cats in the data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=dog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=14)  &gt;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=cat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=14) 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should classify the animal as a dog.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94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Learning: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Estimate P(X | Y) from the data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Estimate P(Y) from the data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Prediction: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Choose Y that maximizes:</a:t>
            </a:r>
          </a:p>
          <a:p>
            <a:pPr marL="0" indent="0">
              <a:buNone/>
            </a:pP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P(X | Y) P(Y)</a:t>
            </a:r>
            <a:endParaRPr lang="en-US" sz="3200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vs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classification algorithms we have seen so far are called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discriminative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algorithms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Learn to discriminate (i.e., distinguish/separate) between classes</a:t>
            </a:r>
          </a:p>
          <a:p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Generative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algorithms learn the characteristics of each class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Then make a prediction of an instance based on which class it best matches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 can also be used to randomly generate instances of a class</a:t>
            </a:r>
          </a:p>
        </p:txBody>
      </p:sp>
    </p:spTree>
    <p:extLst>
      <p:ext uri="{BB962C8B-B14F-4D97-AF65-F5344CB8AC3E}">
        <p14:creationId xmlns:p14="http://schemas.microsoft.com/office/powerpoint/2010/main" val="19438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Learning: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Estimate P(X | Y) from the data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???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Estimate P(Y) from the data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Usually just calculated as the percentage of training instances labeled as Y</a:t>
            </a:r>
          </a:p>
          <a:p>
            <a:pPr lvl="1"/>
            <a:endParaRPr lang="en-US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4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Learning: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Estimate P(X | Y) from the data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Requires some decisions (and some math)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Estimate P(Y) from the data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Usually just calculated as the percentage of training instances labeled as Y</a:t>
            </a:r>
          </a:p>
          <a:p>
            <a:pPr lvl="1"/>
            <a:endParaRPr lang="en-US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7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Defining P(X |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With continuous features, a normal distribution is a common way to define P(X | Y)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But keep in mind that this is only an approximation: the true probability might be something different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Other probability distributions exist that you can use instead (not discussed here)</a:t>
            </a:r>
          </a:p>
          <a:p>
            <a:pPr marL="0" indent="0">
              <a:buNone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With discrete features, the observed distribution (i.e., the proportion of instances with each value) is usually used as-is</a:t>
            </a:r>
          </a:p>
        </p:txBody>
      </p:sp>
    </p:spTree>
    <p:extLst>
      <p:ext uri="{BB962C8B-B14F-4D97-AF65-F5344CB8AC3E}">
        <p14:creationId xmlns:p14="http://schemas.microsoft.com/office/powerpoint/2010/main" val="4088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Defining P(X |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Another complication…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Instances are usually vectors of many features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 do you define the probability of an entire feature vector?</a:t>
            </a:r>
          </a:p>
        </p:txBody>
      </p:sp>
    </p:spTree>
    <p:extLst>
      <p:ext uri="{BB962C8B-B14F-4D97-AF65-F5344CB8AC3E}">
        <p14:creationId xmlns:p14="http://schemas.microsoft.com/office/powerpoint/2010/main" val="1176338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probability of multiple variables is called the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joint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probability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if you roll two dice, what’s the probability that they both land 5?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12" y="4339359"/>
            <a:ext cx="1379526" cy="1357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24" y="4339359"/>
            <a:ext cx="1379526" cy="13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36 possible outcomes: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1,1   2,1   3,1   4,1   5,1   6,1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1,2   2,2   3,2   4,2   5,2   6,2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1,3   2,3   3,3   4,3   5,3   6,3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1,4   2,4   3,4   4,4   5,4   6,4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1,5   2,5   3,5   4,5   5,5   6,5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1,6   2,6   3,6   4,6   5,6   6,6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12" y="1825624"/>
            <a:ext cx="1379526" cy="1357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24" y="1825624"/>
            <a:ext cx="1379526" cy="13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91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36 possible outcomes: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1,1   2,1   3,1   4,1   5,1   6,1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1,2   2,2   3,2   4,2   5,2   6,2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1,3   2,3   3,3   4,3   5,3   6,3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1,4   2,4   3,4   4,4   5,4   6,4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1,5   2,5   3,5   4,5  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5,5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6,5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1,6   2,6   3,6   4,6   5,6   6,6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12" y="1825624"/>
            <a:ext cx="1379526" cy="1357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24" y="1825624"/>
            <a:ext cx="1379526" cy="1357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87212" y="3895536"/>
            <a:ext cx="335676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Probability of two 5s:</a:t>
            </a:r>
          </a:p>
          <a:p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  1/36</a:t>
            </a:r>
          </a:p>
        </p:txBody>
      </p:sp>
    </p:spTree>
    <p:extLst>
      <p:ext uri="{BB962C8B-B14F-4D97-AF65-F5344CB8AC3E}">
        <p14:creationId xmlns:p14="http://schemas.microsoft.com/office/powerpoint/2010/main" val="140422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36 possible outcomes: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1,1   2,1   3,1   4,1   5,1   6,1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1,2   2,2   3,2   4,2   5,2   6,2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1,3   2,3   3,3   4,3   5,3   6,3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1,4   2,4   3,4   4,4   5,4   6,4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1,5   2,5   3,5   4,5   5,5   6,5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1,6   2,6   3,6   4,6   5,6   6,6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12" y="1825624"/>
            <a:ext cx="1379526" cy="1357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24" y="1825624"/>
            <a:ext cx="1379526" cy="13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9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36 possible outcomes: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1,1   2,1   3,1   4,1  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5,1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6,1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1,2   2,2   3,2   4,2  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5,2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6,2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1,3   2,3   3,3   4,3  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5,3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6,3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1,4   2,4   3,4   4,4  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5,4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6,4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1,5   2,5   3,5   4,5   5,5   6,5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1,6   2,6   3,6   4,6  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5,6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6,6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12" y="1825624"/>
            <a:ext cx="1379526" cy="1357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24" y="1825624"/>
            <a:ext cx="1379526" cy="1357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87212" y="3895536"/>
            <a:ext cx="335676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Probability the first is a 5 and the second is anything but 5:</a:t>
            </a:r>
          </a:p>
          <a:p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  5/36</a:t>
            </a:r>
          </a:p>
        </p:txBody>
      </p:sp>
    </p:spTree>
    <p:extLst>
      <p:ext uri="{BB962C8B-B14F-4D97-AF65-F5344CB8AC3E}">
        <p14:creationId xmlns:p14="http://schemas.microsoft.com/office/powerpoint/2010/main" val="196162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4388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A quicker way to calculate this: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probability of two variables is the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product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of the probability of each individual variable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Only true if the two variables are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independent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!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(defined on next slide)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Probability of one die landing 5: 1/6</a:t>
            </a:r>
          </a:p>
          <a:p>
            <a:pPr marL="0" indent="0">
              <a:buNone/>
            </a:pP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 of two dice landing 5 and 5: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1/6 * 1/6 = 1/36</a:t>
            </a:r>
          </a:p>
        </p:txBody>
      </p:sp>
    </p:spTree>
    <p:extLst>
      <p:ext uri="{BB962C8B-B14F-4D97-AF65-F5344CB8AC3E}">
        <p14:creationId xmlns:p14="http://schemas.microsoft.com/office/powerpoint/2010/main" val="5598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vs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high-level way to think about the difference: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 use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absolute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descriptions of classes and discriminative models use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relative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descriptions </a:t>
            </a:r>
          </a:p>
          <a:p>
            <a:pPr marL="0" indent="0">
              <a:buNone/>
            </a:pP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classifying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cats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vs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dogs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perspective: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Cats weigh 10 pounds on average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Dogs weigh 50 pounds on average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Discriminative perspective: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Dogs weigh 40 pounds more than cats on average</a:t>
            </a:r>
          </a:p>
        </p:txBody>
      </p:sp>
    </p:spTree>
    <p:extLst>
      <p:ext uri="{BB962C8B-B14F-4D97-AF65-F5344CB8AC3E}">
        <p14:creationId xmlns:p14="http://schemas.microsoft.com/office/powerpoint/2010/main" val="1705941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4388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A quicker way to calculate this: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probability of two variables is the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product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of the probability of each individual variable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Only true if the two variables are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independent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!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(defined on next slide)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Probability of one die landing anything but 5: 5/6</a:t>
            </a:r>
          </a:p>
          <a:p>
            <a:pPr marL="0" indent="0">
              <a:buNone/>
            </a:pP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Joint probability of two dice landing 5 and not 5: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1/6 * 5/6 = 5/36</a:t>
            </a:r>
          </a:p>
        </p:txBody>
      </p:sp>
    </p:spTree>
    <p:extLst>
      <p:ext uri="{BB962C8B-B14F-4D97-AF65-F5344CB8AC3E}">
        <p14:creationId xmlns:p14="http://schemas.microsoft.com/office/powerpoint/2010/main" val="180240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Multiple variables are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independent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if knowing the outcome of one does not change the probability of another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I tell you that the first die landed 5, it shouldn’t change your belief about the outcome of the second (every side will still have 1/6 probability)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Dice rolls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209768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15314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Naïve Bayes treats the feature probabilities as independent (conditioned on Y)</a:t>
            </a: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P(&lt;X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…, 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&gt; | Y)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 Y) *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 Y) … *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 Y)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Features are usually not actually independent!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Treating them as if they are is considered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naïve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But it’s often a good enough approximation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This makes the calculation much easier</a:t>
            </a:r>
          </a:p>
        </p:txBody>
      </p:sp>
    </p:spTree>
    <p:extLst>
      <p:ext uri="{BB962C8B-B14F-4D97-AF65-F5344CB8AC3E}">
        <p14:creationId xmlns:p14="http://schemas.microsoft.com/office/powerpoint/2010/main" val="604880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4"/>
            <a:ext cx="8086727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Important distinction:</a:t>
            </a:r>
            <a:br>
              <a:rPr lang="en-US" sz="30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features have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conditional independence: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independence assumption only applies to the conditional probabilities P(X | Y)</a:t>
            </a:r>
          </a:p>
          <a:p>
            <a:pPr marL="0" indent="0">
              <a:buNone/>
            </a:pP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Conditional independence: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 Y) =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 Y) *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| Y)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Not necessarily true that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=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* P(X</a:t>
            </a:r>
            <a:r>
              <a:rPr lang="en-US" baseline="-25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34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4"/>
            <a:ext cx="8086727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Example: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Suppose you are classifying the category of a news article using word features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you observe the word “baseball”, this would increase the likelihood that the word “homerun” will appear in the same article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These two features are clearly not independent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But if you already know the article is about baseball (Y=baseball), then observing the word “baseball” doesn’t change the probability of observing other baseball-related words</a:t>
            </a:r>
          </a:p>
        </p:txBody>
      </p:sp>
    </p:spTree>
    <p:extLst>
      <p:ext uri="{BB962C8B-B14F-4D97-AF65-F5344CB8AC3E}">
        <p14:creationId xmlns:p14="http://schemas.microsoft.com/office/powerpoint/2010/main" val="170048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Defining P(X |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2960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Naïve Bayes is most often used with discrete features</a:t>
            </a:r>
          </a:p>
          <a:p>
            <a:pPr marL="0" indent="0">
              <a:buNone/>
            </a:pP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With discrete features, the probability of a particular feature value is usually calculated as:</a:t>
            </a:r>
          </a:p>
          <a:p>
            <a:pPr marL="0" indent="0">
              <a:buNone/>
            </a:pP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# of times the feature has that value in instances with label Y</a:t>
            </a:r>
          </a:p>
          <a:p>
            <a:pPr marL="0" indent="0">
              <a:buNone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	total # of occurrences of the feature in instances with label 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90186" y="5278375"/>
            <a:ext cx="70251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3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 is often used for document classification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Given the document class, what is the probability of observing the words in the document?</a:t>
            </a:r>
          </a:p>
        </p:txBody>
      </p:sp>
    </p:spTree>
    <p:extLst>
      <p:ext uri="{BB962C8B-B14F-4D97-AF65-F5344CB8AC3E}">
        <p14:creationId xmlns:p14="http://schemas.microsoft.com/office/powerpoint/2010/main" val="4247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3600451" cy="316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Example: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 documents: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water is cold”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pig went home”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home is cold”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2044" y="1825623"/>
            <a:ext cx="3600451" cy="357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P(“the”)	= 3/12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P(“is”)	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P(“home”)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P(“cold”)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P(“water”)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P(“went”)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P(“pig”)	= 1/12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388" y="5400675"/>
            <a:ext cx="77009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P(“the water is cold”)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= P(“the”) P(“water”) P(“is”) P(“cold”)</a:t>
            </a:r>
          </a:p>
        </p:txBody>
      </p:sp>
    </p:spTree>
    <p:extLst>
      <p:ext uri="{BB962C8B-B14F-4D97-AF65-F5344CB8AC3E}">
        <p14:creationId xmlns:p14="http://schemas.microsoft.com/office/powerpoint/2010/main" val="903644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3600451" cy="316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Example: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 documents: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water is cold”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pig went home”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home is cold”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2044" y="1825624"/>
            <a:ext cx="3600451" cy="384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P(“the”)	= 3/12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P(“is”)	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P(“home”)	= 2/12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P(“cold”)	= 2/12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P(“water”)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P(“went”)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P(“pig”)	= 1/12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388" y="5400675"/>
            <a:ext cx="77009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P(“the water is very cold”)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= P(“the”) P(“water”) P(“is”) P(“very”) P(“cold”)</a:t>
            </a:r>
          </a:p>
        </p:txBody>
      </p:sp>
    </p:spTree>
    <p:extLst>
      <p:ext uri="{BB962C8B-B14F-4D97-AF65-F5344CB8AC3E}">
        <p14:creationId xmlns:p14="http://schemas.microsoft.com/office/powerpoint/2010/main" val="1844191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3600451" cy="316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Example: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 documents: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water is cold”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pig went home”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home is cold”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2044" y="1825623"/>
            <a:ext cx="3600451" cy="453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P(“the”)	= 3/12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P(“is”)	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P(“home”)	= 2/12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P(“cold”)	= 2/12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P(“water”)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P(“went”)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P(“pig”)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P(“very”)	= 0/12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388" y="5400675"/>
            <a:ext cx="77009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P(“the water is very cold”)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= P(“the”) P(“water”) P(“is”) </a:t>
            </a:r>
            <a:r>
              <a:rPr lang="en-US" sz="26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P(“very”)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P(“cold”)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188492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vs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2960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difference between the two is often defined probabilistically: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models: 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Algorithms learn P(X | Y)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Then convert to P(Y | X) to make prediction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Discriminative models: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Algorithms learn P(Y | X)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Probability can be directly used for prediction</a:t>
            </a:r>
          </a:p>
          <a:p>
            <a:endParaRPr lang="en-US" sz="1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7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3600451" cy="316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Example: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 documents: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water is cold”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pig went home”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home is cold”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2044" y="1825623"/>
            <a:ext cx="3600451" cy="4632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P(“the”)	= 3/12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P(“is”)	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P(“home”)	= 2/12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P(“cold”)	= 2/12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P(“water”)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P(“went”)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P(“pig”)	= 1/12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P(“very”)	= 0/12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390" y="5686424"/>
            <a:ext cx="74152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One trick: </a:t>
            </a:r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pretend every value occurred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one more time than it did</a:t>
            </a:r>
          </a:p>
        </p:txBody>
      </p:sp>
    </p:spTree>
    <p:extLst>
      <p:ext uri="{BB962C8B-B14F-4D97-AF65-F5344CB8AC3E}">
        <p14:creationId xmlns:p14="http://schemas.microsoft.com/office/powerpoint/2010/main" val="83700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3600451" cy="316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Example: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 documents: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water is cold”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pig went home”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home is cold”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2044" y="1825623"/>
            <a:ext cx="3600451" cy="386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P(“the”)	= 4/12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P(“is”)		= 3/12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P(“home”)	= 3/12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P(“cold”)	= 3/12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P(“water”)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P(“went”)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P(“pig”)	= 2/12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P(“very”)	= 1/12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390" y="5686424"/>
            <a:ext cx="74152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One trick: </a:t>
            </a:r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pretend every value occurred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one more time than it did</a:t>
            </a:r>
          </a:p>
        </p:txBody>
      </p:sp>
    </p:spTree>
    <p:extLst>
      <p:ext uri="{BB962C8B-B14F-4D97-AF65-F5344CB8AC3E}">
        <p14:creationId xmlns:p14="http://schemas.microsoft.com/office/powerpoint/2010/main" val="384810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3600451" cy="3160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Example: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3 documents: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water is cold” 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pig went home”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“the home is cold”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2044" y="1825623"/>
            <a:ext cx="3600451" cy="4318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P(“the”)	= 4/20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P(“is”)		= 3/20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P(“home”)	= 3/20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P(“cold”)	= 3/20</a:t>
            </a:r>
          </a:p>
          <a:p>
            <a:pPr marL="0" indent="0"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P(“water”)	= 2/20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P(“went”)	= 2/20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P(“pig”)	= 2/20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P(“very”)	= 1/20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390" y="5686424"/>
            <a:ext cx="74152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Need to adjust both numerator and denominator</a:t>
            </a:r>
          </a:p>
        </p:txBody>
      </p:sp>
    </p:spTree>
    <p:extLst>
      <p:ext uri="{BB962C8B-B14F-4D97-AF65-F5344CB8AC3E}">
        <p14:creationId xmlns:p14="http://schemas.microsoft.com/office/powerpoint/2010/main" val="497993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Adding “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pseudocounts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” to the observed counts when estimating P(X | Y) is called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smoothing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Smoothing makes the estimated probabilities less extreme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It is one way to perform regularization in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Naïve Bayes (reduce overfitting)</a:t>
            </a:r>
          </a:p>
        </p:txBody>
      </p:sp>
    </p:spTree>
    <p:extLst>
      <p:ext uri="{BB962C8B-B14F-4D97-AF65-F5344CB8AC3E}">
        <p14:creationId xmlns:p14="http://schemas.microsoft.com/office/powerpoint/2010/main" val="553835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vs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 conventional wisdom is that discriminative models generally perform better because they directly model what you care about, P(Y | X)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When to use generative models?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 have been shown to need less training data to reach peak performance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models are more conducive to unsupervised and semi-supervised learning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More on that point next week</a:t>
            </a:r>
          </a:p>
        </p:txBody>
      </p:sp>
    </p:spTree>
    <p:extLst>
      <p:ext uri="{BB962C8B-B14F-4D97-AF65-F5344CB8AC3E}">
        <p14:creationId xmlns:p14="http://schemas.microsoft.com/office/powerpoint/2010/main" val="16394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Generative vs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While discriminative models are not often probabilistic (but can be, like logistic regression), generative models usually are.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Classify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cat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vs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dog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based on weight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Cats have a mean weight of 10 pounds (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stddev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2)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Dogs have a mean weight of 50 pounds (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stddev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20)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Could model the probability of the weight with a normal distribution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Normal(10, 2) distribution for cats, </a:t>
            </a:r>
            <a:br>
              <a:rPr lang="en-US" sz="2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Normal(50, 20) for dogs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This is a distribution of probability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density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, but will refer to this as probability in this lecture</a:t>
            </a:r>
          </a:p>
        </p:txBody>
      </p:sp>
    </p:spTree>
    <p:extLst>
      <p:ext uri="{BB962C8B-B14F-4D97-AF65-F5344CB8AC3E}">
        <p14:creationId xmlns:p14="http://schemas.microsoft.com/office/powerpoint/2010/main" val="34122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Classify an animal that weighs 14 pounds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=cat)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= .027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=dog)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= .004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03" y="2447571"/>
            <a:ext cx="3753594" cy="2081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90" y="4807210"/>
            <a:ext cx="3745707" cy="20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Classify an animal that weighs 14 pounds</a:t>
            </a:r>
          </a:p>
          <a:p>
            <a:pPr marL="0" indent="0">
              <a:buNone/>
            </a:pPr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b="1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b="1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=cat) </a:t>
            </a:r>
            <a:br>
              <a:rPr lang="en-US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  = .027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weight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=14 |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animal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=dog)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= .004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03" y="2447571"/>
            <a:ext cx="3753594" cy="2081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90" y="4807210"/>
            <a:ext cx="3745707" cy="2002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7602" y="2300288"/>
            <a:ext cx="3906397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Choosing the Y that gives the highest P(X | Y) is reasonable… but not quite the right thing to do</a:t>
            </a: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What if dogs were 99 times more common than cats in your dataset?</a:t>
            </a:r>
            <a:br>
              <a:rPr lang="en-US" sz="22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That would affect the probability of being a cat versus a dog.</a:t>
            </a:r>
            <a:br>
              <a:rPr lang="en-US" sz="2200" dirty="0">
                <a:latin typeface="Helvetica" charset="0"/>
                <a:ea typeface="Helvetica" charset="0"/>
                <a:cs typeface="Helvetica" charset="0"/>
              </a:rPr>
            </a:b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Bayes’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7243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We have P(X | Y), but we really want P(Y | X)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Bayes’ theorem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(or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Bayes’ rule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marL="0" indent="0">
              <a:buNone/>
            </a:pP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P(B | A) = P(A | B) P(B)</a:t>
            </a: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                      P(A)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68524" y="4171950"/>
            <a:ext cx="2506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3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51804</TotalTime>
  <Words>2067</Words>
  <Application>Microsoft Macintosh PowerPoint</Application>
  <PresentationFormat>On-screen Show (4:3)</PresentationFormat>
  <Paragraphs>369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Helvetica</vt:lpstr>
      <vt:lpstr>Office Theme</vt:lpstr>
      <vt:lpstr>Generative Learning</vt:lpstr>
      <vt:lpstr>Generative vs Discriminative</vt:lpstr>
      <vt:lpstr>Generative vs Discriminative</vt:lpstr>
      <vt:lpstr>Generative vs Discriminative</vt:lpstr>
      <vt:lpstr>Generative vs Discriminative</vt:lpstr>
      <vt:lpstr>Example</vt:lpstr>
      <vt:lpstr>Example</vt:lpstr>
      <vt:lpstr>Example</vt:lpstr>
      <vt:lpstr>Bayes’ Theorem</vt:lpstr>
      <vt:lpstr>Naïve Bayes</vt:lpstr>
      <vt:lpstr>Naïve Bayes</vt:lpstr>
      <vt:lpstr>Naïve Bayes</vt:lpstr>
      <vt:lpstr>Naïve Bayes</vt:lpstr>
      <vt:lpstr>Naïve Bayes</vt:lpstr>
      <vt:lpstr>Example</vt:lpstr>
      <vt:lpstr>Example</vt:lpstr>
      <vt:lpstr>Example</vt:lpstr>
      <vt:lpstr>Example</vt:lpstr>
      <vt:lpstr>Naïve Bayes</vt:lpstr>
      <vt:lpstr>Naïve Bayes</vt:lpstr>
      <vt:lpstr>Naïve Bayes</vt:lpstr>
      <vt:lpstr>Defining P(X | Y)</vt:lpstr>
      <vt:lpstr>Defining P(X | Y)</vt:lpstr>
      <vt:lpstr>Joint Probability</vt:lpstr>
      <vt:lpstr>Joint Probability</vt:lpstr>
      <vt:lpstr>Joint Probability</vt:lpstr>
      <vt:lpstr>Joint Probability</vt:lpstr>
      <vt:lpstr>Joint Probability</vt:lpstr>
      <vt:lpstr>Joint Probability</vt:lpstr>
      <vt:lpstr>Joint Probability</vt:lpstr>
      <vt:lpstr>Independence</vt:lpstr>
      <vt:lpstr>Conditional Independence</vt:lpstr>
      <vt:lpstr>Conditional Independence</vt:lpstr>
      <vt:lpstr>Conditional Independence</vt:lpstr>
      <vt:lpstr>Defining P(X | Y)</vt:lpstr>
      <vt:lpstr>Document Classification</vt:lpstr>
      <vt:lpstr>Document Classification</vt:lpstr>
      <vt:lpstr>Document Classification</vt:lpstr>
      <vt:lpstr>Document Classification</vt:lpstr>
      <vt:lpstr>Document Classification</vt:lpstr>
      <vt:lpstr>Document Classification</vt:lpstr>
      <vt:lpstr>Document Classification</vt:lpstr>
      <vt:lpstr>Smoothing</vt:lpstr>
      <vt:lpstr>Generative vs Discriminative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1900</cp:revision>
  <cp:lastPrinted>2018-11-29T21:54:01Z</cp:lastPrinted>
  <dcterms:created xsi:type="dcterms:W3CDTF">2016-08-20T00:24:39Z</dcterms:created>
  <dcterms:modified xsi:type="dcterms:W3CDTF">2018-12-02T23:38:14Z</dcterms:modified>
</cp:coreProperties>
</file>