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9"/>
  </p:notesMasterIdLst>
  <p:sldIdLst>
    <p:sldId id="256" r:id="rId2"/>
    <p:sldId id="714" r:id="rId3"/>
    <p:sldId id="610" r:id="rId4"/>
    <p:sldId id="680" r:id="rId5"/>
    <p:sldId id="681" r:id="rId6"/>
    <p:sldId id="682" r:id="rId7"/>
    <p:sldId id="683" r:id="rId8"/>
    <p:sldId id="645" r:id="rId9"/>
    <p:sldId id="685" r:id="rId10"/>
    <p:sldId id="687" r:id="rId11"/>
    <p:sldId id="688" r:id="rId12"/>
    <p:sldId id="689" r:id="rId13"/>
    <p:sldId id="690" r:id="rId14"/>
    <p:sldId id="691" r:id="rId15"/>
    <p:sldId id="624" r:id="rId16"/>
    <p:sldId id="692" r:id="rId17"/>
    <p:sldId id="693" r:id="rId18"/>
    <p:sldId id="635" r:id="rId19"/>
    <p:sldId id="637" r:id="rId20"/>
    <p:sldId id="638" r:id="rId21"/>
    <p:sldId id="642" r:id="rId22"/>
    <p:sldId id="648" r:id="rId23"/>
    <p:sldId id="694" r:id="rId24"/>
    <p:sldId id="652" r:id="rId25"/>
    <p:sldId id="650" r:id="rId26"/>
    <p:sldId id="695" r:id="rId27"/>
    <p:sldId id="653" r:id="rId28"/>
    <p:sldId id="655" r:id="rId29"/>
    <p:sldId id="656" r:id="rId30"/>
    <p:sldId id="651" r:id="rId31"/>
    <p:sldId id="658" r:id="rId32"/>
    <p:sldId id="696" r:id="rId33"/>
    <p:sldId id="697" r:id="rId34"/>
    <p:sldId id="698" r:id="rId35"/>
    <p:sldId id="699" r:id="rId36"/>
    <p:sldId id="659" r:id="rId37"/>
    <p:sldId id="660" r:id="rId38"/>
    <p:sldId id="661" r:id="rId39"/>
    <p:sldId id="663" r:id="rId40"/>
    <p:sldId id="664" r:id="rId41"/>
    <p:sldId id="667" r:id="rId42"/>
    <p:sldId id="668" r:id="rId43"/>
    <p:sldId id="665" r:id="rId44"/>
    <p:sldId id="669" r:id="rId45"/>
    <p:sldId id="670" r:id="rId46"/>
    <p:sldId id="671" r:id="rId47"/>
    <p:sldId id="672" r:id="rId48"/>
    <p:sldId id="673" r:id="rId49"/>
    <p:sldId id="674" r:id="rId50"/>
    <p:sldId id="675" r:id="rId51"/>
    <p:sldId id="662" r:id="rId52"/>
    <p:sldId id="676" r:id="rId53"/>
    <p:sldId id="677" r:id="rId54"/>
    <p:sldId id="678" r:id="rId55"/>
    <p:sldId id="679" r:id="rId56"/>
    <p:sldId id="657" r:id="rId57"/>
    <p:sldId id="700" r:id="rId58"/>
    <p:sldId id="702" r:id="rId59"/>
    <p:sldId id="704" r:id="rId60"/>
    <p:sldId id="712" r:id="rId61"/>
    <p:sldId id="709" r:id="rId62"/>
    <p:sldId id="707" r:id="rId63"/>
    <p:sldId id="710" r:id="rId64"/>
    <p:sldId id="706" r:id="rId65"/>
    <p:sldId id="708" r:id="rId66"/>
    <p:sldId id="711" r:id="rId67"/>
    <p:sldId id="71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78"/>
    <a:srgbClr val="043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6"/>
    <p:restoredTop sz="83259"/>
  </p:normalViewPr>
  <p:slideViewPr>
    <p:cSldViewPr snapToGrid="0" snapToObjects="1">
      <p:cViewPr varScale="1">
        <p:scale>
          <a:sx n="96" d="100"/>
          <a:sy n="96" d="100"/>
        </p:scale>
        <p:origin x="13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6906-F115-3743-8409-1CC621CF8DD1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A14B-CE4A-A746-BF13-41963408A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5B2E-8515-7D4D-BB1C-6F79B2B3D393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122363"/>
            <a:ext cx="854964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Generative Clustering,</a:t>
            </a:r>
            <a:br>
              <a:rPr lang="en-US" sz="500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Topic Modeling, &amp;</a:t>
            </a:r>
            <a:br>
              <a:rPr lang="en-US" sz="500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Bayesian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7"/>
            <a:ext cx="7543800" cy="3255963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INFO-4604, Applied Machine Learning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University of Colorado Boulder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December 11-13, 2018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Prof. Michael Paul</a:t>
            </a:r>
          </a:p>
        </p:txBody>
      </p:sp>
    </p:spTree>
    <p:extLst>
      <p:ext uri="{BB962C8B-B14F-4D97-AF65-F5344CB8AC3E}">
        <p14:creationId xmlns:p14="http://schemas.microsoft.com/office/powerpoint/2010/main" val="132488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4"/>
            <a:ext cx="8358189" cy="4675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How would you use Naïve Bayes to randomly generate a document?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First, randomly pick a category, Z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Then, randomly pick words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Sampled according to the distribution, P(W | Z)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These steps are known as the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generative process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for this model</a:t>
            </a:r>
          </a:p>
        </p:txBody>
      </p:sp>
    </p:spTree>
    <p:extLst>
      <p:ext uri="{BB962C8B-B14F-4D97-AF65-F5344CB8AC3E}">
        <p14:creationId xmlns:p14="http://schemas.microsoft.com/office/powerpoint/2010/main" val="16125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4"/>
            <a:ext cx="8086727" cy="4675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How would you use Naïve Bayes to randomly generate a document?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This process won’t result in a coherent document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But, the words in the document are likely to be related to each other, since P(W | Z) will give high probability to words that are common in the particular category</a:t>
            </a:r>
          </a:p>
        </p:txBody>
      </p:sp>
    </p:spTree>
    <p:extLst>
      <p:ext uri="{BB962C8B-B14F-4D97-AF65-F5344CB8AC3E}">
        <p14:creationId xmlns:p14="http://schemas.microsoft.com/office/powerpoint/2010/main" val="48590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4"/>
            <a:ext cx="8086727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Another perspective on learning:</a:t>
            </a: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If you assume that the “generative process” for a model is how the data was generated, then work backwards and ask: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What are the probabilities that most likely would have generated the data that we observe?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generative process is almost always overly simplistic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But it can still be a way to learn something useful</a:t>
            </a:r>
          </a:p>
        </p:txBody>
      </p:sp>
    </p:spTree>
    <p:extLst>
      <p:ext uri="{BB962C8B-B14F-4D97-AF65-F5344CB8AC3E}">
        <p14:creationId xmlns:p14="http://schemas.microsoft.com/office/powerpoint/2010/main" val="115445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4"/>
            <a:ext cx="8086727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With unsupervised learning, the same approach applies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What are the probabilities that most likely would have generated the data that we observe?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If we observe similar patterns across multiple documents, those documents are likely to have been generated from the same latent category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8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4"/>
            <a:ext cx="8086727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Let’s first review (unsupervised) Naïve Bayes and Expectation Maximization (EM)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2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825624"/>
            <a:ext cx="8472488" cy="4689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 probabilities in Naïve Bayes: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=x | Y=y) =</a:t>
            </a:r>
          </a:p>
          <a:p>
            <a:pPr marL="0" indent="0" algn="ctr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# instances with label y where feature j has value x</a:t>
            </a:r>
          </a:p>
          <a:p>
            <a:pPr marL="0" indent="0" algn="ctr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# instances with label 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5264" y="3931604"/>
            <a:ext cx="81935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4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5624"/>
            <a:ext cx="8629649" cy="4689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 probabilities in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unsupervised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Naïve Bayes: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=x |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Z=z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</a:t>
            </a:r>
          </a:p>
          <a:p>
            <a:pPr marL="0" indent="0" algn="ctr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# instances with </a:t>
            </a:r>
            <a:r>
              <a:rPr lang="en-US" sz="26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category z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where feature j has value x</a:t>
            </a:r>
          </a:p>
          <a:p>
            <a:pPr marL="0" indent="0" algn="ctr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# instances with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category z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5264" y="3931604"/>
            <a:ext cx="81935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6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825624"/>
            <a:ext cx="8643937" cy="4689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 probabilities in unsupervised Naïve Bayes: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=x | Z=z) =</a:t>
            </a:r>
          </a:p>
          <a:p>
            <a:pPr marL="0" indent="0" algn="ctr">
              <a:buNone/>
            </a:pPr>
            <a:r>
              <a:rPr lang="en-US" sz="23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Expected </a:t>
            </a:r>
            <a:r>
              <a:rPr lang="en-US" sz="2300" dirty="0">
                <a:latin typeface="Helvetica" charset="0"/>
                <a:ea typeface="Helvetica" charset="0"/>
                <a:cs typeface="Helvetica" charset="0"/>
              </a:rPr>
              <a:t># instances with category z where feature j has value x</a:t>
            </a:r>
          </a:p>
          <a:p>
            <a:pPr marL="0" indent="0" algn="ctr">
              <a:buNone/>
            </a:pPr>
            <a:r>
              <a:rPr lang="en-US" sz="26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Expected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# instances with category z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25264" y="3888740"/>
            <a:ext cx="81935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8650" y="4929188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Using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Expectation Maximization (EM)</a:t>
            </a:r>
          </a:p>
        </p:txBody>
      </p:sp>
    </p:spTree>
    <p:extLst>
      <p:ext uri="{BB962C8B-B14F-4D97-AF65-F5344CB8AC3E}">
        <p14:creationId xmlns:p14="http://schemas.microsoft.com/office/powerpoint/2010/main" val="180038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01013" cy="1325563"/>
          </a:xfrm>
        </p:spPr>
        <p:txBody>
          <a:bodyPr/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Expectation Maximization (EM)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EM algorithm iteratively alternates between two steps: 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1. Expectation step (E-step)</a:t>
            </a:r>
          </a:p>
          <a:p>
            <a:pPr marL="0" indent="0">
              <a:buNone/>
            </a:pP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Calculate P(Z=z | 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 =        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 Z=z) P(Z=z)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for every instance           </a:t>
            </a:r>
            <a:r>
              <a:rPr lang="el-GR" sz="32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y’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 Z=z’) P(Z=z’)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2789" y="4517391"/>
            <a:ext cx="36131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789" y="5543550"/>
            <a:ext cx="4256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These parameters come from the previous iteration of EM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6413434" y="3502637"/>
            <a:ext cx="377190" cy="37046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01013" cy="1325563"/>
          </a:xfrm>
        </p:spPr>
        <p:txBody>
          <a:bodyPr/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Expectation Maximization (EM)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EM algorithm iteratively alternates between two steps: 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2. Maximization step (M-step)</a:t>
            </a:r>
          </a:p>
          <a:p>
            <a:pPr marL="0" indent="0">
              <a:buNone/>
            </a:pP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Update the probabilities P(X | Z) and P(Z), replacing the observed counts with the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expected values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of the counts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Equivalent to </a:t>
            </a:r>
            <a:r>
              <a:rPr lang="el-GR" sz="32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l-GR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P(Z=z | 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9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Unsupervised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Last week you saw how Naïve Bayes can be used in semi-supervised or unsupervised settings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Learn parameters with the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EM algorithm</a:t>
            </a:r>
          </a:p>
          <a:p>
            <a:endParaRPr lang="en-US" sz="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Unsupervised Naïve Bayes is considered a type of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topic model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when used for text data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Learns to group documents into different categories, referred to as “topics”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Instances are documents; features are words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Today’s focus is text, but ideas can be applied to other types of data</a:t>
            </a:r>
          </a:p>
        </p:txBody>
      </p:sp>
    </p:spTree>
    <p:extLst>
      <p:ext uri="{BB962C8B-B14F-4D97-AF65-F5344CB8AC3E}">
        <p14:creationId xmlns:p14="http://schemas.microsoft.com/office/powerpoint/2010/main" val="37625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01013" cy="1325563"/>
          </a:xfrm>
        </p:spPr>
        <p:txBody>
          <a:bodyPr/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Expectation Maximization (EM)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EM algorithm iteratively alternates between two steps: 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2. Maximization step (M-step)</a:t>
            </a:r>
          </a:p>
          <a:p>
            <a:pPr marL="0" indent="0">
              <a:buNone/>
            </a:pP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=x | Z=z) = </a:t>
            </a:r>
            <a:r>
              <a:rPr lang="el-GR" sz="32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l-GR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P(Z=z | 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=x)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                            </a:t>
            </a:r>
            <a:r>
              <a:rPr lang="el-GR" sz="32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l-GR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P(Z=z | 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for each feature j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and each category z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65385" y="4603116"/>
            <a:ext cx="3284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/>
          <p:cNvSpPr/>
          <p:nvPr/>
        </p:nvSpPr>
        <p:spPr>
          <a:xfrm rot="16200000">
            <a:off x="4827519" y="4432096"/>
            <a:ext cx="377190" cy="17282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87039" y="5619747"/>
            <a:ext cx="3242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Helvetica" charset="0"/>
                <a:ea typeface="Helvetica" charset="0"/>
                <a:cs typeface="Helvetica" charset="0"/>
              </a:rPr>
              <a:t>These values come from the E-step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Unsupervised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Need to set the number of latent classes</a:t>
            </a:r>
          </a:p>
          <a:p>
            <a:pPr marL="514350" indent="-514350">
              <a:buAutoNum type="arabi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Initially define the parameters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randomly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Randomly initialize P(X | Z) and P(Z) for all features and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Run the EM algorithm to update P(X | Z) and P(Z) based on unlabeled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After EM converges, the final estimates of  P(X | Z) and P(Z) can be used for clustering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12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Unsupervised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(unsupervised) Naïve Bayes, each document belongs to one category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This is a typical assumption for classification (though it doesn’t have to be – remember multi-label classification)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3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(unsupervised) Naïve Bayes, each document belongs to one category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This is a typical assumption for classification (though it doesn’t have to be – remember multi-label classification)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better model might allow documents to contain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multiple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latent categories (aka topics)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Called an 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admixture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of topics</a:t>
            </a:r>
          </a:p>
        </p:txBody>
      </p:sp>
    </p:spTree>
    <p:extLst>
      <p:ext uri="{BB962C8B-B14F-4D97-AF65-F5344CB8AC3E}">
        <p14:creationId xmlns:p14="http://schemas.microsoft.com/office/powerpoint/2010/main" val="1678006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Admixture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087"/>
            <a:ext cx="9144000" cy="4799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15075" y="6400800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Blei</a:t>
            </a:r>
            <a:r>
              <a:rPr lang="en-US" dirty="0"/>
              <a:t> (2012)</a:t>
            </a:r>
          </a:p>
        </p:txBody>
      </p:sp>
    </p:spTree>
    <p:extLst>
      <p:ext uri="{BB962C8B-B14F-4D97-AF65-F5344CB8AC3E}">
        <p14:creationId xmlns:p14="http://schemas.microsoft.com/office/powerpoint/2010/main" val="69668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an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admixture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model, each document has different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proportions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of different topics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Unsupervised Naïve Bayes is considered a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mixture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model (the dataset contains a mixture of topics, but each instance has only one topic)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Probability of each topic in a specific document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P(Z | d)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Another type of parameter to learn</a:t>
            </a:r>
          </a:p>
        </p:txBody>
      </p:sp>
    </p:spTree>
    <p:extLst>
      <p:ext uri="{BB962C8B-B14F-4D97-AF65-F5344CB8AC3E}">
        <p14:creationId xmlns:p14="http://schemas.microsoft.com/office/powerpoint/2010/main" val="631680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this type of model, the “generative process” for a document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can be described as: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For each token in the document d: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Sample a topic z according to P(z | d)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Sample a word w according to P(w | z)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Contrast with Naïve Bayes: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Sample a topic z according to P(z)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For each token in the document d: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Sample a word w according to P(w | z)</a:t>
            </a:r>
          </a:p>
        </p:txBody>
      </p:sp>
    </p:spTree>
    <p:extLst>
      <p:ext uri="{BB962C8B-B14F-4D97-AF65-F5344CB8AC3E}">
        <p14:creationId xmlns:p14="http://schemas.microsoft.com/office/powerpoint/2010/main" val="2206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this type of model, the “generative process” for a document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can be described as: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For each token in the document d: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Sample a topic z according to P(z | d)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Sample a word w according to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P(w | z)</a:t>
            </a:r>
            <a:endParaRPr lang="en-US" sz="12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971550" lvl="1" indent="-514350">
              <a:buFont typeface="+mj-lt"/>
              <a:buAutoNum type="alphaLcParenR"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Same as in Naïve Bayes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(each “topic” has a distribution of words)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Parameters can be learned in a similar way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Called</a:t>
            </a:r>
            <a:r>
              <a:rPr lang="el-GR" i="1" dirty="0">
                <a:solidFill>
                  <a:srgbClr val="292934"/>
                </a:solidFill>
              </a:rPr>
              <a:t> </a:t>
            </a:r>
            <a:r>
              <a:rPr lang="el-GR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β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(sometimes </a:t>
            </a:r>
            <a:r>
              <a:rPr lang="el-GR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Φ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)by convention</a:t>
            </a:r>
          </a:p>
        </p:txBody>
      </p:sp>
    </p:spTree>
    <p:extLst>
      <p:ext uri="{BB962C8B-B14F-4D97-AF65-F5344CB8AC3E}">
        <p14:creationId xmlns:p14="http://schemas.microsoft.com/office/powerpoint/2010/main" val="699087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this type of model, the “generative process” for a document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can be described as: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For each token in the document d: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Sample a topic z according to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P(z | d)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Sample a word w according to P(w | z)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971550" lvl="1" indent="-514350">
              <a:buFont typeface="+mj-lt"/>
              <a:buAutoNum type="alphaLcParenR"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Related to but different from Naïve Bayes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Instead of one P(z) shared by every document, each document has its own distribution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More parameters to learn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Called </a:t>
            </a:r>
            <a:r>
              <a:rPr lang="el-GR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θ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by convention </a:t>
            </a:r>
          </a:p>
        </p:txBody>
      </p:sp>
    </p:spTree>
    <p:extLst>
      <p:ext uri="{BB962C8B-B14F-4D97-AF65-F5344CB8AC3E}">
        <p14:creationId xmlns:p14="http://schemas.microsoft.com/office/powerpoint/2010/main" val="614110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Admixture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087"/>
            <a:ext cx="9144000" cy="4799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15075" y="6400800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Blei</a:t>
            </a:r>
            <a:r>
              <a:rPr lang="en-US" dirty="0"/>
              <a:t> (2012)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8738" y="2271712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β</a:t>
            </a:r>
            <a:r>
              <a:rPr lang="en-US" sz="2400" b="1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8737" y="3353247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β</a:t>
            </a:r>
            <a:r>
              <a:rPr lang="en-US" sz="2400" b="1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8737" y="4459197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β</a:t>
            </a:r>
            <a:r>
              <a:rPr lang="en-US" sz="2400" b="1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8737" y="5565147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β</a:t>
            </a:r>
            <a:r>
              <a:rPr lang="en-US" sz="2400" b="1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8126" y="4228364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i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θ</a:t>
            </a:r>
            <a:r>
              <a:rPr lang="en-US" sz="2400" b="1" baseline="-25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7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Topic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4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Topic models are used to find common patterns in text datasets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Method of 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exploratory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analysis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For understanding data rather than prediction (though sometimes also useful for prediction – </a:t>
            </a:r>
            <a:br>
              <a:rPr lang="en-US" sz="2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we’ll see at the end of this lecture)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Unsupervised learning means that it can provide analysis without requiring a lot of input from a user</a:t>
            </a:r>
          </a:p>
        </p:txBody>
      </p:sp>
    </p:spTree>
    <p:extLst>
      <p:ext uri="{BB962C8B-B14F-4D97-AF65-F5344CB8AC3E}">
        <p14:creationId xmlns:p14="http://schemas.microsoft.com/office/powerpoint/2010/main" val="565881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How to learn </a:t>
            </a:r>
            <a:r>
              <a:rPr lang="el-GR" sz="3000" i="1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β</a:t>
            </a: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l-GR" sz="3000" i="1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θ</a:t>
            </a: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Expectation Maximization (EM) once again!</a:t>
            </a:r>
          </a:p>
        </p:txBody>
      </p:sp>
    </p:spTree>
    <p:extLst>
      <p:ext uri="{BB962C8B-B14F-4D97-AF65-F5344CB8AC3E}">
        <p14:creationId xmlns:p14="http://schemas.microsoft.com/office/powerpoint/2010/main" val="194871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E-step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P(topic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=j |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word=v,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b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	  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P(word=v, topic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=j |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l-GR" sz="28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P(word=v, topic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=k |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39333" y="4586813"/>
            <a:ext cx="4588934" cy="16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27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37667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M-step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new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 err="1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dj</a:t>
            </a:r>
            <a:endParaRPr lang="en-US" i="1" baseline="-25000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	# tokens in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with topic label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		  # tokens in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12506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228777" y="4198675"/>
            <a:ext cx="5238748" cy="1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0532" y="4678493"/>
            <a:ext cx="3014133" cy="11510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800000"/>
                </a:solidFill>
              </a:rPr>
              <a:t>if</a:t>
            </a:r>
            <a:r>
              <a:rPr lang="en-US" sz="2200" i="1" dirty="0"/>
              <a:t> the topic labels were observed!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just counting</a:t>
            </a:r>
          </a:p>
        </p:txBody>
      </p:sp>
    </p:spTree>
    <p:extLst>
      <p:ext uri="{BB962C8B-B14F-4D97-AF65-F5344CB8AC3E}">
        <p14:creationId xmlns:p14="http://schemas.microsoft.com/office/powerpoint/2010/main" val="1983209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37667"/>
          </a:xfrm>
        </p:spPr>
        <p:txBody>
          <a:bodyPr>
            <a:normAutofit/>
          </a:bodyPr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>
              <a:buNone/>
            </a:pP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M-step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new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 err="1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dj</a:t>
            </a:r>
            <a:endParaRPr lang="en-US" i="1" baseline="-25000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	   </a:t>
            </a:r>
            <a:r>
              <a:rPr lang="el-GR" sz="28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000" baseline="-25000" dirty="0" err="1">
                <a:latin typeface="Helvetica" charset="0"/>
                <a:ea typeface="Helvetica" charset="0"/>
                <a:cs typeface="Helvetica" charset="0"/>
              </a:rPr>
              <a:t>∈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P(topic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=j |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word 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b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l-GR" sz="28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sz="28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000" baseline="-25000" dirty="0" err="1">
                <a:latin typeface="Helvetica" charset="0"/>
                <a:ea typeface="Helvetica" charset="0"/>
                <a:cs typeface="Helvetica" charset="0"/>
              </a:rPr>
              <a:t>∈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800" i="1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P(topic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=k |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word 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b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    sum over each token </a:t>
            </a:r>
            <a:r>
              <a:rPr lang="en-US" sz="2200" i="1" dirty="0" err="1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2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in document </a:t>
            </a:r>
            <a:r>
              <a:rPr lang="en-US" sz="2200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</a:p>
          <a:p>
            <a:pPr lvl="1"/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numerator: the expected number of tokens with topic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in document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</a:p>
          <a:p>
            <a:pPr lvl="1"/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denominator: the number of tokens in document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61034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425536" y="4160305"/>
            <a:ext cx="5238748" cy="1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7863" y="4502827"/>
            <a:ext cx="267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just the number of tokens in the document</a:t>
            </a:r>
          </a:p>
        </p:txBody>
      </p:sp>
      <p:sp>
        <p:nvSpPr>
          <p:cNvPr id="8" name="Left Arrow 7"/>
          <p:cNvSpPr/>
          <p:nvPr/>
        </p:nvSpPr>
        <p:spPr>
          <a:xfrm>
            <a:off x="6781799" y="4231893"/>
            <a:ext cx="541864" cy="27093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820168" y="4257292"/>
            <a:ext cx="1066801" cy="491069"/>
          </a:xfrm>
          <a:prstGeom prst="curvedConnector3">
            <a:avLst>
              <a:gd name="adj1" fmla="val -5555"/>
            </a:avLst>
          </a:prstGeom>
          <a:ln w="19050"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0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517467" cy="5037667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M-step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new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 err="1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jw</a:t>
            </a:r>
            <a:endParaRPr lang="en-US" sz="1600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	# tokens with topic label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j 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and word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	           # tokens with topic label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72048" y="4240215"/>
            <a:ext cx="5970686" cy="1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60532" y="4924173"/>
            <a:ext cx="3014133" cy="11510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800000"/>
                </a:solidFill>
              </a:rPr>
              <a:t>if</a:t>
            </a:r>
            <a:r>
              <a:rPr lang="en-US" sz="2200" i="1" dirty="0"/>
              <a:t> the topic labels were observed!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just counting</a:t>
            </a:r>
          </a:p>
        </p:txBody>
      </p:sp>
    </p:spTree>
    <p:extLst>
      <p:ext uri="{BB962C8B-B14F-4D97-AF65-F5344CB8AC3E}">
        <p14:creationId xmlns:p14="http://schemas.microsoft.com/office/powerpoint/2010/main" val="1478121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517467" cy="5037667"/>
          </a:xfrm>
        </p:spPr>
        <p:txBody>
          <a:bodyPr>
            <a:normAutofit lnSpcReduction="10000"/>
          </a:bodyPr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M-step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new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 err="1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jw</a:t>
            </a:r>
            <a:endParaRPr lang="en-US" sz="1600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	   </a:t>
            </a:r>
            <a:r>
              <a:rPr lang="el-GR" sz="28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I(word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=w) P(topic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=j |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word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=w,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b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l-GR" sz="28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sz="28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i="1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I(word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=v) P(topic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=j |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word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=v,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b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                </a:t>
            </a:r>
            <a:r>
              <a:rPr lang="en-US" sz="16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sum over vocabulary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    sum over each token </a:t>
            </a:r>
            <a:r>
              <a:rPr lang="en-US" sz="2200" i="1" dirty="0" err="1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2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in the entire corpus</a:t>
            </a:r>
            <a:endParaRPr lang="en-US" sz="2200" i="1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numerator: the expected number of times word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belongs to topic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</a:p>
          <a:p>
            <a:pPr lvl="1"/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denominator: the expected number of all tokens belonging to topic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j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2773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436186" y="3937068"/>
            <a:ext cx="6972774" cy="1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5400000">
            <a:off x="882757" y="3947319"/>
            <a:ext cx="1066801" cy="491069"/>
          </a:xfrm>
          <a:prstGeom prst="curvedConnector3">
            <a:avLst>
              <a:gd name="adj1" fmla="val -5555"/>
            </a:avLst>
          </a:prstGeom>
          <a:ln w="28575"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>
            <a:off x="1601894" y="4287839"/>
            <a:ext cx="491067" cy="220134"/>
          </a:xfrm>
          <a:prstGeom prst="curvedConnector3">
            <a:avLst>
              <a:gd name="adj1" fmla="val -12069"/>
            </a:avLst>
          </a:prstGeom>
          <a:ln w="28575"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ket 8"/>
          <p:cNvSpPr/>
          <p:nvPr/>
        </p:nvSpPr>
        <p:spPr>
          <a:xfrm rot="16200000">
            <a:off x="2754911" y="3275118"/>
            <a:ext cx="128981" cy="1452881"/>
          </a:xfrm>
          <a:prstGeom prst="rightBracket">
            <a:avLst>
              <a:gd name="adj" fmla="val 0"/>
            </a:avLst>
          </a:pr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2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Smoothing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From last week’s Naïve Bayes lecture:</a:t>
            </a:r>
          </a:p>
          <a:p>
            <a:pPr marL="0" indent="0">
              <a:buNone/>
            </a:pP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Adding “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pseudocounts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” to the observed counts when estimating P(X | Y) is called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smoothing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Smoothing makes the estimated probabilities less extreme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It is one way to perform regularization in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 (reduce overfitting)</a:t>
            </a:r>
          </a:p>
        </p:txBody>
      </p:sp>
    </p:spTree>
    <p:extLst>
      <p:ext uri="{BB962C8B-B14F-4D97-AF65-F5344CB8AC3E}">
        <p14:creationId xmlns:p14="http://schemas.microsoft.com/office/powerpoint/2010/main" val="789173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Smoothing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Smoothing is also commonly done in unsupervised learning like topic modeling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Today we’ll see a mathematical justification for smoothing</a:t>
            </a:r>
          </a:p>
        </p:txBody>
      </p:sp>
    </p:spTree>
    <p:extLst>
      <p:ext uri="{BB962C8B-B14F-4D97-AF65-F5344CB8AC3E}">
        <p14:creationId xmlns:p14="http://schemas.microsoft.com/office/powerpoint/2010/main" val="1867902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Smoothing: Generative Perspective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general models, we can also treat the parameters themselves as random variables</a:t>
            </a:r>
          </a:p>
          <a:p>
            <a:pPr lvl="1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l-GR" sz="2600" i="1" dirty="0"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)?</a:t>
            </a:r>
          </a:p>
          <a:p>
            <a:pPr lvl="1"/>
            <a:r>
              <a:rPr lang="en-US" sz="26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l-GR" sz="2600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sz="26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)?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Called the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prior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probability of the parameters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Same concept as the prior P(Y) in Naïve Bayes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We’ll see that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pseudocount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smoothing is the result when the parameters have a prior distribution called the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436514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Geometry of Probability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distribution over K elements is a point on a K-1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simplex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2-simplex is called a triangle</a:t>
            </a:r>
          </a:p>
        </p:txBody>
      </p:sp>
      <p:sp>
        <p:nvSpPr>
          <p:cNvPr id="8" name="Isosceles Triangle 3"/>
          <p:cNvSpPr/>
          <p:nvPr/>
        </p:nvSpPr>
        <p:spPr>
          <a:xfrm>
            <a:off x="1288276" y="3081544"/>
            <a:ext cx="4044407" cy="3486558"/>
          </a:xfrm>
          <a:prstGeom prst="triangle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15745" y="2701457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9609" y="6301859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8810" y="6284926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557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Topic Models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366" b="13366"/>
          <a:stretch>
            <a:fillRect/>
          </a:stretch>
        </p:blipFill>
        <p:spPr>
          <a:xfrm>
            <a:off x="457200" y="1600200"/>
            <a:ext cx="8229600" cy="4876800"/>
          </a:xfrm>
        </p:spPr>
      </p:pic>
      <p:sp>
        <p:nvSpPr>
          <p:cNvPr id="7" name="TextBox 6"/>
          <p:cNvSpPr txBox="1"/>
          <p:nvPr/>
        </p:nvSpPr>
        <p:spPr>
          <a:xfrm>
            <a:off x="5457825" y="6477000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Talley et al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3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Geometry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distribution over K elements is a point on a K-1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simplex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2-simplex is called a triangle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288276" y="3081544"/>
            <a:ext cx="4044407" cy="3486558"/>
          </a:xfrm>
          <a:prstGeom prst="triangle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15745" y="2701457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609" y="6301859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8810" y="6284926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9600" y="3725008"/>
            <a:ext cx="299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800000"/>
                </a:solidFill>
              </a:rPr>
              <a:t>A</a:t>
            </a:r>
            <a:r>
              <a:rPr lang="en-US" sz="2400" dirty="0"/>
              <a:t>) = 1</a:t>
            </a:r>
          </a:p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008000"/>
                </a:solidFill>
              </a:rPr>
              <a:t>B</a:t>
            </a:r>
            <a:r>
              <a:rPr lang="en-US" sz="2400" dirty="0"/>
              <a:t>) = 0</a:t>
            </a:r>
          </a:p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0000FF"/>
                </a:solidFill>
              </a:rPr>
              <a:t>C</a:t>
            </a:r>
            <a:r>
              <a:rPr lang="en-US" sz="2400" dirty="0"/>
              <a:t>) = 0</a:t>
            </a:r>
          </a:p>
        </p:txBody>
      </p:sp>
      <p:sp>
        <p:nvSpPr>
          <p:cNvPr id="10" name="Oval 9"/>
          <p:cNvSpPr/>
          <p:nvPr/>
        </p:nvSpPr>
        <p:spPr>
          <a:xfrm>
            <a:off x="3211178" y="3081545"/>
            <a:ext cx="215515" cy="2155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6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Geometry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distribution over K elements is a point on a K-1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simplex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2-simplex is called a triangle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288276" y="3081544"/>
            <a:ext cx="4044407" cy="3486558"/>
          </a:xfrm>
          <a:prstGeom prst="triangle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15745" y="2701457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609" y="6301859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8810" y="6284926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9600" y="3725008"/>
            <a:ext cx="299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800000"/>
                </a:solidFill>
              </a:rPr>
              <a:t>A</a:t>
            </a:r>
            <a:r>
              <a:rPr lang="en-US" sz="2400" dirty="0"/>
              <a:t>) = 1/2</a:t>
            </a:r>
          </a:p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008000"/>
                </a:solidFill>
              </a:rPr>
              <a:t>B</a:t>
            </a:r>
            <a:r>
              <a:rPr lang="en-US" sz="2400" dirty="0"/>
              <a:t>) = 1/2</a:t>
            </a:r>
          </a:p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0000FF"/>
                </a:solidFill>
              </a:rPr>
              <a:t>C</a:t>
            </a:r>
            <a:r>
              <a:rPr lang="en-US" sz="2400" dirty="0"/>
              <a:t>) = 0</a:t>
            </a:r>
          </a:p>
        </p:txBody>
      </p:sp>
      <p:sp>
        <p:nvSpPr>
          <p:cNvPr id="10" name="Oval 9"/>
          <p:cNvSpPr/>
          <p:nvPr/>
        </p:nvSpPr>
        <p:spPr>
          <a:xfrm>
            <a:off x="2245978" y="4642089"/>
            <a:ext cx="215515" cy="2155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5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Geometry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distribution over K elements is a point on a K-1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simplex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2-simplex is called a triangle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288276" y="3081544"/>
            <a:ext cx="4044407" cy="3486558"/>
          </a:xfrm>
          <a:prstGeom prst="triangle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15745" y="2701457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609" y="6301859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8810" y="6284926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9600" y="3725008"/>
            <a:ext cx="299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800000"/>
                </a:solidFill>
              </a:rPr>
              <a:t>A</a:t>
            </a:r>
            <a:r>
              <a:rPr lang="en-US" sz="2400" dirty="0"/>
              <a:t>) = 1/3</a:t>
            </a:r>
          </a:p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008000"/>
                </a:solidFill>
              </a:rPr>
              <a:t>B</a:t>
            </a:r>
            <a:r>
              <a:rPr lang="en-US" sz="2400" dirty="0"/>
              <a:t>) = 1/3</a:t>
            </a:r>
          </a:p>
          <a:p>
            <a:r>
              <a:rPr lang="en-US" sz="2400" dirty="0"/>
              <a:t>P(</a:t>
            </a:r>
            <a:r>
              <a:rPr lang="en-US" sz="2400" b="1" dirty="0">
                <a:solidFill>
                  <a:srgbClr val="0000FF"/>
                </a:solidFill>
              </a:rPr>
              <a:t>C</a:t>
            </a:r>
            <a:r>
              <a:rPr lang="en-US" sz="2400" dirty="0"/>
              <a:t>) = 1/3</a:t>
            </a:r>
          </a:p>
        </p:txBody>
      </p:sp>
      <p:sp>
        <p:nvSpPr>
          <p:cNvPr id="10" name="Oval 9"/>
          <p:cNvSpPr/>
          <p:nvPr/>
        </p:nvSpPr>
        <p:spPr>
          <a:xfrm>
            <a:off x="3194245" y="5060800"/>
            <a:ext cx="215515" cy="2155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91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Continuous distribution (probability density) over points in the simplex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“distribution of distributions”</a:t>
            </a:r>
          </a:p>
        </p:txBody>
      </p:sp>
      <p:sp>
        <p:nvSpPr>
          <p:cNvPr id="4" name="Isosceles Triangle 11"/>
          <p:cNvSpPr/>
          <p:nvPr/>
        </p:nvSpPr>
        <p:spPr>
          <a:xfrm>
            <a:off x="1288276" y="3081544"/>
            <a:ext cx="4044407" cy="3486559"/>
          </a:xfrm>
          <a:prstGeom prst="triangle">
            <a:avLst/>
          </a:prstGeom>
          <a:gradFill flip="none" rotWithShape="1">
            <a:gsLst>
              <a:gs pos="19000">
                <a:schemeClr val="accent1">
                  <a:lumMod val="50000"/>
                </a:schemeClr>
              </a:gs>
              <a:gs pos="76000">
                <a:schemeClr val="accent1">
                  <a:lumMod val="20000"/>
                  <a:lumOff val="80000"/>
                </a:schemeClr>
              </a:gs>
              <a:gs pos="47000">
                <a:schemeClr val="accent1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15745" y="2701457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609" y="6301859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8810" y="6284926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93544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Continuous distribution (probability density) over points in the simplex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“distribution of distributions”</a:t>
            </a:r>
          </a:p>
        </p:txBody>
      </p:sp>
      <p:sp>
        <p:nvSpPr>
          <p:cNvPr id="4" name="Isosceles Triangle 11"/>
          <p:cNvSpPr/>
          <p:nvPr/>
        </p:nvSpPr>
        <p:spPr>
          <a:xfrm>
            <a:off x="1288276" y="3081544"/>
            <a:ext cx="4044407" cy="3486559"/>
          </a:xfrm>
          <a:prstGeom prst="triangle">
            <a:avLst/>
          </a:prstGeom>
          <a:gradFill flip="none" rotWithShape="1">
            <a:gsLst>
              <a:gs pos="19000">
                <a:schemeClr val="accent1">
                  <a:lumMod val="50000"/>
                </a:schemeClr>
              </a:gs>
              <a:gs pos="76000">
                <a:schemeClr val="accent1">
                  <a:lumMod val="20000"/>
                  <a:lumOff val="80000"/>
                </a:schemeClr>
              </a:gs>
              <a:gs pos="47000">
                <a:schemeClr val="accent1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15745" y="2701457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609" y="6301859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8810" y="6284926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9466" y="2573554"/>
            <a:ext cx="3388783" cy="37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Denoted </a:t>
            </a:r>
            <a:r>
              <a:rPr lang="en-US" sz="2200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l-GR" sz="2200" b="1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l-GR" sz="2000" b="1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is a vector that gives the mean/variance of the  distribution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300"/>
              </a:spcAft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this example, </a:t>
            </a:r>
            <a:r>
              <a:rPr lang="el-GR" sz="2000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000" b="1" i="1" baseline="-25000" dirty="0">
                <a:solidFill>
                  <a:srgbClr val="008000"/>
                </a:solidFill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is larger than the others, so points closer to </a:t>
            </a:r>
            <a:r>
              <a:rPr lang="en-US" sz="2000" b="1" dirty="0">
                <a:solidFill>
                  <a:srgbClr val="008000"/>
                </a:solidFill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are more likely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Distributions that give </a:t>
            </a:r>
            <a:r>
              <a:rPr lang="en-US" b="1" dirty="0">
                <a:solidFill>
                  <a:srgbClr val="008000"/>
                </a:solidFill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high probability are more likely than distributions that don’t</a:t>
            </a:r>
          </a:p>
        </p:txBody>
      </p:sp>
    </p:spTree>
    <p:extLst>
      <p:ext uri="{BB962C8B-B14F-4D97-AF65-F5344CB8AC3E}">
        <p14:creationId xmlns:p14="http://schemas.microsoft.com/office/powerpoint/2010/main" val="1489235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Distribution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7764" y="3674199"/>
            <a:ext cx="4010534" cy="3486559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  <a:gs pos="38000">
                <a:schemeClr val="accent1">
                  <a:lumMod val="40000"/>
                  <a:lumOff val="60000"/>
                </a:schemeClr>
              </a:gs>
              <a:gs pos="48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Continuous distribution (probability density) over points in the simplex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“distribution of distributions”</a:t>
            </a:r>
          </a:p>
        </p:txBody>
      </p:sp>
      <p:sp>
        <p:nvSpPr>
          <p:cNvPr id="5" name="Isosceles Triangle 11"/>
          <p:cNvSpPr/>
          <p:nvPr/>
        </p:nvSpPr>
        <p:spPr>
          <a:xfrm>
            <a:off x="1288276" y="3081544"/>
            <a:ext cx="4044407" cy="3486559"/>
          </a:xfrm>
          <a:prstGeom prst="triangle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15745" y="2701457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609" y="6301859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8810" y="6284926"/>
            <a:ext cx="64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467" y="2573554"/>
            <a:ext cx="33528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Denoted </a:t>
            </a:r>
            <a:r>
              <a:rPr lang="en-US" sz="2200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l-GR" sz="2200" b="1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l-GR" sz="2000" b="1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is a vector that gives the mean/variance of the  distribution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300"/>
              </a:spcAft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this example, </a:t>
            </a:r>
            <a:r>
              <a:rPr lang="el-GR" sz="2000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000" b="1" i="1" baseline="-25000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l-GR" sz="2000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000" b="1" i="1" baseline="-25000" dirty="0">
                <a:solidFill>
                  <a:srgbClr val="008000"/>
                </a:solidFill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l-GR" sz="2000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000" b="1" i="1" baseline="-25000" dirty="0">
                <a:solidFill>
                  <a:srgbClr val="0000FF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, so distributions close to uniform are more likely</a:t>
            </a:r>
          </a:p>
          <a:p>
            <a:pPr>
              <a:spcAft>
                <a:spcPts val="300"/>
              </a:spcAft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Aft>
                <a:spcPts val="3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Larger values of </a:t>
            </a:r>
            <a:r>
              <a:rPr lang="el-GR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give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higher density around mean </a:t>
            </a:r>
          </a:p>
          <a:p>
            <a:pPr>
              <a:spcAft>
                <a:spcPts val="3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 (lower variance)</a:t>
            </a:r>
          </a:p>
        </p:txBody>
      </p:sp>
    </p:spTree>
    <p:extLst>
      <p:ext uri="{BB962C8B-B14F-4D97-AF65-F5344CB8AC3E}">
        <p14:creationId xmlns:p14="http://schemas.microsoft.com/office/powerpoint/2010/main" val="650823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Latent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Allocation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600199"/>
            <a:ext cx="8013700" cy="5114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LDA is the topic model previous slides, but with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priors on the parameters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and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endParaRPr lang="en-US" i="1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|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 = </a:t>
            </a:r>
            <a:r>
              <a:rPr lang="en-US" dirty="0" err="1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|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η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 = </a:t>
            </a:r>
            <a:r>
              <a:rPr lang="en-US" dirty="0" err="1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η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Most widely used topic model</a:t>
            </a:r>
          </a:p>
          <a:p>
            <a:pPr lvl="1"/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Lots of different implementations / learning algorithms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572915"/>
            <a:ext cx="7785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48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199"/>
            <a:ext cx="8058150" cy="511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How to learn </a:t>
            </a:r>
            <a:r>
              <a:rPr lang="el-GR" i="1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β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l-GR" i="1" dirty="0">
                <a:solidFill>
                  <a:srgbClr val="292934"/>
                </a:solidFill>
                <a:latin typeface="Arial" charset="0"/>
                <a:ea typeface="Arial" charset="0"/>
                <a:cs typeface="Arial" charset="0"/>
              </a:rPr>
              <a:t>θ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with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priors?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posterior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distribution of parameters for LDA: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Want to maximize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348036"/>
            <a:ext cx="6477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68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MAP Learning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600200"/>
            <a:ext cx="8386763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 far we have used EM to find parameters that maximize the likelihood of the data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EM can also find the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maximum a posteriori (MAP)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parameters that maximum the posterior probability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Similar objective as before, but with additional terms for the probability of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and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endParaRPr lang="en-US" i="1" dirty="0">
              <a:solidFill>
                <a:srgbClr val="29293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959740"/>
            <a:ext cx="6477000" cy="99060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6925735" y="4531260"/>
            <a:ext cx="474134" cy="30054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16805" y="4513276"/>
            <a:ext cx="128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1236478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MAP Learning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E-step is the same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M-step is modified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new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d1</a:t>
            </a: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	  </a:t>
            </a:r>
            <a:r>
              <a:rPr lang="el-GR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i="1" baseline="-250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- 1 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+ </a:t>
            </a:r>
            <a:r>
              <a:rPr lang="el-GR" sz="28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000" baseline="-25000" dirty="0" err="1">
                <a:latin typeface="Helvetica" charset="0"/>
                <a:ea typeface="Helvetica" charset="0"/>
                <a:cs typeface="Helvetica" charset="0"/>
              </a:rPr>
              <a:t>∈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P(topic 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=1 |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word 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b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l-GR" sz="32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k </a:t>
            </a: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l-GR" i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i="1" baseline="-250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 - 1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+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sz="28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000" baseline="-25000" dirty="0" err="1">
                <a:latin typeface="Helvetica" charset="0"/>
                <a:ea typeface="Helvetica" charset="0"/>
                <a:cs typeface="Helvetica" charset="0"/>
              </a:rPr>
              <a:t>∈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800" i="1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P(topic 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|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word 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 </a:t>
            </a:r>
            <a:r>
              <a:rPr lang="en-US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β</a:t>
            </a:r>
            <a:r>
              <a:rPr lang="en-US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r>
              <a:rPr lang="en-US" sz="2800" b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02608" y="4083056"/>
            <a:ext cx="67989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Bracket 12"/>
          <p:cNvSpPr/>
          <p:nvPr/>
        </p:nvSpPr>
        <p:spPr>
          <a:xfrm rot="16200000">
            <a:off x="2045725" y="3280285"/>
            <a:ext cx="141879" cy="902125"/>
          </a:xfrm>
          <a:prstGeom prst="rightBracket">
            <a:avLst>
              <a:gd name="adj" fmla="val 0"/>
            </a:avLst>
          </a:pr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04530" y="2858204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pseudocounts</a:t>
            </a:r>
            <a:endParaRPr lang="en-US" sz="22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2052779" y="3120628"/>
            <a:ext cx="415636" cy="287865"/>
          </a:xfrm>
          <a:prstGeom prst="curvedConnector3">
            <a:avLst>
              <a:gd name="adj1" fmla="val 10555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4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Topic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09" y="1397666"/>
            <a:ext cx="6523182" cy="52416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825" y="6477000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Nguyen et al (2013)</a:t>
            </a:r>
          </a:p>
        </p:txBody>
      </p:sp>
    </p:spTree>
    <p:extLst>
      <p:ext uri="{BB962C8B-B14F-4D97-AF65-F5344CB8AC3E}">
        <p14:creationId xmlns:p14="http://schemas.microsoft.com/office/powerpoint/2010/main" val="1542293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MAP Learning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Where do the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pseudocounts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come from?</a:t>
            </a:r>
            <a:br>
              <a:rPr lang="en-US" sz="3200" dirty="0">
                <a:latin typeface="Helvetica" charset="0"/>
                <a:ea typeface="Helvetica" charset="0"/>
                <a:cs typeface="Helvetica" charset="0"/>
              </a:rPr>
            </a:b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probability of observing the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 topic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times given the parameter </a:t>
            </a:r>
            <a:r>
              <a:rPr lang="el-GR" sz="2600" i="1" dirty="0"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sz="2600" i="1" baseline="-25000" dirty="0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is proportional to: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l-GR" i="1" dirty="0"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i="1" baseline="30000" dirty="0" err="1">
                <a:latin typeface="Helvetica" charset="0"/>
                <a:ea typeface="Helvetica" charset="0"/>
                <a:cs typeface="Helvetica" charset="0"/>
              </a:rPr>
              <a:t>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probability density of the parameter </a:t>
            </a:r>
            <a:r>
              <a:rPr lang="el-GR" sz="2600" i="1" dirty="0"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sz="2600" i="1" baseline="-25000" dirty="0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given the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parameter </a:t>
            </a:r>
            <a:r>
              <a:rPr lang="el-GR" sz="2600" i="1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600" i="1" baseline="-25000" dirty="0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is proportional to: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l-GR" i="1" dirty="0"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l-GR" i="1" baseline="30000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1400" i="1" baseline="30000" dirty="0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-1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product of these probabilities is proportional to: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l-GR" i="1" dirty="0"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i="1" baseline="-25000" dirty="0" err="1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i="1" baseline="30000" dirty="0" err="1"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+</a:t>
            </a:r>
            <a:r>
              <a:rPr lang="el-GR" i="1" baseline="30000" dirty="0"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1400" i="1" baseline="30000" dirty="0"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-1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23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Smoothing: Generative Perspective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0127" y="1600200"/>
            <a:ext cx="8846897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Larger </a:t>
            </a:r>
            <a:r>
              <a:rPr lang="en-US" sz="2200" dirty="0" err="1">
                <a:latin typeface="Helvetica" charset="0"/>
                <a:ea typeface="Helvetica" charset="0"/>
                <a:cs typeface="Helvetica" charset="0"/>
              </a:rPr>
              <a:t>pseudocounts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 will bias the MAP estimate more heavily</a:t>
            </a:r>
          </a:p>
          <a:p>
            <a:pPr marL="0" indent="0">
              <a:buNone/>
            </a:pP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Larger </a:t>
            </a:r>
            <a:r>
              <a:rPr lang="en-US" sz="2200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 parameters concentrate the density around the mean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8064"/>
            <a:ext cx="9144000" cy="38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40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Smoothing: Generative Perspective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05815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prior MAP estimation yields “</a:t>
            </a:r>
            <a:r>
              <a:rPr lang="el-GR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– 1” smoothing</a:t>
            </a:r>
          </a:p>
          <a:p>
            <a:pPr lvl="1"/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So what happens if </a:t>
            </a:r>
            <a:r>
              <a:rPr lang="el-GR" sz="2200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α</a:t>
            </a:r>
            <a:r>
              <a:rPr lang="en-US" sz="2200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&lt; 1? </a:t>
            </a:r>
          </a:p>
          <a:p>
            <a:pPr lvl="1"/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Highest density around edges of simplex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Prior favors small number of topics per document</a:t>
            </a:r>
          </a:p>
        </p:txBody>
      </p:sp>
    </p:spTree>
    <p:extLst>
      <p:ext uri="{BB962C8B-B14F-4D97-AF65-F5344CB8AC3E}">
        <p14:creationId xmlns:p14="http://schemas.microsoft.com/office/powerpoint/2010/main" val="1221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Posterior Inference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51" y="1600200"/>
            <a:ext cx="885825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if we don’t just want the parameters that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maximize the posterior?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if we care about the entire posterior distribution?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or at least the mean of the posterior distribution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Why?</a:t>
            </a:r>
          </a:p>
          <a:p>
            <a:pPr lvl="1"/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maybe the maximum doesn’t look like the rest</a:t>
            </a:r>
          </a:p>
          <a:p>
            <a:pPr lvl="1"/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other points of the posterior more likely to </a:t>
            </a:r>
            <a:br>
              <a:rPr lang="en-US" sz="22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generalize to data you haven’t seen before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29391"/>
            <a:ext cx="64770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48" y="3774959"/>
            <a:ext cx="3033417" cy="303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0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Posterior Inference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4325" y="1600200"/>
            <a:ext cx="8829675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if we don’t just want the parameters that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maximize the posterior?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This is harder</a:t>
            </a:r>
          </a:p>
          <a:p>
            <a:pPr marL="0" indent="0">
              <a:buNone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Computing the denominator involves summing over all possible configurations of the latent variables/parameters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29390"/>
            <a:ext cx="6477000" cy="9906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6213763" y="3432372"/>
            <a:ext cx="323274" cy="84520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6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29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Posterior Inference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001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Various methods existing for approximating the posterior (also called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Bayesian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inference)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spcBef>
                <a:spcPts val="1600"/>
              </a:spcBef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Random sampling</a:t>
            </a:r>
          </a:p>
          <a:p>
            <a:pPr lvl="1"/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Monte Carlo methods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Variational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inference</a:t>
            </a:r>
          </a:p>
          <a:p>
            <a:pPr lvl="1"/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Optimization using EM-like procedure</a:t>
            </a:r>
          </a:p>
          <a:p>
            <a:pPr lvl="1"/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MAP estimation is a simple case of this</a:t>
            </a:r>
          </a:p>
        </p:txBody>
      </p:sp>
    </p:spTree>
    <p:extLst>
      <p:ext uri="{BB962C8B-B14F-4D97-AF65-F5344CB8AC3E}">
        <p14:creationId xmlns:p14="http://schemas.microsoft.com/office/powerpoint/2010/main" val="1227277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Recall:</a:t>
            </a: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Methods like PCA can transform a high-dimensional feature space (e.g., each word is a feature) into a low-dimensional space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Each feature vector is rewritten as a new vector</a:t>
            </a:r>
          </a:p>
        </p:txBody>
      </p:sp>
    </p:spTree>
    <p:extLst>
      <p:ext uri="{BB962C8B-B14F-4D97-AF65-F5344CB8AC3E}">
        <p14:creationId xmlns:p14="http://schemas.microsoft.com/office/powerpoint/2010/main" val="1849370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Topic models can also be used as a form of dimensionality reduction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Each document’s feature vector is </a:t>
            </a:r>
            <a:r>
              <a:rPr lang="el-GR" sz="2600" i="1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θ</a:t>
            </a:r>
            <a:r>
              <a:rPr lang="en-US" sz="2600" i="1" baseline="-25000" dirty="0">
                <a:solidFill>
                  <a:srgbClr val="292934"/>
                </a:solidFill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, aka P(Z | d)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With 100 topics, this is a 100-dimensional vector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Semantically similar words will map to a similar part of the feature space, since then tend to be grouped into the same topics</a:t>
            </a:r>
          </a:p>
          <a:p>
            <a:pPr lvl="1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This is similar to the ideas behind “embedding” methods like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12402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Priors 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as Regularization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We saw that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priors are equivalent to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pseudocount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smoothing, which is used as regularization in Naïve Bayes</a:t>
            </a:r>
          </a:p>
          <a:p>
            <a:pPr marL="0" indent="0">
              <a:buNone/>
            </a:pP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Other types of priors are equivalent to other types of regularization you’ve seen!</a:t>
            </a:r>
          </a:p>
        </p:txBody>
      </p:sp>
    </p:spTree>
    <p:extLst>
      <p:ext uri="{BB962C8B-B14F-4D97-AF65-F5344CB8AC3E}">
        <p14:creationId xmlns:p14="http://schemas.microsoft.com/office/powerpoint/2010/main" val="826851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Priors 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as Regularization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Recall: For real-valued weights (e.g., SVM or logistic regression), the most common type of regularization is to minimize the L2 norm of the weights</a:t>
            </a:r>
          </a:p>
          <a:p>
            <a:pPr marL="0" indent="0">
              <a:buNone/>
            </a:pPr>
            <a:endParaRPr lang="en-US" sz="1200" i="1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Minimizing the L2 norm ends up being mathematically equivalent to having a prior distribution on the weights where the prior is the Gaussian (normal) distribution!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The mean of the Gaussian is 0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The variance of the Gaussian 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acts as the regularization 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strength (‘C’ or ‘alpha’)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192" y="4496430"/>
            <a:ext cx="3505620" cy="236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8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Topic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012"/>
            <a:ext cx="9144000" cy="5199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7825" y="6477000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Ramage</a:t>
            </a:r>
            <a:r>
              <a:rPr lang="en-US" dirty="0"/>
              <a:t> et al (2010)</a:t>
            </a:r>
          </a:p>
        </p:txBody>
      </p:sp>
    </p:spTree>
    <p:extLst>
      <p:ext uri="{BB962C8B-B14F-4D97-AF65-F5344CB8AC3E}">
        <p14:creationId xmlns:p14="http://schemas.microsoft.com/office/powerpoint/2010/main" val="921682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Priors 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as Regularization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9438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L1 regularization, which favors weights that are exactly 0, is equivalent to the Laplace (double exponential) distribution as the prior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Like with Gaussian, the mean is 0 and variance 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adjusts the regularization strength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64" y="3935554"/>
            <a:ext cx="3371273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73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Priors as Inductive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Recall that an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inductive bias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intentionally biases what a classifier learns toward certain characteristics that you think will be useful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Regularization toward small weights is a common type of inductive bias in machine learning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There are other useful inductive biases that can be encoded as priors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Any prior on the parameters is an inductive bias</a:t>
            </a:r>
          </a:p>
        </p:txBody>
      </p:sp>
    </p:spTree>
    <p:extLst>
      <p:ext uri="{BB962C8B-B14F-4D97-AF65-F5344CB8AC3E}">
        <p14:creationId xmlns:p14="http://schemas.microsoft.com/office/powerpoint/2010/main" val="1361949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Priors as Inductive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In topic models:</a:t>
            </a:r>
          </a:p>
          <a:p>
            <a:pPr marL="0" indent="0">
              <a:buNone/>
            </a:pP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priors bias the learned distributions toward the uniform distribution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Yields less extreme probabilities, reducing overfitting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But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Dirichlet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priors don’t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have to bias toward uniform!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Other biases can be useful.</a:t>
            </a:r>
          </a:p>
        </p:txBody>
      </p:sp>
      <p:sp>
        <p:nvSpPr>
          <p:cNvPr id="13" name="Isosceles Triangle 11"/>
          <p:cNvSpPr/>
          <p:nvPr/>
        </p:nvSpPr>
        <p:spPr>
          <a:xfrm>
            <a:off x="5182047" y="3829395"/>
            <a:ext cx="3038623" cy="2619504"/>
          </a:xfrm>
          <a:prstGeom prst="triangle">
            <a:avLst/>
          </a:prstGeom>
          <a:gradFill flip="none" rotWithShape="1">
            <a:gsLst>
              <a:gs pos="19000">
                <a:schemeClr val="accent1">
                  <a:lumMod val="50000"/>
                </a:schemeClr>
              </a:gs>
              <a:gs pos="76000">
                <a:schemeClr val="accent1">
                  <a:lumMod val="20000"/>
                  <a:lumOff val="80000"/>
                </a:schemeClr>
              </a:gs>
              <a:gs pos="47000">
                <a:schemeClr val="accent1">
                  <a:lumMod val="40000"/>
                  <a:lumOff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62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Priors as Inductive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In topic models: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087"/>
          <a:stretch/>
        </p:blipFill>
        <p:spPr>
          <a:xfrm>
            <a:off x="1119535" y="2500313"/>
            <a:ext cx="7176389" cy="4197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7825" y="6477000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Wallach et al (2009)</a:t>
            </a:r>
          </a:p>
        </p:txBody>
      </p:sp>
    </p:spTree>
    <p:extLst>
      <p:ext uri="{BB962C8B-B14F-4D97-AF65-F5344CB8AC3E}">
        <p14:creationId xmlns:p14="http://schemas.microsoft.com/office/powerpoint/2010/main" val="8213473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Priors as Inductive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For real-valued parameters, a Gaussian prior with mean of 0 is equivalent to L2 regularization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Can also use a Gaussian prior with a mean set to some value other than 0! </a:t>
            </a:r>
          </a:p>
          <a:p>
            <a:r>
              <a:rPr lang="en-US" sz="2500" dirty="0">
                <a:latin typeface="Helvetica" charset="0"/>
                <a:ea typeface="Helvetica" charset="0"/>
                <a:cs typeface="Helvetica" charset="0"/>
              </a:rPr>
              <a:t>If you believe certain features should have a positive or negative weight, you could set the mean of the prior to a positive or negative value to bias it in that direction</a:t>
            </a:r>
          </a:p>
        </p:txBody>
      </p:sp>
    </p:spTree>
    <p:extLst>
      <p:ext uri="{BB962C8B-B14F-4D97-AF65-F5344CB8AC3E}">
        <p14:creationId xmlns:p14="http://schemas.microsoft.com/office/powerpoint/2010/main" val="4148459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Priors as Inductive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15326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Example: domain adaptation</a:t>
            </a: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to do when your training data includes different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domains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(distributions of data)?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e.g., sentiment classification on reviews of movies and reviews of mattresses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Challenge in machine learning: might learn patterns that work in one domain but not another</a:t>
            </a:r>
          </a:p>
        </p:txBody>
      </p:sp>
    </p:spTree>
    <p:extLst>
      <p:ext uri="{BB962C8B-B14F-4D97-AF65-F5344CB8AC3E}">
        <p14:creationId xmlns:p14="http://schemas.microsoft.com/office/powerpoint/2010/main" val="1430679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Priors as Inductive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15326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One idea: learn each domain separately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But this is limited because you have less training data for each domain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to learn domain-specific parameters while still using all of the training data?</a:t>
            </a: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One approach 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Finkel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Manning 2009):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Learn “overall” feature weights for all domains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Learn domain-specific feature weights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prior for the domain-specific weights is a Gaussian distribution where the mean is the “overall” weight</a:t>
            </a: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882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8163" cy="1325563"/>
          </a:xfrm>
        </p:spPr>
        <p:txBody>
          <a:bodyPr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End!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6BF8D-217B-984C-BEEB-85698C53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Unsupervised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 is not often used as a topic model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We’ll learn more common, more complex models today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But let’s start by reviewing it, and then build off the same ideas</a:t>
            </a:r>
          </a:p>
        </p:txBody>
      </p:sp>
    </p:spTree>
    <p:extLst>
      <p:ext uri="{BB962C8B-B14F-4D97-AF65-F5344CB8AC3E}">
        <p14:creationId xmlns:p14="http://schemas.microsoft.com/office/powerpoint/2010/main" val="70046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58164" cy="4675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When we introduced generative models, we said that they can also be used to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generate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7865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4"/>
            <a:ext cx="8358189" cy="4675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How would you use Naïve Bayes to randomly generate a document?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First, randomly pick a category, </a:t>
            </a:r>
            <a:r>
              <a:rPr lang="en-US" strike="sngStrike" dirty="0">
                <a:latin typeface="Helvetica" charset="0"/>
                <a:ea typeface="Helvetica" charset="0"/>
                <a:cs typeface="Helvetica" charset="0"/>
              </a:rPr>
              <a:t>Y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Z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Notation convention to use Z for </a:t>
            </a:r>
            <a:r>
              <a:rPr lang="en-US" sz="2400" i="1" dirty="0">
                <a:latin typeface="Helvetica" charset="0"/>
                <a:ea typeface="Helvetica" charset="0"/>
                <a:cs typeface="Helvetica" charset="0"/>
              </a:rPr>
              <a:t>latent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categories in unsupervised modeling instead of Y (since Y often implies it is a known value you are trying to predict)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The category should be randomly sampled according to the prior distribution, P(Z)</a:t>
            </a:r>
          </a:p>
        </p:txBody>
      </p:sp>
    </p:spTree>
    <p:extLst>
      <p:ext uri="{BB962C8B-B14F-4D97-AF65-F5344CB8AC3E}">
        <p14:creationId xmlns:p14="http://schemas.microsoft.com/office/powerpoint/2010/main" val="16819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48867</TotalTime>
  <Words>2627</Words>
  <Application>Microsoft Macintosh PowerPoint</Application>
  <PresentationFormat>On-screen Show (4:3)</PresentationFormat>
  <Paragraphs>441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Helvetica</vt:lpstr>
      <vt:lpstr>Times</vt:lpstr>
      <vt:lpstr>Office Theme</vt:lpstr>
      <vt:lpstr>Equation</vt:lpstr>
      <vt:lpstr>Generative Clustering, Topic Modeling, &amp; Bayesian Inference</vt:lpstr>
      <vt:lpstr>Unsupervised Naïve Bayes</vt:lpstr>
      <vt:lpstr>Topic Models</vt:lpstr>
      <vt:lpstr>Topic Models</vt:lpstr>
      <vt:lpstr>Topic Models</vt:lpstr>
      <vt:lpstr>Topic Models</vt:lpstr>
      <vt:lpstr>Unsupervised Naïve Bayes</vt:lpstr>
      <vt:lpstr>Generative Models</vt:lpstr>
      <vt:lpstr>Generative Models</vt:lpstr>
      <vt:lpstr>Generative Models</vt:lpstr>
      <vt:lpstr>Generative Models</vt:lpstr>
      <vt:lpstr>Generative Models</vt:lpstr>
      <vt:lpstr>Generative Models</vt:lpstr>
      <vt:lpstr>Naïve Bayes</vt:lpstr>
      <vt:lpstr>Naïve Bayes</vt:lpstr>
      <vt:lpstr>Naïve Bayes</vt:lpstr>
      <vt:lpstr>Naïve Bayes</vt:lpstr>
      <vt:lpstr>Expectation Maximization (EM)</vt:lpstr>
      <vt:lpstr>Expectation Maximization (EM)</vt:lpstr>
      <vt:lpstr>Expectation Maximization (EM)</vt:lpstr>
      <vt:lpstr>Unsupervised Naïve Bayes</vt:lpstr>
      <vt:lpstr>Unsupervised Naïve Bayes</vt:lpstr>
      <vt:lpstr>Admixture Models</vt:lpstr>
      <vt:lpstr>Admixture Models</vt:lpstr>
      <vt:lpstr>Admixture Models</vt:lpstr>
      <vt:lpstr>Admixture Models</vt:lpstr>
      <vt:lpstr>Admixture Models</vt:lpstr>
      <vt:lpstr>Admixture Models</vt:lpstr>
      <vt:lpstr>Admixture Models</vt:lpstr>
      <vt:lpstr>Learning</vt:lpstr>
      <vt:lpstr>Learning</vt:lpstr>
      <vt:lpstr>Learning</vt:lpstr>
      <vt:lpstr>Learning</vt:lpstr>
      <vt:lpstr>Learning</vt:lpstr>
      <vt:lpstr>Learning</vt:lpstr>
      <vt:lpstr>Smoothing</vt:lpstr>
      <vt:lpstr>Smoothing</vt:lpstr>
      <vt:lpstr>Smoothing: Generative Perspective</vt:lpstr>
      <vt:lpstr>Geometry of Probability</vt:lpstr>
      <vt:lpstr>Geometry of Probability</vt:lpstr>
      <vt:lpstr>Geometry of Probability</vt:lpstr>
      <vt:lpstr>Geometry of Probability</vt:lpstr>
      <vt:lpstr>Dirichlet Distribution</vt:lpstr>
      <vt:lpstr>Dirichlet Distribution</vt:lpstr>
      <vt:lpstr>Dirichlet Distribution</vt:lpstr>
      <vt:lpstr>Latent Dirichlet Allocation (LDA)</vt:lpstr>
      <vt:lpstr>MAP Learning</vt:lpstr>
      <vt:lpstr>MAP Learning</vt:lpstr>
      <vt:lpstr>MAP Learning</vt:lpstr>
      <vt:lpstr>MAP Learning</vt:lpstr>
      <vt:lpstr>Smoothing: Generative Perspective</vt:lpstr>
      <vt:lpstr>Smoothing: Generative Perspective</vt:lpstr>
      <vt:lpstr>Posterior Inference</vt:lpstr>
      <vt:lpstr>Posterior Inference</vt:lpstr>
      <vt:lpstr>Posterior Inference</vt:lpstr>
      <vt:lpstr>Dimensionality Reduction</vt:lpstr>
      <vt:lpstr>Dimensionality Reduction</vt:lpstr>
      <vt:lpstr>Priors as Regularization</vt:lpstr>
      <vt:lpstr>Priors as Regularization</vt:lpstr>
      <vt:lpstr>Priors as Regularization</vt:lpstr>
      <vt:lpstr>Priors as Inductive Bias</vt:lpstr>
      <vt:lpstr>Priors as Inductive Bias</vt:lpstr>
      <vt:lpstr>Priors as Inductive Bias</vt:lpstr>
      <vt:lpstr>Priors as Inductive Bias</vt:lpstr>
      <vt:lpstr>Priors as Inductive Bias</vt:lpstr>
      <vt:lpstr>Priors as Inductive Bias</vt:lpstr>
      <vt:lpstr>The End!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Paul</dc:creator>
  <cp:lastModifiedBy>Michael Paul</cp:lastModifiedBy>
  <cp:revision>2279</cp:revision>
  <cp:lastPrinted>2017-12-13T02:48:36Z</cp:lastPrinted>
  <dcterms:created xsi:type="dcterms:W3CDTF">2016-08-20T00:24:39Z</dcterms:created>
  <dcterms:modified xsi:type="dcterms:W3CDTF">2018-12-13T22:35:16Z</dcterms:modified>
</cp:coreProperties>
</file>