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8"/>
  </p:notesMasterIdLst>
  <p:sldIdLst>
    <p:sldId id="256" r:id="rId3"/>
    <p:sldId id="258" r:id="rId4"/>
    <p:sldId id="451" r:id="rId5"/>
    <p:sldId id="348" r:id="rId6"/>
    <p:sldId id="470" r:id="rId7"/>
    <p:sldId id="471" r:id="rId8"/>
    <p:sldId id="349" r:id="rId9"/>
    <p:sldId id="472" r:id="rId10"/>
    <p:sldId id="473" r:id="rId11"/>
    <p:sldId id="474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52" r:id="rId33"/>
    <p:sldId id="496" r:id="rId34"/>
    <p:sldId id="497" r:id="rId35"/>
    <p:sldId id="498" r:id="rId36"/>
    <p:sldId id="499" r:id="rId3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zh-CN" altLang="en-US" dirty="0" smtClean="0"/>
              <a:t>数据仓库作业二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分类与聚类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</a:t>
            </a:r>
            <a:r>
              <a:rPr kumimoji="1" lang="zh-CN" altLang="en-US" sz="1800" dirty="0" smtClean="0"/>
              <a:t>：崔浩</a:t>
            </a:r>
            <a:r>
              <a:rPr kumimoji="1" lang="zh-CN" altLang="en-US" sz="1800" dirty="0" smtClean="0"/>
              <a:t>、</a:t>
            </a:r>
            <a:r>
              <a:rPr kumimoji="1" lang="zh-CN" altLang="en-US" sz="1800" dirty="0" smtClean="0"/>
              <a:t>钟春蒙</a:t>
            </a:r>
            <a:endParaRPr kumimoji="1"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29" y="2473080"/>
            <a:ext cx="9361826" cy="19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4-5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46" y="1305342"/>
            <a:ext cx="8173514" cy="2011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91" y="3588891"/>
            <a:ext cx="6705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4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4-5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305342"/>
            <a:ext cx="7367079" cy="11269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75" y="2308194"/>
            <a:ext cx="6473229" cy="43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886836"/>
            <a:ext cx="9724760" cy="954827"/>
          </a:xfrm>
        </p:spPr>
        <p:txBody>
          <a:bodyPr/>
          <a:lstStyle/>
          <a:p>
            <a:r>
              <a:rPr lang="zh-CN" altLang="en-US" sz="2400" dirty="0" smtClean="0"/>
              <a:t>朴素贝叶斯分类</a:t>
            </a:r>
            <a:endParaRPr lang="en-US" altLang="zh-CN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409700"/>
            <a:ext cx="8562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属性选择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674923" y="2155975"/>
            <a:ext cx="8942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选择了全部属性进行分类依据。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en-US" altLang="zh-CN" dirty="0"/>
              <a:t>age </a:t>
            </a:r>
            <a:r>
              <a:rPr lang="zh-CN" altLang="en-US" dirty="0"/>
              <a:t>，</a:t>
            </a:r>
            <a:r>
              <a:rPr lang="en-US" altLang="zh-CN" dirty="0"/>
              <a:t>duration </a:t>
            </a:r>
            <a:r>
              <a:rPr lang="zh-CN" altLang="en-US" dirty="0"/>
              <a:t>，</a:t>
            </a:r>
            <a:r>
              <a:rPr lang="en-US" altLang="zh-CN" dirty="0"/>
              <a:t>campaign </a:t>
            </a:r>
            <a:r>
              <a:rPr lang="zh-CN" altLang="en-US" dirty="0"/>
              <a:t>，</a:t>
            </a:r>
            <a:r>
              <a:rPr lang="en-US" altLang="zh-CN" dirty="0" err="1"/>
              <a:t>pdays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previous </a:t>
            </a:r>
            <a:r>
              <a:rPr lang="zh-CN" altLang="en-US" dirty="0"/>
              <a:t>，</a:t>
            </a:r>
            <a:r>
              <a:rPr lang="en-US" altLang="zh-CN" dirty="0" err="1"/>
              <a:t>emp.var.rate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cons.price.idx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cons.conf.idx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euribor3m </a:t>
            </a:r>
            <a:r>
              <a:rPr lang="zh-CN" altLang="en-US" dirty="0"/>
              <a:t>，</a:t>
            </a:r>
            <a:r>
              <a:rPr lang="en-US" altLang="zh-CN" dirty="0" err="1"/>
              <a:t>nr.employed</a:t>
            </a:r>
            <a:r>
              <a:rPr lang="en-US" altLang="zh-CN" dirty="0"/>
              <a:t> </a:t>
            </a:r>
            <a:r>
              <a:rPr lang="zh-CN" altLang="en-US" dirty="0"/>
              <a:t>作为数值型属性处理；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en-US" altLang="zh-CN" dirty="0"/>
              <a:t>job </a:t>
            </a:r>
            <a:r>
              <a:rPr lang="zh-CN" altLang="en-US" dirty="0"/>
              <a:t>，</a:t>
            </a:r>
            <a:r>
              <a:rPr lang="en-US" altLang="zh-CN" dirty="0"/>
              <a:t>marital </a:t>
            </a:r>
            <a:r>
              <a:rPr lang="zh-CN" altLang="en-US" dirty="0"/>
              <a:t>，</a:t>
            </a:r>
            <a:r>
              <a:rPr lang="en-US" altLang="zh-CN" dirty="0"/>
              <a:t>education </a:t>
            </a:r>
            <a:r>
              <a:rPr lang="zh-CN" altLang="en-US" dirty="0"/>
              <a:t>，</a:t>
            </a:r>
            <a:r>
              <a:rPr lang="en-US" altLang="zh-CN" dirty="0"/>
              <a:t>default </a:t>
            </a:r>
            <a:r>
              <a:rPr lang="zh-CN" altLang="en-US" dirty="0"/>
              <a:t>，</a:t>
            </a:r>
            <a:r>
              <a:rPr lang="en-US" altLang="zh-CN" dirty="0"/>
              <a:t>housing </a:t>
            </a:r>
            <a:r>
              <a:rPr lang="zh-CN" altLang="en-US" dirty="0"/>
              <a:t>，</a:t>
            </a:r>
            <a:r>
              <a:rPr lang="en-US" altLang="zh-CN" dirty="0"/>
              <a:t>loan </a:t>
            </a:r>
            <a:r>
              <a:rPr lang="zh-CN" altLang="en-US" dirty="0"/>
              <a:t>，</a:t>
            </a:r>
            <a:r>
              <a:rPr lang="en-US" altLang="zh-CN" dirty="0"/>
              <a:t>contact </a:t>
            </a:r>
            <a:r>
              <a:rPr lang="zh-CN" altLang="en-US" dirty="0"/>
              <a:t>，</a:t>
            </a:r>
            <a:r>
              <a:rPr lang="en-US" altLang="zh-CN" dirty="0"/>
              <a:t>month </a:t>
            </a:r>
            <a:r>
              <a:rPr lang="zh-CN" altLang="en-US" dirty="0"/>
              <a:t>，</a:t>
            </a:r>
            <a:r>
              <a:rPr lang="en-US" altLang="zh-CN" dirty="0" err="1"/>
              <a:t>day_of_week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poutcome</a:t>
            </a:r>
            <a:r>
              <a:rPr lang="en-US" altLang="zh-CN" dirty="0"/>
              <a:t> </a:t>
            </a:r>
            <a:r>
              <a:rPr lang="zh-CN" altLang="en-US" dirty="0"/>
              <a:t>作为非数值型属性处理</a:t>
            </a:r>
          </a:p>
        </p:txBody>
      </p:sp>
    </p:spTree>
    <p:extLst>
      <p:ext uri="{BB962C8B-B14F-4D97-AF65-F5344CB8AC3E}">
        <p14:creationId xmlns:p14="http://schemas.microsoft.com/office/powerpoint/2010/main" val="136407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数据集选择和复杂度分析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600325"/>
            <a:ext cx="88296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7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r="-136" b="75085"/>
          <a:stretch/>
        </p:blipFill>
        <p:spPr>
          <a:xfrm>
            <a:off x="1504227" y="1987858"/>
            <a:ext cx="8889322" cy="15188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76783" r="-60"/>
          <a:stretch/>
        </p:blipFill>
        <p:spPr>
          <a:xfrm>
            <a:off x="1504227" y="3301909"/>
            <a:ext cx="8882647" cy="14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-5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09" y="1305342"/>
            <a:ext cx="6997012" cy="47345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9806" y="1825953"/>
            <a:ext cx="3645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对于小样本集</a:t>
            </a:r>
            <a:r>
              <a:rPr lang="en-US" altLang="zh-CN" dirty="0"/>
              <a:t>bank-additional</a:t>
            </a:r>
            <a:r>
              <a:rPr lang="zh-CN" altLang="en-US" dirty="0"/>
              <a:t>，分类正确可以达到</a:t>
            </a:r>
            <a:r>
              <a:rPr lang="en-US" altLang="zh-CN" dirty="0"/>
              <a:t>0.8923948220064726</a:t>
            </a:r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大样本集</a:t>
            </a:r>
            <a:r>
              <a:rPr lang="en-US" altLang="zh-CN" dirty="0"/>
              <a:t>bank-additional-full</a:t>
            </a:r>
            <a:r>
              <a:rPr lang="zh-CN" altLang="en-US" dirty="0"/>
              <a:t>，分类准确度可以达到</a:t>
            </a:r>
            <a:r>
              <a:rPr lang="en-US" altLang="zh-CN" dirty="0"/>
              <a:t>0.8633972647082626</a:t>
            </a:r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大样本，改变数值型属性的分组策略，会影响到最终的分类结果</a:t>
            </a:r>
            <a:r>
              <a:rPr lang="zh-CN" altLang="en-US" dirty="0" smtClean="0"/>
              <a:t>。右图</a:t>
            </a:r>
            <a:r>
              <a:rPr lang="zh-CN" altLang="en-US" dirty="0"/>
              <a:t>是在等宽分组策略下，对应的</a:t>
            </a:r>
            <a:r>
              <a:rPr lang="en-US" altLang="zh-CN" dirty="0"/>
              <a:t>Precision</a:t>
            </a:r>
            <a:r>
              <a:rPr lang="zh-CN" altLang="en-US" dirty="0"/>
              <a:t>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99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886836"/>
            <a:ext cx="9724760" cy="954827"/>
          </a:xfrm>
        </p:spPr>
        <p:txBody>
          <a:bodyPr/>
          <a:lstStyle/>
          <a:p>
            <a:r>
              <a:rPr lang="en-US" altLang="zh-CN" sz="2400" dirty="0"/>
              <a:t>K-NN</a:t>
            </a:r>
            <a:r>
              <a:rPr lang="zh-CN" altLang="en-US" sz="2400" dirty="0" smtClean="0"/>
              <a:t>分类</a:t>
            </a:r>
            <a:endParaRPr lang="en-US" altLang="zh-CN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16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907871"/>
            <a:ext cx="9724760" cy="954827"/>
          </a:xfrm>
        </p:spPr>
        <p:txBody>
          <a:bodyPr/>
          <a:lstStyle/>
          <a:p>
            <a:r>
              <a:rPr lang="zh-CN" altLang="en-US" sz="2400" dirty="0" smtClean="0"/>
              <a:t>分类作业要求</a:t>
            </a:r>
            <a:endParaRPr lang="en-US" altLang="zh-CN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8975" y="5205835"/>
            <a:ext cx="8594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zh-CN" dirty="0"/>
              <a:t>根据银行客户的属性判断客户是否会订阅某项定期存款业务，不限定分类算法，要求至少实现两种算法，并且对于算法精度进行分析比较</a:t>
            </a:r>
            <a:endParaRPr lang="en-US" altLang="zh-CN" dirty="0"/>
          </a:p>
          <a:p>
            <a:pPr defTabSz="914400"/>
            <a:endParaRPr lang="en-US" altLang="zh-CN" dirty="0"/>
          </a:p>
          <a:p>
            <a:pPr defTabSz="914400"/>
            <a:endParaRPr lang="en-US" altLang="zh-CN" dirty="0"/>
          </a:p>
          <a:p>
            <a:pPr defTabSz="914400"/>
            <a:r>
              <a:rPr lang="zh-CN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576387"/>
            <a:ext cx="91916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属性选择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674923" y="2155975"/>
            <a:ext cx="8942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选择了全部属性进行分类依据。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en-US" altLang="zh-CN" dirty="0"/>
              <a:t>age </a:t>
            </a:r>
            <a:r>
              <a:rPr lang="zh-CN" altLang="en-US" dirty="0"/>
              <a:t>，</a:t>
            </a:r>
            <a:r>
              <a:rPr lang="en-US" altLang="zh-CN" dirty="0"/>
              <a:t>duration </a:t>
            </a:r>
            <a:r>
              <a:rPr lang="zh-CN" altLang="en-US" dirty="0"/>
              <a:t>，</a:t>
            </a:r>
            <a:r>
              <a:rPr lang="en-US" altLang="zh-CN" dirty="0"/>
              <a:t>campaign </a:t>
            </a:r>
            <a:r>
              <a:rPr lang="zh-CN" altLang="en-US" dirty="0"/>
              <a:t>，</a:t>
            </a:r>
            <a:r>
              <a:rPr lang="en-US" altLang="zh-CN" dirty="0" err="1"/>
              <a:t>pdays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previous </a:t>
            </a:r>
            <a:r>
              <a:rPr lang="zh-CN" altLang="en-US" dirty="0"/>
              <a:t>，</a:t>
            </a:r>
            <a:r>
              <a:rPr lang="en-US" altLang="zh-CN" dirty="0" err="1"/>
              <a:t>emp.var.rate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cons.price.idx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cons.conf.idx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euribor3m </a:t>
            </a:r>
            <a:r>
              <a:rPr lang="zh-CN" altLang="en-US" dirty="0"/>
              <a:t>，</a:t>
            </a:r>
            <a:r>
              <a:rPr lang="en-US" altLang="zh-CN" dirty="0" err="1"/>
              <a:t>nr.employed</a:t>
            </a:r>
            <a:r>
              <a:rPr lang="en-US" altLang="zh-CN" dirty="0"/>
              <a:t> </a:t>
            </a:r>
            <a:r>
              <a:rPr lang="zh-CN" altLang="en-US" dirty="0"/>
              <a:t>作为数值型属性处理；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en-US" altLang="zh-CN" dirty="0"/>
              <a:t>job </a:t>
            </a:r>
            <a:r>
              <a:rPr lang="zh-CN" altLang="en-US" dirty="0"/>
              <a:t>，</a:t>
            </a:r>
            <a:r>
              <a:rPr lang="en-US" altLang="zh-CN" dirty="0"/>
              <a:t>marital </a:t>
            </a:r>
            <a:r>
              <a:rPr lang="zh-CN" altLang="en-US" dirty="0"/>
              <a:t>，</a:t>
            </a:r>
            <a:r>
              <a:rPr lang="en-US" altLang="zh-CN" dirty="0"/>
              <a:t>education </a:t>
            </a:r>
            <a:r>
              <a:rPr lang="zh-CN" altLang="en-US" dirty="0"/>
              <a:t>，</a:t>
            </a:r>
            <a:r>
              <a:rPr lang="en-US" altLang="zh-CN" dirty="0"/>
              <a:t>default </a:t>
            </a:r>
            <a:r>
              <a:rPr lang="zh-CN" altLang="en-US" dirty="0"/>
              <a:t>，</a:t>
            </a:r>
            <a:r>
              <a:rPr lang="en-US" altLang="zh-CN" dirty="0"/>
              <a:t>housing </a:t>
            </a:r>
            <a:r>
              <a:rPr lang="zh-CN" altLang="en-US" dirty="0"/>
              <a:t>，</a:t>
            </a:r>
            <a:r>
              <a:rPr lang="en-US" altLang="zh-CN" dirty="0"/>
              <a:t>loan </a:t>
            </a:r>
            <a:r>
              <a:rPr lang="zh-CN" altLang="en-US" dirty="0"/>
              <a:t>，</a:t>
            </a:r>
            <a:r>
              <a:rPr lang="en-US" altLang="zh-CN" dirty="0"/>
              <a:t>contact </a:t>
            </a:r>
            <a:r>
              <a:rPr lang="zh-CN" altLang="en-US" dirty="0"/>
              <a:t>，</a:t>
            </a:r>
            <a:r>
              <a:rPr lang="en-US" altLang="zh-CN" dirty="0"/>
              <a:t>month </a:t>
            </a:r>
            <a:r>
              <a:rPr lang="zh-CN" altLang="en-US" dirty="0"/>
              <a:t>，</a:t>
            </a:r>
            <a:r>
              <a:rPr lang="en-US" altLang="zh-CN" dirty="0" err="1"/>
              <a:t>day_of_week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poutcome</a:t>
            </a:r>
            <a:r>
              <a:rPr lang="en-US" altLang="zh-CN" dirty="0"/>
              <a:t> </a:t>
            </a:r>
            <a:r>
              <a:rPr lang="zh-CN" altLang="en-US" dirty="0"/>
              <a:t>作为非数值型属性处理</a:t>
            </a:r>
          </a:p>
        </p:txBody>
      </p:sp>
    </p:spTree>
    <p:extLst>
      <p:ext uri="{BB962C8B-B14F-4D97-AF65-F5344CB8AC3E}">
        <p14:creationId xmlns:p14="http://schemas.microsoft.com/office/powerpoint/2010/main" val="4128549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数据集选择和复杂度分析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614612"/>
            <a:ext cx="9239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41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00300"/>
            <a:ext cx="914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6-5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806" y="1825953"/>
            <a:ext cx="19856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对于小样本</a:t>
            </a:r>
            <a:r>
              <a:rPr lang="zh-CN" altLang="en-US" dirty="0"/>
              <a:t>，在不同的</a:t>
            </a:r>
            <a:r>
              <a:rPr lang="en-US" altLang="zh-CN" dirty="0"/>
              <a:t>K</a:t>
            </a:r>
            <a:r>
              <a:rPr lang="zh-CN" altLang="en-US" dirty="0"/>
              <a:t>值时，</a:t>
            </a:r>
            <a:r>
              <a:rPr lang="en-US" altLang="zh-CN" dirty="0"/>
              <a:t>K-NN</a:t>
            </a:r>
            <a:r>
              <a:rPr lang="zh-CN" altLang="en-US" dirty="0"/>
              <a:t>分类对应的</a:t>
            </a:r>
            <a:r>
              <a:rPr lang="en-US" altLang="zh-CN" dirty="0"/>
              <a:t>Precision</a:t>
            </a:r>
            <a:r>
              <a:rPr lang="zh-CN" altLang="en-US" dirty="0"/>
              <a:t>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Accuracy</a:t>
            </a:r>
            <a:r>
              <a:rPr lang="zh-CN" altLang="en-US" dirty="0" smtClean="0"/>
              <a:t>如右图所示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55" y="1305342"/>
            <a:ext cx="7547464" cy="47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886836"/>
            <a:ext cx="9724760" cy="954827"/>
          </a:xfrm>
        </p:spPr>
        <p:txBody>
          <a:bodyPr/>
          <a:lstStyle/>
          <a:p>
            <a:r>
              <a:rPr lang="zh-CN" altLang="en-US" sz="2400" dirty="0" smtClean="0"/>
              <a:t>逻辑回归</a:t>
            </a:r>
            <a:r>
              <a:rPr lang="zh-CN" altLang="en-US" sz="2400" dirty="0" smtClean="0"/>
              <a:t>分类</a:t>
            </a:r>
            <a:endParaRPr lang="en-US" altLang="zh-CN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0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0" y="1490008"/>
            <a:ext cx="7791450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1" y="4638675"/>
            <a:ext cx="8758267" cy="1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属性选择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614612"/>
            <a:ext cx="9163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数据集选择和复杂度分析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514600"/>
            <a:ext cx="9086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8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514600"/>
            <a:ext cx="9439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886836"/>
            <a:ext cx="9724760" cy="954827"/>
          </a:xfrm>
        </p:spPr>
        <p:txBody>
          <a:bodyPr/>
          <a:lstStyle/>
          <a:p>
            <a:r>
              <a:rPr lang="zh-CN" altLang="en-US" sz="2400" dirty="0" smtClean="0"/>
              <a:t>分类评价标准</a:t>
            </a:r>
            <a:endParaRPr lang="en-US" altLang="zh-CN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2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6-5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806" y="1825953"/>
            <a:ext cx="19856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对于大样本，不同的步长会对逻辑回归分类的结果造成影响，在不同步长下，对应的</a:t>
            </a:r>
            <a:r>
              <a:rPr lang="en-US" altLang="zh-CN" dirty="0"/>
              <a:t>Precision</a:t>
            </a:r>
            <a:r>
              <a:rPr lang="zh-CN" altLang="en-US" dirty="0"/>
              <a:t>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Accuracy</a:t>
            </a:r>
            <a:r>
              <a:rPr lang="zh-CN" altLang="en-US" dirty="0"/>
              <a:t>如下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90" y="1305342"/>
            <a:ext cx="7635836" cy="51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3030555"/>
            <a:ext cx="9724760" cy="954827"/>
          </a:xfrm>
        </p:spPr>
        <p:txBody>
          <a:bodyPr/>
          <a:lstStyle/>
          <a:p>
            <a:r>
              <a:rPr lang="zh-CN" altLang="en-US" sz="2400" dirty="0"/>
              <a:t>四种分类方法比较</a:t>
            </a:r>
            <a:endParaRPr lang="en-US" altLang="zh-CN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适用范围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985962"/>
            <a:ext cx="98202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22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准确度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162175"/>
            <a:ext cx="9782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正样例平衡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814512"/>
            <a:ext cx="9248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30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可解释性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8</a:t>
            </a:r>
            <a:r>
              <a:rPr lang="en-US" altLang="zh-CN" sz="2400" dirty="0" smtClean="0"/>
              <a:t>-4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98" b="85253"/>
          <a:stretch/>
        </p:blipFill>
        <p:spPr>
          <a:xfrm>
            <a:off x="1019857" y="1356841"/>
            <a:ext cx="9496610" cy="1029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0628" r="-73"/>
          <a:stretch/>
        </p:blipFill>
        <p:spPr>
          <a:xfrm>
            <a:off x="1019857" y="2751556"/>
            <a:ext cx="9512886" cy="27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52" y="1174071"/>
            <a:ext cx="3705225" cy="161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90" y="3300859"/>
            <a:ext cx="5314950" cy="26955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01804" y="1614364"/>
            <a:ext cx="42420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如</a:t>
            </a:r>
            <a:r>
              <a:rPr lang="zh-CN" altLang="zh-CN" dirty="0"/>
              <a:t>图所示，分别统计四种分类结果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01804" y="3909982"/>
            <a:ext cx="47288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考虑</a:t>
            </a:r>
            <a:r>
              <a:rPr lang="zh-CN" altLang="en-US" dirty="0"/>
              <a:t>到本次分类的情景，为了尽可能多的找到购买服务的客户，应当在保证准确率的同时，尽可能增加真阳率，也就是增加类别为真的预测个数，甚至可以牺牲部分准确率来提高真阳</a:t>
            </a:r>
            <a:r>
              <a:rPr lang="zh-CN" altLang="en-US" dirty="0" smtClean="0"/>
              <a:t>率</a:t>
            </a:r>
            <a:r>
              <a:rPr lang="zh-CN" altLang="zh-CN" dirty="0" smtClean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417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886836"/>
            <a:ext cx="9724760" cy="954827"/>
          </a:xfrm>
        </p:spPr>
        <p:txBody>
          <a:bodyPr/>
          <a:lstStyle/>
          <a:p>
            <a:r>
              <a:rPr lang="zh-CN" altLang="en-US" sz="2400" dirty="0" smtClean="0"/>
              <a:t>实验环境</a:t>
            </a:r>
            <a:endParaRPr lang="en-US" altLang="zh-CN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47730" y="4406635"/>
            <a:ext cx="5038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操作系统：</a:t>
            </a:r>
            <a:r>
              <a:rPr lang="en-US" altLang="zh-CN" dirty="0"/>
              <a:t>Windows10 </a:t>
            </a:r>
            <a:r>
              <a:rPr lang="zh-CN" altLang="en-US" dirty="0"/>
              <a:t>专业版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</a:p>
          <a:p>
            <a:endParaRPr lang="zh-CN" altLang="en-US" dirty="0"/>
          </a:p>
          <a:p>
            <a:r>
              <a:rPr lang="zh-CN" altLang="en-US" dirty="0"/>
              <a:t>处理器：</a:t>
            </a:r>
            <a:r>
              <a:rPr lang="en-US" altLang="zh-CN" dirty="0"/>
              <a:t>Intel(R) Core(TM) i7-8700 @3.2GHZ</a:t>
            </a:r>
          </a:p>
          <a:p>
            <a:endParaRPr lang="en-US" altLang="zh-CN" dirty="0"/>
          </a:p>
          <a:p>
            <a:r>
              <a:rPr lang="zh-CN" altLang="en-US" dirty="0"/>
              <a:t>内存：</a:t>
            </a:r>
            <a:r>
              <a:rPr lang="en-US" altLang="zh-CN" dirty="0"/>
              <a:t>16G</a:t>
            </a:r>
          </a:p>
          <a:p>
            <a:endParaRPr lang="en-US" altLang="zh-CN" dirty="0"/>
          </a:p>
          <a:p>
            <a:r>
              <a:rPr lang="zh-CN" altLang="en-US" dirty="0"/>
              <a:t>编程语言：</a:t>
            </a:r>
            <a:r>
              <a:rPr lang="en-US" altLang="zh-CN" dirty="0"/>
              <a:t>Python 3.7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90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8975" y="2886836"/>
            <a:ext cx="9724760" cy="954827"/>
          </a:xfrm>
        </p:spPr>
        <p:txBody>
          <a:bodyPr/>
          <a:lstStyle/>
          <a:p>
            <a:r>
              <a:rPr lang="zh-CN" altLang="en-US" sz="2400" dirty="0" smtClean="0"/>
              <a:t>决策树分类</a:t>
            </a:r>
            <a:endParaRPr lang="en-US" altLang="zh-CN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39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算法描述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52285" y="1021257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1973" y="1991557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8389" y="1991557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3611" y="3180010"/>
            <a:ext cx="1827319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非数值型数据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74947" y="4137155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38747" y="4150310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6847" y="4150310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252" y="4137155"/>
            <a:ext cx="861133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349887" y="3965644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8" idx="2"/>
            <a:endCxn id="10" idx="0"/>
          </p:cNvCxnSpPr>
          <p:nvPr/>
        </p:nvCxnSpPr>
        <p:spPr>
          <a:xfrm flipH="1">
            <a:off x="7812349" y="1305667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2"/>
            <a:endCxn id="16" idx="0"/>
          </p:cNvCxnSpPr>
          <p:nvPr/>
        </p:nvCxnSpPr>
        <p:spPr>
          <a:xfrm>
            <a:off x="9197271" y="3464420"/>
            <a:ext cx="2463548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2"/>
            <a:endCxn id="13" idx="0"/>
          </p:cNvCxnSpPr>
          <p:nvPr/>
        </p:nvCxnSpPr>
        <p:spPr>
          <a:xfrm>
            <a:off x="9197271" y="3464420"/>
            <a:ext cx="461636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15" idx="0"/>
          </p:cNvCxnSpPr>
          <p:nvPr/>
        </p:nvCxnSpPr>
        <p:spPr>
          <a:xfrm flipH="1">
            <a:off x="8740807" y="3464420"/>
            <a:ext cx="4564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2"/>
            <a:endCxn id="9" idx="0"/>
          </p:cNvCxnSpPr>
          <p:nvPr/>
        </p:nvCxnSpPr>
        <p:spPr>
          <a:xfrm>
            <a:off x="9197271" y="1305667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2"/>
            <a:endCxn id="14" idx="0"/>
          </p:cNvCxnSpPr>
          <p:nvPr/>
        </p:nvCxnSpPr>
        <p:spPr>
          <a:xfrm flipH="1">
            <a:off x="7822707" y="3464420"/>
            <a:ext cx="13745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43169" y="1535837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712910" y="1535837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05416" y="1268208"/>
            <a:ext cx="57727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对于所有的数值型属性，以平均值为轴，将所有的用例分为两类；对于所有的非数值型属性，每一个属性值分为一类。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      以上述分类标准，为当前样例集合，计算当前属性集合中每一个属性的信息增益，找到信息增益最高的属性。如果是数值型属性，则按照大于平均值和小于等于平均值分出两棵子树；如果是非数值型数据，则为每一个属性值分出一棵子树。子树包含原样例集合中，符合分类标准的所有样例，属性集合中删除当前分类属性。递归为子树进行分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      如果属性集合中属性数量为零，或者样例集合中样例数量为零，或者正负样例的比例达到了给定阈值，则不再对当前子树进行分类。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84182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属性选择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674923" y="2155975"/>
            <a:ext cx="8942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选择了全部属性进行分类依据。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en-US" altLang="zh-CN" dirty="0"/>
              <a:t>age </a:t>
            </a:r>
            <a:r>
              <a:rPr lang="zh-CN" altLang="en-US" dirty="0"/>
              <a:t>，</a:t>
            </a:r>
            <a:r>
              <a:rPr lang="en-US" altLang="zh-CN" dirty="0"/>
              <a:t>duration </a:t>
            </a:r>
            <a:r>
              <a:rPr lang="zh-CN" altLang="en-US" dirty="0"/>
              <a:t>，</a:t>
            </a:r>
            <a:r>
              <a:rPr lang="en-US" altLang="zh-CN" dirty="0"/>
              <a:t>campaign </a:t>
            </a:r>
            <a:r>
              <a:rPr lang="zh-CN" altLang="en-US" dirty="0"/>
              <a:t>，</a:t>
            </a:r>
            <a:r>
              <a:rPr lang="en-US" altLang="zh-CN" dirty="0" err="1"/>
              <a:t>pdays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previous </a:t>
            </a:r>
            <a:r>
              <a:rPr lang="zh-CN" altLang="en-US" dirty="0"/>
              <a:t>，</a:t>
            </a:r>
            <a:r>
              <a:rPr lang="en-US" altLang="zh-CN" dirty="0" err="1"/>
              <a:t>emp.var.rate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cons.price.idx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cons.conf.idx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euribor3m </a:t>
            </a:r>
            <a:r>
              <a:rPr lang="zh-CN" altLang="en-US" dirty="0"/>
              <a:t>，</a:t>
            </a:r>
            <a:r>
              <a:rPr lang="en-US" altLang="zh-CN" dirty="0" err="1"/>
              <a:t>nr.employed</a:t>
            </a:r>
            <a:r>
              <a:rPr lang="en-US" altLang="zh-CN" dirty="0"/>
              <a:t> </a:t>
            </a:r>
            <a:r>
              <a:rPr lang="zh-CN" altLang="en-US" dirty="0"/>
              <a:t>作为数值型属性处理；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en-US" altLang="zh-CN" dirty="0"/>
              <a:t>job </a:t>
            </a:r>
            <a:r>
              <a:rPr lang="zh-CN" altLang="en-US" dirty="0"/>
              <a:t>，</a:t>
            </a:r>
            <a:r>
              <a:rPr lang="en-US" altLang="zh-CN" dirty="0"/>
              <a:t>marital </a:t>
            </a:r>
            <a:r>
              <a:rPr lang="zh-CN" altLang="en-US" dirty="0"/>
              <a:t>，</a:t>
            </a:r>
            <a:r>
              <a:rPr lang="en-US" altLang="zh-CN" dirty="0"/>
              <a:t>education </a:t>
            </a:r>
            <a:r>
              <a:rPr lang="zh-CN" altLang="en-US" dirty="0"/>
              <a:t>，</a:t>
            </a:r>
            <a:r>
              <a:rPr lang="en-US" altLang="zh-CN" dirty="0"/>
              <a:t>default </a:t>
            </a:r>
            <a:r>
              <a:rPr lang="zh-CN" altLang="en-US" dirty="0"/>
              <a:t>，</a:t>
            </a:r>
            <a:r>
              <a:rPr lang="en-US" altLang="zh-CN" dirty="0"/>
              <a:t>housing </a:t>
            </a:r>
            <a:r>
              <a:rPr lang="zh-CN" altLang="en-US" dirty="0"/>
              <a:t>，</a:t>
            </a:r>
            <a:r>
              <a:rPr lang="en-US" altLang="zh-CN" dirty="0"/>
              <a:t>loan </a:t>
            </a:r>
            <a:r>
              <a:rPr lang="zh-CN" altLang="en-US" dirty="0"/>
              <a:t>，</a:t>
            </a:r>
            <a:r>
              <a:rPr lang="en-US" altLang="zh-CN" dirty="0"/>
              <a:t>contact </a:t>
            </a:r>
            <a:r>
              <a:rPr lang="zh-CN" altLang="en-US" dirty="0"/>
              <a:t>，</a:t>
            </a:r>
            <a:r>
              <a:rPr lang="en-US" altLang="zh-CN" dirty="0"/>
              <a:t>month </a:t>
            </a:r>
            <a:r>
              <a:rPr lang="zh-CN" altLang="en-US" dirty="0"/>
              <a:t>，</a:t>
            </a:r>
            <a:r>
              <a:rPr lang="en-US" altLang="zh-CN" dirty="0" err="1"/>
              <a:t>day_of_week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poutcome</a:t>
            </a:r>
            <a:r>
              <a:rPr lang="en-US" altLang="zh-CN" dirty="0"/>
              <a:t> </a:t>
            </a:r>
            <a:r>
              <a:rPr lang="zh-CN" altLang="en-US" dirty="0"/>
              <a:t>作为非数值型属性处理</a:t>
            </a:r>
          </a:p>
        </p:txBody>
      </p:sp>
    </p:spTree>
    <p:extLst>
      <p:ext uri="{BB962C8B-B14F-4D97-AF65-F5344CB8AC3E}">
        <p14:creationId xmlns:p14="http://schemas.microsoft.com/office/powerpoint/2010/main" val="99403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数据集选择和复杂度分析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98" y="2339358"/>
            <a:ext cx="9208040" cy="26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66644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791</Words>
  <Application>Microsoft Office PowerPoint</Application>
  <PresentationFormat>宽屏</PresentationFormat>
  <Paragraphs>147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admin</cp:lastModifiedBy>
  <cp:revision>146</cp:revision>
  <dcterms:created xsi:type="dcterms:W3CDTF">2015-08-18T02:51:41Z</dcterms:created>
  <dcterms:modified xsi:type="dcterms:W3CDTF">2018-12-25T02:36:08Z</dcterms:modified>
  <cp:category/>
</cp:coreProperties>
</file>