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17"/>
  </p:notesMasterIdLst>
  <p:sldIdLst>
    <p:sldId id="256" r:id="rId3"/>
    <p:sldId id="348" r:id="rId4"/>
    <p:sldId id="349" r:id="rId5"/>
    <p:sldId id="474" r:id="rId6"/>
    <p:sldId id="477" r:id="rId7"/>
    <p:sldId id="479" r:id="rId8"/>
    <p:sldId id="482" r:id="rId9"/>
    <p:sldId id="483" r:id="rId10"/>
    <p:sldId id="485" r:id="rId11"/>
    <p:sldId id="488" r:id="rId12"/>
    <p:sldId id="489" r:id="rId13"/>
    <p:sldId id="491" r:id="rId14"/>
    <p:sldId id="495" r:id="rId15"/>
    <p:sldId id="497" r:id="rId16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8"/>
    <p:restoredTop sz="93717"/>
  </p:normalViewPr>
  <p:slideViewPr>
    <p:cSldViewPr snapToGrid="0" snapToObjects="1">
      <p:cViewPr varScale="1">
        <p:scale>
          <a:sx n="108" d="100"/>
          <a:sy n="108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2018/12/25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7813964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60723" y="3267182"/>
            <a:ext cx="5772586" cy="64727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4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960722" y="3914455"/>
            <a:ext cx="5772586" cy="27740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960722" y="5247526"/>
            <a:ext cx="5772586" cy="27740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215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74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1826311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1590784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2964872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2729345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932030" y="4103433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5800714" y="3867906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35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1479947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1244420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261850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2382981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932030" y="3757069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5800714" y="3521542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932030" y="4895630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5800714" y="4660103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4964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967329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731802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2105890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1870363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932030" y="3244451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5800714" y="3008924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932030" y="4383012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5800714" y="4147485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9"/>
          </p:nvPr>
        </p:nvSpPr>
        <p:spPr>
          <a:xfrm>
            <a:off x="6932030" y="5521573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20" hasCustomPrompt="1"/>
          </p:nvPr>
        </p:nvSpPr>
        <p:spPr>
          <a:xfrm>
            <a:off x="5800714" y="5286046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8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870347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634820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1814944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1579417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932030" y="276646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5800714" y="2530941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7" name="文本占位符 3"/>
          <p:cNvSpPr>
            <a:spLocks noGrp="1"/>
          </p:cNvSpPr>
          <p:nvPr>
            <p:ph type="body" sz="quarter" idx="19"/>
          </p:nvPr>
        </p:nvSpPr>
        <p:spPr>
          <a:xfrm>
            <a:off x="6932030" y="3711065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8" name="文本占位符 3"/>
          <p:cNvSpPr>
            <a:spLocks noGrp="1"/>
          </p:cNvSpPr>
          <p:nvPr>
            <p:ph type="body" sz="quarter" idx="20" hasCustomPrompt="1"/>
          </p:nvPr>
        </p:nvSpPr>
        <p:spPr>
          <a:xfrm>
            <a:off x="5800714" y="3475538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9" name="文本占位符 3"/>
          <p:cNvSpPr>
            <a:spLocks noGrp="1"/>
          </p:cNvSpPr>
          <p:nvPr>
            <p:ph type="body" sz="quarter" idx="21"/>
          </p:nvPr>
        </p:nvSpPr>
        <p:spPr>
          <a:xfrm>
            <a:off x="6932030" y="4655662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"/>
          <p:cNvSpPr>
            <a:spLocks noGrp="1"/>
          </p:cNvSpPr>
          <p:nvPr>
            <p:ph type="body" sz="quarter" idx="22" hasCustomPrompt="1"/>
          </p:nvPr>
        </p:nvSpPr>
        <p:spPr>
          <a:xfrm>
            <a:off x="5800714" y="4420135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quarter" idx="23"/>
          </p:nvPr>
        </p:nvSpPr>
        <p:spPr>
          <a:xfrm>
            <a:off x="6932030" y="5600259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"/>
          <p:cNvSpPr>
            <a:spLocks noGrp="1"/>
          </p:cNvSpPr>
          <p:nvPr>
            <p:ph type="body" sz="quarter" idx="24" hasCustomPrompt="1"/>
          </p:nvPr>
        </p:nvSpPr>
        <p:spPr>
          <a:xfrm>
            <a:off x="5800714" y="5364732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3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278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41563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888975" y="297623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757659" y="2740711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37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"/>
            <a:ext cx="12192000" cy="6511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86691" y="14422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61913" y="85346"/>
            <a:ext cx="724778" cy="48047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69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7" r:id="rId3"/>
    <p:sldLayoutId id="2147483688" r:id="rId4"/>
    <p:sldLayoutId id="2147483689" r:id="rId5"/>
    <p:sldLayoutId id="2147483684" r:id="rId6"/>
    <p:sldLayoutId id="2147483662" r:id="rId7"/>
    <p:sldLayoutId id="214748368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60721" y="2223739"/>
            <a:ext cx="6007237" cy="1270093"/>
          </a:xfrm>
        </p:spPr>
        <p:txBody>
          <a:bodyPr/>
          <a:lstStyle/>
          <a:p>
            <a:r>
              <a:rPr kumimoji="1" lang="zh-CN" altLang="en-US" dirty="0" smtClean="0"/>
              <a:t>数据仓库作业二</a:t>
            </a:r>
            <a:endParaRPr kumimoji="1" lang="en-US" altLang="zh-CN" dirty="0" smtClean="0"/>
          </a:p>
          <a:p>
            <a:pPr algn="r"/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分类与聚类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sz="1800" dirty="0" smtClean="0"/>
              <a:t>小组成员：崔浩、钟春蒙</a:t>
            </a:r>
          </a:p>
        </p:txBody>
      </p:sp>
    </p:spTree>
    <p:extLst>
      <p:ext uri="{BB962C8B-B14F-4D97-AF65-F5344CB8AC3E}">
        <p14:creationId xmlns:p14="http://schemas.microsoft.com/office/powerpoint/2010/main" val="113054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正负样例平衡方法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2400" dirty="0" smtClean="0"/>
              <a:t>4-2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86691" y="1305342"/>
            <a:ext cx="5744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305342"/>
            <a:ext cx="9144000" cy="20574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1402672" y="3693111"/>
            <a:ext cx="2356483" cy="23170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7565254" y="3693111"/>
            <a:ext cx="2356483" cy="23170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2" name="等腰三角形 21"/>
          <p:cNvSpPr/>
          <p:nvPr/>
        </p:nvSpPr>
        <p:spPr>
          <a:xfrm>
            <a:off x="2015231" y="4296792"/>
            <a:ext cx="159798" cy="15092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3" name="等腰三角形 22"/>
          <p:cNvSpPr/>
          <p:nvPr/>
        </p:nvSpPr>
        <p:spPr>
          <a:xfrm>
            <a:off x="2544932" y="4221331"/>
            <a:ext cx="159798" cy="15092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4" name="等腰三角形 23"/>
          <p:cNvSpPr/>
          <p:nvPr/>
        </p:nvSpPr>
        <p:spPr>
          <a:xfrm>
            <a:off x="1899822" y="4830931"/>
            <a:ext cx="159798" cy="15092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5" name="等腰三角形 24"/>
          <p:cNvSpPr/>
          <p:nvPr/>
        </p:nvSpPr>
        <p:spPr>
          <a:xfrm>
            <a:off x="2160233" y="5154966"/>
            <a:ext cx="159798" cy="15092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6" name="等腰三角形 25"/>
          <p:cNvSpPr/>
          <p:nvPr/>
        </p:nvSpPr>
        <p:spPr>
          <a:xfrm>
            <a:off x="2624831" y="4906392"/>
            <a:ext cx="159798" cy="15092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7" name="单圆角矩形 26"/>
          <p:cNvSpPr/>
          <p:nvPr/>
        </p:nvSpPr>
        <p:spPr>
          <a:xfrm>
            <a:off x="3258104" y="4576023"/>
            <a:ext cx="177553" cy="17353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1" name="单圆角矩形 30"/>
          <p:cNvSpPr/>
          <p:nvPr/>
        </p:nvSpPr>
        <p:spPr>
          <a:xfrm>
            <a:off x="2906426" y="4123261"/>
            <a:ext cx="177553" cy="17353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2" name="单圆角矩形 31"/>
          <p:cNvSpPr/>
          <p:nvPr/>
        </p:nvSpPr>
        <p:spPr>
          <a:xfrm>
            <a:off x="2342224" y="4572116"/>
            <a:ext cx="177553" cy="17353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3" name="单圆角矩形 32"/>
          <p:cNvSpPr/>
          <p:nvPr/>
        </p:nvSpPr>
        <p:spPr>
          <a:xfrm>
            <a:off x="2862039" y="5230426"/>
            <a:ext cx="177553" cy="17353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4" name="等腰三角形 33"/>
          <p:cNvSpPr/>
          <p:nvPr/>
        </p:nvSpPr>
        <p:spPr>
          <a:xfrm>
            <a:off x="4705788" y="3515557"/>
            <a:ext cx="159798" cy="15092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5" name="单圆角矩形 34"/>
          <p:cNvSpPr/>
          <p:nvPr/>
        </p:nvSpPr>
        <p:spPr>
          <a:xfrm>
            <a:off x="6387952" y="3492948"/>
            <a:ext cx="177553" cy="17353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010720" y="3388843"/>
            <a:ext cx="95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正例：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5656992" y="3395047"/>
            <a:ext cx="95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负</a:t>
            </a:r>
            <a:r>
              <a:rPr lang="zh-CN" altLang="en-US" dirty="0" smtClean="0"/>
              <a:t>例：</a:t>
            </a:r>
            <a:endParaRPr lang="zh-CN" altLang="en-US" dirty="0"/>
          </a:p>
        </p:txBody>
      </p:sp>
      <p:sp>
        <p:nvSpPr>
          <p:cNvPr id="38" name="等腰三角形 37"/>
          <p:cNvSpPr/>
          <p:nvPr/>
        </p:nvSpPr>
        <p:spPr>
          <a:xfrm>
            <a:off x="8080160" y="4402260"/>
            <a:ext cx="159798" cy="15092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9" name="等腰三角形 38"/>
          <p:cNvSpPr/>
          <p:nvPr/>
        </p:nvSpPr>
        <p:spPr>
          <a:xfrm>
            <a:off x="8609861" y="4326799"/>
            <a:ext cx="159798" cy="15092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0" name="等腰三角形 39"/>
          <p:cNvSpPr/>
          <p:nvPr/>
        </p:nvSpPr>
        <p:spPr>
          <a:xfrm>
            <a:off x="7964751" y="4936399"/>
            <a:ext cx="159798" cy="15092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2" name="等腰三角形 41"/>
          <p:cNvSpPr/>
          <p:nvPr/>
        </p:nvSpPr>
        <p:spPr>
          <a:xfrm>
            <a:off x="8689760" y="5011860"/>
            <a:ext cx="159798" cy="15092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3" name="单圆角矩形 42"/>
          <p:cNvSpPr/>
          <p:nvPr/>
        </p:nvSpPr>
        <p:spPr>
          <a:xfrm>
            <a:off x="9323033" y="4681491"/>
            <a:ext cx="177553" cy="17353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4" name="单圆角矩形 43"/>
          <p:cNvSpPr/>
          <p:nvPr/>
        </p:nvSpPr>
        <p:spPr>
          <a:xfrm>
            <a:off x="8971355" y="4228729"/>
            <a:ext cx="177553" cy="17353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5" name="单圆角矩形 44"/>
          <p:cNvSpPr/>
          <p:nvPr/>
        </p:nvSpPr>
        <p:spPr>
          <a:xfrm>
            <a:off x="8407153" y="4677584"/>
            <a:ext cx="177553" cy="17353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6" name="单圆角矩形 45"/>
          <p:cNvSpPr/>
          <p:nvPr/>
        </p:nvSpPr>
        <p:spPr>
          <a:xfrm>
            <a:off x="8926968" y="5335894"/>
            <a:ext cx="177553" cy="17353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7" name="单圆角矩形 46"/>
          <p:cNvSpPr/>
          <p:nvPr/>
        </p:nvSpPr>
        <p:spPr>
          <a:xfrm>
            <a:off x="9475433" y="5011860"/>
            <a:ext cx="177553" cy="17353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8" name="单圆角矩形 47"/>
          <p:cNvSpPr/>
          <p:nvPr/>
        </p:nvSpPr>
        <p:spPr>
          <a:xfrm>
            <a:off x="3342172" y="4989251"/>
            <a:ext cx="177553" cy="17353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9" name="等腰三角形 48"/>
          <p:cNvSpPr/>
          <p:nvPr/>
        </p:nvSpPr>
        <p:spPr>
          <a:xfrm>
            <a:off x="2421115" y="5479647"/>
            <a:ext cx="159798" cy="15092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357977" y="6155886"/>
            <a:ext cx="28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8600458" y="6155886"/>
            <a:ext cx="28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52" name="右箭头 51"/>
          <p:cNvSpPr/>
          <p:nvPr/>
        </p:nvSpPr>
        <p:spPr>
          <a:xfrm>
            <a:off x="5264457" y="4738130"/>
            <a:ext cx="727969" cy="15673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85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分类结果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2400" dirty="0" smtClean="0"/>
              <a:t>4-3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86691" y="1305342"/>
            <a:ext cx="5744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39806" y="1825953"/>
            <a:ext cx="198563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对于小样本</a:t>
            </a:r>
            <a:r>
              <a:rPr lang="zh-CN" altLang="en-US" dirty="0"/>
              <a:t>，在不同的</a:t>
            </a:r>
            <a:r>
              <a:rPr lang="en-US" altLang="zh-CN" dirty="0"/>
              <a:t>K</a:t>
            </a:r>
            <a:r>
              <a:rPr lang="zh-CN" altLang="en-US" dirty="0"/>
              <a:t>值时，</a:t>
            </a:r>
            <a:r>
              <a:rPr lang="en-US" altLang="zh-CN" dirty="0"/>
              <a:t>K-NN</a:t>
            </a:r>
            <a:r>
              <a:rPr lang="zh-CN" altLang="en-US" dirty="0"/>
              <a:t>分类对应的</a:t>
            </a:r>
            <a:r>
              <a:rPr lang="en-US" altLang="zh-CN" dirty="0"/>
              <a:t>Precision</a:t>
            </a:r>
            <a:r>
              <a:rPr lang="zh-CN" altLang="en-US" dirty="0"/>
              <a:t>，</a:t>
            </a:r>
            <a:r>
              <a:rPr lang="en-US" altLang="zh-CN" dirty="0"/>
              <a:t>Recall</a:t>
            </a:r>
            <a:r>
              <a:rPr lang="zh-CN" altLang="en-US" dirty="0"/>
              <a:t>，</a:t>
            </a:r>
            <a:r>
              <a:rPr lang="en-US" altLang="zh-CN" dirty="0"/>
              <a:t>Accuracy</a:t>
            </a:r>
            <a:r>
              <a:rPr lang="zh-CN" altLang="en-US" dirty="0" smtClean="0"/>
              <a:t>如右图所示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155" y="1305342"/>
            <a:ext cx="7547464" cy="47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23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逻辑回归算法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2400" dirty="0"/>
              <a:t>5</a:t>
            </a:r>
            <a:r>
              <a:rPr lang="en-US" altLang="zh-CN" sz="2400" dirty="0" smtClean="0"/>
              <a:t>-1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86691" y="1305342"/>
            <a:ext cx="5744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110" y="1490008"/>
            <a:ext cx="7791450" cy="24193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701" y="4638675"/>
            <a:ext cx="8758267" cy="121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59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分类结果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2400" dirty="0" smtClean="0"/>
              <a:t>5-2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86691" y="1305342"/>
            <a:ext cx="5744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112668" y="1260799"/>
            <a:ext cx="99045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在迭代步长为</a:t>
            </a:r>
            <a:r>
              <a:rPr lang="en-US" altLang="zh-CN" dirty="0"/>
              <a:t>0.001</a:t>
            </a:r>
            <a:r>
              <a:rPr lang="zh-CN" altLang="en-US" dirty="0"/>
              <a:t>，迭代次数为</a:t>
            </a:r>
            <a:r>
              <a:rPr lang="en-US" altLang="zh-CN" dirty="0"/>
              <a:t>5000</a:t>
            </a:r>
            <a:r>
              <a:rPr lang="zh-CN" altLang="en-US" dirty="0"/>
              <a:t>次时，对大样本的分类准确度</a:t>
            </a:r>
            <a:r>
              <a:rPr lang="zh-CN" altLang="en-US" dirty="0" smtClean="0"/>
              <a:t>是</a:t>
            </a:r>
            <a:r>
              <a:rPr lang="en-US" altLang="zh-CN" dirty="0" smtClean="0"/>
              <a:t>0.8953629521728574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迭代步长为</a:t>
            </a:r>
            <a:r>
              <a:rPr lang="en-US" altLang="zh-CN" dirty="0"/>
              <a:t>0.001</a:t>
            </a:r>
            <a:r>
              <a:rPr lang="zh-CN" altLang="en-US" dirty="0"/>
              <a:t>，迭代次数为</a:t>
            </a:r>
            <a:r>
              <a:rPr lang="en-US" altLang="zh-CN" dirty="0"/>
              <a:t>5000</a:t>
            </a:r>
            <a:r>
              <a:rPr lang="zh-CN" altLang="en-US" dirty="0"/>
              <a:t>次时，对小样本的分类准确度是</a:t>
            </a:r>
            <a:r>
              <a:rPr lang="en-US" altLang="zh-CN" dirty="0"/>
              <a:t>0.9087378640776699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015" y="2565646"/>
            <a:ext cx="5967201" cy="403771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70394" y="2923654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迭代次数</a:t>
            </a:r>
            <a:r>
              <a:rPr lang="zh-CN" altLang="en-US" dirty="0" smtClean="0"/>
              <a:t>为</a:t>
            </a:r>
            <a:r>
              <a:rPr lang="en-US" altLang="zh-CN" dirty="0" smtClean="0"/>
              <a:t>3000</a:t>
            </a:r>
            <a:r>
              <a:rPr lang="zh-CN" altLang="en-US" dirty="0" smtClean="0"/>
              <a:t>次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14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mtClean="0"/>
              <a:t>四种分类方法比较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2400" dirty="0" smtClean="0"/>
              <a:t>6-1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86691" y="1305342"/>
            <a:ext cx="5744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2" y="2162175"/>
            <a:ext cx="97821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442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评价标准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2400" dirty="0"/>
              <a:t>1</a:t>
            </a:r>
            <a:r>
              <a:rPr lang="en-US" altLang="zh-CN" sz="2400" dirty="0" smtClean="0"/>
              <a:t>-1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952" y="1174071"/>
            <a:ext cx="3705225" cy="1619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090" y="2484113"/>
            <a:ext cx="5314950" cy="2695575"/>
          </a:xfrm>
          <a:prstGeom prst="rect">
            <a:avLst/>
          </a:prstGeom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501804" y="1198867"/>
            <a:ext cx="424204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评价标准：</a:t>
            </a:r>
            <a:r>
              <a:rPr lang="en-US" altLang="zh-CN" dirty="0" smtClean="0"/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 </a:t>
            </a:r>
            <a:r>
              <a:rPr lang="zh-CN" altLang="en-US" dirty="0" smtClean="0"/>
              <a:t>使用准确率，精度，召回率作为评价标准</a:t>
            </a:r>
            <a:endParaRPr lang="zh-CN" altLang="zh-CN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501804" y="3231735"/>
            <a:ext cx="472884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/>
              <a:t>约束条件：</a:t>
            </a:r>
            <a:endParaRPr lang="en-US" altLang="zh-CN" dirty="0" smtClean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/>
              <a:t>      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/>
              <a:t>考虑</a:t>
            </a:r>
            <a:r>
              <a:rPr lang="zh-CN" altLang="en-US" dirty="0"/>
              <a:t>到本次分类的情景，为了尽可能多的找到购买服务的客户，</a:t>
            </a:r>
            <a:r>
              <a:rPr lang="zh-CN" altLang="en-US" dirty="0" smtClean="0"/>
              <a:t>应当尽可能</a:t>
            </a:r>
            <a:r>
              <a:rPr lang="zh-CN" altLang="en-US" dirty="0"/>
              <a:t>增加真阳</a:t>
            </a:r>
            <a:r>
              <a:rPr lang="zh-CN" altLang="en-US" dirty="0" smtClean="0"/>
              <a:t>率</a:t>
            </a:r>
            <a:endParaRPr lang="zh-CN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501804" y="5197919"/>
            <a:ext cx="4279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</a:t>
            </a:r>
            <a:r>
              <a:rPr lang="zh-CN" altLang="en-US" dirty="0" smtClean="0"/>
              <a:t>集</a:t>
            </a:r>
            <a:r>
              <a:rPr lang="zh-CN" altLang="en-US" dirty="0" smtClean="0"/>
              <a:t>选取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随机</a:t>
            </a:r>
            <a:r>
              <a:rPr lang="zh-CN" altLang="en-US" dirty="0" smtClean="0"/>
              <a:t>选取</a:t>
            </a:r>
            <a:r>
              <a:rPr lang="en-US" altLang="zh-CN" dirty="0" smtClean="0"/>
              <a:t>30%</a:t>
            </a:r>
            <a:r>
              <a:rPr lang="zh-CN" altLang="en-US" dirty="0" smtClean="0"/>
              <a:t>作为测试集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4172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决策树分类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2400" dirty="0"/>
              <a:t>2</a:t>
            </a:r>
            <a:r>
              <a:rPr lang="en-US" altLang="zh-CN" sz="2400" dirty="0" smtClean="0"/>
              <a:t>-1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86691" y="1305342"/>
            <a:ext cx="5744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452285" y="1021257"/>
            <a:ext cx="1489972" cy="2844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数值型数据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161973" y="1991557"/>
            <a:ext cx="767920" cy="2844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子集</a:t>
            </a:r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428389" y="1991557"/>
            <a:ext cx="767920" cy="2844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子集</a:t>
            </a:r>
            <a:r>
              <a:rPr kumimoji="1" lang="en-US" altLang="zh-CN" sz="1600" dirty="0" smtClean="0">
                <a:solidFill>
                  <a:schemeClr val="tx1"/>
                </a:solidFill>
              </a:rPr>
              <a:t>1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283611" y="3180010"/>
            <a:ext cx="1827319" cy="28441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非数值型数据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274947" y="4137155"/>
            <a:ext cx="767920" cy="28441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子集</a:t>
            </a:r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438747" y="4150310"/>
            <a:ext cx="767920" cy="28441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子集</a:t>
            </a:r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356847" y="4150310"/>
            <a:ext cx="767920" cy="28441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子集</a:t>
            </a:r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230252" y="4137155"/>
            <a:ext cx="861133" cy="28441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子集</a:t>
            </a:r>
            <a:r>
              <a:rPr kumimoji="1" lang="en-US" altLang="zh-CN" dirty="0" smtClean="0">
                <a:solidFill>
                  <a:schemeClr val="tx1"/>
                </a:solidFill>
              </a:rPr>
              <a:t>n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349887" y="3965644"/>
            <a:ext cx="727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。。。</a:t>
            </a:r>
            <a:endParaRPr lang="zh-CN" altLang="en-US" dirty="0"/>
          </a:p>
        </p:txBody>
      </p:sp>
      <p:cxnSp>
        <p:nvCxnSpPr>
          <p:cNvPr id="19" name="直接连接符 18"/>
          <p:cNvCxnSpPr>
            <a:stCxn id="8" idx="2"/>
            <a:endCxn id="10" idx="0"/>
          </p:cNvCxnSpPr>
          <p:nvPr/>
        </p:nvCxnSpPr>
        <p:spPr>
          <a:xfrm flipH="1">
            <a:off x="7812349" y="1305667"/>
            <a:ext cx="1384922" cy="685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2" idx="2"/>
            <a:endCxn id="16" idx="0"/>
          </p:cNvCxnSpPr>
          <p:nvPr/>
        </p:nvCxnSpPr>
        <p:spPr>
          <a:xfrm>
            <a:off x="9197271" y="3464420"/>
            <a:ext cx="2463548" cy="672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2" idx="2"/>
            <a:endCxn id="13" idx="0"/>
          </p:cNvCxnSpPr>
          <p:nvPr/>
        </p:nvCxnSpPr>
        <p:spPr>
          <a:xfrm>
            <a:off x="9197271" y="3464420"/>
            <a:ext cx="461636" cy="672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2" idx="2"/>
            <a:endCxn id="15" idx="0"/>
          </p:cNvCxnSpPr>
          <p:nvPr/>
        </p:nvCxnSpPr>
        <p:spPr>
          <a:xfrm flipH="1">
            <a:off x="8740807" y="3464420"/>
            <a:ext cx="456464" cy="685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8" idx="2"/>
            <a:endCxn id="9" idx="0"/>
          </p:cNvCxnSpPr>
          <p:nvPr/>
        </p:nvCxnSpPr>
        <p:spPr>
          <a:xfrm>
            <a:off x="9197271" y="1305667"/>
            <a:ext cx="1348662" cy="685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2" idx="2"/>
            <a:endCxn id="14" idx="0"/>
          </p:cNvCxnSpPr>
          <p:nvPr/>
        </p:nvCxnSpPr>
        <p:spPr>
          <a:xfrm flipH="1">
            <a:off x="7822707" y="3464420"/>
            <a:ext cx="1374564" cy="685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8043169" y="1535837"/>
            <a:ext cx="898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平均值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712910" y="1535837"/>
            <a:ext cx="898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平均值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1080745" y="1749550"/>
            <a:ext cx="50573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对于所有的数值型属性，以平均值为轴，将所有的用例分为两类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对于</a:t>
            </a:r>
            <a:r>
              <a:rPr lang="zh-CN" altLang="en-US" dirty="0"/>
              <a:t>所有的非数值型属性，每一个属性值分为一类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1824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正负样例平衡方法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2400" dirty="0" smtClean="0"/>
              <a:t>2-2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86691" y="1305342"/>
            <a:ext cx="5744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720" y="1061530"/>
            <a:ext cx="9361826" cy="192959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537971" y="3540129"/>
            <a:ext cx="1489972" cy="2844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样例集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47659" y="4510429"/>
            <a:ext cx="767920" cy="2844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子集</a:t>
            </a:r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14075" y="4510429"/>
            <a:ext cx="767920" cy="2844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子集</a:t>
            </a:r>
            <a:r>
              <a:rPr kumimoji="1" lang="en-US" altLang="zh-CN" sz="1600" dirty="0" smtClean="0">
                <a:solidFill>
                  <a:schemeClr val="tx1"/>
                </a:solidFill>
              </a:rPr>
              <a:t>1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0" name="直接连接符 9"/>
          <p:cNvCxnSpPr>
            <a:stCxn id="7" idx="2"/>
            <a:endCxn id="9" idx="0"/>
          </p:cNvCxnSpPr>
          <p:nvPr/>
        </p:nvCxnSpPr>
        <p:spPr>
          <a:xfrm flipH="1">
            <a:off x="3898035" y="3824539"/>
            <a:ext cx="1384922" cy="685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7" idx="2"/>
            <a:endCxn id="8" idx="0"/>
          </p:cNvCxnSpPr>
          <p:nvPr/>
        </p:nvCxnSpPr>
        <p:spPr>
          <a:xfrm>
            <a:off x="5282957" y="3824539"/>
            <a:ext cx="1348662" cy="685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剪去单角的矩形 13"/>
          <p:cNvSpPr/>
          <p:nvPr/>
        </p:nvSpPr>
        <p:spPr>
          <a:xfrm>
            <a:off x="3063534" y="5079818"/>
            <a:ext cx="1669002" cy="949911"/>
          </a:xfrm>
          <a:prstGeom prst="snip1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正例：</a:t>
            </a:r>
            <a:r>
              <a:rPr kumimoji="1" lang="en-US" altLang="zh-CN" dirty="0" smtClean="0">
                <a:solidFill>
                  <a:schemeClr val="tx1"/>
                </a:solidFill>
              </a:rPr>
              <a:t>10</a:t>
            </a:r>
          </a:p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负</a:t>
            </a:r>
            <a:r>
              <a:rPr kumimoji="1" lang="zh-CN" altLang="en-US" dirty="0" smtClean="0">
                <a:solidFill>
                  <a:schemeClr val="tx1"/>
                </a:solidFill>
              </a:rPr>
              <a:t>例：</a:t>
            </a:r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r>
              <a:rPr kumimoji="1" lang="en-US" altLang="zh-CN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Y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剪去单角的矩形 14"/>
          <p:cNvSpPr/>
          <p:nvPr/>
        </p:nvSpPr>
        <p:spPr>
          <a:xfrm>
            <a:off x="5821372" y="5079817"/>
            <a:ext cx="1669002" cy="949911"/>
          </a:xfrm>
          <a:prstGeom prst="snip1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正例：</a:t>
            </a:r>
            <a:r>
              <a:rPr kumimoji="1" lang="en-US" altLang="zh-CN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负</a:t>
            </a:r>
            <a:r>
              <a:rPr kumimoji="1" lang="zh-CN" altLang="en-US" dirty="0" smtClean="0">
                <a:solidFill>
                  <a:schemeClr val="tx1"/>
                </a:solidFill>
              </a:rPr>
              <a:t>例：</a:t>
            </a:r>
            <a:r>
              <a:rPr kumimoji="1" lang="en-US" altLang="zh-CN" dirty="0" smtClean="0">
                <a:solidFill>
                  <a:schemeClr val="tx1"/>
                </a:solidFill>
              </a:rPr>
              <a:t>10</a:t>
            </a:r>
          </a:p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N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83076" y="3462291"/>
            <a:ext cx="235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正例占比</a:t>
            </a:r>
            <a:r>
              <a:rPr lang="en-US" altLang="zh-CN" dirty="0" smtClean="0"/>
              <a:t>50%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7814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分类结果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2400" dirty="0" smtClean="0"/>
              <a:t>2-4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86691" y="1305342"/>
            <a:ext cx="5744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589" y="652966"/>
            <a:ext cx="9209559" cy="623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68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朴素贝叶斯算法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2400" dirty="0"/>
              <a:t>3</a:t>
            </a:r>
            <a:r>
              <a:rPr lang="en-US" altLang="zh-CN" sz="2400" dirty="0" smtClean="0"/>
              <a:t>-1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86691" y="1305342"/>
            <a:ext cx="5744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075" y="990118"/>
            <a:ext cx="8562975" cy="40386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91449" y="5501658"/>
            <a:ext cx="9365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非数值型属性：</a:t>
            </a:r>
            <a:r>
              <a:rPr lang="zh-CN" altLang="en-US" dirty="0"/>
              <a:t>自成</a:t>
            </a:r>
            <a:r>
              <a:rPr lang="zh-CN" altLang="en-US" dirty="0" smtClean="0"/>
              <a:t>一类</a:t>
            </a:r>
            <a:endParaRPr lang="en-US" altLang="zh-CN" dirty="0"/>
          </a:p>
          <a:p>
            <a:r>
              <a:rPr lang="zh-CN" altLang="en-US" dirty="0" smtClean="0"/>
              <a:t>数值型属性：    先</a:t>
            </a:r>
            <a:r>
              <a:rPr lang="zh-CN" altLang="en-US" dirty="0"/>
              <a:t>投影到</a:t>
            </a:r>
            <a:r>
              <a:rPr lang="en-US" altLang="zh-CN" dirty="0"/>
              <a:t>[0,1]</a:t>
            </a:r>
            <a:r>
              <a:rPr lang="zh-CN" altLang="en-US" dirty="0"/>
              <a:t>，然后分为</a:t>
            </a:r>
            <a:r>
              <a:rPr lang="en-US" altLang="zh-CN" dirty="0"/>
              <a:t>k</a:t>
            </a:r>
            <a:r>
              <a:rPr lang="zh-CN" altLang="en-US" dirty="0"/>
              <a:t>组，</a:t>
            </a:r>
            <a:r>
              <a:rPr lang="en-US" altLang="zh-CN" dirty="0"/>
              <a:t>[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1/k</a:t>
            </a:r>
            <a:r>
              <a:rPr lang="en-US" altLang="zh-CN" dirty="0"/>
              <a:t>),[</a:t>
            </a:r>
            <a:r>
              <a:rPr lang="en-US" altLang="zh-CN" dirty="0" smtClean="0"/>
              <a:t>1/k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2/k</a:t>
            </a:r>
            <a:r>
              <a:rPr lang="en-US" altLang="zh-CN" dirty="0"/>
              <a:t>)…[(k-1)/</a:t>
            </a:r>
            <a:r>
              <a:rPr lang="en-US" altLang="zh-CN" dirty="0" smtClean="0"/>
              <a:t>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</a:t>
            </a:r>
            <a:r>
              <a:rPr lang="en-US" altLang="zh-CN" dirty="0" smtClean="0"/>
              <a:t>]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5079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正负样例平衡方法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2400" dirty="0" smtClean="0"/>
              <a:t>3-2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86691" y="1305342"/>
            <a:ext cx="5744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" r="-136" b="75085"/>
          <a:stretch/>
        </p:blipFill>
        <p:spPr>
          <a:xfrm>
            <a:off x="1504227" y="1561730"/>
            <a:ext cx="8889322" cy="1518822"/>
          </a:xfrm>
          <a:prstGeom prst="rect">
            <a:avLst/>
          </a:prstGeom>
        </p:spPr>
      </p:pic>
      <p:sp>
        <p:nvSpPr>
          <p:cNvPr id="14" name="右箭头 13"/>
          <p:cNvSpPr/>
          <p:nvPr/>
        </p:nvSpPr>
        <p:spPr>
          <a:xfrm>
            <a:off x="4900473" y="5314175"/>
            <a:ext cx="727969" cy="15673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848" y="5135367"/>
            <a:ext cx="4438650" cy="5143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8825" y="2974484"/>
            <a:ext cx="8620125" cy="113347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/>
          <a:srcRect t="-300" r="35510" b="2411"/>
          <a:stretch/>
        </p:blipFill>
        <p:spPr>
          <a:xfrm>
            <a:off x="1141322" y="5133823"/>
            <a:ext cx="2862507" cy="50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509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分类结果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2400" dirty="0" smtClean="0"/>
              <a:t>3-3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86691" y="1305342"/>
            <a:ext cx="5744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909" y="1305342"/>
            <a:ext cx="6997012" cy="473454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739806" y="1825953"/>
            <a:ext cx="364576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准确度：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小样本集：</a:t>
            </a:r>
            <a:r>
              <a:rPr lang="en-US" altLang="zh-CN" dirty="0" smtClean="0"/>
              <a:t>0.8923948220064726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大样本集：</a:t>
            </a:r>
            <a:r>
              <a:rPr lang="en-US" altLang="zh-CN" dirty="0" smtClean="0"/>
              <a:t>0.8633972647082626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06997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K-NN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2400" dirty="0"/>
              <a:t>4</a:t>
            </a:r>
            <a:r>
              <a:rPr lang="en-US" altLang="zh-CN" sz="2400" dirty="0" smtClean="0"/>
              <a:t>-1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86691" y="1305342"/>
            <a:ext cx="5744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1585912"/>
            <a:ext cx="92583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793319"/>
      </p:ext>
    </p:extLst>
  </p:cSld>
  <p:clrMapOvr>
    <a:masterClrMapping/>
  </p:clrMapOvr>
</p:sld>
</file>

<file path=ppt/theme/theme1.xml><?xml version="1.0" encoding="utf-8"?>
<a:theme xmlns:a="http://schemas.openxmlformats.org/drawingml/2006/main" name="模板页面">
  <a:themeElements>
    <a:clrScheme name="紫罗兰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1855</TotalTime>
  <Words>355</Words>
  <Application>Microsoft Office PowerPoint</Application>
  <PresentationFormat>宽屏</PresentationFormat>
  <Paragraphs>101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宋体</vt:lpstr>
      <vt:lpstr>微软雅黑</vt:lpstr>
      <vt:lpstr>Arial</vt:lpstr>
      <vt:lpstr>Calibri</vt:lpstr>
      <vt:lpstr>Century Gothic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admin</cp:lastModifiedBy>
  <cp:revision>156</cp:revision>
  <dcterms:created xsi:type="dcterms:W3CDTF">2015-08-18T02:51:41Z</dcterms:created>
  <dcterms:modified xsi:type="dcterms:W3CDTF">2018-12-25T07:49:03Z</dcterms:modified>
  <cp:category/>
</cp:coreProperties>
</file>