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8"/>
    <p:restoredTop sz="93717"/>
  </p:normalViewPr>
  <p:slideViewPr>
    <p:cSldViewPr snapToGrid="0" snapToObjects="1">
      <p:cViewPr varScale="1">
        <p:scale>
          <a:sx n="108" d="100"/>
          <a:sy n="108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6736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244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6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4" y="3267182"/>
            <a:ext cx="5772587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1" y="3914455"/>
            <a:ext cx="5772587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1" y="5247526"/>
            <a:ext cx="5772587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8" y="4458725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3" y="182631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5" y="159078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3" y="296487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5" y="2729349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3" y="410343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5" y="386791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3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3" y="14799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5" y="124442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3" y="261850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5" y="238298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3" y="375706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5" y="352154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3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3" y="489563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5" y="466010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6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3" y="96732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5" y="73180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3" y="210589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5" y="187036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3" y="324445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5" y="300892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3" y="438301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5" y="4147489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3" y="552157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5" y="528605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3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3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5" y="63482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3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5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3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5" y="253094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3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5" y="347554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3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5" y="4420139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3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5" y="536473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3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8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4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50"/>
            <a:ext cx="724779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4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92" y="759875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3" y="759876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86" r:id="rId8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青蛙叫声聚类分析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72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56445" y="144229"/>
            <a:ext cx="3819097" cy="362708"/>
          </a:xfrm>
        </p:spPr>
        <p:txBody>
          <a:bodyPr/>
          <a:lstStyle/>
          <a:p>
            <a:r>
              <a:rPr lang="zh-CN" altLang="en-US" dirty="0" smtClean="0"/>
              <a:t>距离度量方式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47"/>
            <a:ext cx="894531" cy="480471"/>
          </a:xfrm>
        </p:spPr>
        <p:txBody>
          <a:bodyPr/>
          <a:lstStyle/>
          <a:p>
            <a:r>
              <a:rPr lang="en-US" altLang="zh-CN" dirty="0" smtClean="0"/>
              <a:t>2.1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9178" y="106532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zh-CN" altLang="en-US" dirty="0"/>
              <a:t>余弦相似度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56445" y="1679617"/>
            <a:ext cx="9818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MFCC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特征数据理解为多维空间向量，两个向量夹角的余弦值作为衡量两个个体间差异的大小。余弦值越接近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，就表明夹角越接近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度，也就是两个向量越相似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20458" y="2754876"/>
                <a:ext cx="3698833" cy="751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×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458" y="2754876"/>
                <a:ext cx="3698833" cy="7518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557528" y="4273588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num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× 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范数的乘积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norm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𝑛𝑜𝑟𝑚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)×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𝑛𝑜𝑟𝑚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计算余弦值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𝑛𝑢𝑚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/ 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𝑛𝑜𝑟𝑚</m:t>
                    </m:r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计算距离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distance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=0.5+0.5×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cosθ</m:t>
                    </m:r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528" y="4273588"/>
                <a:ext cx="6096000" cy="1200329"/>
              </a:xfrm>
              <a:prstGeom prst="rect">
                <a:avLst/>
              </a:prstGeom>
              <a:blipFill>
                <a:blip r:embed="rId3"/>
                <a:stretch>
                  <a:fillRect l="-600" t="-2538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2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42416" y="144231"/>
            <a:ext cx="3819097" cy="362708"/>
          </a:xfrm>
        </p:spPr>
        <p:txBody>
          <a:bodyPr/>
          <a:lstStyle/>
          <a:p>
            <a:r>
              <a:rPr lang="zh-CN" altLang="en-US" dirty="0" smtClean="0"/>
              <a:t>距离度量方式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880503" cy="480471"/>
          </a:xfrm>
        </p:spPr>
        <p:txBody>
          <a:bodyPr/>
          <a:lstStyle/>
          <a:p>
            <a:r>
              <a:rPr lang="en-US" altLang="zh-CN" dirty="0" smtClean="0"/>
              <a:t>2.1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4944" y="1269230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动态时间规整</a:t>
            </a:r>
            <a:r>
              <a:rPr lang="en-US" altLang="zh-CN" dirty="0" smtClean="0"/>
              <a:t>DTW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795980" y="2341971"/>
            <a:ext cx="3854318" cy="190553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6424" y="5275146"/>
            <a:ext cx="6474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常被用在语音识别</a:t>
            </a:r>
            <a:r>
              <a:rPr lang="zh-CN" altLang="zh-CN" dirty="0" smtClean="0"/>
              <a:t>领域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基于动态规划的思想，解决了发音长短不一的模板匹配问题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513" y="1855152"/>
            <a:ext cx="6650927" cy="30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0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78992" y="142152"/>
            <a:ext cx="3819097" cy="362708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k-means + </a:t>
            </a:r>
            <a:r>
              <a:rPr lang="en-US" altLang="zh-CN" dirty="0" err="1"/>
              <a:t>agnes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917079" cy="480471"/>
          </a:xfrm>
        </p:spPr>
        <p:txBody>
          <a:bodyPr/>
          <a:lstStyle/>
          <a:p>
            <a:r>
              <a:rPr lang="en-US" altLang="zh-CN" dirty="0" smtClean="0"/>
              <a:t>2.2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48927" y="4201427"/>
            <a:ext cx="9766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k-means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划分多个类，再使用</a:t>
            </a:r>
            <a:r>
              <a:rPr lang="en-US" altLang="zh-CN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agnes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层次聚类算法聚类到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FAMILY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指定的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最简单的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k-means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k-means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执行过程中，使用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余弦相似度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来衡量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MFCC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特征值之间的距离。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98" y="561662"/>
            <a:ext cx="9935096" cy="345720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48927" y="5589754"/>
            <a:ext cx="6792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agnes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是一种层次聚类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方法：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在这一步的聚类过程中，使用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DTW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衡量特征值之间的距离。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23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56443" y="144228"/>
            <a:ext cx="3819097" cy="362708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2</a:t>
            </a:r>
            <a:r>
              <a:rPr lang="zh-CN" altLang="en-US" dirty="0"/>
              <a:t>： </a:t>
            </a:r>
            <a:r>
              <a:rPr lang="en-US" altLang="zh-CN" dirty="0" err="1"/>
              <a:t>dbscan</a:t>
            </a:r>
            <a:r>
              <a:rPr lang="en-US" altLang="zh-CN" dirty="0"/>
              <a:t> + </a:t>
            </a:r>
            <a:r>
              <a:rPr lang="en-US" altLang="zh-CN" dirty="0" err="1"/>
              <a:t>agnes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894530" cy="480471"/>
          </a:xfrm>
        </p:spPr>
        <p:txBody>
          <a:bodyPr/>
          <a:lstStyle/>
          <a:p>
            <a:r>
              <a:rPr lang="en-US" altLang="zh-CN" dirty="0" smtClean="0"/>
              <a:t>2.2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6131" y="5030142"/>
            <a:ext cx="8563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dbscan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划分多个类，再使用</a:t>
            </a:r>
            <a:r>
              <a:rPr lang="en-US" altLang="zh-CN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agnes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层次聚类算法聚类到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FAMILY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指定的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类。</a:t>
            </a:r>
          </a:p>
        </p:txBody>
      </p:sp>
      <p:sp>
        <p:nvSpPr>
          <p:cNvPr id="5" name="矩形 4"/>
          <p:cNvSpPr/>
          <p:nvPr/>
        </p:nvSpPr>
        <p:spPr>
          <a:xfrm>
            <a:off x="1056442" y="5464162"/>
            <a:ext cx="7883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dbscan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是一种基于密度的聚类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6442" y="5938300"/>
            <a:ext cx="7554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为了能提高找到邻域内核心点的速度，引入</a:t>
            </a:r>
            <a:r>
              <a:rPr lang="en-US" altLang="zh-CN" b="1" dirty="0">
                <a:ea typeface="等线" panose="02010600030101010101" pitchFamily="2" charset="-122"/>
                <a:cs typeface="Times New Roman" panose="02020603050405020304" pitchFamily="18" charset="0"/>
              </a:rPr>
              <a:t>KD-Tree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数据结构。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78" y="474598"/>
            <a:ext cx="10058400" cy="442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1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55370" y="144228"/>
            <a:ext cx="3819097" cy="362708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2</a:t>
            </a:r>
            <a:r>
              <a:rPr lang="zh-CN" altLang="en-US" dirty="0"/>
              <a:t>： </a:t>
            </a:r>
            <a:r>
              <a:rPr lang="en-US" altLang="zh-CN" dirty="0" err="1"/>
              <a:t>dbscan</a:t>
            </a:r>
            <a:r>
              <a:rPr lang="en-US" altLang="zh-CN" dirty="0"/>
              <a:t> + </a:t>
            </a:r>
            <a:r>
              <a:rPr lang="en-US" altLang="zh-CN" dirty="0" err="1"/>
              <a:t>agnes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965551" cy="480471"/>
          </a:xfrm>
        </p:spPr>
        <p:txBody>
          <a:bodyPr/>
          <a:lstStyle/>
          <a:p>
            <a:r>
              <a:rPr lang="en-US" altLang="zh-CN" dirty="0" smtClean="0"/>
              <a:t>2.2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022" y="1335243"/>
            <a:ext cx="4282244" cy="40712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78680" y="562309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3-D KD-Tree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2736" y="1566063"/>
            <a:ext cx="54569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K-d Tree: </a:t>
            </a:r>
            <a:r>
              <a:rPr lang="zh-CN" altLang="en-US" dirty="0" smtClean="0"/>
              <a:t>分隔</a:t>
            </a:r>
            <a:r>
              <a:rPr lang="en-US" altLang="zh-CN" dirty="0" smtClean="0"/>
              <a:t>K</a:t>
            </a:r>
            <a:r>
              <a:rPr lang="zh-CN" altLang="en-US" dirty="0" smtClean="0"/>
              <a:t>维数据空间的索引结构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通过距离函数在高维矢量间进行相似性检索</a:t>
            </a:r>
            <a:endParaRPr lang="en-US" altLang="zh-CN" dirty="0" smtClean="0"/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索引结构相似性查询：范围查询和</a:t>
            </a:r>
            <a:r>
              <a:rPr lang="en-US" altLang="zh-CN" dirty="0"/>
              <a:t>K</a:t>
            </a:r>
            <a:r>
              <a:rPr lang="zh-CN" altLang="en-US" dirty="0"/>
              <a:t>近邻查询</a:t>
            </a:r>
            <a:endParaRPr lang="en-US" altLang="zh-CN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K</a:t>
            </a:r>
            <a:r>
              <a:rPr lang="zh-CN" altLang="en-US" dirty="0" smtClean="0"/>
              <a:t>近邻查询：距离查询点最近的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个数据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3098307" y="4187790"/>
            <a:ext cx="612559" cy="74572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57373" y="5255794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DBSCAN</a:t>
            </a:r>
            <a:r>
              <a:rPr lang="zh-CN" altLang="en-US" b="1" dirty="0" smtClean="0"/>
              <a:t>核心点和边界点的确定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8234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9810" y="146413"/>
            <a:ext cx="3819097" cy="362708"/>
          </a:xfrm>
        </p:spPr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参数的确定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867897" cy="480471"/>
          </a:xfrm>
        </p:spPr>
        <p:txBody>
          <a:bodyPr/>
          <a:lstStyle/>
          <a:p>
            <a:r>
              <a:rPr lang="en-US" altLang="zh-CN" dirty="0" smtClean="0"/>
              <a:t>2.3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0" y="928536"/>
            <a:ext cx="5146374" cy="371448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533" y="928473"/>
            <a:ext cx="5484700" cy="362570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39174" y="4813462"/>
            <a:ext cx="124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</a:t>
            </a:r>
            <a:r>
              <a:rPr lang="zh-CN" altLang="en-US" dirty="0" smtClean="0"/>
              <a:t>值的确定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7299086" y="4813462"/>
            <a:ext cx="299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K-means</a:t>
            </a:r>
            <a:r>
              <a:rPr lang="zh-CN" altLang="en-US" dirty="0" smtClean="0"/>
              <a:t>循环次数的确定</a:t>
            </a:r>
            <a:endParaRPr lang="en-US" altLang="zh-CN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327744"/>
              </p:ext>
            </p:extLst>
          </p:nvPr>
        </p:nvGraphicFramePr>
        <p:xfrm>
          <a:off x="949458" y="5305227"/>
          <a:ext cx="4423681" cy="1068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7086">
                  <a:extLst>
                    <a:ext uri="{9D8B030D-6E8A-4147-A177-3AD203B41FA5}">
                      <a16:colId xmlns:a16="http://schemas.microsoft.com/office/drawing/2014/main" val="2258763356"/>
                    </a:ext>
                  </a:extLst>
                </a:gridCol>
                <a:gridCol w="2221679">
                  <a:extLst>
                    <a:ext uri="{9D8B030D-6E8A-4147-A177-3AD203B41FA5}">
                      <a16:colId xmlns:a16="http://schemas.microsoft.com/office/drawing/2014/main" val="2890646748"/>
                    </a:ext>
                  </a:extLst>
                </a:gridCol>
                <a:gridCol w="1474916">
                  <a:extLst>
                    <a:ext uri="{9D8B030D-6E8A-4147-A177-3AD203B41FA5}">
                      <a16:colId xmlns:a16="http://schemas.microsoft.com/office/drawing/2014/main" val="2940243691"/>
                    </a:ext>
                  </a:extLst>
                </a:gridCol>
              </a:tblGrid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F-value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Purity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814249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57.392%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76.912%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0512271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6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63.489%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79.566%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567696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64.931%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80.193%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49057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77.372%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81.444%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5111247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66.278%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76.955%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963142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37545"/>
              </p:ext>
            </p:extLst>
          </p:nvPr>
        </p:nvGraphicFramePr>
        <p:xfrm>
          <a:off x="6365288" y="5314105"/>
          <a:ext cx="4557191" cy="1068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0541">
                  <a:extLst>
                    <a:ext uri="{9D8B030D-6E8A-4147-A177-3AD203B41FA5}">
                      <a16:colId xmlns:a16="http://schemas.microsoft.com/office/drawing/2014/main" val="2965200314"/>
                    </a:ext>
                  </a:extLst>
                </a:gridCol>
                <a:gridCol w="2277220">
                  <a:extLst>
                    <a:ext uri="{9D8B030D-6E8A-4147-A177-3AD203B41FA5}">
                      <a16:colId xmlns:a16="http://schemas.microsoft.com/office/drawing/2014/main" val="874749289"/>
                    </a:ext>
                  </a:extLst>
                </a:gridCol>
                <a:gridCol w="1519430">
                  <a:extLst>
                    <a:ext uri="{9D8B030D-6E8A-4147-A177-3AD203B41FA5}">
                      <a16:colId xmlns:a16="http://schemas.microsoft.com/office/drawing/2014/main" val="3175678388"/>
                    </a:ext>
                  </a:extLst>
                </a:gridCol>
              </a:tblGrid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F-value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Purity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2714284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55.841%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75.899%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999320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74.429%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82.057%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023684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67.697%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75.413%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787709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55.322%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76.964%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4104817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60.911%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77.900%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8910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38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94299" y="144228"/>
            <a:ext cx="3819097" cy="362708"/>
          </a:xfrm>
        </p:spPr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参数的确定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832386" cy="480471"/>
          </a:xfrm>
        </p:spPr>
        <p:txBody>
          <a:bodyPr/>
          <a:lstStyle/>
          <a:p>
            <a:r>
              <a:rPr lang="en-US" altLang="zh-CN" dirty="0" smtClean="0"/>
              <a:t>2.3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6" y="1321401"/>
            <a:ext cx="6397850" cy="461775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75956" y="1318183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EPS</a:t>
            </a:r>
            <a:r>
              <a:rPr lang="zh-CN" altLang="en-US" dirty="0" smtClean="0"/>
              <a:t>对实验结果的影响：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11969"/>
              </p:ext>
            </p:extLst>
          </p:nvPr>
        </p:nvGraphicFramePr>
        <p:xfrm>
          <a:off x="6975956" y="1897789"/>
          <a:ext cx="4201031" cy="1059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0175">
                  <a:extLst>
                    <a:ext uri="{9D8B030D-6E8A-4147-A177-3AD203B41FA5}">
                      <a16:colId xmlns:a16="http://schemas.microsoft.com/office/drawing/2014/main" val="3674743855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612471525"/>
                    </a:ext>
                  </a:extLst>
                </a:gridCol>
                <a:gridCol w="1400681">
                  <a:extLst>
                    <a:ext uri="{9D8B030D-6E8A-4147-A177-3AD203B41FA5}">
                      <a16:colId xmlns:a16="http://schemas.microsoft.com/office/drawing/2014/main" val="2070472689"/>
                    </a:ext>
                  </a:extLst>
                </a:gridCol>
              </a:tblGrid>
              <a:tr h="264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EPS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F-value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Purity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1370466"/>
                  </a:ext>
                </a:extLst>
              </a:tr>
              <a:tr h="264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0.15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77.645%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92.681%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1688558"/>
                  </a:ext>
                </a:extLst>
              </a:tr>
              <a:tr h="264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0.18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78.036%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89.736%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4845382"/>
                  </a:ext>
                </a:extLst>
              </a:tr>
              <a:tr h="264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0.20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73.505%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88.868%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519761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975956" y="3847289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MIN_PTS</a:t>
            </a:r>
            <a:r>
              <a:rPr lang="zh-CN" altLang="en-US" dirty="0" smtClean="0"/>
              <a:t>对实验结果的影响：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918227"/>
              </p:ext>
            </p:extLst>
          </p:nvPr>
        </p:nvGraphicFramePr>
        <p:xfrm>
          <a:off x="6979236" y="4396784"/>
          <a:ext cx="4197752" cy="11233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9082">
                  <a:extLst>
                    <a:ext uri="{9D8B030D-6E8A-4147-A177-3AD203B41FA5}">
                      <a16:colId xmlns:a16="http://schemas.microsoft.com/office/drawing/2014/main" val="3340783813"/>
                    </a:ext>
                  </a:extLst>
                </a:gridCol>
                <a:gridCol w="1399082">
                  <a:extLst>
                    <a:ext uri="{9D8B030D-6E8A-4147-A177-3AD203B41FA5}">
                      <a16:colId xmlns:a16="http://schemas.microsoft.com/office/drawing/2014/main" val="2558747867"/>
                    </a:ext>
                  </a:extLst>
                </a:gridCol>
                <a:gridCol w="1399588">
                  <a:extLst>
                    <a:ext uri="{9D8B030D-6E8A-4147-A177-3AD203B41FA5}">
                      <a16:colId xmlns:a16="http://schemas.microsoft.com/office/drawing/2014/main" val="2700089405"/>
                    </a:ext>
                  </a:extLst>
                </a:gridCol>
              </a:tblGrid>
              <a:tr h="2808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min_pts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F-value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Purity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4915118"/>
                  </a:ext>
                </a:extLst>
              </a:tr>
              <a:tr h="2808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76.755%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89.552%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693140"/>
                  </a:ext>
                </a:extLst>
              </a:tr>
              <a:tr h="2808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79.221%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90.163%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8992321"/>
                  </a:ext>
                </a:extLst>
              </a:tr>
              <a:tr h="2808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85.713%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90.019%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322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07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85421" y="144228"/>
            <a:ext cx="3819097" cy="362708"/>
          </a:xfrm>
        </p:spPr>
        <p:txBody>
          <a:bodyPr/>
          <a:lstStyle/>
          <a:p>
            <a:r>
              <a:rPr lang="zh-CN" altLang="en-US" dirty="0" smtClean="0"/>
              <a:t>两种方法的对比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823508" cy="480471"/>
          </a:xfrm>
        </p:spPr>
        <p:txBody>
          <a:bodyPr/>
          <a:lstStyle/>
          <a:p>
            <a:r>
              <a:rPr lang="en-US" altLang="zh-CN" dirty="0" smtClean="0"/>
              <a:t>2.4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83" y="1146562"/>
            <a:ext cx="4669432" cy="325676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44029"/>
              </p:ext>
            </p:extLst>
          </p:nvPr>
        </p:nvGraphicFramePr>
        <p:xfrm>
          <a:off x="5528572" y="1760733"/>
          <a:ext cx="5460037" cy="757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9793">
                  <a:extLst>
                    <a:ext uri="{9D8B030D-6E8A-4147-A177-3AD203B41FA5}">
                      <a16:colId xmlns:a16="http://schemas.microsoft.com/office/drawing/2014/main" val="2804572111"/>
                    </a:ext>
                  </a:extLst>
                </a:gridCol>
                <a:gridCol w="1819793">
                  <a:extLst>
                    <a:ext uri="{9D8B030D-6E8A-4147-A177-3AD203B41FA5}">
                      <a16:colId xmlns:a16="http://schemas.microsoft.com/office/drawing/2014/main" val="3405389254"/>
                    </a:ext>
                  </a:extLst>
                </a:gridCol>
                <a:gridCol w="1820451">
                  <a:extLst>
                    <a:ext uri="{9D8B030D-6E8A-4147-A177-3AD203B41FA5}">
                      <a16:colId xmlns:a16="http://schemas.microsoft.com/office/drawing/2014/main" val="1784266776"/>
                    </a:ext>
                  </a:extLst>
                </a:gridCol>
              </a:tblGrid>
              <a:tr h="252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算法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K-value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Purity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3136097"/>
                  </a:ext>
                </a:extLst>
              </a:tr>
              <a:tr h="252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算法</a:t>
                      </a:r>
                      <a:r>
                        <a:rPr lang="en-US" sz="1050" kern="100" dirty="0">
                          <a:effectLst/>
                        </a:rPr>
                        <a:t>1</a:t>
                      </a:r>
                      <a:r>
                        <a:rPr lang="zh-CN" sz="1050" kern="100" dirty="0">
                          <a:effectLst/>
                        </a:rPr>
                        <a:t>：</a:t>
                      </a:r>
                      <a:r>
                        <a:rPr lang="en-US" sz="1050" kern="100" dirty="0">
                          <a:effectLst/>
                        </a:rPr>
                        <a:t>k-means + </a:t>
                      </a:r>
                      <a:r>
                        <a:rPr lang="en-US" sz="1050" kern="100" dirty="0" err="1">
                          <a:effectLst/>
                        </a:rPr>
                        <a:t>agnes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74.429%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82.057%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8196706"/>
                  </a:ext>
                </a:extLst>
              </a:tr>
              <a:tr h="252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算法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：</a:t>
                      </a:r>
                      <a:r>
                        <a:rPr lang="en-US" sz="1050" kern="100">
                          <a:effectLst/>
                        </a:rPr>
                        <a:t>dbscan + agnes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85.713%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90.019%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551596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938420"/>
              </p:ext>
            </p:extLst>
          </p:nvPr>
        </p:nvGraphicFramePr>
        <p:xfrm>
          <a:off x="5528572" y="3424245"/>
          <a:ext cx="5460038" cy="7485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0019">
                  <a:extLst>
                    <a:ext uri="{9D8B030D-6E8A-4147-A177-3AD203B41FA5}">
                      <a16:colId xmlns:a16="http://schemas.microsoft.com/office/drawing/2014/main" val="472910890"/>
                    </a:ext>
                  </a:extLst>
                </a:gridCol>
                <a:gridCol w="2730019">
                  <a:extLst>
                    <a:ext uri="{9D8B030D-6E8A-4147-A177-3AD203B41FA5}">
                      <a16:colId xmlns:a16="http://schemas.microsoft.com/office/drawing/2014/main" val="1393480024"/>
                    </a:ext>
                  </a:extLst>
                </a:gridCol>
              </a:tblGrid>
              <a:tr h="249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算法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所用时间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4534449"/>
                  </a:ext>
                </a:extLst>
              </a:tr>
              <a:tr h="249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算法</a:t>
                      </a:r>
                      <a:r>
                        <a:rPr lang="en-US" sz="1050" kern="100" dirty="0">
                          <a:effectLst/>
                        </a:rPr>
                        <a:t>1</a:t>
                      </a:r>
                      <a:r>
                        <a:rPr lang="zh-CN" sz="1050" kern="100" dirty="0">
                          <a:effectLst/>
                        </a:rPr>
                        <a:t>：</a:t>
                      </a:r>
                      <a:r>
                        <a:rPr lang="en-US" sz="1050" kern="100" dirty="0">
                          <a:effectLst/>
                        </a:rPr>
                        <a:t>k-means + </a:t>
                      </a:r>
                      <a:r>
                        <a:rPr lang="en-US" sz="1050" kern="100" dirty="0" err="1">
                          <a:effectLst/>
                        </a:rPr>
                        <a:t>agnes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88.472742456s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494621"/>
                  </a:ext>
                </a:extLst>
              </a:tr>
              <a:tr h="249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算法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：</a:t>
                      </a:r>
                      <a:r>
                        <a:rPr lang="en-US" sz="1050" kern="100">
                          <a:effectLst/>
                        </a:rPr>
                        <a:t>dbscan + agnes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700.721409846s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64145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521639" y="12427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算法效果对比：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21639" y="28924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算法时间对比：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5421" y="5072620"/>
            <a:ext cx="7423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算法</a:t>
            </a:r>
            <a:r>
              <a:rPr lang="en-US" altLang="zh-CN" dirty="0"/>
              <a:t>2</a:t>
            </a:r>
            <a:r>
              <a:rPr lang="zh-CN" altLang="zh-CN" dirty="0"/>
              <a:t>排除了大量异常点，这些异常点在实际中不一定是异常</a:t>
            </a:r>
            <a:r>
              <a:rPr lang="zh-CN" altLang="zh-CN" dirty="0" smtClean="0"/>
              <a:t>点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算法</a:t>
            </a:r>
            <a:r>
              <a:rPr lang="en-US" altLang="zh-CN" dirty="0"/>
              <a:t>1</a:t>
            </a:r>
            <a:r>
              <a:rPr lang="zh-CN" altLang="zh-CN" dirty="0"/>
              <a:t>虽然在聚类效果数据上略低于算法</a:t>
            </a:r>
            <a:r>
              <a:rPr lang="en-US" altLang="zh-CN" dirty="0"/>
              <a:t>2</a:t>
            </a:r>
            <a:r>
              <a:rPr lang="zh-CN" altLang="zh-CN" dirty="0"/>
              <a:t>，但是有比较好的时间效率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213089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5430</TotalTime>
  <Words>569</Words>
  <Application>Microsoft Office PowerPoint</Application>
  <PresentationFormat>宽屏</PresentationFormat>
  <Paragraphs>132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等线</vt:lpstr>
      <vt:lpstr>宋体</vt:lpstr>
      <vt:lpstr>微软雅黑</vt:lpstr>
      <vt:lpstr>Arial</vt:lpstr>
      <vt:lpstr>Calibri</vt:lpstr>
      <vt:lpstr>Cambria Math</vt:lpstr>
      <vt:lpstr>Century Gothic</vt:lpstr>
      <vt:lpstr>Segoe UI Light</vt:lpstr>
      <vt:lpstr>Times New Roman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cuiods</cp:lastModifiedBy>
  <cp:revision>507</cp:revision>
  <dcterms:created xsi:type="dcterms:W3CDTF">2015-08-18T02:51:41Z</dcterms:created>
  <dcterms:modified xsi:type="dcterms:W3CDTF">2018-12-25T06:04:09Z</dcterms:modified>
  <cp:category/>
</cp:coreProperties>
</file>