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8"/>
  </p:notesMasterIdLst>
  <p:sldIdLst>
    <p:sldId id="256" r:id="rId3"/>
    <p:sldId id="507" r:id="rId4"/>
    <p:sldId id="348" r:id="rId5"/>
    <p:sldId id="349" r:id="rId6"/>
    <p:sldId id="474" r:id="rId7"/>
    <p:sldId id="477" r:id="rId8"/>
    <p:sldId id="479" r:id="rId9"/>
    <p:sldId id="482" r:id="rId10"/>
    <p:sldId id="483" r:id="rId11"/>
    <p:sldId id="485" r:id="rId12"/>
    <p:sldId id="488" r:id="rId13"/>
    <p:sldId id="489" r:id="rId14"/>
    <p:sldId id="491" r:id="rId15"/>
    <p:sldId id="495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8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32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59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zh-CN" altLang="en-US" dirty="0" smtClean="0"/>
              <a:t>数据仓库作业二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分类与聚类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小组成员：崔浩、钟春蒙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K-NN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585912"/>
            <a:ext cx="9258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23" y="1080974"/>
            <a:ext cx="9144000" cy="20574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697619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60201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2310178" y="42967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2839879" y="42213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2194769" y="48309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455180" y="5154966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2919778" y="49063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3553051" y="4576023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单圆角矩形 30"/>
          <p:cNvSpPr/>
          <p:nvPr/>
        </p:nvSpPr>
        <p:spPr>
          <a:xfrm>
            <a:off x="3201373" y="412326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单圆角矩形 31"/>
          <p:cNvSpPr/>
          <p:nvPr/>
        </p:nvSpPr>
        <p:spPr>
          <a:xfrm>
            <a:off x="2637171" y="457211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3156986" y="523042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5000735" y="351555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6682899" y="3492948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05667" y="3388843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正例：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951939" y="3395047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</a:t>
            </a:r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8" name="等腰三角形 37"/>
          <p:cNvSpPr/>
          <p:nvPr/>
        </p:nvSpPr>
        <p:spPr>
          <a:xfrm>
            <a:off x="8375107" y="44022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8904808" y="43267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8259698" y="49363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8984707" y="50118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单圆角矩形 42"/>
          <p:cNvSpPr/>
          <p:nvPr/>
        </p:nvSpPr>
        <p:spPr>
          <a:xfrm>
            <a:off x="9617980" y="468149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单圆角矩形 43"/>
          <p:cNvSpPr/>
          <p:nvPr/>
        </p:nvSpPr>
        <p:spPr>
          <a:xfrm>
            <a:off x="9266302" y="4228729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单圆角矩形 44"/>
          <p:cNvSpPr/>
          <p:nvPr/>
        </p:nvSpPr>
        <p:spPr>
          <a:xfrm>
            <a:off x="8702100" y="467758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单圆角矩形 45"/>
          <p:cNvSpPr/>
          <p:nvPr/>
        </p:nvSpPr>
        <p:spPr>
          <a:xfrm>
            <a:off x="9221915" y="533589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单圆角矩形 46"/>
          <p:cNvSpPr/>
          <p:nvPr/>
        </p:nvSpPr>
        <p:spPr>
          <a:xfrm>
            <a:off x="9770380" y="5011860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单圆角矩形 47"/>
          <p:cNvSpPr/>
          <p:nvPr/>
        </p:nvSpPr>
        <p:spPr>
          <a:xfrm>
            <a:off x="3637119" y="498925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2716062" y="547964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652924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895405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2" name="右箭头 51"/>
          <p:cNvSpPr/>
          <p:nvPr/>
        </p:nvSpPr>
        <p:spPr>
          <a:xfrm>
            <a:off x="5559404" y="4738130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0600" y="2078673"/>
            <a:ext cx="19856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对于小样本</a:t>
            </a:r>
            <a:r>
              <a:rPr lang="zh-CN" altLang="en-US" dirty="0"/>
              <a:t>，在不同的</a:t>
            </a:r>
            <a:r>
              <a:rPr lang="en-US" altLang="zh-CN" dirty="0"/>
              <a:t>K</a:t>
            </a:r>
            <a:r>
              <a:rPr lang="zh-CN" altLang="en-US" dirty="0"/>
              <a:t>值时，</a:t>
            </a:r>
            <a:r>
              <a:rPr lang="en-US" altLang="zh-CN" dirty="0"/>
              <a:t>K-NN</a:t>
            </a:r>
            <a:r>
              <a:rPr lang="zh-CN" altLang="en-US" dirty="0"/>
              <a:t>分类对应的</a:t>
            </a:r>
            <a:r>
              <a:rPr lang="en-US" altLang="zh-CN" dirty="0"/>
              <a:t>Precision</a:t>
            </a:r>
            <a:r>
              <a:rPr lang="zh-CN" altLang="en-US" dirty="0"/>
              <a:t>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 smtClean="0"/>
              <a:t>Accuracy</a:t>
            </a:r>
          </a:p>
          <a:p>
            <a:r>
              <a:rPr lang="zh-CN" altLang="en-US" dirty="0" smtClean="0"/>
              <a:t>如</a:t>
            </a:r>
            <a:r>
              <a:rPr lang="zh-CN" altLang="en-US" dirty="0" smtClean="0"/>
              <a:t>右图所示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39" y="910935"/>
            <a:ext cx="8892180" cy="55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逻辑回归算法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0" y="1490008"/>
            <a:ext cx="7791450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1" y="4638675"/>
            <a:ext cx="8758267" cy="1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5-2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2668" y="1260799"/>
            <a:ext cx="9904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次时，对大样本的分类准确度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0.8953629521728574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次时，对小样本的分类准确度是</a:t>
            </a:r>
            <a:r>
              <a:rPr lang="en-US" altLang="zh-CN" dirty="0"/>
              <a:t>0.9087378640776699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15" y="2565646"/>
            <a:ext cx="5967201" cy="4037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394" y="292365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迭代次数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四种分类方法比较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162175"/>
            <a:ext cx="9782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青蛙叫声聚类分析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58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5" y="144229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47"/>
            <a:ext cx="894531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178" y="106532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/>
              <a:t>余弦相似度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56445" y="1679617"/>
            <a:ext cx="9818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特征数据理解为多维空间向量，两个向量夹角的余弦值作为衡量两个个体间差异的大小。余弦值越接近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，就表明夹角越接近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度，也就是两个向量越相似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num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范数的乘积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norm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计算余弦值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计算距离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distance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=0.5+0.5×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cosθ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600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2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2416" y="144231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80503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4944" y="126923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动态时间规整</a:t>
            </a:r>
            <a:r>
              <a:rPr lang="en-US" altLang="zh-CN" dirty="0" smtClean="0"/>
              <a:t>DTW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5980" y="2341971"/>
            <a:ext cx="3854318" cy="19055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6424" y="5275146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常被用在语音识别</a:t>
            </a:r>
            <a:r>
              <a:rPr lang="zh-CN" altLang="zh-CN" dirty="0" smtClean="0"/>
              <a:t>领域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基于动态规划的思想，解决了发音长短不一的模板匹配问题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13" y="1855152"/>
            <a:ext cx="6650927" cy="30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8992" y="142152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k-means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17079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8927" y="4201427"/>
            <a:ext cx="9766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最简单的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执行过程中，使用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余弦相似度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来衡量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特征值之间的距离。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8" y="561662"/>
            <a:ext cx="9935096" cy="34572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8927" y="5589754"/>
            <a:ext cx="6792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是一种层次聚类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在这一步的聚类过程中，使用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DTW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衡量特征值之间的距离。</a:t>
            </a:r>
          </a:p>
        </p:txBody>
      </p:sp>
    </p:spTree>
    <p:extLst>
      <p:ext uri="{BB962C8B-B14F-4D97-AF65-F5344CB8AC3E}">
        <p14:creationId xmlns:p14="http://schemas.microsoft.com/office/powerpoint/2010/main" val="377741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银行直销数据分类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34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3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94530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131" y="5030142"/>
            <a:ext cx="8563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类。</a:t>
            </a:r>
          </a:p>
        </p:txBody>
      </p:sp>
      <p:sp>
        <p:nvSpPr>
          <p:cNvPr id="5" name="矩形 4"/>
          <p:cNvSpPr/>
          <p:nvPr/>
        </p:nvSpPr>
        <p:spPr>
          <a:xfrm>
            <a:off x="1056442" y="5464162"/>
            <a:ext cx="788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是一种基于密度的聚类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442" y="5938300"/>
            <a:ext cx="7554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为了能提高找到邻域内核心点的速度，引入</a:t>
            </a:r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KD-Tree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数据结构。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8" y="544988"/>
            <a:ext cx="10058400" cy="44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0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5370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65551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22" y="1335243"/>
            <a:ext cx="4282244" cy="40712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8680" y="56230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3-D KD-Tree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736" y="1566063"/>
            <a:ext cx="5456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K-d Tree: </a:t>
            </a:r>
            <a:r>
              <a:rPr lang="zh-CN" altLang="en-US" dirty="0" smtClean="0"/>
              <a:t>分隔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维数据空间的索引结构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通过距离函数在高维矢量间进行相似性检索</a:t>
            </a: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索引结构相似性查询：范围查询和</a:t>
            </a:r>
            <a:r>
              <a:rPr lang="en-US" altLang="zh-CN" dirty="0"/>
              <a:t>K</a:t>
            </a:r>
            <a:r>
              <a:rPr lang="zh-CN" altLang="en-US" dirty="0"/>
              <a:t>近邻查询</a:t>
            </a: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</a:t>
            </a:r>
            <a:r>
              <a:rPr lang="zh-CN" altLang="en-US" dirty="0" smtClean="0"/>
              <a:t>近邻查询：距离查询点最近的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098307" y="4187790"/>
            <a:ext cx="612559" cy="7457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7373" y="5255794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DBSCAN</a:t>
            </a:r>
            <a:r>
              <a:rPr lang="zh-CN" altLang="en-US" b="1" dirty="0" smtClean="0"/>
              <a:t>核心点和边界点的确定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915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9810" y="146413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67897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0" y="928536"/>
            <a:ext cx="5146374" cy="37144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33" y="928473"/>
            <a:ext cx="5484700" cy="36257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39174" y="4813462"/>
            <a:ext cx="12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值的确定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299086" y="4813462"/>
            <a:ext cx="299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循环次数的确定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49458" y="5305227"/>
          <a:ext cx="442368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086">
                  <a:extLst>
                    <a:ext uri="{9D8B030D-6E8A-4147-A177-3AD203B41FA5}">
                      <a16:colId xmlns:a16="http://schemas.microsoft.com/office/drawing/2014/main" val="2258763356"/>
                    </a:ext>
                  </a:extLst>
                </a:gridCol>
                <a:gridCol w="2221679">
                  <a:extLst>
                    <a:ext uri="{9D8B030D-6E8A-4147-A177-3AD203B41FA5}">
                      <a16:colId xmlns:a16="http://schemas.microsoft.com/office/drawing/2014/main" val="2890646748"/>
                    </a:ext>
                  </a:extLst>
                </a:gridCol>
                <a:gridCol w="1474916">
                  <a:extLst>
                    <a:ext uri="{9D8B030D-6E8A-4147-A177-3AD203B41FA5}">
                      <a16:colId xmlns:a16="http://schemas.microsoft.com/office/drawing/2014/main" val="2940243691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F-value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1424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57.392%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76.912%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512271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63.489%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79.566%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67696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64.931%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80.193%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4905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77.372%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81.444%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11124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66.278%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76.955%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63142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365288" y="5314105"/>
          <a:ext cx="455719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541">
                  <a:extLst>
                    <a:ext uri="{9D8B030D-6E8A-4147-A177-3AD203B41FA5}">
                      <a16:colId xmlns:a16="http://schemas.microsoft.com/office/drawing/2014/main" val="2965200314"/>
                    </a:ext>
                  </a:extLst>
                </a:gridCol>
                <a:gridCol w="2277220">
                  <a:extLst>
                    <a:ext uri="{9D8B030D-6E8A-4147-A177-3AD203B41FA5}">
                      <a16:colId xmlns:a16="http://schemas.microsoft.com/office/drawing/2014/main" val="874749289"/>
                    </a:ext>
                  </a:extLst>
                </a:gridCol>
                <a:gridCol w="1519430">
                  <a:extLst>
                    <a:ext uri="{9D8B030D-6E8A-4147-A177-3AD203B41FA5}">
                      <a16:colId xmlns:a16="http://schemas.microsoft.com/office/drawing/2014/main" val="3175678388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7142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55.841%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75.899%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99320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74.429%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82.057%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0236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67.697%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75.413%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78770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55.322%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76.964%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10481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60.911%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77.900%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91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64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4299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32386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6" y="1321401"/>
            <a:ext cx="6397850" cy="46177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5956" y="1318183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975956" y="1897789"/>
          <a:ext cx="4201031" cy="105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367474385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612471525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val="2070472689"/>
                    </a:ext>
                  </a:extLst>
                </a:gridCol>
              </a:tblGrid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EPS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370466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77.645%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92.681%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688558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78.036%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89.736%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845382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73.505%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88.868%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19761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75956" y="3847289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MIN_PTS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979236" y="4396784"/>
          <a:ext cx="4197752" cy="1123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082">
                  <a:extLst>
                    <a:ext uri="{9D8B030D-6E8A-4147-A177-3AD203B41FA5}">
                      <a16:colId xmlns:a16="http://schemas.microsoft.com/office/drawing/2014/main" val="3340783813"/>
                    </a:ext>
                  </a:extLst>
                </a:gridCol>
                <a:gridCol w="1399082">
                  <a:extLst>
                    <a:ext uri="{9D8B030D-6E8A-4147-A177-3AD203B41FA5}">
                      <a16:colId xmlns:a16="http://schemas.microsoft.com/office/drawing/2014/main" val="2558747867"/>
                    </a:ext>
                  </a:extLst>
                </a:gridCol>
                <a:gridCol w="1399588">
                  <a:extLst>
                    <a:ext uri="{9D8B030D-6E8A-4147-A177-3AD203B41FA5}">
                      <a16:colId xmlns:a16="http://schemas.microsoft.com/office/drawing/2014/main" val="2700089405"/>
                    </a:ext>
                  </a:extLst>
                </a:gridCol>
              </a:tblGrid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min_pts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915118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76.755%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89.552%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3140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79.221%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90.163%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992321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85.713%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2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8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5421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两种方法的对比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23508" cy="480471"/>
          </a:xfrm>
        </p:spPr>
        <p:txBody>
          <a:bodyPr/>
          <a:lstStyle/>
          <a:p>
            <a:r>
              <a:rPr lang="en-US" altLang="zh-CN" dirty="0" smtClean="0"/>
              <a:t>2.4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3" y="1146562"/>
            <a:ext cx="4669432" cy="32567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528572" y="1760733"/>
          <a:ext cx="5460037" cy="75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793">
                  <a:extLst>
                    <a:ext uri="{9D8B030D-6E8A-4147-A177-3AD203B41FA5}">
                      <a16:colId xmlns:a16="http://schemas.microsoft.com/office/drawing/2014/main" val="2804572111"/>
                    </a:ext>
                  </a:extLst>
                </a:gridCol>
                <a:gridCol w="1819793">
                  <a:extLst>
                    <a:ext uri="{9D8B030D-6E8A-4147-A177-3AD203B41FA5}">
                      <a16:colId xmlns:a16="http://schemas.microsoft.com/office/drawing/2014/main" val="3405389254"/>
                    </a:ext>
                  </a:extLst>
                </a:gridCol>
                <a:gridCol w="1820451">
                  <a:extLst>
                    <a:ext uri="{9D8B030D-6E8A-4147-A177-3AD203B41FA5}">
                      <a16:colId xmlns:a16="http://schemas.microsoft.com/office/drawing/2014/main" val="1784266776"/>
                    </a:ext>
                  </a:extLst>
                </a:gridCol>
              </a:tblGrid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3136097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74.429%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82.057%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8196706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85.713%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51596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28572" y="3424245"/>
          <a:ext cx="5460038" cy="748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0019">
                  <a:extLst>
                    <a:ext uri="{9D8B030D-6E8A-4147-A177-3AD203B41FA5}">
                      <a16:colId xmlns:a16="http://schemas.microsoft.com/office/drawing/2014/main" val="472910890"/>
                    </a:ext>
                  </a:extLst>
                </a:gridCol>
                <a:gridCol w="2730019">
                  <a:extLst>
                    <a:ext uri="{9D8B030D-6E8A-4147-A177-3AD203B41FA5}">
                      <a16:colId xmlns:a16="http://schemas.microsoft.com/office/drawing/2014/main" val="1393480024"/>
                    </a:ext>
                  </a:extLst>
                </a:gridCol>
              </a:tblGrid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所用时间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4534449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88.472742456s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94621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700.721409846s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64145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1639" y="12427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算法效果对比：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21639" y="2892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算法时间对比：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5421" y="5072620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2</a:t>
            </a:r>
            <a:r>
              <a:rPr lang="zh-CN" altLang="zh-CN" dirty="0"/>
              <a:t>排除了大量异常点，这些异常点在实际中不一定是异常</a:t>
            </a:r>
            <a:r>
              <a:rPr lang="zh-CN" altLang="zh-CN" dirty="0" smtClean="0"/>
              <a:t>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1</a:t>
            </a:r>
            <a:r>
              <a:rPr lang="zh-CN" altLang="zh-CN" dirty="0"/>
              <a:t>虽然在聚类效果数据上略低于算法</a:t>
            </a:r>
            <a:r>
              <a:rPr lang="en-US" altLang="zh-CN" dirty="0"/>
              <a:t>2</a:t>
            </a:r>
            <a:r>
              <a:rPr lang="zh-CN" altLang="zh-CN" dirty="0"/>
              <a:t>，但是有比较好的时间效率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97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12580" y="2612253"/>
            <a:ext cx="3180174" cy="1391576"/>
          </a:xfrm>
        </p:spPr>
        <p:txBody>
          <a:bodyPr/>
          <a:lstStyle/>
          <a:p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9041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评价标准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52" y="1174071"/>
            <a:ext cx="3705225" cy="161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90" y="2484113"/>
            <a:ext cx="5314950" cy="26955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01804" y="1198867"/>
            <a:ext cx="42420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评价标准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使用准确率，精度，召回率作为评价标准</a:t>
            </a:r>
            <a:endParaRPr lang="zh-CN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01804" y="3091127"/>
            <a:ext cx="47288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/>
              <a:t>约束条件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  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考虑</a:t>
            </a:r>
            <a:r>
              <a:rPr lang="zh-CN" altLang="en-US" dirty="0"/>
              <a:t>到本次分类的情景，为了尽可能多的找到购买服务的客户，</a:t>
            </a:r>
            <a:r>
              <a:rPr lang="zh-CN" altLang="en-US" dirty="0" smtClean="0"/>
              <a:t>应当尽可能</a:t>
            </a:r>
            <a:r>
              <a:rPr lang="zh-CN" altLang="en-US" dirty="0"/>
              <a:t>增加真阳</a:t>
            </a:r>
            <a:r>
              <a:rPr lang="zh-CN" altLang="en-US" dirty="0" smtClean="0"/>
              <a:t>率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01804" y="4983387"/>
            <a:ext cx="427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测试</a:t>
            </a:r>
            <a:r>
              <a:rPr lang="zh-CN" altLang="en-US" b="1" dirty="0" smtClean="0"/>
              <a:t>集</a:t>
            </a:r>
            <a:r>
              <a:rPr lang="zh-CN" altLang="en-US" b="1" dirty="0" smtClean="0"/>
              <a:t>选取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随机选取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作为测试集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1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决策树分类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58344" y="1589876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68032" y="2560176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4448" y="2560176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2174" y="3823439"/>
            <a:ext cx="1827319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非数值型数据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53510" y="4780584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17310" y="4793739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35410" y="4793739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08815" y="4780584"/>
            <a:ext cx="861133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28450" y="4609073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8" idx="2"/>
            <a:endCxn id="10" idx="0"/>
          </p:cNvCxnSpPr>
          <p:nvPr/>
        </p:nvCxnSpPr>
        <p:spPr>
          <a:xfrm flipH="1">
            <a:off x="7118408" y="1874286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2"/>
            <a:endCxn id="16" idx="0"/>
          </p:cNvCxnSpPr>
          <p:nvPr/>
        </p:nvCxnSpPr>
        <p:spPr>
          <a:xfrm>
            <a:off x="8575834" y="4107849"/>
            <a:ext cx="2463548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2"/>
            <a:endCxn id="13" idx="0"/>
          </p:cNvCxnSpPr>
          <p:nvPr/>
        </p:nvCxnSpPr>
        <p:spPr>
          <a:xfrm>
            <a:off x="8575834" y="4107849"/>
            <a:ext cx="461636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15" idx="0"/>
          </p:cNvCxnSpPr>
          <p:nvPr/>
        </p:nvCxnSpPr>
        <p:spPr>
          <a:xfrm flipH="1">
            <a:off x="8119370" y="4107849"/>
            <a:ext cx="4564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2"/>
            <a:endCxn id="9" idx="0"/>
          </p:cNvCxnSpPr>
          <p:nvPr/>
        </p:nvCxnSpPr>
        <p:spPr>
          <a:xfrm>
            <a:off x="8503330" y="1874286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2"/>
            <a:endCxn id="14" idx="0"/>
          </p:cNvCxnSpPr>
          <p:nvPr/>
        </p:nvCxnSpPr>
        <p:spPr>
          <a:xfrm flipH="1">
            <a:off x="7201270" y="4107849"/>
            <a:ext cx="13745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349228" y="2104456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018969" y="2104456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22422" y="2116083"/>
            <a:ext cx="5057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对于所有的</a:t>
            </a:r>
            <a:r>
              <a:rPr lang="zh-CN" altLang="en-US" b="1" dirty="0"/>
              <a:t>数值型</a:t>
            </a:r>
            <a:r>
              <a:rPr lang="zh-CN" altLang="en-US" dirty="0"/>
              <a:t>属性，以平均值为轴，将所有的用例分为两类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</a:t>
            </a:r>
            <a:r>
              <a:rPr lang="zh-CN" altLang="en-US" dirty="0"/>
              <a:t>所有的</a:t>
            </a:r>
            <a:r>
              <a:rPr lang="zh-CN" altLang="en-US" b="1" dirty="0"/>
              <a:t>非数值型</a:t>
            </a:r>
            <a:r>
              <a:rPr lang="zh-CN" altLang="en-US" dirty="0"/>
              <a:t>属性，每一个属性值分为一类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2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1061530"/>
            <a:ext cx="9361826" cy="19295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7971" y="3540129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样例集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7659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4075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7" idx="2"/>
            <a:endCxn id="9" idx="0"/>
          </p:cNvCxnSpPr>
          <p:nvPr/>
        </p:nvCxnSpPr>
        <p:spPr>
          <a:xfrm flipH="1">
            <a:off x="3898035" y="3824539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5282957" y="3824539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单角的矩形 13"/>
          <p:cNvSpPr/>
          <p:nvPr/>
        </p:nvSpPr>
        <p:spPr>
          <a:xfrm>
            <a:off x="3063534" y="5079818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剪去单角的矩形 14"/>
          <p:cNvSpPr/>
          <p:nvPr/>
        </p:nvSpPr>
        <p:spPr>
          <a:xfrm>
            <a:off x="5821372" y="5079817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83076" y="3462291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正例占比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81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0" y="857152"/>
            <a:ext cx="8637976" cy="58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朴素贝叶斯算法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5" y="990118"/>
            <a:ext cx="8562975" cy="4038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1449" y="5501658"/>
            <a:ext cx="936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非数值型属性：</a:t>
            </a:r>
            <a:r>
              <a:rPr lang="zh-CN" altLang="en-US" dirty="0"/>
              <a:t>自成</a:t>
            </a:r>
            <a:r>
              <a:rPr lang="zh-CN" altLang="en-US" dirty="0" smtClean="0"/>
              <a:t>一类</a:t>
            </a:r>
            <a:endParaRPr lang="en-US" altLang="zh-CN" dirty="0"/>
          </a:p>
          <a:p>
            <a:r>
              <a:rPr lang="zh-CN" altLang="en-US" dirty="0" smtClean="0"/>
              <a:t>数值型属性：    先</a:t>
            </a:r>
            <a:r>
              <a:rPr lang="zh-CN" altLang="en-US" dirty="0"/>
              <a:t>投影到</a:t>
            </a:r>
            <a:r>
              <a:rPr lang="en-US" altLang="zh-CN" dirty="0"/>
              <a:t>[0,1]</a:t>
            </a:r>
            <a:r>
              <a:rPr lang="zh-CN" altLang="en-US" dirty="0"/>
              <a:t>，然后分为</a:t>
            </a:r>
            <a:r>
              <a:rPr lang="en-US" altLang="zh-CN" dirty="0"/>
              <a:t>k</a:t>
            </a:r>
            <a:r>
              <a:rPr lang="zh-CN" altLang="en-US" dirty="0"/>
              <a:t>组，</a:t>
            </a:r>
            <a:r>
              <a:rPr lang="en-US" altLang="zh-CN" dirty="0"/>
              <a:t>[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1/k</a:t>
            </a:r>
            <a:r>
              <a:rPr lang="en-US" altLang="zh-CN" dirty="0"/>
              <a:t>),[</a:t>
            </a:r>
            <a:r>
              <a:rPr lang="en-US" altLang="zh-CN" dirty="0" smtClean="0"/>
              <a:t>1/k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2/k</a:t>
            </a:r>
            <a:r>
              <a:rPr lang="en-US" altLang="zh-CN" dirty="0"/>
              <a:t>)…[(k-1)/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7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r="-136" b="75085"/>
          <a:stretch/>
        </p:blipFill>
        <p:spPr>
          <a:xfrm>
            <a:off x="1504227" y="1561730"/>
            <a:ext cx="8889322" cy="1518822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900473" y="5314175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48" y="5135367"/>
            <a:ext cx="4438650" cy="514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5" y="2974484"/>
            <a:ext cx="8620125" cy="1133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-300" r="35510" b="2411"/>
          <a:stretch/>
        </p:blipFill>
        <p:spPr>
          <a:xfrm>
            <a:off x="1141322" y="5133823"/>
            <a:ext cx="2862507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09" y="1305342"/>
            <a:ext cx="6997012" cy="47345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9806" y="1825953"/>
            <a:ext cx="3645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准确度：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小样本集：</a:t>
            </a:r>
            <a:r>
              <a:rPr lang="en-US" altLang="zh-CN" dirty="0" smtClean="0"/>
              <a:t>0.8923948220064726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大样本集：</a:t>
            </a:r>
            <a:r>
              <a:rPr lang="en-US" altLang="zh-CN" dirty="0" smtClean="0"/>
              <a:t>0.8633972647082626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99722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1868</TotalTime>
  <Words>931</Words>
  <Application>Microsoft Office PowerPoint</Application>
  <PresentationFormat>宽屏</PresentationFormat>
  <Paragraphs>237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Cambria Math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cuiods</cp:lastModifiedBy>
  <cp:revision>174</cp:revision>
  <dcterms:created xsi:type="dcterms:W3CDTF">2015-08-18T02:51:41Z</dcterms:created>
  <dcterms:modified xsi:type="dcterms:W3CDTF">2018-12-25T08:02:33Z</dcterms:modified>
  <cp:category/>
</cp:coreProperties>
</file>