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8"/>
  </p:notesMasterIdLst>
  <p:sldIdLst>
    <p:sldId id="256" r:id="rId3"/>
    <p:sldId id="348" r:id="rId4"/>
    <p:sldId id="349" r:id="rId5"/>
    <p:sldId id="474" r:id="rId6"/>
    <p:sldId id="476" r:id="rId7"/>
    <p:sldId id="477" r:id="rId8"/>
    <p:sldId id="479" r:id="rId9"/>
    <p:sldId id="482" r:id="rId10"/>
    <p:sldId id="483" r:id="rId11"/>
    <p:sldId id="485" r:id="rId12"/>
    <p:sldId id="488" r:id="rId13"/>
    <p:sldId id="489" r:id="rId14"/>
    <p:sldId id="491" r:id="rId15"/>
    <p:sldId id="495" r:id="rId16"/>
    <p:sldId id="497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1" y="2223739"/>
            <a:ext cx="6007237" cy="1270093"/>
          </a:xfrm>
        </p:spPr>
        <p:txBody>
          <a:bodyPr/>
          <a:lstStyle/>
          <a:p>
            <a:r>
              <a:rPr kumimoji="1" lang="zh-CN" altLang="en-US" dirty="0" smtClean="0"/>
              <a:t>数据仓库作业二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分类与聚类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小组成员：崔浩、钟春蒙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K-NN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4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533525"/>
            <a:ext cx="9220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05342"/>
            <a:ext cx="9144000" cy="20574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402672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65254" y="3693111"/>
            <a:ext cx="2356483" cy="23170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2015231" y="42967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2544932" y="42213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99822" y="4830931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160233" y="5154966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2624831" y="4906392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" name="单圆角矩形 26"/>
          <p:cNvSpPr/>
          <p:nvPr/>
        </p:nvSpPr>
        <p:spPr>
          <a:xfrm>
            <a:off x="3258104" y="4576023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单圆角矩形 30"/>
          <p:cNvSpPr/>
          <p:nvPr/>
        </p:nvSpPr>
        <p:spPr>
          <a:xfrm>
            <a:off x="2906426" y="412326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342224" y="457211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单圆角矩形 32"/>
          <p:cNvSpPr/>
          <p:nvPr/>
        </p:nvSpPr>
        <p:spPr>
          <a:xfrm>
            <a:off x="2862039" y="5230426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4705788" y="351555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单圆角矩形 34"/>
          <p:cNvSpPr/>
          <p:nvPr/>
        </p:nvSpPr>
        <p:spPr>
          <a:xfrm>
            <a:off x="6387952" y="3492948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10720" y="3388843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正例：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56992" y="3395047"/>
            <a:ext cx="95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</a:t>
            </a: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8" name="等腰三角形 37"/>
          <p:cNvSpPr/>
          <p:nvPr/>
        </p:nvSpPr>
        <p:spPr>
          <a:xfrm>
            <a:off x="8080160" y="44022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8609861" y="43267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7964751" y="4936399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等腰三角形 41"/>
          <p:cNvSpPr/>
          <p:nvPr/>
        </p:nvSpPr>
        <p:spPr>
          <a:xfrm>
            <a:off x="8689760" y="5011860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9323033" y="468149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单圆角矩形 43"/>
          <p:cNvSpPr/>
          <p:nvPr/>
        </p:nvSpPr>
        <p:spPr>
          <a:xfrm>
            <a:off x="8971355" y="4228729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8407153" y="467758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单圆角矩形 45"/>
          <p:cNvSpPr/>
          <p:nvPr/>
        </p:nvSpPr>
        <p:spPr>
          <a:xfrm>
            <a:off x="8926968" y="5335894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9475433" y="5011860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单圆角矩形 47"/>
          <p:cNvSpPr/>
          <p:nvPr/>
        </p:nvSpPr>
        <p:spPr>
          <a:xfrm>
            <a:off x="3342172" y="4989251"/>
            <a:ext cx="177553" cy="17353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2421115" y="5479647"/>
            <a:ext cx="159798" cy="1509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357977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600458" y="6155886"/>
            <a:ext cx="28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2" name="右箭头 51"/>
          <p:cNvSpPr/>
          <p:nvPr/>
        </p:nvSpPr>
        <p:spPr>
          <a:xfrm>
            <a:off x="5264457" y="4738130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4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806" y="1825953"/>
            <a:ext cx="19856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对于小样本</a:t>
            </a:r>
            <a:r>
              <a:rPr lang="zh-CN" altLang="en-US" dirty="0"/>
              <a:t>，在不同的</a:t>
            </a:r>
            <a:r>
              <a:rPr lang="en-US" altLang="zh-CN" dirty="0"/>
              <a:t>K</a:t>
            </a:r>
            <a:r>
              <a:rPr lang="zh-CN" altLang="en-US" dirty="0"/>
              <a:t>值时，</a:t>
            </a:r>
            <a:r>
              <a:rPr lang="en-US" altLang="zh-CN" dirty="0"/>
              <a:t>K-NN</a:t>
            </a:r>
            <a:r>
              <a:rPr lang="zh-CN" altLang="en-US" dirty="0"/>
              <a:t>分类对应的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 smtClean="0"/>
              <a:t>如右图所示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55" y="1305342"/>
            <a:ext cx="7547464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逻辑回归算法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10" y="1490008"/>
            <a:ext cx="7791450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4638675"/>
            <a:ext cx="8758267" cy="1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5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2668" y="1260799"/>
            <a:ext cx="9904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次时，对大样本的分类准确度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0.8953629521728574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迭代步长为</a:t>
            </a:r>
            <a:r>
              <a:rPr lang="en-US" altLang="zh-CN" dirty="0"/>
              <a:t>0.001</a:t>
            </a:r>
            <a:r>
              <a:rPr lang="zh-CN" altLang="en-US" dirty="0"/>
              <a:t>，迭代次数为</a:t>
            </a:r>
            <a:r>
              <a:rPr lang="en-US" altLang="zh-CN" dirty="0"/>
              <a:t>5000</a:t>
            </a:r>
            <a:r>
              <a:rPr lang="zh-CN" altLang="en-US" dirty="0"/>
              <a:t>次时，对小样本的分类准确度是</a:t>
            </a:r>
            <a:r>
              <a:rPr lang="en-US" altLang="zh-CN" dirty="0"/>
              <a:t>0.9087378640776699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15" y="2565646"/>
            <a:ext cx="5967201" cy="4037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0394" y="292365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迭代次数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四种分类方法比较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6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62175"/>
            <a:ext cx="9782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52" y="1174071"/>
            <a:ext cx="3705225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0" y="2484113"/>
            <a:ext cx="5314950" cy="26955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01804" y="1614364"/>
            <a:ext cx="4242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如</a:t>
            </a:r>
            <a:r>
              <a:rPr lang="zh-CN" altLang="zh-CN" dirty="0"/>
              <a:t>图所示，分别统计四种分类结果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01804" y="3093236"/>
            <a:ext cx="47288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考虑</a:t>
            </a:r>
            <a:r>
              <a:rPr lang="zh-CN" altLang="en-US" dirty="0"/>
              <a:t>到本次分类的情景，为了尽可能多的找到购买服务的客户，应当在保证准确率的同时，尽可能增加真阳率，也就是增加类别为真的预测个数，甚至可以牺牲部分准确率来提高真阳</a:t>
            </a:r>
            <a:r>
              <a:rPr lang="zh-CN" altLang="en-US" dirty="0" smtClean="0"/>
              <a:t>率</a:t>
            </a:r>
            <a:r>
              <a:rPr lang="zh-CN" altLang="zh-CN" dirty="0" smtClean="0"/>
              <a:t> 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51607" y="5176157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集选取：随机选取</a:t>
            </a:r>
            <a:r>
              <a:rPr lang="en-US" altLang="zh-CN" dirty="0" smtClean="0"/>
              <a:t>30%</a:t>
            </a:r>
            <a:r>
              <a:rPr lang="zh-CN" altLang="en-US" dirty="0" smtClean="0"/>
              <a:t>作为测试集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1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决策树分类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52285" y="1021257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1973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8389" y="1991557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3611" y="3180010"/>
            <a:ext cx="1827319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非数值型数据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74947" y="4137155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387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56847" y="4150310"/>
            <a:ext cx="767920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252" y="4137155"/>
            <a:ext cx="861133" cy="2844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49887" y="3965644"/>
            <a:ext cx="72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8" idx="2"/>
            <a:endCxn id="10" idx="0"/>
          </p:cNvCxnSpPr>
          <p:nvPr/>
        </p:nvCxnSpPr>
        <p:spPr>
          <a:xfrm flipH="1">
            <a:off x="7812349" y="1305667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2"/>
            <a:endCxn id="16" idx="0"/>
          </p:cNvCxnSpPr>
          <p:nvPr/>
        </p:nvCxnSpPr>
        <p:spPr>
          <a:xfrm>
            <a:off x="9197271" y="3464420"/>
            <a:ext cx="2463548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2"/>
            <a:endCxn id="13" idx="0"/>
          </p:cNvCxnSpPr>
          <p:nvPr/>
        </p:nvCxnSpPr>
        <p:spPr>
          <a:xfrm>
            <a:off x="9197271" y="3464420"/>
            <a:ext cx="461636" cy="6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2"/>
            <a:endCxn id="15" idx="0"/>
          </p:cNvCxnSpPr>
          <p:nvPr/>
        </p:nvCxnSpPr>
        <p:spPr>
          <a:xfrm flipH="1">
            <a:off x="8740807" y="3464420"/>
            <a:ext cx="4564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2"/>
            <a:endCxn id="9" idx="0"/>
          </p:cNvCxnSpPr>
          <p:nvPr/>
        </p:nvCxnSpPr>
        <p:spPr>
          <a:xfrm>
            <a:off x="9197271" y="1305667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2"/>
            <a:endCxn id="14" idx="0"/>
          </p:cNvCxnSpPr>
          <p:nvPr/>
        </p:nvCxnSpPr>
        <p:spPr>
          <a:xfrm flipH="1">
            <a:off x="7822707" y="3464420"/>
            <a:ext cx="1374564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43169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712910" y="1535837"/>
            <a:ext cx="8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平均值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05416" y="1268208"/>
            <a:ext cx="57727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对于所有的数值型属性，以平均值为轴，将所有的用例分为两类；对于所有的非数值型属性，每一个属性值分为一类。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   以上述分类标准，为当前样例集合，计算当前属性集合中每一个属性的信息增益，找到信息增益最高的属性。如果是数值型属性，则按照大于平均值和小于等于平均值分出两棵子树；如果是非数值型数据，则为每一个属性值分出一棵子树。子树包含原样例集合中，符合分类标准的所有样例，属性集合中删除当前分类属性。递归为子树进行分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      如果属性集合中属性数量为零，或者样例集合中样例数量为零，或者正负样例的比例达到了给定阈值，则不再对当前子树进行分类。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84182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20" y="1061530"/>
            <a:ext cx="9361826" cy="19295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7971" y="3540129"/>
            <a:ext cx="1489972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样例集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659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075" y="4510429"/>
            <a:ext cx="767920" cy="2844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子集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7" idx="2"/>
            <a:endCxn id="9" idx="0"/>
          </p:cNvCxnSpPr>
          <p:nvPr/>
        </p:nvCxnSpPr>
        <p:spPr>
          <a:xfrm flipH="1">
            <a:off x="3898035" y="3824539"/>
            <a:ext cx="138492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5282957" y="3824539"/>
            <a:ext cx="1348662" cy="685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单角的矩形 13"/>
          <p:cNvSpPr/>
          <p:nvPr/>
        </p:nvSpPr>
        <p:spPr>
          <a:xfrm>
            <a:off x="3063534" y="5079818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剪去单角的矩形 14"/>
          <p:cNvSpPr/>
          <p:nvPr/>
        </p:nvSpPr>
        <p:spPr>
          <a:xfrm>
            <a:off x="5821372" y="5079817"/>
            <a:ext cx="1669002" cy="949911"/>
          </a:xfrm>
          <a:prstGeom prst="snip1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正例：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负</a:t>
            </a:r>
            <a:r>
              <a:rPr kumimoji="1" lang="zh-CN" altLang="en-US" dirty="0" smtClean="0">
                <a:solidFill>
                  <a:schemeClr val="tx1"/>
                </a:solidFill>
              </a:rPr>
              <a:t>例：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3076" y="3462291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正例占比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1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46" y="1305342"/>
            <a:ext cx="8173514" cy="20115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91" y="3588891"/>
            <a:ext cx="6705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4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-4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305342"/>
            <a:ext cx="7367079" cy="11269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5" y="2308194"/>
            <a:ext cx="6473229" cy="43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朴素贝叶斯算法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990118"/>
            <a:ext cx="8562975" cy="403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1449" y="5501658"/>
            <a:ext cx="93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非数值型属性：</a:t>
            </a:r>
            <a:r>
              <a:rPr lang="zh-CN" altLang="en-US" dirty="0"/>
              <a:t>自成</a:t>
            </a:r>
            <a:r>
              <a:rPr lang="zh-CN" altLang="en-US" dirty="0" smtClean="0"/>
              <a:t>一类</a:t>
            </a:r>
            <a:endParaRPr lang="en-US" altLang="zh-CN" dirty="0"/>
          </a:p>
          <a:p>
            <a:r>
              <a:rPr lang="zh-CN" altLang="en-US" dirty="0" smtClean="0"/>
              <a:t>数值型属性：    先</a:t>
            </a:r>
            <a:r>
              <a:rPr lang="zh-CN" altLang="en-US" dirty="0"/>
              <a:t>投影到</a:t>
            </a:r>
            <a:r>
              <a:rPr lang="en-US" altLang="zh-CN" dirty="0"/>
              <a:t>[0,1]</a:t>
            </a:r>
            <a:r>
              <a:rPr lang="zh-CN" altLang="en-US" dirty="0"/>
              <a:t>，然后分为</a:t>
            </a:r>
            <a:r>
              <a:rPr lang="en-US" altLang="zh-CN" dirty="0"/>
              <a:t>k</a:t>
            </a:r>
            <a:r>
              <a:rPr lang="zh-CN" altLang="en-US" dirty="0"/>
              <a:t>组，</a:t>
            </a:r>
            <a:r>
              <a:rPr lang="en-US" altLang="zh-CN" dirty="0"/>
              <a:t>[0,1/k),[1/k12/k)…[(k-1)/k,1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7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正负样例平衡方法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</a:t>
            </a:r>
            <a:r>
              <a:rPr lang="en-US" altLang="zh-CN" sz="2400" dirty="0" smtClean="0"/>
              <a:t>-2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136" b="75085"/>
          <a:stretch/>
        </p:blipFill>
        <p:spPr>
          <a:xfrm>
            <a:off x="1504227" y="1561730"/>
            <a:ext cx="8889322" cy="151882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900473" y="5314175"/>
            <a:ext cx="727969" cy="1567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5135367"/>
            <a:ext cx="4438650" cy="514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5" y="2974484"/>
            <a:ext cx="8620125" cy="11334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t="-300" r="35510" b="2411"/>
          <a:stretch/>
        </p:blipFill>
        <p:spPr>
          <a:xfrm>
            <a:off x="1141322" y="5133823"/>
            <a:ext cx="2862507" cy="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分类结果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2400" dirty="0" smtClean="0"/>
              <a:t>3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86691" y="1305342"/>
            <a:ext cx="5744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09" y="1305342"/>
            <a:ext cx="6997012" cy="4734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806" y="1825953"/>
            <a:ext cx="3645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对于小样本集</a:t>
            </a:r>
            <a:r>
              <a:rPr lang="en-US" altLang="zh-CN" dirty="0"/>
              <a:t>bank-additional</a:t>
            </a:r>
            <a:r>
              <a:rPr lang="zh-CN" altLang="en-US" dirty="0"/>
              <a:t>，分类正确可以达到</a:t>
            </a:r>
            <a:r>
              <a:rPr lang="en-US" altLang="zh-CN" dirty="0"/>
              <a:t>0.8923948220064726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大样本集</a:t>
            </a:r>
            <a:r>
              <a:rPr lang="en-US" altLang="zh-CN" dirty="0"/>
              <a:t>bank-additional-full</a:t>
            </a:r>
            <a:r>
              <a:rPr lang="zh-CN" altLang="en-US" dirty="0"/>
              <a:t>，分类准确度可以达到</a:t>
            </a:r>
            <a:r>
              <a:rPr lang="en-US" altLang="zh-CN" dirty="0"/>
              <a:t>0.8633972647082626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大样本，改变数值型属性的分组策略，会影响到最终的分类结果</a:t>
            </a:r>
            <a:r>
              <a:rPr lang="zh-CN" altLang="en-US" dirty="0" smtClean="0"/>
              <a:t>。右图</a:t>
            </a:r>
            <a:r>
              <a:rPr lang="zh-CN" altLang="en-US" dirty="0"/>
              <a:t>是在等宽分组策略下，对应的</a:t>
            </a:r>
            <a:r>
              <a:rPr lang="en-US" altLang="zh-CN" dirty="0"/>
              <a:t>Precision</a:t>
            </a:r>
            <a:r>
              <a:rPr lang="zh-CN" altLang="en-US" dirty="0"/>
              <a:t>，</a:t>
            </a:r>
            <a:r>
              <a:rPr lang="en-US" altLang="zh-CN" dirty="0"/>
              <a:t>Recall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997220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</TotalTime>
  <Words>561</Words>
  <Application>Microsoft Office PowerPoint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</cp:lastModifiedBy>
  <cp:revision>154</cp:revision>
  <dcterms:created xsi:type="dcterms:W3CDTF">2015-08-18T02:51:41Z</dcterms:created>
  <dcterms:modified xsi:type="dcterms:W3CDTF">2018-12-25T07:04:55Z</dcterms:modified>
  <cp:category/>
</cp:coreProperties>
</file>