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868" r:id="rId1"/>
    <p:sldMasterId id="2147486879" r:id="rId2"/>
    <p:sldMasterId id="2147486892" r:id="rId3"/>
  </p:sldMasterIdLst>
  <p:notesMasterIdLst>
    <p:notesMasterId r:id="rId12"/>
  </p:notesMasterIdLst>
  <p:handoutMasterIdLst>
    <p:handoutMasterId r:id="rId13"/>
  </p:handoutMasterIdLst>
  <p:sldIdLst>
    <p:sldId id="2227" r:id="rId4"/>
    <p:sldId id="2243" r:id="rId5"/>
    <p:sldId id="2228" r:id="rId6"/>
    <p:sldId id="2247" r:id="rId7"/>
    <p:sldId id="2245" r:id="rId8"/>
    <p:sldId id="2246" r:id="rId9"/>
    <p:sldId id="2248" r:id="rId10"/>
    <p:sldId id="2244" r:id="rId11"/>
  </p:sldIdLst>
  <p:sldSz cx="9144000" cy="6858000" type="screen4x3"/>
  <p:notesSz cx="7099300" cy="10234613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ic" initials="l" lastIdx="1" clrIdx="0">
    <p:extLst>
      <p:ext uri="{19B8F6BF-5375-455C-9EA6-DF929625EA0E}">
        <p15:presenceInfo xmlns:p15="http://schemas.microsoft.com/office/powerpoint/2012/main" userId="logi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50021"/>
    <a:srgbClr val="FFCC66"/>
    <a:srgbClr val="FF6699"/>
    <a:srgbClr val="FFFFFF"/>
    <a:srgbClr val="CC0C1A"/>
    <a:srgbClr val="008000"/>
    <a:srgbClr val="0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879" autoAdjust="0"/>
  </p:normalViewPr>
  <p:slideViewPr>
    <p:cSldViewPr>
      <p:cViewPr varScale="1">
        <p:scale>
          <a:sx n="93" d="100"/>
          <a:sy n="93" d="100"/>
        </p:scale>
        <p:origin x="11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0182"/>
    </p:cViewPr>
  </p:sorter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24FA79-3116-4B44-A183-B08F20E14F5A}" type="datetimeFigureOut">
              <a:rPr lang="zh-CN" altLang="en-US"/>
              <a:pPr>
                <a:defRPr/>
              </a:pPr>
              <a:t>2019-06-24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046DFA9-9FCB-47DD-9DB8-5C8431E6AB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208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3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8F2EBE92-1102-427C-AE27-88C7491FF8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2786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学院 日期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CBB5CE-7F19-E34C-B789-5F8A37A52A3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12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147483647" y="0"/>
            <a:ext cx="222027750" cy="166520813"/>
          </a:xfrm>
          <a:ln/>
        </p:spPr>
      </p:sp>
      <p:sp>
        <p:nvSpPr>
          <p:cNvPr id="28675" name="备注占位符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2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1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47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5904B-22F1-7A41-B1F5-59442A5480D4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8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二校门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4267200"/>
            <a:ext cx="21637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02_0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57419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2"/>
            <a:ext cx="8353425" cy="1470025"/>
          </a:xfrm>
        </p:spPr>
        <p:txBody>
          <a:bodyPr/>
          <a:lstStyle>
            <a:lvl1pPr>
              <a:defRPr sz="4431" b="0" smtClean="0"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>
                <a:latin typeface="+mn-lt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108" b="0">
                <a:latin typeface="Arial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108" b="0"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>
              <a:defRPr/>
            </a:pPr>
            <a:fld id="{FED47240-A7DE-4233-955A-EE845DB7093C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653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37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5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16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3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27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17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4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76470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247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62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4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95B688-6281-4CAE-9BAE-B086E412D0B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75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B7C690-2692-4E35-9400-0ED514406A0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44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F4ADD5A-1CC1-4797-B0E7-549B0E04DEA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39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DB16DF-DF52-4716-B36E-7F255732F0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38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22FC747-1AB5-461E-BC40-CA18C9B7BA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61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DFA8C59E-1D9B-45D0-81DA-6EA15F68B45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70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6C06B43-0671-4EA8-8DF6-4A69227FABC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34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4AD8BA6-0512-45BC-8113-D1399EFD6C4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4AB5C5D-0A91-4B61-BE85-BC44369818E5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520" y="1"/>
            <a:ext cx="8568952" cy="105273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0417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031ADDC8-88D6-4A63-82C6-90ECE91BE59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40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8FDCECC-DD1C-45CD-9C63-EBE4DD12886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19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2438" y="0"/>
            <a:ext cx="2111375" cy="6083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181725" cy="6083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BDB3ED73-9BA8-4330-AD3D-EE198F52547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358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50E3599-8C9A-4E66-A38C-533D9D22DCB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51620B63-BDC6-4E80-9224-28D288EFD0BD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650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DD993160-54A9-4562-BF1D-5A83B01196E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9902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136FFB0C-CFB8-4BB7-9536-8DF69F24C2B4}" type="slidenum">
              <a:rPr lang="zh-CN" altLang="en-US" smtClean="0"/>
              <a:pPr defTabSz="844083"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4595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 defTabSz="844083">
              <a:defRPr/>
            </a:pPr>
            <a:fld id="{E455314E-0F49-4A8C-AB1D-E0EEF36F94F0}" type="slidenum">
              <a:rPr lang="en-US" altLang="zh-CN" smtClean="0"/>
              <a:pPr defTabSz="844083"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564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124744"/>
          </a:xfrm>
        </p:spPr>
        <p:txBody>
          <a:bodyPr>
            <a:normAutofit/>
          </a:bodyPr>
          <a:lstStyle>
            <a:lvl1pPr>
              <a:defRPr sz="3692" b="1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44083"/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44083"/>
            <a:fld id="{FE15FD88-9C29-4BC9-A42C-114285FDBD46}" type="slidenum">
              <a:rPr lang="zh-TW" altLang="en-US" smtClean="0"/>
              <a:pPr defTabSz="844083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188919"/>
            <a:ext cx="7058025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3AB0F4-28A1-4B49-ADE1-0C017A8609F2}" type="slidenum">
              <a:rPr lang="zh-CN" altLang="en-US"/>
              <a:pPr/>
              <a:t>‹#›</a:t>
            </a:fld>
            <a:endParaRPr lang="en-US" sz="1800">
              <a:solidFill>
                <a:srgbClr val="964095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44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oleObject" Target="NUL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oleObject" Target="NULL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0"/>
            <a:ext cx="8610599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760"/>
            <a:ext cx="7924800" cy="489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8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pPr defTabSz="84408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0E0DDF2-38D6-4661-94E8-6C9FBDCFE5B5}" type="slidenum">
              <a:rPr lang="en-US" altLang="zh-CN" smtClean="0"/>
              <a:pPr defTabSz="84408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Line 12"/>
          <p:cNvSpPr>
            <a:spLocks noChangeShapeType="1"/>
          </p:cNvSpPr>
          <p:nvPr/>
        </p:nvSpPr>
        <p:spPr bwMode="auto">
          <a:xfrm>
            <a:off x="250825" y="836712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6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8382000" y="115889"/>
            <a:ext cx="762000" cy="348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  <a:fld id="{D28CF0CA-01EF-45F1-8E94-5A6E4C11D8A8}" type="slidenum"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62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pic>
        <p:nvPicPr>
          <p:cNvPr id="13321" name="图片 6" descr="THBell.gi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727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69" r:id="rId1"/>
    <p:sldLayoutId id="2147486870" r:id="rId2"/>
    <p:sldLayoutId id="2147486871" r:id="rId3"/>
    <p:sldLayoutId id="2147486872" r:id="rId4"/>
    <p:sldLayoutId id="2147486873" r:id="rId5"/>
    <p:sldLayoutId id="2147486874" r:id="rId6"/>
    <p:sldLayoutId id="2147486875" r:id="rId7"/>
    <p:sldLayoutId id="2147486876" r:id="rId8"/>
    <p:sldLayoutId id="2147486878" r:id="rId9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黑体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92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22041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6pPr>
      <a:lvl7pPr marL="844083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7pPr>
      <a:lvl8pPr marL="1266124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8pPr>
      <a:lvl9pPr marL="1688165" algn="l" rtl="0" fontAlgn="base">
        <a:spcBef>
          <a:spcPct val="0"/>
        </a:spcBef>
        <a:spcAft>
          <a:spcPct val="0"/>
        </a:spcAft>
        <a:defRPr sz="3692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2954">
          <a:solidFill>
            <a:schemeClr val="tx1"/>
          </a:solidFill>
          <a:latin typeface="+mn-lt"/>
          <a:ea typeface="+mj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585">
          <a:solidFill>
            <a:schemeClr val="tx1"/>
          </a:solidFill>
          <a:latin typeface="+mn-lt"/>
          <a:ea typeface="+mj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215">
          <a:solidFill>
            <a:schemeClr val="tx1"/>
          </a:solidFill>
          <a:latin typeface="+mn-lt"/>
          <a:ea typeface="+mj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j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5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80" r:id="rId1"/>
    <p:sldLayoutId id="2147486881" r:id="rId2"/>
    <p:sldLayoutId id="2147486882" r:id="rId3"/>
    <p:sldLayoutId id="2147486883" r:id="rId4"/>
    <p:sldLayoutId id="2147486884" r:id="rId5"/>
    <p:sldLayoutId id="2147486885" r:id="rId6"/>
    <p:sldLayoutId id="2147486886" r:id="rId7"/>
    <p:sldLayoutId id="2147486887" r:id="rId8"/>
    <p:sldLayoutId id="2147486888" r:id="rId9"/>
    <p:sldLayoutId id="2147486889" r:id="rId10"/>
    <p:sldLayoutId id="2147486890" r:id="rId11"/>
    <p:sldLayoutId id="21474868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/>
        </p:nvGrpSpPr>
        <p:grpSpPr bwMode="auto">
          <a:xfrm>
            <a:off x="304800" y="908050"/>
            <a:ext cx="8839200" cy="685800"/>
            <a:chOff x="0" y="0"/>
            <a:chExt cx="5568" cy="432"/>
          </a:xfrm>
        </p:grpSpPr>
        <p:pic>
          <p:nvPicPr>
            <p:cNvPr id="1027" name="Picture 11" descr="Line1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3"/>
              <a:ext cx="5568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</p:pic>
        <p:sp>
          <p:nvSpPr>
            <p:cNvPr id="1028" name="Text Box 12"/>
            <p:cNvSpPr>
              <a:spLocks noChangeArrowheads="1"/>
            </p:cNvSpPr>
            <p:nvPr/>
          </p:nvSpPr>
          <p:spPr bwMode="auto">
            <a:xfrm>
              <a:off x="96" y="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964095"/>
                </a:solidFill>
                <a:effectLst/>
                <a:uLnTx/>
                <a:uFillTx/>
                <a:latin typeface="华文行楷" pitchFamily="2" charset="-122"/>
                <a:ea typeface="华文行楷" pitchFamily="2" charset="-122"/>
                <a:cs typeface="+mn-cs"/>
              </a:endParaRPr>
            </a:p>
          </p:txBody>
        </p:sp>
      </p:grpSp>
      <p:pic>
        <p:nvPicPr>
          <p:cNvPr id="1029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6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graphicFrame>
        <p:nvGraphicFramePr>
          <p:cNvPr id="1030" name="Object 14"/>
          <p:cNvGraphicFramePr>
            <a:graphicFrameLocks noChangeAspect="1"/>
          </p:cNvGraphicFramePr>
          <p:nvPr/>
        </p:nvGraphicFramePr>
        <p:xfrm>
          <a:off x="0" y="4149725"/>
          <a:ext cx="226060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r:id="rId17" imgW="4698413" imgH="5625397" progId="">
                  <p:embed/>
                </p:oleObj>
              </mc:Choice>
              <mc:Fallback>
                <p:oleObj r:id="rId17" imgW="4698413" imgH="5625397" progId="">
                  <p:embed/>
                  <p:pic>
                    <p:nvPicPr>
                      <p:cNvPr id="10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2260600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15"/>
          <p:cNvGraphicFramePr>
            <a:graphicFrameLocks noChangeAspect="1"/>
          </p:cNvGraphicFramePr>
          <p:nvPr/>
        </p:nvGraphicFramePr>
        <p:xfrm>
          <a:off x="3924300" y="5372100"/>
          <a:ext cx="52197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r:id="rId17" imgW="5219048" imgH="1485190" progId="">
                  <p:embed/>
                </p:oleObj>
              </mc:Choice>
              <mc:Fallback>
                <p:oleObj r:id="rId17" imgW="5219048" imgH="1485190" progId="">
                  <p:embed/>
                  <p:pic>
                    <p:nvPicPr>
                      <p:cNvPr id="10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2100"/>
                        <a:ext cx="52197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单击此处编辑母版标题样式</a:t>
            </a:r>
          </a:p>
        </p:txBody>
      </p:sp>
      <p:sp>
        <p:nvSpPr>
          <p:cNvPr id="1033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>
                <a:sym typeface="Georgia" pitchFamily="18" charset="0"/>
              </a:rPr>
              <a:t>单击此处编辑母版文本样式</a:t>
            </a:r>
          </a:p>
          <a:p>
            <a:pPr lvl="1"/>
            <a:r>
              <a:rPr lang="zh-CN">
                <a:sym typeface="Georgia" pitchFamily="18" charset="0"/>
              </a:rPr>
              <a:t>第二级</a:t>
            </a:r>
          </a:p>
          <a:p>
            <a:pPr lvl="3"/>
            <a:r>
              <a:rPr lang="zh-CN">
                <a:sym typeface="Georgia" pitchFamily="18" charset="0"/>
              </a:rPr>
              <a:t>第四级</a:t>
            </a:r>
          </a:p>
          <a:p>
            <a:pPr lvl="4"/>
            <a:r>
              <a:rPr lang="zh-CN">
                <a:sym typeface="Georgia" pitchFamily="18" charset="0"/>
              </a:rPr>
              <a:t>第五级</a:t>
            </a:r>
          </a:p>
        </p:txBody>
      </p:sp>
      <p:sp>
        <p:nvSpPr>
          <p:cNvPr id="1034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  <a:sym typeface="Arial" pitchFamily="34" charset="0"/>
            </a:endParaRPr>
          </a:p>
        </p:txBody>
      </p:sp>
      <p:sp>
        <p:nvSpPr>
          <p:cNvPr id="1035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89BAC4-6957-4BEE-9EFB-1BF64795889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  <a:sym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64095"/>
              </a:solidFill>
              <a:effectLst/>
              <a:uLnTx/>
              <a:uFillTx/>
              <a:latin typeface="华文行楷" pitchFamily="2" charset="-122"/>
              <a:ea typeface="华文行楷" pitchFamily="2" charset="-122"/>
              <a:cs typeface="+mn-cs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893" r:id="rId1"/>
    <p:sldLayoutId id="2147486894" r:id="rId2"/>
    <p:sldLayoutId id="2147486895" r:id="rId3"/>
    <p:sldLayoutId id="2147486896" r:id="rId4"/>
    <p:sldLayoutId id="2147486897" r:id="rId5"/>
    <p:sldLayoutId id="2147486898" r:id="rId6"/>
    <p:sldLayoutId id="2147486899" r:id="rId7"/>
    <p:sldLayoutId id="2147486900" r:id="rId8"/>
    <p:sldLayoutId id="2147486901" r:id="rId9"/>
    <p:sldLayoutId id="2147486902" r:id="rId10"/>
    <p:sldLayoutId id="2147486903" r:id="rId11"/>
    <p:sldLayoutId id="21474869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  <a:sym typeface="Georgia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Georgia" pitchFamily="18" charset="0"/>
          <a:ea typeface="黑体" pitchFamily="49" charset="-122"/>
          <a:sym typeface="Georgia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rgbClr val="003366"/>
          </a:solidFill>
          <a:latin typeface="+mn-lt"/>
          <a:ea typeface="+mn-ea"/>
          <a:cs typeface="+mn-cs"/>
          <a:sym typeface="Georgia" pitchFamily="18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rgbClr val="003366"/>
          </a:solidFill>
          <a:latin typeface="Times New Roman" pitchFamily="18" charset="0"/>
          <a:ea typeface="宋体" pitchFamily="2" charset="-122"/>
          <a:sym typeface="Georgi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50" y="2348880"/>
            <a:ext cx="7048500" cy="1102519"/>
          </a:xfrm>
        </p:spPr>
        <p:txBody>
          <a:bodyPr/>
          <a:lstStyle/>
          <a:p>
            <a:r>
              <a:rPr lang="zh-CN" altLang="en-US" sz="405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伞兵模拟集结系统展示</a:t>
            </a:r>
            <a:endParaRPr lang="zh-CN" altLang="en-US" sz="405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崔浩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2018214160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张苏坤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2018214135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钟春蒙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2018214147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傅嘉亮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2018270123</a:t>
            </a:r>
          </a:p>
          <a:p>
            <a:pPr>
              <a:defRPr/>
            </a:pPr>
            <a:r>
              <a:rPr lang="zh-CN" altLang="en-US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李剑鸣 </a:t>
            </a:r>
            <a:r>
              <a:rPr lang="en-US" altLang="zh-CN" sz="1800" b="1" kern="1200" dirty="0" smtClean="0">
                <a:solidFill>
                  <a:schemeClr val="accent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2018280676</a:t>
            </a:r>
            <a:endParaRPr lang="en-US" altLang="zh-CN" sz="1800" b="1" kern="1200" dirty="0">
              <a:solidFill>
                <a:schemeClr val="accent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4C47F592-ED3C-464A-BBAF-9EC945EB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878" y="5949950"/>
            <a:ext cx="20088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3E6212-2206-450A-B6A5-62E87F9AE2EF}" type="datetime2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Arial Rounded MT Bold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2019年6月24日</a:t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Arial Rounded MT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3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6"/>
          <p:cNvSpPr>
            <a:spLocks noChangeArrowheads="1"/>
          </p:cNvSpPr>
          <p:nvPr/>
        </p:nvSpPr>
        <p:spPr bwMode="auto">
          <a:xfrm>
            <a:off x="691521" y="332742"/>
            <a:ext cx="7632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  <a:sym typeface="微软雅黑" pitchFamily="34" charset="-122"/>
              </a:rPr>
              <a:t>内容提要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907778" y="2060886"/>
            <a:ext cx="6264554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系统架构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算法流程设计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系统特色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/>
              </a:rPr>
              <a:t>系统演示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4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系统架构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08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528" y="2708920"/>
            <a:ext cx="601216" cy="2376264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初始化认证</a:t>
            </a:r>
            <a:endParaRPr lang="zh-CN" altLang="en-US" sz="3600" b="1" dirty="0" smtClean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35341"/>
            <a:ext cx="4467061" cy="57234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6136" y="1844824"/>
            <a:ext cx="3096344" cy="1728192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400" b="1" dirty="0" smtClean="0">
                <a:solidFill>
                  <a:srgbClr val="002060"/>
                </a:solidFill>
              </a:rPr>
              <a:t>使用登陆令牌保护接口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登陆时获取</a:t>
            </a:r>
            <a:r>
              <a:rPr lang="en-US" altLang="zh-CN" sz="2400" dirty="0" smtClean="0">
                <a:solidFill>
                  <a:srgbClr val="002060"/>
                </a:solidFill>
              </a:rPr>
              <a:t>token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使用</a:t>
            </a:r>
            <a:r>
              <a:rPr lang="en-US" altLang="zh-CN" sz="2400" dirty="0" smtClean="0">
                <a:solidFill>
                  <a:srgbClr val="002060"/>
                </a:solidFill>
              </a:rPr>
              <a:t>token</a:t>
            </a:r>
            <a:r>
              <a:rPr lang="zh-CN" altLang="en-US" sz="2400" dirty="0" smtClean="0">
                <a:solidFill>
                  <a:srgbClr val="002060"/>
                </a:solidFill>
              </a:rPr>
              <a:t>调用接口</a:t>
            </a:r>
            <a:endParaRPr lang="zh-CN" alt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6136" y="4149080"/>
            <a:ext cx="3096344" cy="1872208"/>
          </a:xfrm>
          <a:prstGeom prst="rect">
            <a:avLst/>
          </a:prstGeom>
          <a:solidFill>
            <a:schemeClr val="bg1"/>
          </a:solidFill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2400" b="1" dirty="0" smtClean="0">
                <a:solidFill>
                  <a:srgbClr val="002060"/>
                </a:solidFill>
              </a:rPr>
              <a:t>使用轮询获取最新消息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获取最新消息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获取队友信息</a:t>
            </a:r>
            <a:endParaRPr lang="en-US" altLang="zh-CN" sz="240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2060"/>
                </a:solidFill>
              </a:rPr>
              <a:t>获取环境状态</a:t>
            </a:r>
            <a:endParaRPr lang="zh-CN" altLang="en-US" sz="2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23097"/>
            <a:ext cx="8021169" cy="59349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5536" y="3068960"/>
            <a:ext cx="601216" cy="1800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身份认证</a:t>
            </a:r>
          </a:p>
        </p:txBody>
      </p:sp>
    </p:spTree>
    <p:extLst>
      <p:ext uri="{BB962C8B-B14F-4D97-AF65-F5344CB8AC3E}">
        <p14:creationId xmlns:p14="http://schemas.microsoft.com/office/powerpoint/2010/main" val="17403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算法流程设计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5" y="980728"/>
            <a:ext cx="7302795" cy="5760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3068960"/>
            <a:ext cx="601216" cy="180020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 type="arrow" w="med" len="med"/>
          </a:ln>
          <a:effectLst/>
        </p:spPr>
        <p:txBody>
          <a:bodyPr vert="eaVert" wrap="none" lIns="0" tIns="0" rIns="0" bIns="0" rtlCol="0" anchor="ctr" anchorCtr="0">
            <a:noAutofit/>
          </a:bodyPr>
          <a:lstStyle/>
          <a:p>
            <a:pPr marL="0" indent="0"/>
            <a:r>
              <a:rPr lang="zh-CN" altLang="en-US" sz="3600" b="1" dirty="0" smtClean="0">
                <a:solidFill>
                  <a:srgbClr val="002060"/>
                </a:solidFill>
              </a:rPr>
              <a:t>选举队长</a:t>
            </a:r>
          </a:p>
        </p:txBody>
      </p:sp>
    </p:spTree>
    <p:extLst>
      <p:ext uri="{BB962C8B-B14F-4D97-AF65-F5344CB8AC3E}">
        <p14:creationId xmlns:p14="http://schemas.microsoft.com/office/powerpoint/2010/main" val="407490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6">
            <a:extLst>
              <a:ext uri="{FF2B5EF4-FFF2-40B4-BE49-F238E27FC236}">
                <a16:creationId xmlns:a16="http://schemas.microsoft.com/office/drawing/2014/main" id="{4AF15A40-D027-4B1B-9E09-A2FA1923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-8397"/>
            <a:ext cx="7632700" cy="76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4000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系统特色</a:t>
            </a:r>
            <a:endParaRPr lang="zh-CN" altLang="en-US" sz="40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1658" y="1027072"/>
            <a:ext cx="4249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sz="2800" b="1" dirty="0" smtClean="0">
                <a:solidFill>
                  <a:srgbClr val="002060"/>
                </a:solidFill>
                <a:latin typeface="+mj-ea"/>
                <a:ea typeface="+mj-ea"/>
              </a:rPr>
              <a:t>使用</a:t>
            </a:r>
            <a:r>
              <a:rPr lang="en-US" altLang="zh-CN" sz="2800" b="1" dirty="0" err="1" smtClean="0">
                <a:solidFill>
                  <a:srgbClr val="002060"/>
                </a:solidFill>
                <a:latin typeface="+mj-ea"/>
                <a:ea typeface="+mj-ea"/>
              </a:rPr>
              <a:t>Jmeter</a:t>
            </a:r>
            <a:r>
              <a:rPr lang="zh-CN" altLang="en-US" sz="2800" b="1" dirty="0" smtClean="0">
                <a:solidFill>
                  <a:srgbClr val="002060"/>
                </a:solidFill>
                <a:latin typeface="+mj-ea"/>
                <a:ea typeface="+mj-ea"/>
              </a:rPr>
              <a:t>进行性能测试</a:t>
            </a:r>
            <a:endParaRPr lang="en-US" altLang="zh-CN" sz="2800" b="1" dirty="0">
              <a:solidFill>
                <a:srgbClr val="002060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3" y="5480911"/>
            <a:ext cx="8486775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1" y="1822228"/>
            <a:ext cx="5743575" cy="26765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806594" y="3044141"/>
            <a:ext cx="2376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 w="57150">
                <a:solidFill>
                  <a:srgbClr val="FF0000"/>
                </a:solidFill>
              </a:ln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6508" y="3358595"/>
            <a:ext cx="2045651" cy="101873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268760"/>
            <a:ext cx="2088232" cy="146828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51858" y="2633385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en-US" altLang="zh-CN" b="1" dirty="0" smtClean="0">
                <a:solidFill>
                  <a:srgbClr val="002060"/>
                </a:solidFill>
              </a:rPr>
              <a:t>1</a:t>
            </a:r>
            <a:r>
              <a:rPr lang="zh-CN" altLang="en-US" b="1" dirty="0" smtClean="0">
                <a:solidFill>
                  <a:srgbClr val="002060"/>
                </a:solidFill>
              </a:rPr>
              <a:t>核</a:t>
            </a:r>
            <a:r>
              <a:rPr lang="en-US" altLang="zh-CN" b="1" dirty="0" smtClean="0">
                <a:solidFill>
                  <a:srgbClr val="002060"/>
                </a:solidFill>
              </a:rPr>
              <a:t>1G</a:t>
            </a:r>
            <a:r>
              <a:rPr lang="zh-CN" altLang="en-US" b="1" dirty="0" smtClean="0">
                <a:solidFill>
                  <a:srgbClr val="002060"/>
                </a:solidFill>
              </a:rPr>
              <a:t>内存单例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53297" y="3520558"/>
            <a:ext cx="271057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/>
            <a:r>
              <a:rPr lang="en-US" altLang="zh-CN" sz="1800" b="1" dirty="0" smtClean="0">
                <a:solidFill>
                  <a:srgbClr val="002060"/>
                </a:solidFill>
              </a:rPr>
              <a:t>1000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次调用</a:t>
            </a:r>
            <a:endParaRPr lang="en-US" altLang="zh-CN" sz="1800" b="1" dirty="0" smtClean="0">
              <a:solidFill>
                <a:srgbClr val="002060"/>
              </a:solidFill>
            </a:endParaRPr>
          </a:p>
          <a:p>
            <a:pPr marL="0" indent="0" algn="ctr"/>
            <a:r>
              <a:rPr lang="en-US" altLang="zh-CN" sz="1800" b="1" dirty="0" smtClean="0">
                <a:solidFill>
                  <a:srgbClr val="002060"/>
                </a:solidFill>
              </a:rPr>
              <a:t>50</a:t>
            </a:r>
            <a:r>
              <a:rPr lang="zh-CN" altLang="en-US" sz="1800" b="1" dirty="0" smtClean="0">
                <a:solidFill>
                  <a:srgbClr val="002060"/>
                </a:solidFill>
              </a:rPr>
              <a:t>线程并发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marL="0" indent="0"/>
            <a:r>
              <a:rPr lang="zh-CN" altLang="en-US" sz="1600" b="1" dirty="0" smtClean="0">
                <a:solidFill>
                  <a:srgbClr val="002060"/>
                </a:solidFill>
              </a:rPr>
              <a:t>每个线程不间断调用</a:t>
            </a:r>
            <a:r>
              <a:rPr lang="en-US" altLang="zh-CN" sz="1600" b="1" dirty="0" smtClean="0">
                <a:solidFill>
                  <a:srgbClr val="002060"/>
                </a:solidFill>
              </a:rPr>
              <a:t>20</a:t>
            </a:r>
            <a:r>
              <a:rPr lang="zh-CN" altLang="en-US" sz="1600" b="1" dirty="0" smtClean="0">
                <a:solidFill>
                  <a:srgbClr val="002060"/>
                </a:solidFill>
              </a:rPr>
              <a:t>次</a:t>
            </a:r>
            <a:endParaRPr lang="en-US" altLang="zh-CN" sz="1600" b="1" dirty="0">
              <a:solidFill>
                <a:srgbClr val="002060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1342" y="5468322"/>
            <a:ext cx="1728191" cy="8238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8935" y="4839827"/>
            <a:ext cx="2073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FF0000"/>
                </a:solidFill>
              </a:rPr>
              <a:t>中位数</a:t>
            </a:r>
            <a:r>
              <a:rPr lang="en-US" altLang="zh-CN" b="1" dirty="0" smtClean="0">
                <a:solidFill>
                  <a:srgbClr val="FF0000"/>
                </a:solidFill>
              </a:rPr>
              <a:t>294ms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228184" y="5447664"/>
            <a:ext cx="2478999" cy="82382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000" b="1" dirty="0" smtClean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20379" y="4835805"/>
            <a:ext cx="451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/>
            <a:r>
              <a:rPr lang="zh-CN" altLang="en-US" b="1" dirty="0" smtClean="0">
                <a:solidFill>
                  <a:srgbClr val="FF0000"/>
                </a:solidFill>
              </a:rPr>
              <a:t>最小调用时间</a:t>
            </a:r>
            <a:r>
              <a:rPr lang="en-US" altLang="zh-CN" b="1" dirty="0" smtClean="0">
                <a:solidFill>
                  <a:srgbClr val="FF0000"/>
                </a:solidFill>
              </a:rPr>
              <a:t>30ms</a:t>
            </a:r>
            <a:r>
              <a:rPr lang="zh-CN" altLang="en-US" b="1" dirty="0" smtClean="0">
                <a:solidFill>
                  <a:srgbClr val="FF0000"/>
                </a:solidFill>
              </a:rPr>
              <a:t>，异常率</a:t>
            </a:r>
            <a:r>
              <a:rPr lang="en-US" altLang="zh-CN" b="1" dirty="0" smtClean="0">
                <a:solidFill>
                  <a:srgbClr val="FF0000"/>
                </a:solidFill>
              </a:rPr>
              <a:t>0%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9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2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pic>
        <p:nvPicPr>
          <p:cNvPr id="686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8615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475656" y="2060848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zh-CN" sz="4400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>谢 </a:t>
            </a:r>
            <a:r>
              <a:rPr lang="zh-CN" sz="4400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谢！</a:t>
            </a:r>
            <a:endParaRPr lang="en-US" altLang="zh-CN" sz="4400" dirty="0" smtClean="0"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endParaRPr lang="en-US" altLang="zh-CN" sz="2800" dirty="0" smtClean="0">
              <a:solidFill>
                <a:srgbClr val="A50021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marL="0" lvl="0" indent="0" algn="ctr" eaLnBrk="1" hangingPunct="1">
              <a:buNone/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API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:    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黑体" pitchFamily="49" charset="-122"/>
              </a:rPr>
              <a:t>https://39.106.7.201/swagger-ui.html</a:t>
            </a:r>
            <a:endParaRPr lang="zh-CN" altLang="en-US" sz="1800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89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面向传输的立体视频编码技术的研究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内容提纲&amp;quot;&quot;/&gt;&lt;property id=&quot;20307&quot; value=&quot;374&quot;/&gt;&lt;/object&gt;&lt;object type=&quot;3&quot; unique_id=&quot;10008&quot;&gt;&lt;property id=&quot;20148&quot; value=&quot;5&quot;/&gt;&lt;property id=&quot;20300&quot; value=&quot;Slide 5 - &amp;quot;研究意义&amp;quot;&quot;/&gt;&lt;property id=&quot;20307&quot; value=&quot;461&quot;/&gt;&lt;/object&gt;&lt;object type=&quot;3&quot; unique_id=&quot;10025&quot;&gt;&lt;property id=&quot;20148&quot; value=&quot;5&quot;/&gt;&lt;property id=&quot;20300&quot; value=&quot;Slide 10 - &amp;quot;关键问题&amp;quot;&quot;/&gt;&lt;property id=&quot;20307&quot; value=&quot;515&quot;/&gt;&lt;/object&gt;&lt;object type=&quot;3&quot; unique_id=&quot;10068&quot;&gt;&lt;property id=&quot;20148&quot; value=&quot;5&quot;/&gt;&lt;property id=&quot;20300&quot; value=&quot;Slide 20 - &amp;quot;预期成果&amp;quot;&quot;/&gt;&lt;property id=&quot;20307&quot; value=&quot;432&quot;/&gt;&lt;/object&gt;&lt;object type=&quot;3&quot; unique_id=&quot;10093&quot;&gt;&lt;property id=&quot;20148&quot; value=&quot;5&quot;/&gt;&lt;property id=&quot;20300&quot; value=&quot;Slide 21&quot;/&gt;&lt;property id=&quot;20307&quot; value=&quot;300&quot;/&gt;&lt;/object&gt;&lt;object type=&quot;3&quot; unique_id=&quot;10895&quot;&gt;&lt;property id=&quot;20148&quot; value=&quot;5&quot;/&gt;&lt;property id=&quot;20300&quot; value=&quot;Slide 3 - &amp;quot;内容提纲&amp;quot;&quot;/&gt;&lt;property id=&quot;20307&quot; value=&quot;517&quot;/&gt;&lt;/object&gt;&lt;object type=&quot;3&quot; unique_id=&quot;10896&quot;&gt;&lt;property id=&quot;20148&quot; value=&quot;5&quot;/&gt;&lt;property id=&quot;20300&quot; value=&quot;Slide 4&quot;/&gt;&lt;property id=&quot;20307&quot; value=&quot;518&quot;/&gt;&lt;/object&gt;&lt;object type=&quot;3&quot; unique_id=&quot;10897&quot;&gt;&lt;property id=&quot;20148&quot; value=&quot;5&quot;/&gt;&lt;property id=&quot;20300&quot; value=&quot;Slide 6 - &amp;quot;研究意义&amp;quot;&quot;/&gt;&lt;property id=&quot;20307&quot; value=&quot;519&quot;/&gt;&lt;/object&gt;&lt;object type=&quot;3&quot; unique_id=&quot;10898&quot;&gt;&lt;property id=&quot;20148&quot; value=&quot;5&quot;/&gt;&lt;property id=&quot;20300&quot; value=&quot;Slide 7 - &amp;quot;内容提纲&amp;quot;&quot;/&gt;&lt;property id=&quot;20307&quot; value=&quot;527&quot;/&gt;&lt;/object&gt;&lt;object type=&quot;3&quot; unique_id=&quot;10899&quot;&gt;&lt;property id=&quot;20148&quot; value=&quot;5&quot;/&gt;&lt;property id=&quot;20300&quot; value=&quot;Slide 8&quot;/&gt;&lt;property id=&quot;20307&quot; value=&quot;531&quot;/&gt;&lt;/object&gt;&lt;object type=&quot;3&quot; unique_id=&quot;10900&quot;&gt;&lt;property id=&quot;20148&quot; value=&quot;5&quot;/&gt;&lt;property id=&quot;20300&quot; value=&quot;Slide 9 - &amp;quot;立体视频系统&amp;quot;&quot;/&gt;&lt;property id=&quot;20307&quot; value=&quot;520&quot;/&gt;&lt;/object&gt;&lt;object type=&quot;3&quot; unique_id=&quot;10901&quot;&gt;&lt;property id=&quot;20148&quot; value=&quot;5&quot;/&gt;&lt;property id=&quot;20300&quot; value=&quot;Slide 11 - &amp;quot;内容提纲&amp;quot;&quot;/&gt;&lt;property id=&quot;20307&quot; value=&quot;528&quot;/&gt;&lt;/object&gt;&lt;object type=&quot;3&quot; unique_id=&quot;10902&quot;&gt;&lt;property id=&quot;20148&quot; value=&quot;5&quot;/&gt;&lt;property id=&quot;20300&quot; value=&quot;Slide 12 - &amp;quot;研究内容&amp;quot;&quot;/&gt;&lt;property id=&quot;20307&quot; value=&quot;525&quot;/&gt;&lt;/object&gt;&lt;object type=&quot;3&quot; unique_id=&quot;10903&quot;&gt;&lt;property id=&quot;20148&quot; value=&quot;5&quot;/&gt;&lt;property id=&quot;20300&quot; value=&quot;Slide 13 - &amp;quot;建立立体视频编码率失真模型&amp;quot;&quot;/&gt;&lt;property id=&quot;20307&quot; value=&quot;521&quot;/&gt;&lt;/object&gt;&lt;object type=&quot;3&quot; unique_id=&quot;10904&quot;&gt;&lt;property id=&quot;20148&quot; value=&quot;5&quot;/&gt;&lt;property id=&quot;20300&quot; value=&quot;Slide 14 - &amp;quot;面向绘制的多视点视频与深度联合编码&amp;quot;&quot;/&gt;&lt;property id=&quot;20307&quot; value=&quot;522&quot;/&gt;&lt;/object&gt;&lt;object type=&quot;3&quot; unique_id=&quot;10905&quot;&gt;&lt;property id=&quot;20148&quot; value=&quot;5&quot;/&gt;&lt;property id=&quot;20300&quot; value=&quot;Slide 15 - &amp;quot;面向传输的立体视频多描述编码方案&amp;quot;&quot;/&gt;&lt;property id=&quot;20307&quot; value=&quot;523&quot;/&gt;&lt;/object&gt;&lt;object type=&quot;3&quot; unique_id=&quot;10906&quot;&gt;&lt;property id=&quot;20148&quot; value=&quot;5&quot;/&gt;&lt;property id=&quot;20300&quot; value=&quot;Slide 16 - &amp;quot;立体视频编码复杂度分析与优化 &amp;quot;&quot;/&gt;&lt;property id=&quot;20307&quot; value=&quot;524&quot;/&gt;&lt;/object&gt;&lt;object type=&quot;3&quot; unique_id=&quot;10907&quot;&gt;&lt;property id=&quot;20148&quot; value=&quot;5&quot;/&gt;&lt;property id=&quot;20300&quot; value=&quot;Slide 17 - &amp;quot;内容提纲&amp;quot;&quot;/&gt;&lt;property id=&quot;20307&quot; value=&quot;529&quot;/&gt;&lt;/object&gt;&lt;object type=&quot;3&quot; unique_id=&quot;10908&quot;&gt;&lt;property id=&quot;20148&quot; value=&quot;5&quot;/&gt;&lt;property id=&quot;20300&quot; value=&quot;Slide 18 - &amp;quot;主要创新点&amp;quot;&quot;/&gt;&lt;property id=&quot;20307&quot; value=&quot;526&quot;/&gt;&lt;/object&gt;&lt;object type=&quot;3&quot; unique_id=&quot;10909&quot;&gt;&lt;property id=&quot;20148&quot; value=&quot;5&quot;/&gt;&lt;property id=&quot;20300&quot; value=&quot;Slide 19 - &amp;quot;内容提纲&amp;quot;&quot;/&gt;&lt;property id=&quot;20307&quot; value=&quot;53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2_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>
          <a:defRPr sz="2000" b="1" dirty="0" smtClean="0"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  <a:ln w="28575" algn="ctr">
          <a:solidFill>
            <a:srgbClr val="006699"/>
          </a:solidFill>
          <a:prstDash val="dash"/>
          <a:miter lim="800000"/>
          <a:headEnd/>
          <a:tailEnd type="arrow" w="med" len="med"/>
        </a:ln>
        <a:effectLst/>
      </a:spPr>
      <a:bodyPr lIns="0" tIns="0" rIns="0" bIns="0" anchor="ctr" anchorCtr="0">
        <a:noAutofit/>
      </a:bodyPr>
      <a:lstStyle>
        <a:defPPr marL="0" indent="0">
          <a:defRPr sz="2400" dirty="0" smtClean="0"/>
        </a:defPPr>
      </a:lstStyle>
    </a:tx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1_清华大学1">
  <a:themeElements>
    <a:clrScheme name="">
      <a:dk1>
        <a:srgbClr val="0033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2A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大学1">
      <a:majorFont>
        <a:latin typeface="Georgia"/>
        <a:ea typeface="黑体"/>
        <a:cs typeface=""/>
      </a:majorFont>
      <a:minorFont>
        <a:latin typeface="Georgia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rgbClr val="964095"/>
            </a:solidFill>
            <a:effectLst/>
            <a:latin typeface="华文行楷" pitchFamily="2" charset="-122"/>
            <a:ea typeface="宋体" pitchFamily="2" charset="-122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3366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2A56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10342</TotalTime>
  <Words>130</Words>
  <Application>Microsoft Office PowerPoint</Application>
  <PresentationFormat>全屏显示(4:3)</PresentationFormat>
  <Paragraphs>46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標楷體</vt:lpstr>
      <vt:lpstr>等线</vt:lpstr>
      <vt:lpstr>等线</vt:lpstr>
      <vt:lpstr>黑体</vt:lpstr>
      <vt:lpstr>华文行楷</vt:lpstr>
      <vt:lpstr>宋体</vt:lpstr>
      <vt:lpstr>微软雅黑</vt:lpstr>
      <vt:lpstr>幼圆</vt:lpstr>
      <vt:lpstr>Arial</vt:lpstr>
      <vt:lpstr>Arial Black</vt:lpstr>
      <vt:lpstr>Arial Rounded MT Bold</vt:lpstr>
      <vt:lpstr>Georgia</vt:lpstr>
      <vt:lpstr>Tahoma</vt:lpstr>
      <vt:lpstr>Times New Roman</vt:lpstr>
      <vt:lpstr>Wingdings</vt:lpstr>
      <vt:lpstr>2_Tsinghua</vt:lpstr>
      <vt:lpstr>清华大学1</vt:lpstr>
      <vt:lpstr>1_清华大学1</vt:lpstr>
      <vt:lpstr>伞兵模拟集结系统展示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TNList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2009年度总结</dc:title>
  <dc:creator>Dai</dc:creator>
  <cp:lastModifiedBy>cui hao</cp:lastModifiedBy>
  <cp:revision>3005</cp:revision>
  <dcterms:created xsi:type="dcterms:W3CDTF">2006-03-31T00:38:41Z</dcterms:created>
  <dcterms:modified xsi:type="dcterms:W3CDTF">2019-06-24T16:10:02Z</dcterms:modified>
</cp:coreProperties>
</file>