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heme/themeOverride7.xml" ContentType="application/vnd.openxmlformats-officedocument.themeOverr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91" r:id="rId2"/>
    <p:sldId id="333" r:id="rId3"/>
    <p:sldId id="261" r:id="rId4"/>
    <p:sldId id="373" r:id="rId5"/>
    <p:sldId id="405" r:id="rId6"/>
    <p:sldId id="513" r:id="rId7"/>
    <p:sldId id="406" r:id="rId8"/>
    <p:sldId id="587" r:id="rId9"/>
    <p:sldId id="528" r:id="rId10"/>
    <p:sldId id="501" r:id="rId11"/>
    <p:sldId id="502" r:id="rId12"/>
    <p:sldId id="503" r:id="rId13"/>
    <p:sldId id="505" r:id="rId14"/>
    <p:sldId id="506" r:id="rId15"/>
    <p:sldId id="540" r:id="rId16"/>
    <p:sldId id="541" r:id="rId17"/>
    <p:sldId id="542" r:id="rId18"/>
    <p:sldId id="543" r:id="rId19"/>
    <p:sldId id="548" r:id="rId20"/>
    <p:sldId id="555" r:id="rId21"/>
    <p:sldId id="556" r:id="rId22"/>
    <p:sldId id="575" r:id="rId23"/>
    <p:sldId id="580" r:id="rId24"/>
    <p:sldId id="581" r:id="rId25"/>
    <p:sldId id="588" r:id="rId26"/>
    <p:sldId id="589" r:id="rId27"/>
    <p:sldId id="590" r:id="rId28"/>
    <p:sldId id="544" r:id="rId29"/>
    <p:sldId id="408" r:id="rId30"/>
  </p:sldIdLst>
  <p:sldSz cx="12195175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7" userDrawn="1">
          <p15:clr>
            <a:srgbClr val="A4A3A4"/>
          </p15:clr>
        </p15:guide>
        <p15:guide id="2" pos="6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694"/>
    <a:srgbClr val="FFBF53"/>
    <a:srgbClr val="C65885"/>
    <a:srgbClr val="B28A35"/>
    <a:srgbClr val="E4C874"/>
    <a:srgbClr val="F7F7F7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1052" autoAdjust="0"/>
  </p:normalViewPr>
  <p:slideViewPr>
    <p:cSldViewPr showGuides="1">
      <p:cViewPr varScale="1">
        <p:scale>
          <a:sx n="65" d="100"/>
          <a:sy n="65" d="100"/>
        </p:scale>
        <p:origin x="196" y="44"/>
      </p:cViewPr>
      <p:guideLst>
        <p:guide orient="horz" pos="2777"/>
        <p:guide pos="69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9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45501A41-A85B-4BA3-A58B-5DF29B5ACF29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6号-孙新恒宋楷体" panose="020000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6号-孙新恒宋楷体" panose="02000000000000000000" pitchFamily="2" charset="-122"/>
              </a:defRPr>
            </a:lvl1pPr>
          </a:lstStyle>
          <a:p>
            <a:fld id="{DC788F8D-94BC-43CD-A0DF-0660451385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6号-孙新恒宋楷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88F8D-94BC-43CD-A0DF-0660451385C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图；</a:t>
            </a:r>
            <a:r>
              <a:rPr lang="en-US" altLang="zh-CN" dirty="0"/>
              <a:t>1</a:t>
            </a:r>
            <a:r>
              <a:rPr lang="zh-CN" altLang="en-US" dirty="0"/>
              <a:t>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ACECF-13A4-49C3-B819-E09F9EC134DA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DDB6-18CF-4DD7-9B81-6B90BDF65C7A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6D4E-2A75-4604-9EA9-B4582553BC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3735">
              <a:schemeClr val="bg1">
                <a:lumMod val="85000"/>
                <a:alpha val="58000"/>
              </a:schemeClr>
            </a:gs>
            <a:gs pos="65000">
              <a:schemeClr val="bg1">
                <a:lumMod val="85000"/>
                <a:alpha val="71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advClick="0" advTm="3000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11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image" Target="../media/image10.png"/><Relationship Id="rId2" Type="http://schemas.openxmlformats.org/officeDocument/2006/relationships/tags" Target="../tags/tag17.xml"/><Relationship Id="rId16" Type="http://schemas.openxmlformats.org/officeDocument/2006/relationships/image" Target="../media/image9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8.png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15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14.png"/><Relationship Id="rId2" Type="http://schemas.openxmlformats.org/officeDocument/2006/relationships/tags" Target="../tags/tag29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image" Target="../media/image12.png"/><Relationship Id="rId10" Type="http://schemas.openxmlformats.org/officeDocument/2006/relationships/tags" Target="../tags/tag37.xml"/><Relationship Id="rId19" Type="http://schemas.openxmlformats.org/officeDocument/2006/relationships/image" Target="../media/image16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21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2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19.png"/><Relationship Id="rId5" Type="http://schemas.openxmlformats.org/officeDocument/2006/relationships/tags" Target="../tags/tag49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24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2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22.png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30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29.png"/><Relationship Id="rId2" Type="http://schemas.openxmlformats.org/officeDocument/2006/relationships/tags" Target="../tags/tag70.xml"/><Relationship Id="rId16" Type="http://schemas.openxmlformats.org/officeDocument/2006/relationships/image" Target="../media/image28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image" Target="../media/image27.png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image" Target="../media/image24.png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82.xml"/><Relationship Id="rId16" Type="http://schemas.openxmlformats.org/officeDocument/2006/relationships/image" Target="../media/image33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image" Target="../media/image32.png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image" Target="../media/image35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image" Target="../media/image34.png"/><Relationship Id="rId5" Type="http://schemas.openxmlformats.org/officeDocument/2006/relationships/tags" Target="../tags/tag9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image" Target="../media/image38.png"/><Relationship Id="rId2" Type="http://schemas.openxmlformats.org/officeDocument/2006/relationships/tags" Target="../tags/tag107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3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10.xml"/><Relationship Id="rId7" Type="http://schemas.openxmlformats.org/officeDocument/2006/relationships/image" Target="../media/image39.png"/><Relationship Id="rId2" Type="http://schemas.openxmlformats.org/officeDocument/2006/relationships/tags" Target="../tags/tag109.xml"/><Relationship Id="rId1" Type="http://schemas.openxmlformats.org/officeDocument/2006/relationships/themeOverride" Target="../theme/themeOverride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1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43.png"/><Relationship Id="rId2" Type="http://schemas.openxmlformats.org/officeDocument/2006/relationships/tags" Target="../tags/tag11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44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121.xml"/><Relationship Id="rId7" Type="http://schemas.openxmlformats.org/officeDocument/2006/relationships/image" Target="../media/image45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9.png"/><Relationship Id="rId5" Type="http://schemas.openxmlformats.org/officeDocument/2006/relationships/tags" Target="../tags/tag123.xml"/><Relationship Id="rId10" Type="http://schemas.openxmlformats.org/officeDocument/2006/relationships/image" Target="../media/image48.png"/><Relationship Id="rId4" Type="http://schemas.openxmlformats.org/officeDocument/2006/relationships/tags" Target="../tags/tag122.xml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image" Target="../media/image51.png"/><Relationship Id="rId4" Type="http://schemas.openxmlformats.org/officeDocument/2006/relationships/tags" Target="../tags/tag127.xml"/><Relationship Id="rId9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hemeOverride" Target="../theme/themeOverride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5.png"/><Relationship Id="rId4" Type="http://schemas.openxmlformats.org/officeDocument/2006/relationships/tags" Target="../tags/tag8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3195" y="4121038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 </a:t>
            </a: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汇报人：崔馨予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14460" y="5157241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2023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年</a:t>
            </a:r>
            <a:r>
              <a:rPr lang="en-US" altLang="zh-CN" sz="240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11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</a:rPr>
              <a:t>月</a:t>
            </a:r>
          </a:p>
        </p:txBody>
      </p:sp>
      <p:sp>
        <p:nvSpPr>
          <p:cNvPr id="10" name="TextBox 51"/>
          <p:cNvSpPr txBox="1"/>
          <p:nvPr>
            <p:custDataLst>
              <p:tags r:id="rId2"/>
            </p:custDataLst>
          </p:nvPr>
        </p:nvSpPr>
        <p:spPr>
          <a:xfrm>
            <a:off x="2209165" y="2205355"/>
            <a:ext cx="7770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基于 </a:t>
            </a:r>
            <a:r>
              <a:rPr lang="en-US" altLang="zh-CN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R </a:t>
            </a:r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语言 </a:t>
            </a:r>
            <a:r>
              <a:rPr lang="en-US" altLang="zh-CN" sz="3600" dirty="0" err="1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Hausdorff</a:t>
            </a:r>
            <a:r>
              <a:rPr lang="en-US" altLang="zh-CN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 </a:t>
            </a:r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分数阶灰色季节模型 </a:t>
            </a:r>
            <a:r>
              <a:rPr lang="en-US" altLang="zh-CN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(SFHGM (1,1))</a:t>
            </a:r>
            <a:r>
              <a:rPr lang="zh-CN" altLang="en-US" sz="3600" dirty="0">
                <a:solidFill>
                  <a:schemeClr val="accent4">
                    <a:lumMod val="50000"/>
                  </a:schemeClr>
                </a:solidFill>
                <a:latin typeface="字魂36号-孙新恒宋楷体" panose="02000000000000000000" pitchFamily="2" charset="-122"/>
                <a:sym typeface="+mn-ea"/>
              </a:rPr>
              <a:t>的韩国天然气销量预测</a:t>
            </a:r>
            <a:endParaRPr sz="3600" dirty="0">
              <a:solidFill>
                <a:schemeClr val="accent4">
                  <a:lumMod val="50000"/>
                </a:schemeClr>
              </a:solidFill>
              <a:latin typeface="字魂36号-孙新恒宋楷体" panose="02000000000000000000" pitchFamily="2" charset="-122"/>
              <a:sym typeface="+mn-ea"/>
            </a:endParaRP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4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5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64615" y="980440"/>
            <a:ext cx="9670415" cy="53797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5829" y="1"/>
            <a:ext cx="49793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3" name="PA-矩形 17"/>
          <p:cNvSpPr/>
          <p:nvPr>
            <p:custDataLst>
              <p:tags r:id="rId7"/>
            </p:custDataLst>
          </p:nvPr>
        </p:nvSpPr>
        <p:spPr>
          <a:xfrm>
            <a:off x="0" y="797560"/>
            <a:ext cx="7298055" cy="5953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50101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1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：原始时间序列分析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561465" y="765175"/>
            <a:ext cx="3939540" cy="315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37185" y="4076700"/>
            <a:ext cx="2699385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450907" y="4076700"/>
            <a:ext cx="2692400" cy="216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753985" y="332105"/>
            <a:ext cx="3942080" cy="314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94625" y="3614420"/>
            <a:ext cx="3901440" cy="31362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3" grpId="0" bldLvl="0" animBg="1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6140" y="619760"/>
            <a:ext cx="4979035" cy="623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8227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2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：平稳性检验（单位根检验）与差分处理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393940" y="3973195"/>
            <a:ext cx="3505835" cy="277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471295" y="2061210"/>
            <a:ext cx="5312410" cy="175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564640" y="1052830"/>
            <a:ext cx="2861310" cy="10325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393940" y="765175"/>
            <a:ext cx="1592580" cy="455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465695" y="1246505"/>
            <a:ext cx="3187700" cy="2720975"/>
          </a:xfrm>
          <a:prstGeom prst="rect">
            <a:avLst/>
          </a:prstGeom>
        </p:spPr>
      </p:pic>
      <p:sp>
        <p:nvSpPr>
          <p:cNvPr id="9" name="PA-矩形 17"/>
          <p:cNvSpPr/>
          <p:nvPr>
            <p:custDataLst>
              <p:tags r:id="rId12"/>
            </p:custDataLst>
          </p:nvPr>
        </p:nvSpPr>
        <p:spPr>
          <a:xfrm>
            <a:off x="2237105" y="4443730"/>
            <a:ext cx="4979035" cy="2306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785745" y="5229225"/>
            <a:ext cx="4216400" cy="1123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  <p:bldP spid="9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9258" y="184009"/>
            <a:ext cx="3937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：白噪声检验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-矩形 17"/>
          <p:cNvSpPr/>
          <p:nvPr>
            <p:custDataLst>
              <p:tags r:id="rId2"/>
            </p:custDataLst>
          </p:nvPr>
        </p:nvSpPr>
        <p:spPr>
          <a:xfrm>
            <a:off x="7216140" y="0"/>
            <a:ext cx="4979035" cy="6750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16140" y="1196975"/>
            <a:ext cx="5017770" cy="125222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794510" y="191643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值显著小于</a:t>
            </a:r>
            <a:r>
              <a:rPr lang="en-US" altLang="zh-CN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0.05</a:t>
            </a:r>
            <a:r>
              <a:rPr lang="zh-CN" altLang="en-US" dirty="0">
                <a:solidFill>
                  <a:srgbClr val="41445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，白噪声检验通过</a:t>
            </a:r>
          </a:p>
        </p:txBody>
      </p:sp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 bldLvl="0" animBg="1"/>
      <p:bldP spid="22" grpId="0" bldLvl="0" animBg="1"/>
      <p:bldP spid="23" grpId="0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5829" y="1"/>
            <a:ext cx="49793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447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：搭建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ARIMA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1330" y="1125220"/>
            <a:ext cx="6246495" cy="1393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83780" y="706120"/>
            <a:ext cx="4644390" cy="616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249795" y="1628775"/>
            <a:ext cx="4881880" cy="4199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5829" y="1"/>
            <a:ext cx="497934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5193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</a:t>
            </a:r>
            <a:r>
              <a:rPr 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ARIMA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模型残差分析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31100" y="3501390"/>
            <a:ext cx="3669665" cy="3147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01420" y="1557020"/>
            <a:ext cx="5287010" cy="23190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07275" y="45085"/>
            <a:ext cx="3938905" cy="3490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4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5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447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</a:t>
            </a:r>
            <a:r>
              <a:rPr 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ARIMA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模型预测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82115" y="1268730"/>
            <a:ext cx="7475855" cy="34651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6140" y="706120"/>
            <a:ext cx="4979035" cy="615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69792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</a:t>
            </a:r>
            <a:r>
              <a:rPr 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ETS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模型搭建，残差分析，预测</a:t>
            </a:r>
            <a:endParaRPr lang="en-US" altLang="zh-CN" sz="2800" b="1">
              <a:solidFill>
                <a:schemeClr val="accent4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6" name="PA-矩形 17"/>
          <p:cNvSpPr/>
          <p:nvPr>
            <p:custDataLst>
              <p:tags r:id="rId7"/>
            </p:custDataLst>
          </p:nvPr>
        </p:nvSpPr>
        <p:spPr>
          <a:xfrm>
            <a:off x="0" y="672465"/>
            <a:ext cx="7260590" cy="610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1285" y="836930"/>
            <a:ext cx="3869055" cy="3279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081780" y="836930"/>
            <a:ext cx="3973195" cy="3495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16140" y="4538345"/>
            <a:ext cx="4616450" cy="200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185785" y="813435"/>
            <a:ext cx="4052570" cy="34455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57500" y="4725035"/>
            <a:ext cx="3776345" cy="995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6140" y="706120"/>
            <a:ext cx="4979035" cy="615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7870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5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：神经网络模型搭建，残差分析，预测</a:t>
            </a:r>
            <a:endParaRPr lang="en-US" altLang="zh-CN" sz="2800" b="1">
              <a:solidFill>
                <a:schemeClr val="accent4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6" name="PA-矩形 17"/>
          <p:cNvSpPr/>
          <p:nvPr>
            <p:custDataLst>
              <p:tags r:id="rId7"/>
            </p:custDataLst>
          </p:nvPr>
        </p:nvSpPr>
        <p:spPr>
          <a:xfrm>
            <a:off x="0" y="672465"/>
            <a:ext cx="7260590" cy="610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721735" y="765175"/>
            <a:ext cx="3938905" cy="3490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3040" y="1268730"/>
            <a:ext cx="3307080" cy="19202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313805" y="4797425"/>
            <a:ext cx="5346700" cy="920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113395" y="764540"/>
            <a:ext cx="3520440" cy="3705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16140" y="706120"/>
            <a:ext cx="4979035" cy="615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5193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AIRAM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模型预测结果</a:t>
            </a:r>
          </a:p>
        </p:txBody>
      </p:sp>
      <p:sp>
        <p:nvSpPr>
          <p:cNvPr id="6" name="PA-矩形 17"/>
          <p:cNvSpPr/>
          <p:nvPr>
            <p:custDataLst>
              <p:tags r:id="rId7"/>
            </p:custDataLst>
          </p:nvPr>
        </p:nvSpPr>
        <p:spPr>
          <a:xfrm>
            <a:off x="0" y="672465"/>
            <a:ext cx="7260590" cy="610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1330" y="1052830"/>
            <a:ext cx="4578350" cy="487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09615" y="1196975"/>
            <a:ext cx="4603750" cy="2603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1056495" y="2780844"/>
            <a:ext cx="1787384" cy="178738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335" b="1" spc="-2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目录</a:t>
            </a:r>
            <a:endParaRPr lang="zh-CN" altLang="en-US" sz="5335" b="1" spc="-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497178" y="1268988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073251" y="2017794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2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471446" y="2871130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3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48420" y="3800281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4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45155" y="1269365"/>
            <a:ext cx="36950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背景及意义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83091" y="2043430"/>
            <a:ext cx="4813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ARMIA</a:t>
            </a:r>
            <a:r>
              <a:rPr 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01556" y="2920686"/>
            <a:ext cx="3976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SVM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41243" y="3865864"/>
            <a:ext cx="3211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</a:p>
        </p:txBody>
      </p:sp>
      <p:sp>
        <p:nvSpPr>
          <p:cNvPr id="53" name="椭圆 52"/>
          <p:cNvSpPr/>
          <p:nvPr/>
        </p:nvSpPr>
        <p:spPr>
          <a:xfrm>
            <a:off x="3385889" y="4729432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24581" y="4823717"/>
            <a:ext cx="694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Hausdorff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分数阶灰色季节</a:t>
            </a: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SFHGM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</a:p>
        </p:txBody>
      </p:sp>
      <p:sp>
        <p:nvSpPr>
          <p:cNvPr id="2" name="椭圆 1"/>
          <p:cNvSpPr/>
          <p:nvPr>
            <p:custDataLst>
              <p:tags r:id="rId2"/>
            </p:custDataLst>
          </p:nvPr>
        </p:nvSpPr>
        <p:spPr>
          <a:xfrm>
            <a:off x="2491463" y="5661959"/>
            <a:ext cx="653136" cy="653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TextBox 53"/>
          <p:cNvSpPr txBox="1"/>
          <p:nvPr>
            <p:custDataLst>
              <p:tags r:id="rId3"/>
            </p:custDataLst>
          </p:nvPr>
        </p:nvSpPr>
        <p:spPr>
          <a:xfrm>
            <a:off x="3145155" y="5805170"/>
            <a:ext cx="2861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总结和不足</a:t>
            </a: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69956E-6 -2.22222E-6 L -0.18354 -2.22222E-6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37 0.2713 L -0.00225 0.0151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-1280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1 0.15247 L -0.01545 0.02191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8" y="-654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84 -0.00401 L -0.01944 0.01821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111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805 -0.19259 L -0.01284 -0.0080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922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9 -0.28766 L -0.01354 0.003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750"/>
                            </p:stCondLst>
                            <p:childTnLst>
                              <p:par>
                                <p:cTn id="7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250"/>
                            </p:stCondLst>
                            <p:childTnLst>
                              <p:par>
                                <p:cTn id="8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750"/>
                            </p:stCondLst>
                            <p:childTnLst>
                              <p:par>
                                <p:cTn id="9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69 -0.28766 L -0.01354 0.0037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8" y="1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50"/>
                            </p:stCondLst>
                            <p:childTnLst>
                              <p:par>
                                <p:cTn id="10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39" grpId="0" bldLvl="0" animBg="1"/>
      <p:bldP spid="39" grpId="1" bldLvl="0" animBg="1"/>
      <p:bldP spid="39" grpId="2" bldLvl="0" animBg="1"/>
      <p:bldP spid="40" grpId="0" bldLvl="0" animBg="1"/>
      <p:bldP spid="40" grpId="1" bldLvl="0" animBg="1"/>
      <p:bldP spid="40" grpId="2" bldLvl="0" animBg="1"/>
      <p:bldP spid="41" grpId="0" bldLvl="0" animBg="1"/>
      <p:bldP spid="41" grpId="1" bldLvl="0" animBg="1"/>
      <p:bldP spid="41" grpId="2" bldLvl="0" animBg="1"/>
      <p:bldP spid="42" grpId="0" bldLvl="0" animBg="1"/>
      <p:bldP spid="42" grpId="1" bldLvl="0" animBg="1"/>
      <p:bldP spid="42" grpId="2" bldLvl="0" animBg="1"/>
      <p:bldP spid="43" grpId="0"/>
      <p:bldP spid="43" grpId="1"/>
      <p:bldP spid="44" grpId="0"/>
      <p:bldP spid="44" grpId="1"/>
      <p:bldP spid="45" grpId="0"/>
      <p:bldP spid="45" grpId="1"/>
      <p:bldP spid="52" grpId="0"/>
      <p:bldP spid="52" grpId="1"/>
      <p:bldP spid="53" grpId="0" bldLvl="0" animBg="1"/>
      <p:bldP spid="53" grpId="1" bldLvl="0" animBg="1"/>
      <p:bldP spid="53" grpId="2" bldLvl="0" animBg="1"/>
      <p:bldP spid="54" grpId="0"/>
      <p:bldP spid="54" grpId="1"/>
      <p:bldP spid="2" grpId="0" bldLvl="0" animBg="1"/>
      <p:bldP spid="2" grpId="1" bldLvl="0" animBg="1"/>
      <p:bldP spid="2" grpId="2" bldLvl="0" animBg="1"/>
      <p:bldP spid="3" grpId="0"/>
      <p:bldP spid="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5725832" y="1808600"/>
            <a:ext cx="924645" cy="155973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2931160" y="3664585"/>
            <a:ext cx="6482715" cy="7442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SVM</a:t>
            </a:r>
            <a:r>
              <a:rPr lang="zh-CN" altLang="en-US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实验流程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31097" y="4696968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99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副标题" hidden="1"/>
          <p:cNvSpPr txBox="1"/>
          <p:nvPr>
            <p:custDataLst>
              <p:tags r:id="rId4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5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29255" y="1052830"/>
            <a:ext cx="6532245" cy="48990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144260" y="1124585"/>
            <a:ext cx="6061710" cy="408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特征提取：滑动窗口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0740" y="1052830"/>
            <a:ext cx="4898390" cy="3091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47765" y="2132965"/>
            <a:ext cx="5854700" cy="444500"/>
          </a:xfrm>
          <a:prstGeom prst="rect">
            <a:avLst/>
          </a:prstGeom>
        </p:spPr>
      </p:pic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21" grpId="0" bldLvl="0" animBg="1"/>
      <p:bldP spid="22" grpId="0" bldLvl="0" animBg="1"/>
      <p:bldP spid="23" grpId="0" bldLvl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6809105" y="0"/>
            <a:ext cx="5404485" cy="67500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5012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SVM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训练：核函数和超参数设置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3040" y="2708910"/>
            <a:ext cx="6350000" cy="1555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59600" y="116840"/>
            <a:ext cx="2298700" cy="457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29705" y="4365625"/>
            <a:ext cx="5715000" cy="2292350"/>
          </a:xfrm>
          <a:prstGeom prst="rect">
            <a:avLst/>
          </a:prstGeom>
        </p:spPr>
      </p:pic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21" grpId="0" bldLvl="0" animBg="1"/>
      <p:bldP spid="22" grpId="0" bldLvl="0" animBg="1"/>
      <p:bldP spid="23" grpId="0" bldLvl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模型评估与预测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842500" y="2132965"/>
            <a:ext cx="1765300" cy="215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65020" y="1196975"/>
            <a:ext cx="6229350" cy="4629150"/>
          </a:xfrm>
          <a:prstGeom prst="rect">
            <a:avLst/>
          </a:prstGeom>
        </p:spPr>
      </p:pic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30B4-29B7-346A-9551-37E4C4B9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E4D51E-DD6B-DC7F-3617-1F1D964850EB}"/>
              </a:ext>
            </a:extLst>
          </p:cNvPr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34A16B0-915B-F6D5-098D-2B838EB98B62}"/>
              </a:ext>
            </a:extLst>
          </p:cNvPr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15297521-6CA4-14DE-A14A-A24625A91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E9FA5EC-03C9-BAB6-D827-A33F24C00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>
            <a:extLst>
              <a:ext uri="{FF2B5EF4-FFF2-40B4-BE49-F238E27FC236}">
                <a16:creationId xmlns:a16="http://schemas.microsoft.com/office/drawing/2014/main" id="{2AED0B50-FD29-B09A-9BFF-DEB89A200834}"/>
              </a:ext>
            </a:extLst>
          </p:cNvPr>
          <p:cNvSpPr txBox="1"/>
          <p:nvPr/>
        </p:nvSpPr>
        <p:spPr>
          <a:xfrm>
            <a:off x="5725832" y="1808600"/>
            <a:ext cx="924645" cy="155973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5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FD43FF18-2CA1-1E86-79E0-9F998222A356}"/>
              </a:ext>
            </a:extLst>
          </p:cNvPr>
          <p:cNvSpPr txBox="1"/>
          <p:nvPr/>
        </p:nvSpPr>
        <p:spPr>
          <a:xfrm>
            <a:off x="2931160" y="3664585"/>
            <a:ext cx="6482715" cy="1423448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en-US" altLang="zh-CN" sz="4400" b="1" dirty="0" err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Hausdorff</a:t>
            </a:r>
            <a:r>
              <a:rPr lang="en-US" altLang="zh-CN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分数阶灰色季节</a:t>
            </a:r>
            <a:r>
              <a:rPr lang="en-US" altLang="zh-CN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SFHGM</a:t>
            </a:r>
            <a:r>
              <a:rPr lang="zh-CN" altLang="en-US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CF63FB-1401-81BB-628C-79F709D1B039}"/>
              </a:ext>
            </a:extLst>
          </p:cNvPr>
          <p:cNvCxnSpPr/>
          <p:nvPr/>
        </p:nvCxnSpPr>
        <p:spPr bwMode="auto">
          <a:xfrm>
            <a:off x="2931160" y="5157192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4708281"/>
      </p:ext>
    </p:ext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1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D417-1131-E883-E4E6-A47CC2DC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>
            <a:extLst>
              <a:ext uri="{FF2B5EF4-FFF2-40B4-BE49-F238E27FC236}">
                <a16:creationId xmlns:a16="http://schemas.microsoft.com/office/drawing/2014/main" id="{4BF1A7D1-15FB-6719-CC03-DA6B5F2EC62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>
            <a:extLst>
              <a:ext uri="{FF2B5EF4-FFF2-40B4-BE49-F238E27FC236}">
                <a16:creationId xmlns:a16="http://schemas.microsoft.com/office/drawing/2014/main" id="{2E487967-F452-C2A4-5477-085D1A6990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副标题" hidden="1">
            <a:extLst>
              <a:ext uri="{FF2B5EF4-FFF2-40B4-BE49-F238E27FC236}">
                <a16:creationId xmlns:a16="http://schemas.microsoft.com/office/drawing/2014/main" id="{4982075D-7521-E98E-B51A-E19E28DA275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>
            <a:extLst>
              <a:ext uri="{FF2B5EF4-FFF2-40B4-BE49-F238E27FC236}">
                <a16:creationId xmlns:a16="http://schemas.microsoft.com/office/drawing/2014/main" id="{566B3809-30FA-18A2-87EE-3AF9193D4C8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3C57E5-C40F-5EEF-68BA-8A76DA680597}"/>
              </a:ext>
            </a:extLst>
          </p:cNvPr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D1BA0E0-93D6-4561-18EF-35CD39DF1022}"/>
              </a:ext>
            </a:extLst>
          </p:cNvPr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02B42D3-5E69-F6DF-46E3-5428C22C52F2}"/>
              </a:ext>
            </a:extLst>
          </p:cNvPr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B6DB0A-3E75-A61A-1B96-E666C8F350D7}"/>
              </a:ext>
            </a:extLst>
          </p:cNvPr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B136E8C-F8AD-FC28-5615-AC6878260DFB}"/>
              </a:ext>
            </a:extLst>
          </p:cNvPr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3C0F59-A089-7033-0CF8-B95067F5458E}"/>
              </a:ext>
            </a:extLst>
          </p:cNvPr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4957C8C-3AA6-7F18-7EBA-DADCE11CA6C2}"/>
              </a:ext>
            </a:extLst>
          </p:cNvPr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076B4-673C-2575-78AB-FFA51D238092}"/>
              </a:ext>
            </a:extLst>
          </p:cNvPr>
          <p:cNvSpPr txBox="1"/>
          <p:nvPr/>
        </p:nvSpPr>
        <p:spPr>
          <a:xfrm>
            <a:off x="1889258" y="18400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91E5EC-7CF1-EAE0-944C-48F02791B2AC}"/>
              </a:ext>
            </a:extLst>
          </p:cNvPr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372F75F-4F40-05BD-3E23-EE37FF2688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5219" y="933075"/>
            <a:ext cx="5472608" cy="5563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7676157"/>
      </p:ext>
    </p:ext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557D-1BDF-EB0C-7A0B-C32FE1E91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>
            <a:extLst>
              <a:ext uri="{FF2B5EF4-FFF2-40B4-BE49-F238E27FC236}">
                <a16:creationId xmlns:a16="http://schemas.microsoft.com/office/drawing/2014/main" id="{35DEB7E4-7CFE-0F7A-26DC-8D18878183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>
            <a:extLst>
              <a:ext uri="{FF2B5EF4-FFF2-40B4-BE49-F238E27FC236}">
                <a16:creationId xmlns:a16="http://schemas.microsoft.com/office/drawing/2014/main" id="{F03EFB30-85B3-7E42-0813-DFCF11B0F0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副标题" hidden="1">
            <a:extLst>
              <a:ext uri="{FF2B5EF4-FFF2-40B4-BE49-F238E27FC236}">
                <a16:creationId xmlns:a16="http://schemas.microsoft.com/office/drawing/2014/main" id="{1FA3BEFD-5460-869F-BED1-EA6690B5868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>
            <a:extLst>
              <a:ext uri="{FF2B5EF4-FFF2-40B4-BE49-F238E27FC236}">
                <a16:creationId xmlns:a16="http://schemas.microsoft.com/office/drawing/2014/main" id="{268BEE4B-5525-69EE-72CE-4538FF7C459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91B90B-DD99-E68D-1F9D-352C07C91123}"/>
              </a:ext>
            </a:extLst>
          </p:cNvPr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20B8EC-DBB3-0E08-CC5A-4D0175E9529E}"/>
              </a:ext>
            </a:extLst>
          </p:cNvPr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949DF0-2A5B-3729-4966-0D2F089BAD5C}"/>
              </a:ext>
            </a:extLst>
          </p:cNvPr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6EB70C8-A229-ACA5-243D-1C13848336E7}"/>
              </a:ext>
            </a:extLst>
          </p:cNvPr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4BB1D6-0DB4-B673-3FF1-58FEDBB6BD5E}"/>
              </a:ext>
            </a:extLst>
          </p:cNvPr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C0A2D0-71E9-C61D-C031-C901593C0D75}"/>
              </a:ext>
            </a:extLst>
          </p:cNvPr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4BFF45-A516-1256-675D-EA0D94A81A84}"/>
              </a:ext>
            </a:extLst>
          </p:cNvPr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2D5D3EA-0EC3-2E54-4A3A-DC4C474B3F15}"/>
              </a:ext>
            </a:extLst>
          </p:cNvPr>
          <p:cNvSpPr txBox="1"/>
          <p:nvPr/>
        </p:nvSpPr>
        <p:spPr>
          <a:xfrm>
            <a:off x="1889258" y="1840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684FA0D-86F9-81C5-C281-263A3A4FF4A5}"/>
              </a:ext>
            </a:extLst>
          </p:cNvPr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5CFB3254-045A-E180-A585-1D80A62E7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077" y="1260599"/>
            <a:ext cx="2165461" cy="825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2E2684-0E91-1189-F91E-95A56BDEA461}"/>
              </a:ext>
            </a:extLst>
          </p:cNvPr>
          <p:cNvSpPr txBox="1"/>
          <p:nvPr/>
        </p:nvSpPr>
        <p:spPr>
          <a:xfrm>
            <a:off x="1220782" y="14887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Hausdorff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分数阶累加 公式：</a:t>
            </a:r>
            <a:endParaRPr lang="en-US" altLang="zh-CN" sz="1800" dirty="0">
              <a:solidFill>
                <a:srgbClr val="018694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5DE230-E810-0886-DBDC-B9E865A49FC9}"/>
              </a:ext>
            </a:extLst>
          </p:cNvPr>
          <p:cNvSpPr txBox="1"/>
          <p:nvPr/>
        </p:nvSpPr>
        <p:spPr>
          <a:xfrm>
            <a:off x="7033691" y="1439810"/>
            <a:ext cx="5089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α 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是分数阶参数，控制加权因子，越小的 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α 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值会使序列越平滑</a:t>
            </a:r>
            <a:endParaRPr lang="en-US" altLang="zh-CN" sz="1800" dirty="0">
              <a:solidFill>
                <a:srgbClr val="018694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C653D8-F348-0B3C-5F09-D37450D215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355" y="2372821"/>
            <a:ext cx="2432175" cy="66678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2B6E95E-239B-66F9-7ED3-CAFB03687450}"/>
              </a:ext>
            </a:extLst>
          </p:cNvPr>
          <p:cNvSpPr txBox="1"/>
          <p:nvPr/>
        </p:nvSpPr>
        <p:spPr>
          <a:xfrm>
            <a:off x="1220782" y="24898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Hausdorff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模型公式：</a:t>
            </a:r>
            <a:endParaRPr lang="en-US" altLang="zh-CN" sz="1800" dirty="0">
              <a:solidFill>
                <a:srgbClr val="018694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F03CA0-5CC8-E530-2055-46F78DD29DB8}"/>
              </a:ext>
            </a:extLst>
          </p:cNvPr>
          <p:cNvSpPr txBox="1"/>
          <p:nvPr/>
        </p:nvSpPr>
        <p:spPr>
          <a:xfrm>
            <a:off x="7089128" y="2267451"/>
            <a:ext cx="5089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通过结合 </a:t>
            </a:r>
            <a:r>
              <a:rPr lang="en-US" altLang="zh-CN" sz="1800" dirty="0" err="1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Hausdorff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分数阶累加和平滑结果与多项式回归和正弦函数来建模。模型考虑时间序列中的长期趋势，捕捉季节性和周期性成分</a:t>
            </a:r>
            <a:endParaRPr lang="en-US" altLang="zh-CN" sz="1800" dirty="0">
              <a:solidFill>
                <a:srgbClr val="018694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E281CBB-9907-4440-2604-B9E02ABDD998}"/>
              </a:ext>
            </a:extLst>
          </p:cNvPr>
          <p:cNvSpPr txBox="1"/>
          <p:nvPr/>
        </p:nvSpPr>
        <p:spPr>
          <a:xfrm>
            <a:off x="-83086" y="3873015"/>
            <a:ext cx="68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使用粒子群优化 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(PSO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）：</a:t>
            </a:r>
            <a:r>
              <a:rPr lang="en-US" altLang="zh-CN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PSO</a:t>
            </a:r>
            <a:r>
              <a:rPr lang="zh-CN" altLang="en-US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用于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全局搜索最佳参数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α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β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、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γ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D2BD822-FE3D-EEB5-8942-18C9BCBF26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9394" y="4280461"/>
            <a:ext cx="4521432" cy="55882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1ABED254-A03D-D860-70BE-5134924F684E}"/>
              </a:ext>
            </a:extLst>
          </p:cNvPr>
          <p:cNvSpPr txBox="1"/>
          <p:nvPr/>
        </p:nvSpPr>
        <p:spPr>
          <a:xfrm>
            <a:off x="-58672" y="51321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+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非线性优化 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(NLOPT)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：</a:t>
            </a:r>
            <a:r>
              <a:rPr lang="en-US" altLang="zh-CN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NLOPT</a:t>
            </a:r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用于局部优化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17F2438-6DFE-38CE-F64F-32DA8B71D68A}"/>
              </a:ext>
            </a:extLst>
          </p:cNvPr>
          <p:cNvSpPr txBox="1"/>
          <p:nvPr/>
        </p:nvSpPr>
        <p:spPr>
          <a:xfrm>
            <a:off x="-96772" y="4375209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粒子速度更新公式：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30FA09-26CD-EC33-C5A4-254A505DF688}"/>
              </a:ext>
            </a:extLst>
          </p:cNvPr>
          <p:cNvSpPr txBox="1"/>
          <p:nvPr/>
        </p:nvSpPr>
        <p:spPr>
          <a:xfrm>
            <a:off x="6504236" y="4367223"/>
            <a:ext cx="6148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粒子位置更新公式：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9A25ED54-6564-44BE-43D6-D0355A4C31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1203" y="4324913"/>
            <a:ext cx="2019404" cy="469924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01EA880-DC1D-F8C5-5F18-34CB7FD1E1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3067" y="5110363"/>
            <a:ext cx="1917799" cy="419122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BC31F71-4D94-5053-C380-CB72696350AF}"/>
              </a:ext>
            </a:extLst>
          </p:cNvPr>
          <p:cNvCxnSpPr/>
          <p:nvPr/>
        </p:nvCxnSpPr>
        <p:spPr>
          <a:xfrm>
            <a:off x="0" y="3356992"/>
            <a:ext cx="12189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885CC45-C88E-E09A-31E6-899F779B0268}"/>
              </a:ext>
            </a:extLst>
          </p:cNvPr>
          <p:cNvSpPr txBox="1"/>
          <p:nvPr/>
        </p:nvSpPr>
        <p:spPr>
          <a:xfrm>
            <a:off x="-7937" y="3451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dirty="0">
                <a:solidFill>
                  <a:srgbClr val="FF000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参数优化：</a:t>
            </a:r>
            <a:endParaRPr lang="en-US" altLang="zh-CN" sz="1800" dirty="0">
              <a:solidFill>
                <a:srgbClr val="FF0000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541040"/>
      </p:ext>
    </p:ext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1" grpId="0" bldLvl="0" animBg="1"/>
      <p:bldP spid="22" grpId="0" bldLvl="0" animBg="1"/>
      <p:bldP spid="23" grpId="0" bldLvl="0" animBg="1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-任意多边形 23"/>
          <p:cNvSpPr/>
          <p:nvPr>
            <p:custDataLst>
              <p:tags r:id="rId2"/>
            </p:custDataLst>
          </p:nvPr>
        </p:nvSpPr>
        <p:spPr>
          <a:xfrm>
            <a:off x="604973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PA-任意多边形 24"/>
          <p:cNvSpPr/>
          <p:nvPr>
            <p:custDataLst>
              <p:tags r:id="rId3"/>
            </p:custDataLst>
          </p:nvPr>
        </p:nvSpPr>
        <p:spPr>
          <a:xfrm>
            <a:off x="984737" y="1675994"/>
            <a:ext cx="340237" cy="415819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rgbClr val="E1EDF7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PA-矩形 17"/>
          <p:cNvSpPr/>
          <p:nvPr>
            <p:custDataLst>
              <p:tags r:id="rId4"/>
            </p:custDataLst>
          </p:nvPr>
        </p:nvSpPr>
        <p:spPr>
          <a:xfrm>
            <a:off x="7260194" y="663865"/>
            <a:ext cx="4877563" cy="6151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2" name="副标题" hidden="1"/>
          <p:cNvSpPr txBox="1"/>
          <p:nvPr>
            <p:custDataLst>
              <p:tags r:id="rId5"/>
            </p:custDataLst>
          </p:nvPr>
        </p:nvSpPr>
        <p:spPr>
          <a:xfrm>
            <a:off x="673275" y="952500"/>
            <a:ext cx="2489868" cy="441964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txBody>
          <a:bodyPr wrap="square" lIns="101600" tIns="38100" rIns="76200" bIns="38100" rtlCol="0" anchor="t" anchorCtr="0">
            <a:noAutofit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0" name="文本框 9" hidden="1"/>
          <p:cNvSpPr txBox="1"/>
          <p:nvPr>
            <p:custDataLst>
              <p:tags r:id="rId6"/>
            </p:custDataLst>
          </p:nvPr>
        </p:nvSpPr>
        <p:spPr>
          <a:xfrm>
            <a:off x="673275" y="1326394"/>
            <a:ext cx="2514164" cy="446276"/>
          </a:xfrm>
          <a:prstGeom prst="rect">
            <a:avLst/>
          </a:prstGeom>
          <a:noFill/>
        </p:spPr>
        <p:txBody>
          <a:bodyPr wrap="none" lIns="101600" tIns="38100" rIns="76200" bIns="38100" rtlCol="0">
            <a:spAutoFit/>
          </a:bodyPr>
          <a:lstStyle/>
          <a:p>
            <a:r>
              <a:rPr lang="zh-CN" altLang="en-US" sz="2400" spc="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这是一个副标题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6750893"/>
            <a:ext cx="3119512" cy="1166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23426" y="6750893"/>
            <a:ext cx="3119512" cy="116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46852" y="6750893"/>
            <a:ext cx="3119512" cy="1166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70279" y="6750893"/>
            <a:ext cx="3119512" cy="1166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889258" y="184009"/>
            <a:ext cx="6082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实验流程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：可视化对比模型预测结果</a:t>
            </a:r>
            <a:endParaRPr lang="en-US" altLang="zh-CN" sz="2800" b="1">
              <a:solidFill>
                <a:schemeClr val="accent4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6" name="PA-矩形 17"/>
          <p:cNvSpPr/>
          <p:nvPr>
            <p:custDataLst>
              <p:tags r:id="rId7"/>
            </p:custDataLst>
          </p:nvPr>
        </p:nvSpPr>
        <p:spPr>
          <a:xfrm>
            <a:off x="0" y="672465"/>
            <a:ext cx="7260590" cy="610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83AF84B3-C909-9C85-6A02-51FEE2563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83" y="1171459"/>
            <a:ext cx="8217322" cy="4515082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614D6FE-4CA2-9AE6-B039-04499FFF8D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9287" y="3429000"/>
            <a:ext cx="4234489" cy="215742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657B6BF3-0A3C-B89A-F6D9-6C02F6339D7B}"/>
              </a:ext>
            </a:extLst>
          </p:cNvPr>
          <p:cNvSpPr txBox="1"/>
          <p:nvPr/>
        </p:nvSpPr>
        <p:spPr>
          <a:xfrm>
            <a:off x="8235305" y="299411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预测结果：</a:t>
            </a:r>
          </a:p>
        </p:txBody>
      </p:sp>
    </p:spTree>
    <p:custDataLst>
      <p:tags r:id="rId1"/>
    </p:custDataLst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6" grpId="0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51"/>
          <p:cNvSpPr txBox="1"/>
          <p:nvPr/>
        </p:nvSpPr>
        <p:spPr>
          <a:xfrm>
            <a:off x="2857462" y="2349165"/>
            <a:ext cx="6185773" cy="1200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b="1">
                <a:solidFill>
                  <a:srgbClr val="018694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cs typeface="+mn-ea"/>
                <a:sym typeface="Impact" panose="020B0806030902050204" pitchFamily="34" charset="0"/>
              </a:rPr>
              <a:t>THANKS</a:t>
            </a:r>
            <a:endParaRPr lang="zh-CN" altLang="en-US" sz="7200" b="1" dirty="0">
              <a:solidFill>
                <a:srgbClr val="018694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cs typeface="+mn-ea"/>
              <a:sym typeface="Impact" panose="020B0806030902050204" pitchFamily="34" charset="0"/>
            </a:endParaRP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5725832" y="1808600"/>
            <a:ext cx="743507" cy="155973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1</a:t>
            </a:r>
            <a:endParaRPr lang="zh-CN" altLang="en-US" sz="9600" b="1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2931097" y="3664453"/>
            <a:ext cx="6215431" cy="7442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zh-CN" altLang="en-US" sz="4400" b="1">
                <a:solidFill>
                  <a:prstClr val="white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研究背景</a:t>
            </a:r>
            <a:endParaRPr lang="zh-CN" altLang="en-US" sz="4400" b="1" dirty="0">
              <a:solidFill>
                <a:prstClr val="white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31097" y="4696968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2868930" y="5060315"/>
            <a:ext cx="675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·</a:t>
            </a:r>
            <a:r>
              <a:rPr lang="zh-CN" altLang="en-US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课题背景</a:t>
            </a:r>
          </a:p>
          <a:p>
            <a:pPr algn="l"/>
            <a:endParaRPr lang="en-US" altLang="zh-CN" sz="200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840740" y="1124585"/>
            <a:ext cx="10654665" cy="408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研究背景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6640" y="1651635"/>
            <a:ext cx="998728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altLang="en-US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研究背景：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天然气价格预测有助于评估供应和需求之间的关系，对确保供应充足，避免价格波动和燃气储备的管理都非常重要。对于市场参与者而言，价格预测可以帮助其调整产量和消耗以满足市场需求；对于能源效率和可持续性而言，天然气价格预测可能影响能源效率和可持续倡议，若价格上涨，消费者倾向于采用节能措施，减少浪费，寻求替代能源，有助于可持续能源发展并减少对不可再生能源的依赖.</a:t>
            </a:r>
          </a:p>
          <a:p>
            <a:pPr indent="457200" algn="l"/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本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次发表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用统计软件R获取了天然气价格的数据长度，对其进行有效化处理后用季节性ARIMA模型ETS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和NNAR分别建立模型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结果表明， ＡＲＩＭＡ 模型与 SVM模型的预测值和实际值动态趋势基本一致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最后</a:t>
            </a:r>
            <a:r>
              <a:rPr 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都有较好的预测效果，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ETS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模型和神经网络模型的预测效果较差。</a:t>
            </a:r>
            <a:endParaRPr lang="zh-CN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  <a:p>
            <a:pPr indent="457200" algn="l"/>
            <a:endParaRPr lang="en-US" altLang="zh-CN" sz="2000" b="1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  <a:p>
            <a:pPr indent="457200" algn="l"/>
            <a:r>
              <a:rPr lang="zh-CN" altLang="en-US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数据集选取</a:t>
            </a:r>
            <a:r>
              <a:rPr lang="zh-CN" altLang="en-US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：数据集选自</a:t>
            </a:r>
            <a:r>
              <a:rPr lang="en-US" altLang="zh-CN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kaggle</a:t>
            </a: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5667057" y="1741485"/>
            <a:ext cx="743507" cy="155973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2</a:t>
            </a:r>
            <a:endParaRPr lang="zh-CN" altLang="en-US" sz="9600" b="1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2931160" y="3664585"/>
            <a:ext cx="6524625" cy="7442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en-US" sz="44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ARMIA</a:t>
            </a:r>
            <a:r>
              <a:rPr lang="zh-CN" altLang="en-US" sz="44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模型简介</a:t>
            </a:r>
            <a:endParaRPr lang="zh-CN" altLang="en-US" sz="4400" b="1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31097" y="4696968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2929038" y="5039878"/>
            <a:ext cx="2595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·</a:t>
            </a:r>
            <a:r>
              <a:rPr 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非季节性</a:t>
            </a:r>
            <a:r>
              <a:rPr lang="en-US" alt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ARIMA</a:t>
            </a:r>
            <a:r>
              <a:rPr lang="zh-CN" altLang="en-US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</a:t>
            </a:r>
            <a:endParaRPr lang="zh-CN" altLang="en-US" sz="200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  <a:p>
            <a:pPr algn="l"/>
            <a:r>
              <a:rPr lang="en-US" alt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·</a:t>
            </a:r>
            <a:r>
              <a:rPr lang="zh-CN" altLang="en-US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季节性</a:t>
            </a:r>
            <a:r>
              <a:rPr lang="en-US" altLang="zh-CN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ARIMA</a:t>
            </a:r>
            <a:r>
              <a:rPr lang="zh-CN" altLang="en-US" sz="200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</a:t>
            </a:r>
          </a:p>
          <a:p>
            <a:pPr algn="l"/>
            <a:endParaRPr lang="zh-CN" altLang="en-US" sz="200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840740" y="1124585"/>
            <a:ext cx="10654665" cy="408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28689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季节性</a:t>
            </a:r>
            <a:r>
              <a:rPr lang="en-US" altLang="zh-CN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ARIMA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56640" y="1651635"/>
            <a:ext cx="9987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/>
            <a:r>
              <a:rPr lang="zh-CN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季节性</a:t>
            </a:r>
            <a:r>
              <a:rPr lang="en-US" altLang="zh-CN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ARIMA</a:t>
            </a:r>
            <a:r>
              <a:rPr lang="zh-CN" altLang="en-US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模型在</a:t>
            </a:r>
            <a:r>
              <a:rPr lang="en-US" altLang="zh-CN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ARIMA</a:t>
            </a:r>
            <a:r>
              <a:rPr lang="zh-CN" altLang="en-US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的基础上引入了季节的项，</a:t>
            </a:r>
            <a:r>
              <a:rPr lang="en-US" altLang="zh-CN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m</a:t>
            </a:r>
            <a:r>
              <a:rPr lang="zh-CN" altLang="en-US" sz="20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为每年观测的数量</a:t>
            </a:r>
            <a:endParaRPr lang="en-US" altLang="zh-CN" sz="2000" b="1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sym typeface="+mn-ea"/>
            </a:endParaRPr>
          </a:p>
          <a:p>
            <a:pPr indent="457200" algn="l"/>
            <a:endParaRPr lang="en-US" altLang="zh-CN" sz="2000" b="1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09390" y="2421255"/>
            <a:ext cx="3713480" cy="1688465"/>
          </a:xfrm>
          <a:prstGeom prst="rect">
            <a:avLst/>
          </a:prstGeom>
        </p:spPr>
      </p:pic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21" grpId="0" bldLvl="0" animBg="1"/>
      <p:bldP spid="22" grpId="0" bldLvl="0" animBg="1"/>
      <p:bldP spid="23" grpId="0" bldLvl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5725832" y="1808600"/>
            <a:ext cx="743507" cy="1559739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3</a:t>
            </a:r>
            <a:endParaRPr lang="zh-CN" altLang="en-US" sz="9600" b="1" dirty="0">
              <a:solidFill>
                <a:schemeClr val="bg2">
                  <a:lumMod val="25000"/>
                </a:schemeClr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14" name="TextBox 17"/>
          <p:cNvSpPr txBox="1"/>
          <p:nvPr/>
        </p:nvSpPr>
        <p:spPr>
          <a:xfrm>
            <a:off x="2931160" y="3664585"/>
            <a:ext cx="6482715" cy="7442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en-US" altLang="zh-CN" sz="44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SVM</a:t>
            </a:r>
            <a:r>
              <a:rPr lang="zh-CN" altLang="en-US" sz="4400" b="1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模型</a:t>
            </a:r>
            <a:endParaRPr lang="zh-CN" altLang="en-US" sz="4400" b="1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sym typeface="+mn-ea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31097" y="4696968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840740" y="1124585"/>
            <a:ext cx="10654665" cy="40894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114008"/>
            <a:ext cx="1564363" cy="506680"/>
          </a:xfrm>
          <a:prstGeom prst="rect">
            <a:avLst/>
          </a:prstGeom>
          <a:solidFill>
            <a:srgbClr val="018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1640437" y="114008"/>
            <a:ext cx="108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1794533" y="114008"/>
            <a:ext cx="3600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9258" y="184009"/>
            <a:ext cx="14370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SVM</a:t>
            </a:r>
            <a:r>
              <a:rPr lang="zh-CN" altLang="en-US" sz="2800" b="1">
                <a:solidFill>
                  <a:schemeClr val="accent4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1870511" y="672249"/>
            <a:ext cx="3794140" cy="0"/>
          </a:xfrm>
          <a:prstGeom prst="line">
            <a:avLst/>
          </a:prstGeom>
          <a:ln>
            <a:solidFill>
              <a:srgbClr val="018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1285" y="836930"/>
            <a:ext cx="2609215" cy="1930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57950" y="1124585"/>
            <a:ext cx="3956050" cy="1333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460490" y="2374900"/>
            <a:ext cx="2578100" cy="1054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185" y="2767330"/>
            <a:ext cx="5396865" cy="2917190"/>
          </a:xfrm>
          <a:prstGeom prst="rect">
            <a:avLst/>
          </a:prstGeom>
        </p:spPr>
      </p:pic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ldLvl="0" animBg="1"/>
      <p:bldP spid="21" grpId="0" bldLvl="0" animBg="1"/>
      <p:bldP spid="22" grpId="0" bldLvl="0" animBg="1"/>
      <p:bldP spid="23" grpId="0" bldLvl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548128"/>
            <a:ext cx="12195175" cy="43098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34721" y="1557364"/>
            <a:ext cx="1725732" cy="1731170"/>
            <a:chOff x="6609209" y="790981"/>
            <a:chExt cx="2301875" cy="2308226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6609209" y="790981"/>
              <a:ext cx="2301875" cy="230822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srgbClr val="0070C0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6733034" y="914806"/>
              <a:ext cx="2054225" cy="2058988"/>
            </a:xfrm>
            <a:custGeom>
              <a:avLst/>
              <a:gdLst>
                <a:gd name="T0" fmla="*/ 1653 w 3306"/>
                <a:gd name="T1" fmla="*/ 0 h 3306"/>
                <a:gd name="T2" fmla="*/ 3306 w 3306"/>
                <a:gd name="T3" fmla="*/ 1653 h 3306"/>
                <a:gd name="T4" fmla="*/ 1653 w 3306"/>
                <a:gd name="T5" fmla="*/ 3306 h 3306"/>
                <a:gd name="T6" fmla="*/ 0 w 3306"/>
                <a:gd name="T7" fmla="*/ 1653 h 3306"/>
                <a:gd name="T8" fmla="*/ 1653 w 3306"/>
                <a:gd name="T9" fmla="*/ 0 h 3306"/>
                <a:gd name="T10" fmla="*/ 1653 w 3306"/>
                <a:gd name="T11" fmla="*/ 112 h 3306"/>
                <a:gd name="T12" fmla="*/ 3193 w 3306"/>
                <a:gd name="T13" fmla="*/ 1653 h 3306"/>
                <a:gd name="T14" fmla="*/ 1653 w 3306"/>
                <a:gd name="T15" fmla="*/ 3193 h 3306"/>
                <a:gd name="T16" fmla="*/ 112 w 3306"/>
                <a:gd name="T17" fmla="*/ 1653 h 3306"/>
                <a:gd name="T18" fmla="*/ 1653 w 3306"/>
                <a:gd name="T19" fmla="*/ 112 h 3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06" h="3306">
                  <a:moveTo>
                    <a:pt x="1653" y="0"/>
                  </a:moveTo>
                  <a:cubicBezTo>
                    <a:pt x="2565" y="0"/>
                    <a:pt x="3306" y="740"/>
                    <a:pt x="3306" y="1653"/>
                  </a:cubicBezTo>
                  <a:cubicBezTo>
                    <a:pt x="3306" y="2565"/>
                    <a:pt x="2565" y="3306"/>
                    <a:pt x="1653" y="3306"/>
                  </a:cubicBezTo>
                  <a:cubicBezTo>
                    <a:pt x="740" y="3306"/>
                    <a:pt x="0" y="2565"/>
                    <a:pt x="0" y="1653"/>
                  </a:cubicBezTo>
                  <a:cubicBezTo>
                    <a:pt x="0" y="740"/>
                    <a:pt x="740" y="0"/>
                    <a:pt x="1653" y="0"/>
                  </a:cubicBezTo>
                  <a:close/>
                  <a:moveTo>
                    <a:pt x="1653" y="112"/>
                  </a:moveTo>
                  <a:cubicBezTo>
                    <a:pt x="2503" y="112"/>
                    <a:pt x="3193" y="802"/>
                    <a:pt x="3193" y="1653"/>
                  </a:cubicBezTo>
                  <a:cubicBezTo>
                    <a:pt x="3193" y="2503"/>
                    <a:pt x="2503" y="3193"/>
                    <a:pt x="1653" y="3193"/>
                  </a:cubicBezTo>
                  <a:cubicBezTo>
                    <a:pt x="802" y="3193"/>
                    <a:pt x="112" y="2503"/>
                    <a:pt x="112" y="1653"/>
                  </a:cubicBezTo>
                  <a:cubicBezTo>
                    <a:pt x="112" y="802"/>
                    <a:pt x="802" y="112"/>
                    <a:pt x="1653" y="11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endParaRPr>
            </a:p>
          </p:txBody>
        </p:sp>
      </p:grpSp>
      <p:sp>
        <p:nvSpPr>
          <p:cNvPr id="13" name="TextBox 19"/>
          <p:cNvSpPr txBox="1"/>
          <p:nvPr/>
        </p:nvSpPr>
        <p:spPr>
          <a:xfrm>
            <a:off x="5725832" y="1808600"/>
            <a:ext cx="777240" cy="1558290"/>
          </a:xfrm>
          <a:prstGeom prst="rect">
            <a:avLst/>
          </a:prstGeom>
          <a:noFill/>
        </p:spPr>
        <p:txBody>
          <a:bodyPr wrap="none" lIns="81614" tIns="40807" rIns="81614" bIns="40807" rtlCol="0">
            <a:spAutoFit/>
          </a:bodyPr>
          <a:lstStyle/>
          <a:p>
            <a:pPr>
              <a:defRPr/>
            </a:pPr>
            <a:r>
              <a:rPr lang="en-US" altLang="zh-CN" sz="9600" b="1" dirty="0">
                <a:solidFill>
                  <a:schemeClr val="bg2">
                    <a:lumMod val="25000"/>
                  </a:schemeClr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4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2931160" y="3664585"/>
            <a:ext cx="6482715" cy="744220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实验流程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931097" y="4696968"/>
            <a:ext cx="621543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29255" y="5039995"/>
            <a:ext cx="58159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·</a:t>
            </a:r>
            <a:r>
              <a:rPr 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原始时间序列分析</a:t>
            </a:r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           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  <a:sym typeface="+mn-ea"/>
              </a:rPr>
              <a:t>残差分析</a:t>
            </a:r>
            <a:endParaRPr lang="zh-CN" sz="20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平稳性检验</a:t>
            </a:r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                 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模型预测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差分平稳化</a:t>
            </a:r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                 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模型对比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白噪声检验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·</a:t>
            </a:r>
            <a:r>
              <a:rPr lang="zh-CN" altLang="en-US" sz="2000" dirty="0">
                <a:solidFill>
                  <a:schemeClr val="bg1"/>
                </a:solidFill>
                <a:latin typeface="字魂36号-孙新恒宋楷体" panose="02000000000000000000" pitchFamily="2" charset="-122"/>
                <a:ea typeface="字魂36号-孙新恒宋楷体" panose="02000000000000000000" pitchFamily="2" charset="-122"/>
              </a:rPr>
              <a:t>模型拟合</a:t>
            </a:r>
            <a:endParaRPr lang="en-US" altLang="zh-CN" sz="2000" dirty="0">
              <a:solidFill>
                <a:schemeClr val="bg1"/>
              </a:solidFill>
              <a:latin typeface="字魂36号-孙新恒宋楷体" panose="02000000000000000000" pitchFamily="2" charset="-122"/>
              <a:ea typeface="字魂36号-孙新恒宋楷体" panose="02000000000000000000" pitchFamily="2" charset="-122"/>
            </a:endParaRPr>
          </a:p>
        </p:txBody>
      </p:sp>
    </p:spTree>
  </p:cSld>
  <p:clrMapOvr>
    <a:masterClrMapping/>
  </p:clrMapOvr>
  <p:transition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9249346-b68b-4a83-af4b-9f1836b85d1a"/>
  <p:tag name="COMMONDATA" val="eyJoZGlkIjoiNGMyZTc5NWY5ODA5OTNhOTJlMWM3ZWQ5MDkyMTJiN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3|1|NoFill|#FFFFFF|False|True|"/>
  <p:tag name="RESOURCELIBID_SMARTLAYOUT" val="5561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SMARTLAYOUT_SLIDE" val="1|3|FillSolid|#FFFFFF|False|True|"/>
  <p:tag name="RESOURCELIBID_SMARTLAYOUT" val="55628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MARTLAYOUT" val="5562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  <p:tag name="SMARTLAYOUT_SHAPETYPE" val="Ornament"/>
  <p:tag name="RESOURCELIBID_SMARTLAYOUT" val="556288"/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484848"/>
      </a:dk2>
      <a:lt2>
        <a:srgbClr val="F0FFFF"/>
      </a:lt2>
      <a:accent1>
        <a:srgbClr val="606048"/>
      </a:accent1>
      <a:accent2>
        <a:srgbClr val="A8D8D8"/>
      </a:accent2>
      <a:accent3>
        <a:srgbClr val="78A8A8"/>
      </a:accent3>
      <a:accent4>
        <a:srgbClr val="D8F0F0"/>
      </a:accent4>
      <a:accent5>
        <a:srgbClr val="F0F0D8"/>
      </a:accent5>
      <a:accent6>
        <a:srgbClr val="787860"/>
      </a:accent6>
      <a:hlink>
        <a:srgbClr val="789090"/>
      </a:hlink>
      <a:folHlink>
        <a:srgbClr val="D8D8F0"/>
      </a:folHlink>
    </a:clrScheme>
    <a:fontScheme name="Temp">
      <a:majorFont>
        <a:latin typeface="Impact"/>
        <a:ea typeface="微软雅黑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2.xml><?xml version="1.0" encoding="utf-8"?>
<a:themeOverride xmlns:a="http://schemas.openxmlformats.org/drawingml/2006/main">
  <a:clrScheme name="蓝绿色">
    <a:dk1>
      <a:sysClr val="windowText" lastClr="000000"/>
    </a:dk1>
    <a:lt1>
      <a:sysClr val="window" lastClr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3.xml><?xml version="1.0" encoding="utf-8"?>
<a:themeOverride xmlns:a="http://schemas.openxmlformats.org/drawingml/2006/main">
  <a:clrScheme name="蓝绿色">
    <a:dk1>
      <a:sysClr val="windowText" lastClr="000000"/>
    </a:dk1>
    <a:lt1>
      <a:sysClr val="window" lastClr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4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5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6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7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8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ppt/theme/themeOverride9.xml><?xml version="1.0" encoding="utf-8"?>
<a:themeOverride xmlns:a="http://schemas.openxmlformats.org/drawingml/2006/main">
  <a:clrScheme name="黄色">
    <a:dk1>
      <a:srgbClr val="000000"/>
    </a:dk1>
    <a:lt1>
      <a:srgbClr val="FFFFFF"/>
    </a:lt1>
    <a:dk2>
      <a:srgbClr val="484848"/>
    </a:dk2>
    <a:lt2>
      <a:srgbClr val="F0FFFF"/>
    </a:lt2>
    <a:accent1>
      <a:srgbClr val="606048"/>
    </a:accent1>
    <a:accent2>
      <a:srgbClr val="A8D8D8"/>
    </a:accent2>
    <a:accent3>
      <a:srgbClr val="78A8A8"/>
    </a:accent3>
    <a:accent4>
      <a:srgbClr val="D8F0F0"/>
    </a:accent4>
    <a:accent5>
      <a:srgbClr val="F0F0D8"/>
    </a:accent5>
    <a:accent6>
      <a:srgbClr val="787860"/>
    </a:accent6>
    <a:hlink>
      <a:srgbClr val="789090"/>
    </a:hlink>
    <a:folHlink>
      <a:srgbClr val="D8D8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609</Words>
  <Application>Microsoft Office PowerPoint</Application>
  <PresentationFormat>自定义</PresentationFormat>
  <Paragraphs>112</Paragraphs>
  <Slides>29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微软雅黑</vt:lpstr>
      <vt:lpstr>字魂36号-孙新恒宋楷体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www.cctv.com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炫彩总结</dc:title>
  <dc:creator>KJ设计</dc:creator>
  <cp:lastModifiedBy>xinyu zhang</cp:lastModifiedBy>
  <cp:revision>186</cp:revision>
  <dcterms:created xsi:type="dcterms:W3CDTF">2015-09-13T11:28:00Z</dcterms:created>
  <dcterms:modified xsi:type="dcterms:W3CDTF">2025-01-26T05:52:19Z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EBBB4C2551174F7B82F766E96D4ED9DF</vt:lpwstr>
  </property>
</Properties>
</file>