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7" r:id="rId11"/>
    <p:sldId id="265" r:id="rId12"/>
    <p:sldId id="266" r:id="rId13"/>
    <p:sldId id="273" r:id="rId14"/>
    <p:sldId id="270" r:id="rId15"/>
    <p:sldId id="271" r:id="rId16"/>
    <p:sldId id="272" r:id="rId17"/>
    <p:sldId id="276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F7ADCA-BD00-AE46-B530-57D72B38D9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7"/>
            <p14:sldId id="265"/>
            <p14:sldId id="266"/>
            <p14:sldId id="273"/>
            <p14:sldId id="270"/>
            <p14:sldId id="271"/>
            <p14:sldId id="272"/>
            <p14:sldId id="276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5" autoAdjust="0"/>
  </p:normalViewPr>
  <p:slideViewPr>
    <p:cSldViewPr snapToGrid="0" snapToObjects="1">
      <p:cViewPr>
        <p:scale>
          <a:sx n="110" d="100"/>
          <a:sy n="110" d="100"/>
        </p:scale>
        <p:origin x="-1600" y="64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AA17B-2BEA-DC4F-A495-919F2A4E78F2}" type="datetimeFigureOut">
              <a:rPr lang="en-US" smtClean="0"/>
              <a:t>1/31/13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7EE17-043B-844A-9261-7E187D85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演讲题目；自我介绍。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0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灾难发生之后再去</a:t>
            </a:r>
            <a:r>
              <a:rPr lang="zh-CN" altLang="en-US" sz="2000" b="1" dirty="0" smtClean="0"/>
              <a:t>抢救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还是灾难发生之前</a:t>
            </a:r>
            <a:r>
              <a:rPr lang="zh-CN" altLang="en-US" sz="2000" b="1" dirty="0" smtClean="0"/>
              <a:t>防范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1" dirty="0" smtClean="0"/>
              <a:t>持续集成</a:t>
            </a:r>
            <a:r>
              <a:rPr lang="zh-CN" altLang="en-US" dirty="0" smtClean="0"/>
              <a:t>可以帮我们避免这种可悲的结局。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3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持续集成并不是一个空泛的名字。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sz="2000" b="1" dirty="0" smtClean="0"/>
              <a:t>理论</a:t>
            </a:r>
            <a:r>
              <a:rPr lang="zh-CN" altLang="en-US" dirty="0" smtClean="0"/>
              <a:t>支持，两位早期倡导者。</a:t>
            </a:r>
            <a:endParaRPr lang="en-US" altLang="zh-CN" dirty="0" smtClean="0"/>
          </a:p>
          <a:p>
            <a:r>
              <a:rPr lang="zh-CN" altLang="en-US" sz="2000" b="1" dirty="0" smtClean="0"/>
              <a:t>实践</a:t>
            </a:r>
            <a:r>
              <a:rPr lang="zh-CN" altLang="en-US" dirty="0" smtClean="0"/>
              <a:t>，也</a:t>
            </a:r>
            <a:r>
              <a:rPr lang="zh-CN" altLang="en-US" dirty="0" smtClean="0"/>
              <a:t>有许多</a:t>
            </a:r>
            <a:r>
              <a:rPr lang="zh-CN" altLang="en-US" dirty="0" smtClean="0"/>
              <a:t>实用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工具。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3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前面说了有理论也有实践，现在开始说说</a:t>
            </a:r>
            <a:r>
              <a:rPr lang="zh-CN" altLang="en-US" sz="2000" b="1" dirty="0" smtClean="0"/>
              <a:t>理论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完整的理论有十几条，我们只讲三条。其余的属于锦上添花的。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第一个。要有源代码管理。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01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第二个是构建自动化。简略讲一下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是什么意思。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3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第三个，自动化测试。每次构建时都运行自动化测试。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全部合起来看。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现在是</a:t>
            </a:r>
            <a:r>
              <a:rPr lang="zh-CN" altLang="en-US" sz="2000" b="1" dirty="0" smtClean="0"/>
              <a:t>实践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技术选型。首先选一个语言，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刚才讲的三条理论原则，对应这些具体的工具：</a:t>
            </a:r>
            <a:endParaRPr lang="en-US" altLang="zh-CN" dirty="0" smtClean="0"/>
          </a:p>
          <a:p>
            <a:r>
              <a:rPr lang="zh-CN" altLang="en-US" dirty="0" smtClean="0"/>
              <a:t>源代码管理：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自动化构建：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测试：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自动化测试：</a:t>
            </a:r>
            <a:r>
              <a:rPr lang="en-US" altLang="zh-CN" dirty="0" err="1" smtClean="0"/>
              <a:t>gradle</a:t>
            </a:r>
            <a:endParaRPr lang="en-US" altLang="zh-CN" dirty="0" smtClean="0"/>
          </a:p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做了两件事，自动化测试和自动化构建。</a:t>
            </a:r>
            <a:endParaRPr lang="en-US" dirty="0" smtClean="0"/>
          </a:p>
          <a:p>
            <a:r>
              <a:rPr lang="zh-CN" altLang="en-US" dirty="0" smtClean="0"/>
              <a:t>有了这些工具，还需要一个运行环境</a:t>
            </a:r>
            <a:r>
              <a:rPr lang="en-US" altLang="zh-CN" dirty="0" smtClean="0"/>
              <a:t>—Travis-CI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谁知道持续集成是什么？</a:t>
            </a:r>
            <a:endParaRPr lang="en-US" altLang="zh-CN" dirty="0" smtClean="0"/>
          </a:p>
          <a:p>
            <a:r>
              <a:rPr lang="zh-CN" altLang="en-US" dirty="0" smtClean="0"/>
              <a:t>这是个很</a:t>
            </a:r>
            <a:r>
              <a:rPr lang="zh-CN" altLang="en-US" sz="2000" b="1" dirty="0" smtClean="0"/>
              <a:t>抽象</a:t>
            </a:r>
            <a:r>
              <a:rPr lang="zh-CN" altLang="en-US" dirty="0" smtClean="0"/>
              <a:t>的词。</a:t>
            </a:r>
            <a:endParaRPr lang="en-US" altLang="zh-CN" dirty="0" smtClean="0"/>
          </a:p>
          <a:p>
            <a:r>
              <a:rPr lang="zh-CN" altLang="en-US" dirty="0" smtClean="0"/>
              <a:t>不知道很正常。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暂时把这个抽象的概念</a:t>
            </a:r>
            <a:r>
              <a:rPr lang="zh-CN" altLang="en-US" sz="2000" b="1" dirty="0" smtClean="0"/>
              <a:t>抛之脑后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来看看大家都知道的。</a:t>
            </a:r>
            <a:endParaRPr lang="en-US" altLang="zh-CN" dirty="0" smtClean="0"/>
          </a:p>
          <a:p>
            <a:r>
              <a:rPr lang="zh-CN" altLang="en-US" dirty="0" smtClean="0"/>
              <a:t>大家应该都知道软件开发的方式。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3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软件是怎么做出来的？</a:t>
            </a:r>
            <a:endParaRPr lang="en-US" altLang="zh-CN" dirty="0" smtClean="0"/>
          </a:p>
          <a:p>
            <a:r>
              <a:rPr lang="zh-CN" altLang="en-US" dirty="0" smtClean="0"/>
              <a:t>多人</a:t>
            </a:r>
            <a:r>
              <a:rPr lang="zh-CN" altLang="en-US" sz="2000" b="1" dirty="0" smtClean="0"/>
              <a:t>合作</a:t>
            </a:r>
            <a:r>
              <a:rPr lang="zh-CN" altLang="en-US" dirty="0" smtClean="0"/>
              <a:t>，一点一滴。</a:t>
            </a:r>
            <a:endParaRPr lang="en-US" altLang="zh-CN" dirty="0" smtClean="0"/>
          </a:p>
          <a:p>
            <a:r>
              <a:rPr lang="zh-CN" altLang="en-US" dirty="0" smtClean="0"/>
              <a:t>软件会逐渐接近成熟，逐渐接近完善。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如果事情按照我们的理想发展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但是。。。。。。</a:t>
            </a:r>
            <a:endParaRPr lang="en-US" altLang="zh-CN" dirty="0" smtClean="0"/>
          </a:p>
          <a:p>
            <a:r>
              <a:rPr lang="zh-CN" altLang="en-US" dirty="0" smtClean="0"/>
              <a:t>合作的结果一定很顺利，很美好吗？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但是，事情并不总是按照理想发展的。</a:t>
            </a:r>
            <a:endParaRPr lang="en-US" altLang="zh-CN" dirty="0" smtClean="0"/>
          </a:p>
          <a:p>
            <a:r>
              <a:rPr lang="zh-CN" altLang="en-US" dirty="0" smtClean="0"/>
              <a:t>我们都会犯错。</a:t>
            </a:r>
            <a:endParaRPr lang="en-US" altLang="zh-CN" dirty="0" smtClean="0"/>
          </a:p>
          <a:p>
            <a:r>
              <a:rPr lang="zh-CN" altLang="en-US" dirty="0" smtClean="0"/>
              <a:t>你犯了错我不知道。他犯了错你不知道。</a:t>
            </a:r>
            <a:endParaRPr lang="en-US" altLang="zh-CN" dirty="0" smtClean="0"/>
          </a:p>
          <a:p>
            <a:r>
              <a:rPr lang="zh-CN" altLang="en-US" dirty="0" smtClean="0"/>
              <a:t>错误会</a:t>
            </a:r>
            <a:r>
              <a:rPr lang="zh-CN" altLang="en-US" sz="2000" b="1" dirty="0" smtClean="0"/>
              <a:t>叠加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错误</a:t>
            </a:r>
            <a:r>
              <a:rPr lang="zh-CN" altLang="en-US" dirty="0" smtClean="0"/>
              <a:t>的叠加会导致</a:t>
            </a:r>
            <a:r>
              <a:rPr lang="zh-CN" altLang="en-US" dirty="0" smtClean="0"/>
              <a:t>惨痛的结果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不但是错误的叠加，</a:t>
            </a:r>
            <a:r>
              <a:rPr lang="zh-CN" altLang="en-US" sz="2000" b="1" dirty="0" smtClean="0"/>
              <a:t>不合适的合作</a:t>
            </a:r>
            <a:r>
              <a:rPr lang="zh-CN" altLang="en-US" dirty="0" smtClean="0"/>
              <a:t>也会产生冲突。</a:t>
            </a:r>
            <a:endParaRPr lang="en-US" altLang="zh-CN" dirty="0" smtClean="0"/>
          </a:p>
          <a:p>
            <a:r>
              <a:rPr lang="zh-CN" altLang="en-US" dirty="0" smtClean="0"/>
              <a:t>这就是集成问题。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7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最终会导致</a:t>
            </a:r>
            <a:endParaRPr lang="en-US" altLang="zh-CN" dirty="0" smtClean="0"/>
          </a:p>
          <a:p>
            <a:r>
              <a:rPr lang="zh-CN" altLang="en-US" sz="2000" b="1" dirty="0" smtClean="0"/>
              <a:t>比较理想和现实（回放</a:t>
            </a:r>
            <a:r>
              <a:rPr lang="en-US" altLang="zh-CN" sz="2000" b="1" dirty="0" err="1" smtClean="0"/>
              <a:t>ppt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zh-CN" altLang="en-US" dirty="0" smtClean="0"/>
              <a:t>这样的事情天天在发生</a:t>
            </a:r>
            <a:r>
              <a:rPr lang="en-US" altLang="zh-CN" dirty="0" smtClean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7EE17-043B-844A-9261-7E187D852A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0D6B-5DF0-B447-AC9F-CB0378106B9B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B8BC-034C-274F-99A3-BA913D700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gif"/><Relationship Id="rId8" Type="http://schemas.openxmlformats.org/officeDocument/2006/relationships/image" Target="../media/image15.gif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gif"/><Relationship Id="rId5" Type="http://schemas.openxmlformats.org/officeDocument/2006/relationships/image" Target="../media/image25.png"/><Relationship Id="rId6" Type="http://schemas.openxmlformats.org/officeDocument/2006/relationships/image" Target="../media/image12.png"/><Relationship Id="rId7" Type="http://schemas.openxmlformats.org/officeDocument/2006/relationships/image" Target="../media/image26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持续集</a:t>
            </a:r>
            <a:r>
              <a:rPr lang="en-US" dirty="0" smtClean="0">
                <a:latin typeface="Courier"/>
                <a:cs typeface="Courier"/>
              </a:rPr>
              <a:t>成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Continuous Integration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86382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latin typeface="Courier"/>
                <a:cs typeface="Courier"/>
              </a:rPr>
              <a:t>崔鹏飞</a:t>
            </a:r>
            <a:endParaRPr lang="en-US" altLang="zh-CN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ThoughtWorks</a:t>
            </a:r>
            <a:r>
              <a:rPr lang="zh-CN" altLang="en-US" dirty="0" smtClean="0">
                <a:latin typeface="Courier"/>
                <a:cs typeface="Courier"/>
              </a:rPr>
              <a:t>成都</a:t>
            </a:r>
            <a:endParaRPr lang="en-US" altLang="zh-CN" dirty="0" smtClean="0">
              <a:latin typeface="Courier"/>
              <a:cs typeface="Courier"/>
            </a:endParaRPr>
          </a:p>
          <a:p>
            <a:r>
              <a:rPr lang="en-US" altLang="zh-CN" dirty="0" smtClean="0">
                <a:latin typeface="Courier"/>
                <a:cs typeface="Courier"/>
              </a:rPr>
              <a:t>DEV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266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y1pTGL2WOpBp9y34_a4laP6Fy2xWfALz5ABYBO10nRL1uLpdraEQeZnpCGH0DpMLGGTX-X-2FfBzP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8" y="496455"/>
            <a:ext cx="8405385" cy="58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1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773"/>
            <a:ext cx="8229600" cy="609845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urier"/>
                <a:cs typeface="Courier"/>
              </a:rPr>
              <a:t>持续集成</a:t>
            </a:r>
            <a:br>
              <a:rPr lang="en-US" sz="4800" b="1" dirty="0" smtClean="0">
                <a:latin typeface="Courier"/>
                <a:cs typeface="Courier"/>
              </a:rPr>
            </a:br>
            <a:r>
              <a:rPr lang="en-US" sz="4800" b="1" dirty="0" smtClean="0">
                <a:latin typeface="Courier"/>
                <a:cs typeface="Courier"/>
              </a:rPr>
              <a:t>Continuous Integration</a:t>
            </a:r>
            <a:endParaRPr lang="en-US" sz="4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313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tin_fowl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127500"/>
            <a:ext cx="2235200" cy="3149600"/>
          </a:xfrm>
          <a:prstGeom prst="rect">
            <a:avLst/>
          </a:prstGeom>
        </p:spPr>
      </p:pic>
      <p:pic>
        <p:nvPicPr>
          <p:cNvPr id="3" name="Picture 2" descr="agile-kent-be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3" y="230909"/>
            <a:ext cx="2620818" cy="2489776"/>
          </a:xfrm>
          <a:prstGeom prst="rect">
            <a:avLst/>
          </a:prstGeom>
        </p:spPr>
      </p:pic>
      <p:pic>
        <p:nvPicPr>
          <p:cNvPr id="4" name="Picture 3" descr="travi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3" y="3277100"/>
            <a:ext cx="2250484" cy="1112831"/>
          </a:xfrm>
          <a:prstGeom prst="rect">
            <a:avLst/>
          </a:prstGeom>
        </p:spPr>
      </p:pic>
      <p:pic>
        <p:nvPicPr>
          <p:cNvPr id="5" name="Picture 4" descr="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14" y="1511372"/>
            <a:ext cx="1866900" cy="660400"/>
          </a:xfrm>
          <a:prstGeom prst="rect">
            <a:avLst/>
          </a:prstGeom>
        </p:spPr>
      </p:pic>
      <p:pic>
        <p:nvPicPr>
          <p:cNvPr id="6" name="Picture 5" descr="VSTS_Logo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1" y="5100034"/>
            <a:ext cx="2540000" cy="1511300"/>
          </a:xfrm>
          <a:prstGeom prst="rect">
            <a:avLst/>
          </a:prstGeom>
        </p:spPr>
      </p:pic>
      <p:pic>
        <p:nvPicPr>
          <p:cNvPr id="7" name="Picture 6" descr="logo_teamcity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51" y="2720685"/>
            <a:ext cx="2909455" cy="654627"/>
          </a:xfrm>
          <a:prstGeom prst="rect">
            <a:avLst/>
          </a:prstGeom>
        </p:spPr>
      </p:pic>
      <p:pic>
        <p:nvPicPr>
          <p:cNvPr id="8" name="Picture 7" descr="bann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64" y="230909"/>
            <a:ext cx="2476500" cy="533400"/>
          </a:xfrm>
          <a:prstGeom prst="rect">
            <a:avLst/>
          </a:prstGeom>
        </p:spPr>
      </p:pic>
      <p:pic>
        <p:nvPicPr>
          <p:cNvPr id="9" name="Picture 8" descr="butler100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82" y="4984579"/>
            <a:ext cx="3573252" cy="1195468"/>
          </a:xfrm>
          <a:prstGeom prst="rect">
            <a:avLst/>
          </a:prstGeom>
        </p:spPr>
      </p:pic>
      <p:pic>
        <p:nvPicPr>
          <p:cNvPr id="10" name="Picture 9" descr="logo-titl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6" y="3599256"/>
            <a:ext cx="3971636" cy="12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6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865"/>
            <a:ext cx="8229600" cy="5544271"/>
          </a:xfrm>
        </p:spPr>
        <p:txBody>
          <a:bodyPr/>
          <a:lstStyle/>
          <a:p>
            <a:r>
              <a:rPr lang="en-US" sz="9600" dirty="0" smtClean="0">
                <a:latin typeface="Courier"/>
                <a:cs typeface="Courier"/>
              </a:rPr>
              <a:t>Principles</a:t>
            </a:r>
            <a:endParaRPr lang="en-US" sz="9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65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"/>
                <a:cs typeface="Courier"/>
              </a:rPr>
              <a:t>Maintain a code repository</a:t>
            </a:r>
          </a:p>
        </p:txBody>
      </p:sp>
      <p:pic>
        <p:nvPicPr>
          <p:cNvPr id="3" name="Picture 2" descr="fig1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1478085"/>
            <a:ext cx="8029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Automate the build</a:t>
            </a:r>
          </a:p>
        </p:txBody>
      </p:sp>
      <p:pic>
        <p:nvPicPr>
          <p:cNvPr id="4" name="Picture 3" descr="head_img_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" y="1812637"/>
            <a:ext cx="8309807" cy="45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5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"/>
                <a:cs typeface="Courier"/>
              </a:rPr>
              <a:t>Make the build self-testing</a:t>
            </a:r>
          </a:p>
        </p:txBody>
      </p:sp>
      <p:pic>
        <p:nvPicPr>
          <p:cNvPr id="3" name="Picture 2" descr="you-need-some-tests-y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49979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udson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3" y="712678"/>
            <a:ext cx="7989455" cy="54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274"/>
            <a:ext cx="8229600" cy="6225453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Courier"/>
                <a:cs typeface="Courier"/>
              </a:rPr>
              <a:t>In practice</a:t>
            </a:r>
            <a:endParaRPr lang="en-US" sz="9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236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av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7" y="981366"/>
            <a:ext cx="2967180" cy="1871273"/>
          </a:xfrm>
          <a:prstGeom prst="rect">
            <a:avLst/>
          </a:prstGeom>
        </p:spPr>
      </p:pic>
      <p:pic>
        <p:nvPicPr>
          <p:cNvPr id="4" name="Picture 3" descr="junit-logo-tran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7" y="4446154"/>
            <a:ext cx="2067871" cy="1095663"/>
          </a:xfrm>
          <a:prstGeom prst="rect">
            <a:avLst/>
          </a:prstGeom>
        </p:spPr>
      </p:pic>
      <p:pic>
        <p:nvPicPr>
          <p:cNvPr id="5" name="Picture 4" descr="github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1255933"/>
            <a:ext cx="3811191" cy="1746796"/>
          </a:xfrm>
          <a:prstGeom prst="rect">
            <a:avLst/>
          </a:prstGeom>
        </p:spPr>
      </p:pic>
      <p:pic>
        <p:nvPicPr>
          <p:cNvPr id="6" name="Picture 5" descr="travi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9" y="5331292"/>
            <a:ext cx="2746939" cy="1358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181" y="519701"/>
            <a:ext cx="27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Language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365" y="851998"/>
            <a:ext cx="344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Source Control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9" name="Picture 8" descr="Grad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95" y="3445571"/>
            <a:ext cx="3500947" cy="1216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823" y="3984489"/>
            <a:ext cx="27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Unit Test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9200" y="3153731"/>
            <a:ext cx="227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Automation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6062" y="4869627"/>
            <a:ext cx="424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"/>
                <a:cs typeface="Courier"/>
              </a:rPr>
              <a:t>Continuous Integration</a:t>
            </a:r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746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ositphotos_7756063-3D-dizzy-gu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55" y="0"/>
            <a:ext cx="5139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3258-Coloring-Page-Line-Art-Of-A-Cartoon-Businessman-Tossing-Crumpled-Paper-Over-His-Shoul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36" y="189538"/>
            <a:ext cx="6407727" cy="64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ilding-hous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3784"/>
            <a:ext cx="8382000" cy="6290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99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italgate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1" y="0"/>
            <a:ext cx="3557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53071269_4da0087792_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5" y="359606"/>
            <a:ext cx="8151090" cy="61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5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317500"/>
            <a:ext cx="8289924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8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ogle11_0902t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9" y="366208"/>
            <a:ext cx="7539182" cy="61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8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lingrad-battle-second-world-war-destruction-rare-photos-amaz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8" y="700353"/>
            <a:ext cx="7907243" cy="54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6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197</TotalTime>
  <Words>276</Words>
  <Application>Microsoft Macintosh PowerPoint</Application>
  <PresentationFormat>On-screen Show (4:3)</PresentationFormat>
  <Paragraphs>78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</vt:lpstr>
      <vt:lpstr>持续集成 Continuous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持续集成 Continuous Integration</vt:lpstr>
      <vt:lpstr>PowerPoint Presentation</vt:lpstr>
      <vt:lpstr>Principles</vt:lpstr>
      <vt:lpstr>Maintain a code repository</vt:lpstr>
      <vt:lpstr>Automate the build</vt:lpstr>
      <vt:lpstr>Make the build self-testing</vt:lpstr>
      <vt:lpstr>PowerPoint Presentation</vt:lpstr>
      <vt:lpstr>In practice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twer</dc:creator>
  <cp:lastModifiedBy>twer</cp:lastModifiedBy>
  <cp:revision>156</cp:revision>
  <dcterms:created xsi:type="dcterms:W3CDTF">2013-01-29T13:32:41Z</dcterms:created>
  <dcterms:modified xsi:type="dcterms:W3CDTF">2013-01-31T15:34:00Z</dcterms:modified>
</cp:coreProperties>
</file>