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8" r:id="rId5"/>
    <p:sldId id="269" r:id="rId6"/>
    <p:sldId id="261" r:id="rId7"/>
    <p:sldId id="277" r:id="rId8"/>
    <p:sldId id="263" r:id="rId9"/>
    <p:sldId id="274" r:id="rId10"/>
    <p:sldId id="275" r:id="rId11"/>
    <p:sldId id="266" r:id="rId1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6E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75663" autoAdjust="0"/>
  </p:normalViewPr>
  <p:slideViewPr>
    <p:cSldViewPr>
      <p:cViewPr varScale="1">
        <p:scale>
          <a:sx n="40" d="100"/>
          <a:sy n="40" d="100"/>
        </p:scale>
        <p:origin x="90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BD168-CA3D-4927-91FD-EC60232AAD90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65809-3EA1-49B1-B3F2-8C30B02E05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54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5809-3EA1-49B1-B3F2-8C30B02E05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5809-3EA1-49B1-B3F2-8C30B02E050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0022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sz="1800" b="1" dirty="0"/>
              <a:t>선형 회귀 </a:t>
            </a:r>
            <a:r>
              <a:rPr lang="en-US" altLang="ko-KR" dirty="0"/>
              <a:t>: </a:t>
            </a:r>
            <a:r>
              <a:rPr lang="ko-KR" altLang="en-US" dirty="0"/>
              <a:t>실 거래 데이터는 개별 거래 중심이라 시계열 연속성이 낮아</a:t>
            </a:r>
            <a:r>
              <a:rPr lang="en-US" altLang="ko-KR" dirty="0"/>
              <a:t>, LSTM</a:t>
            </a:r>
            <a:r>
              <a:rPr lang="ko-KR" altLang="en-US" dirty="0"/>
              <a:t>보다는 변수 간 관계를 분석할 수 있는 </a:t>
            </a:r>
            <a:r>
              <a:rPr lang="ko-KR" altLang="en-US" b="1" dirty="0"/>
              <a:t>선형 회귀 모델</a:t>
            </a:r>
            <a:r>
              <a:rPr lang="ko-KR" altLang="en-US" dirty="0"/>
              <a:t>이 적합하다고 판단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이후 시계열 구조가 있는 </a:t>
            </a:r>
            <a:r>
              <a:rPr lang="ko-KR" altLang="en-US" b="1" dirty="0"/>
              <a:t>월별 평균 가격 데이터</a:t>
            </a:r>
            <a:r>
              <a:rPr lang="ko-KR" altLang="en-US" dirty="0"/>
              <a:t>에는 </a:t>
            </a:r>
            <a:r>
              <a:rPr lang="en-US" altLang="ko-KR" dirty="0"/>
              <a:t>LSTM</a:t>
            </a:r>
            <a:r>
              <a:rPr lang="ko-KR" altLang="en-US" dirty="0"/>
              <a:t>을 적용해 가격 변동 추세를 예측하고자 한다</a:t>
            </a:r>
            <a:r>
              <a:rPr lang="en-US" altLang="ko-KR" dirty="0"/>
              <a:t>.</a:t>
            </a:r>
          </a:p>
          <a:p>
            <a:r>
              <a:rPr lang="en-US" altLang="ko-KR" b="1" dirty="0" err="1"/>
              <a:t>XGBoost</a:t>
            </a:r>
            <a:r>
              <a:rPr lang="ko-KR" altLang="en-US" dirty="0"/>
              <a:t>는 변수 간 관계가 비선형적</a:t>
            </a:r>
            <a:r>
              <a:rPr lang="en-US" altLang="ko-KR" dirty="0"/>
              <a:t>(</a:t>
            </a:r>
            <a:r>
              <a:rPr lang="ko-KR" altLang="en-US" dirty="0"/>
              <a:t>직선이 아닌 관계</a:t>
            </a:r>
            <a:r>
              <a:rPr lang="en-US" altLang="ko-KR" dirty="0"/>
              <a:t>)</a:t>
            </a:r>
            <a:r>
              <a:rPr lang="ko-KR" altLang="en-US" dirty="0"/>
              <a:t>일 때 높은 예측 성능과 </a:t>
            </a:r>
            <a:r>
              <a:rPr lang="ko-KR" altLang="en-US" dirty="0" err="1"/>
              <a:t>해석력을</a:t>
            </a:r>
            <a:r>
              <a:rPr lang="ko-KR" altLang="en-US" dirty="0"/>
              <a:t> 제공하기 때문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5809-3EA1-49B1-B3F2-8C30B02E050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424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D45A-FDD9-2827-4A39-8AC4A930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135B7D-4B5D-0AEF-89F4-539BEF64C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04A329-A33D-0E11-FE92-0545A1FF7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유사도는 </a:t>
            </a:r>
            <a:r>
              <a:rPr lang="en-US" altLang="ko-KR" b="1" dirty="0">
                <a:latin typeface="Nanum Square" panose="020B0600000101010101" charset="-127"/>
                <a:ea typeface="Nanum Square" panose="020B0600000101010101" charset="-127"/>
              </a:rPr>
              <a:t>Cosine Similarity / KNN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을 활용해 사용자의 조건 벡터와 정책 속성 벡터 간 </a:t>
            </a:r>
            <a:r>
              <a:rPr lang="ko-KR" altLang="en-US" b="1" dirty="0">
                <a:latin typeface="Nanum Square" panose="020B0600000101010101" charset="-127"/>
                <a:ea typeface="Nanum Square" panose="020B0600000101010101" charset="-127"/>
              </a:rPr>
              <a:t>유사도 기반 추천</a:t>
            </a:r>
            <a:endParaRPr lang="en-US" altLang="ko-KR" b="1" dirty="0">
              <a:latin typeface="Nanum Square" panose="020B0600000101010101" charset="-127"/>
              <a:ea typeface="Nanum Square" panose="020B0600000101010101" charset="-127"/>
            </a:endParaRPr>
          </a:p>
          <a:p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정책이 중복될 경우 동일 목적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(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예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: 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청년 전세지원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) 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제도는 </a:t>
            </a:r>
            <a:r>
              <a:rPr lang="ko-KR" altLang="en-US" b="1" dirty="0">
                <a:latin typeface="Nanum Square" panose="020B0600000101010101" charset="-127"/>
                <a:ea typeface="Nanum Square" panose="020B0600000101010101" charset="-127"/>
              </a:rPr>
              <a:t>중복 제거 후 대표 정책만 추천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 또는 </a:t>
            </a:r>
            <a:r>
              <a:rPr lang="ko-KR" altLang="en-US" b="1" dirty="0">
                <a:latin typeface="Nanum Square" panose="020B0600000101010101" charset="-127"/>
                <a:ea typeface="Nanum Square" panose="020B0600000101010101" charset="-127"/>
              </a:rPr>
              <a:t>가중치로 점수 조정</a:t>
            </a:r>
            <a:endParaRPr lang="en-US" altLang="ko-KR" b="1" dirty="0">
              <a:latin typeface="Nanum Square" panose="020B0600000101010101" charset="-127"/>
              <a:ea typeface="Nanum Square" panose="020B0600000101010101" charset="-127"/>
            </a:endParaRPr>
          </a:p>
          <a:p>
            <a:endParaRPr lang="en-US" altLang="ko-KR" b="1" dirty="0">
              <a:latin typeface="Nanum Square" panose="020B0600000101010101" charset="-127"/>
              <a:ea typeface="Nanum Square" panose="020B0600000101010101" charset="-127"/>
            </a:endParaRPr>
          </a:p>
          <a:p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정부 정책 데이터 복지로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, 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지자체 </a:t>
            </a:r>
            <a:r>
              <a:rPr lang="ko-KR" altLang="en-US" dirty="0" err="1">
                <a:latin typeface="Nanum Square" panose="020B0600000101010101" charset="-127"/>
                <a:ea typeface="Nanum Square" panose="020B0600000101010101" charset="-127"/>
              </a:rPr>
              <a:t>홈페이지등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 에서 수집</a:t>
            </a:r>
            <a:endParaRPr lang="en-US" altLang="ko-KR" dirty="0">
              <a:latin typeface="Nanum Square" panose="020B0600000101010101" charset="-127"/>
              <a:ea typeface="Nanum Square" panose="020B0600000101010101" charset="-127"/>
            </a:endParaRPr>
          </a:p>
          <a:p>
            <a:endParaRPr lang="en-US" altLang="ko-KR" dirty="0">
              <a:latin typeface="Nanum Square" panose="020B0600000101010101" charset="-127"/>
              <a:ea typeface="Nanum Square" panose="020B0600000101010101" charset="-127"/>
            </a:endParaRPr>
          </a:p>
          <a:p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정책 데이터는 비정형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(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텍스트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)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인데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, 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어떻게 </a:t>
            </a:r>
            <a:r>
              <a:rPr lang="ko-KR" altLang="en-US" dirty="0" err="1">
                <a:latin typeface="Nanum Square" panose="020B0600000101010101" charset="-127"/>
                <a:ea typeface="Nanum Square" panose="020B0600000101010101" charset="-127"/>
              </a:rPr>
              <a:t>구조화했나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 지원대상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·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소득기준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·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연령조건 등 </a:t>
            </a:r>
            <a:r>
              <a:rPr lang="ko-KR" altLang="en-US" b="1" dirty="0">
                <a:latin typeface="Nanum Square" panose="020B0600000101010101" charset="-127"/>
                <a:ea typeface="Nanum Square" panose="020B0600000101010101" charset="-127"/>
              </a:rPr>
              <a:t>주요 필드 기준으로 태그화 및 조건 필드 생성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 후 </a:t>
            </a:r>
            <a:r>
              <a:rPr lang="en-US" altLang="ko-KR" dirty="0">
                <a:latin typeface="Nanum Square" panose="020B0600000101010101" charset="-127"/>
                <a:ea typeface="Nanum Square" panose="020B0600000101010101" charset="-127"/>
              </a:rPr>
              <a:t>DB</a:t>
            </a:r>
            <a:r>
              <a:rPr lang="ko-KR" altLang="en-US" dirty="0">
                <a:latin typeface="Nanum Square" panose="020B0600000101010101" charset="-127"/>
                <a:ea typeface="Nanum Square" panose="020B0600000101010101" charset="-127"/>
              </a:rPr>
              <a:t>화</a:t>
            </a:r>
            <a:endParaRPr lang="en-US" altLang="ko-KR" dirty="0">
              <a:latin typeface="Nanum Square" panose="020B0600000101010101" charset="-127"/>
              <a:ea typeface="Nanum Square" panose="020B0600000101010101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A21C83-0457-9AFC-6AC8-2D72AF4A6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265809-3EA1-49B1-B3F2-8C30B02E050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537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787891" y="2019300"/>
            <a:ext cx="0" cy="2136120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057400" y="2019300"/>
            <a:ext cx="13171370" cy="22529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806"/>
              </a:lnSpc>
            </a:pP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청년주거시설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가격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예측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및</a:t>
            </a:r>
          </a:p>
          <a:p>
            <a:pPr algn="l">
              <a:lnSpc>
                <a:spcPts val="8806"/>
              </a:lnSpc>
            </a:pP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정부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지원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제도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추천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6600" b="1" spc="83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서비스</a:t>
            </a:r>
            <a:r>
              <a:rPr lang="en-US" sz="66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400" b="1" spc="83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v0.2</a:t>
            </a:r>
            <a:endParaRPr lang="en-US" sz="4400" b="1" spc="83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96856" y="1485894"/>
            <a:ext cx="2546544" cy="371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algn="l">
              <a:lnSpc>
                <a:spcPts val="2929"/>
              </a:lnSpc>
            </a:pPr>
            <a:r>
              <a:rPr lang="en-US" sz="2638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Helios Extended Bold"/>
                <a:sym typeface="Helios Extended Bold"/>
              </a:rPr>
              <a:t>PROJECT 1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0737865" y="4619280"/>
            <a:ext cx="6521435" cy="5667720"/>
          </a:xfrm>
          <a:custGeom>
            <a:avLst/>
            <a:gdLst/>
            <a:ahLst/>
            <a:cxnLst/>
            <a:rect l="l" t="t" r="r" b="b"/>
            <a:pathLst>
              <a:path w="6521435" h="5667720">
                <a:moveTo>
                  <a:pt x="6521435" y="0"/>
                </a:moveTo>
                <a:lnTo>
                  <a:pt x="0" y="0"/>
                </a:lnTo>
                <a:lnTo>
                  <a:pt x="0" y="5667720"/>
                </a:lnTo>
                <a:lnTo>
                  <a:pt x="6521435" y="5667720"/>
                </a:lnTo>
                <a:lnTo>
                  <a:pt x="65214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10D5-C69D-F9FA-A80C-A2FBB4058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98E74B2-4EE0-54CB-98FB-3C5160FEDDF9}"/>
              </a:ext>
            </a:extLst>
          </p:cNvPr>
          <p:cNvSpPr txBox="1"/>
          <p:nvPr/>
        </p:nvSpPr>
        <p:spPr>
          <a:xfrm>
            <a:off x="1028700" y="1047750"/>
            <a:ext cx="4229100" cy="718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03_2.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업무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분장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3CDA60CF-6B91-BD90-0D04-FEA79DD1E470}"/>
              </a:ext>
            </a:extLst>
          </p:cNvPr>
          <p:cNvSpPr txBox="1"/>
          <p:nvPr/>
        </p:nvSpPr>
        <p:spPr>
          <a:xfrm>
            <a:off x="5294971" y="1201221"/>
            <a:ext cx="9273426" cy="411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ko-KR" altLang="en-US" sz="3200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변수 데이터</a:t>
            </a:r>
            <a:endParaRPr lang="en-US" sz="3200" b="1" spc="-2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C0DAD8-94AB-9382-73AE-25F3F3126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42497"/>
              </p:ext>
            </p:extLst>
          </p:nvPr>
        </p:nvGraphicFramePr>
        <p:xfrm>
          <a:off x="1600200" y="2247900"/>
          <a:ext cx="14706599" cy="6328800"/>
        </p:xfrm>
        <a:graphic>
          <a:graphicData uri="http://schemas.openxmlformats.org/drawingml/2006/table">
            <a:tbl>
              <a:tblPr/>
              <a:tblGrid>
                <a:gridCol w="333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0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38799">
                  <a:extLst>
                    <a:ext uri="{9D8B030D-6E8A-4147-A177-3AD203B41FA5}">
                      <a16:colId xmlns:a16="http://schemas.microsoft.com/office/drawing/2014/main" val="3595790533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항목</a:t>
                      </a: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데이터</a:t>
                      </a:r>
                      <a:r>
                        <a:rPr lang="en-US" sz="2080" b="1" dirty="0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 </a:t>
                      </a: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내용</a:t>
                      </a: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주변교통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버스정거장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지하철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길용준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인프라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병원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학교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+mn-cs"/>
                          <a:sym typeface="Noto Sans Kr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마트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공원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길용준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인구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 및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사회요인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실업률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주요상권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매출변화율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+mn-cs"/>
                          <a:sym typeface="Noto Sans Kr"/>
                        </a:rPr>
                        <a:t>,   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+mn-cs"/>
                          <a:sym typeface="Noto Sans Kr"/>
                        </a:rPr>
                        <a:t>                                                                                  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인구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증가율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전입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전출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Noto Sans Kr"/>
                        </a:rPr>
                        <a:t>비율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+mn-cs"/>
                          <a:sym typeface="Noto Sans Kr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출산율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이가영</a:t>
                      </a:r>
                      <a:r>
                        <a:rPr lang="en-US" altLang="ko-KR" sz="2000" dirty="0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,</a:t>
                      </a: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유진석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금융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물가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지수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Arimo"/>
                          <a:sym typeface="Arimo"/>
                        </a:rPr>
                        <a:t>금리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최예지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336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H="1">
            <a:off x="7766245" y="4796925"/>
            <a:ext cx="2770341" cy="0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 flipH="1">
            <a:off x="7766245" y="5522755"/>
            <a:ext cx="2770341" cy="0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361608" y="2302702"/>
            <a:ext cx="5564784" cy="13978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69"/>
              </a:lnSpc>
              <a:spcBef>
                <a:spcPct val="0"/>
              </a:spcBef>
            </a:pPr>
            <a:r>
              <a:rPr lang="en-US" sz="6431" b="1" spc="-3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감사합니다</a:t>
            </a:r>
            <a:endParaRPr lang="en-US" sz="6431" b="1" spc="-3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5" name="AutoShape 5"/>
          <p:cNvSpPr/>
          <p:nvPr/>
        </p:nvSpPr>
        <p:spPr>
          <a:xfrm flipH="1">
            <a:off x="7766245" y="6248585"/>
            <a:ext cx="2770341" cy="0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7766245" y="6974415"/>
            <a:ext cx="2770341" cy="0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751415" y="4207524"/>
            <a:ext cx="277034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5"/>
              </a:lnSpc>
              <a:spcBef>
                <a:spcPct val="0"/>
              </a:spcBef>
            </a:pPr>
            <a:r>
              <a:rPr lang="en-US" sz="2062" b="1" spc="-177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길용준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751415" y="4900161"/>
            <a:ext cx="277034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5"/>
              </a:lnSpc>
              <a:spcBef>
                <a:spcPct val="0"/>
              </a:spcBef>
            </a:pPr>
            <a:r>
              <a:rPr lang="en-US" sz="2062" b="1" spc="-177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이가영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51415" y="5657789"/>
            <a:ext cx="277034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5"/>
              </a:lnSpc>
              <a:spcBef>
                <a:spcPct val="0"/>
              </a:spcBef>
            </a:pPr>
            <a:r>
              <a:rPr lang="en-US" sz="2062" b="1" spc="-177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유진석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66245" y="6386698"/>
            <a:ext cx="2770341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85"/>
              </a:lnSpc>
              <a:spcBef>
                <a:spcPct val="0"/>
              </a:spcBef>
            </a:pPr>
            <a:r>
              <a:rPr lang="en-US" sz="2062" b="1" spc="-177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최예지</a:t>
            </a:r>
          </a:p>
        </p:txBody>
      </p:sp>
      <p:sp>
        <p:nvSpPr>
          <p:cNvPr id="11" name="Freeform 11"/>
          <p:cNvSpPr/>
          <p:nvPr/>
        </p:nvSpPr>
        <p:spPr>
          <a:xfrm flipH="1">
            <a:off x="13116758" y="6357963"/>
            <a:ext cx="4649965" cy="4041242"/>
          </a:xfrm>
          <a:custGeom>
            <a:avLst/>
            <a:gdLst/>
            <a:ahLst/>
            <a:cxnLst/>
            <a:rect l="l" t="t" r="r" b="b"/>
            <a:pathLst>
              <a:path w="4649965" h="4041242">
                <a:moveTo>
                  <a:pt x="4649965" y="0"/>
                </a:moveTo>
                <a:lnTo>
                  <a:pt x="0" y="0"/>
                </a:lnTo>
                <a:lnTo>
                  <a:pt x="0" y="4041242"/>
                </a:lnTo>
                <a:lnTo>
                  <a:pt x="4649965" y="4041242"/>
                </a:lnTo>
                <a:lnTo>
                  <a:pt x="4649965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340221" y="5678801"/>
            <a:ext cx="5302321" cy="4608199"/>
          </a:xfrm>
          <a:custGeom>
            <a:avLst/>
            <a:gdLst/>
            <a:ahLst/>
            <a:cxnLst/>
            <a:rect l="l" t="t" r="r" b="b"/>
            <a:pathLst>
              <a:path w="5302321" h="4608199">
                <a:moveTo>
                  <a:pt x="5302321" y="0"/>
                </a:moveTo>
                <a:lnTo>
                  <a:pt x="0" y="0"/>
                </a:lnTo>
                <a:lnTo>
                  <a:pt x="0" y="4608199"/>
                </a:lnTo>
                <a:lnTo>
                  <a:pt x="5302321" y="4608199"/>
                </a:lnTo>
                <a:lnTo>
                  <a:pt x="530232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AutoShape 3"/>
          <p:cNvSpPr/>
          <p:nvPr/>
        </p:nvSpPr>
        <p:spPr>
          <a:xfrm flipH="1">
            <a:off x="1035384" y="1028700"/>
            <a:ext cx="5786101" cy="4763"/>
          </a:xfrm>
          <a:prstGeom prst="line">
            <a:avLst/>
          </a:prstGeom>
          <a:ln w="9525" cap="flat">
            <a:solidFill>
              <a:srgbClr val="0B6E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0342211" y="3153428"/>
            <a:ext cx="4397278" cy="588173"/>
            <a:chOff x="0" y="-54057"/>
            <a:chExt cx="5863037" cy="784230"/>
          </a:xfrm>
        </p:grpSpPr>
        <p:sp>
          <p:nvSpPr>
            <p:cNvPr id="5" name="AutoShape 5"/>
            <p:cNvSpPr/>
            <p:nvPr/>
          </p:nvSpPr>
          <p:spPr>
            <a:xfrm>
              <a:off x="957997" y="0"/>
              <a:ext cx="0" cy="730173"/>
            </a:xfrm>
            <a:prstGeom prst="line">
              <a:avLst/>
            </a:prstGeom>
            <a:ln w="15365" cap="flat">
              <a:solidFill>
                <a:srgbClr val="0B6E6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395891" y="-54057"/>
              <a:ext cx="4467146" cy="7570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44"/>
                </a:lnSpc>
                <a:spcBef>
                  <a:spcPct val="0"/>
                </a:spcBef>
              </a:pPr>
              <a:r>
                <a:rPr lang="en-US" sz="3103" b="1" spc="-266" dirty="0" err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기획</a:t>
              </a:r>
              <a:r>
                <a:rPr lang="en-US" sz="3103" b="1" spc="-266" dirty="0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 </a:t>
              </a:r>
              <a:r>
                <a:rPr lang="en-US" sz="3103" b="1" spc="-266" dirty="0" err="1" smtClean="0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의도</a:t>
              </a:r>
              <a:endParaRPr lang="en-US" sz="3103" b="1" spc="-26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44643"/>
              <a:ext cx="656480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2"/>
                </a:lnSpc>
              </a:pPr>
              <a:r>
                <a:rPr lang="en-US" sz="2903" b="1" dirty="0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Helios Extended Bold"/>
                  <a:sym typeface="Helios Extended Bold"/>
                </a:rPr>
                <a:t>01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342211" y="5073096"/>
            <a:ext cx="4397278" cy="666849"/>
            <a:chOff x="0" y="-112738"/>
            <a:chExt cx="5863037" cy="889132"/>
          </a:xfrm>
        </p:grpSpPr>
        <p:sp>
          <p:nvSpPr>
            <p:cNvPr id="9" name="AutoShape 9"/>
            <p:cNvSpPr/>
            <p:nvPr/>
          </p:nvSpPr>
          <p:spPr>
            <a:xfrm>
              <a:off x="957997" y="0"/>
              <a:ext cx="0" cy="730173"/>
            </a:xfrm>
            <a:prstGeom prst="line">
              <a:avLst/>
            </a:prstGeom>
            <a:ln w="15365" cap="flat">
              <a:solidFill>
                <a:srgbClr val="0B6E6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395891" y="-112738"/>
              <a:ext cx="4467146" cy="8891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45"/>
                </a:lnSpc>
                <a:spcBef>
                  <a:spcPct val="0"/>
                </a:spcBef>
              </a:pPr>
              <a:r>
                <a:rPr lang="en-US" sz="3103" b="1" spc="-266" dirty="0" err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개발</a:t>
              </a:r>
              <a:r>
                <a:rPr lang="en-US" sz="3103" b="1" spc="-266" dirty="0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 </a:t>
              </a:r>
              <a:r>
                <a:rPr lang="en-US" sz="3103" b="1" spc="-266" dirty="0" err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목표</a:t>
              </a:r>
              <a:endParaRPr lang="en-US" sz="3103" b="1" spc="-26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44643"/>
              <a:ext cx="72082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2"/>
                </a:lnSpc>
              </a:pPr>
              <a:r>
                <a:rPr lang="en-US" sz="2903" b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Helios Extended Bold"/>
                  <a:sym typeface="Helios Extended Bold"/>
                </a:rPr>
                <a:t>02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342211" y="7080786"/>
            <a:ext cx="4397278" cy="666849"/>
            <a:chOff x="0" y="-54056"/>
            <a:chExt cx="5863037" cy="889133"/>
          </a:xfrm>
        </p:grpSpPr>
        <p:sp>
          <p:nvSpPr>
            <p:cNvPr id="13" name="AutoShape 13"/>
            <p:cNvSpPr/>
            <p:nvPr/>
          </p:nvSpPr>
          <p:spPr>
            <a:xfrm>
              <a:off x="957997" y="0"/>
              <a:ext cx="0" cy="730173"/>
            </a:xfrm>
            <a:prstGeom prst="line">
              <a:avLst/>
            </a:prstGeom>
            <a:ln w="15365" cap="flat">
              <a:solidFill>
                <a:srgbClr val="0B6E69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ko-KR" altLang="en-US">
                <a:latin typeface="HY중고딕" panose="02030600000101010101" pitchFamily="18" charset="-127"/>
                <a:ea typeface="HY중고딕" panose="02030600000101010101" pitchFamily="18" charset="-127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95891" y="-54056"/>
              <a:ext cx="4467146" cy="889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45"/>
                </a:lnSpc>
                <a:spcBef>
                  <a:spcPct val="0"/>
                </a:spcBef>
              </a:pPr>
              <a:r>
                <a:rPr lang="en-US" sz="3103" b="1" spc="-266" dirty="0" err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업무</a:t>
              </a:r>
              <a:r>
                <a:rPr lang="en-US" sz="3103" b="1" spc="-266" dirty="0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 </a:t>
              </a:r>
              <a:r>
                <a:rPr lang="en-US" sz="3103" b="1" spc="-266" dirty="0" err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Nanum Square Ultra-Bold"/>
                  <a:sym typeface="Nanum Square Ultra-Bold"/>
                </a:rPr>
                <a:t>분장</a:t>
              </a:r>
              <a:endParaRPr lang="en-US" sz="3103" b="1" spc="-26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44643"/>
              <a:ext cx="720820" cy="5471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22"/>
                </a:lnSpc>
              </a:pPr>
              <a:r>
                <a:rPr lang="en-US" sz="2903" b="1">
                  <a:solidFill>
                    <a:srgbClr val="0B6E69"/>
                  </a:solidFill>
                  <a:latin typeface="HY중고딕" panose="02030600000101010101" pitchFamily="18" charset="-127"/>
                  <a:ea typeface="HY중고딕" panose="02030600000101010101" pitchFamily="18" charset="-127"/>
                  <a:cs typeface="Helios Extended Bold"/>
                  <a:sym typeface="Helios Extended Bold"/>
                </a:rPr>
                <a:t>03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304800" y="1257300"/>
            <a:ext cx="6861347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649"/>
              </a:lnSpc>
            </a:pPr>
            <a:r>
              <a:rPr lang="en-US" sz="6891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Helios Extended Bold"/>
                <a:sym typeface="Helios Extended Bold"/>
              </a:rPr>
              <a:t>CONTENT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1545" y="3038196"/>
            <a:ext cx="7177270" cy="5415853"/>
          </a:xfrm>
          <a:custGeom>
            <a:avLst/>
            <a:gdLst/>
            <a:ahLst/>
            <a:cxnLst/>
            <a:rect l="l" t="t" r="r" b="b"/>
            <a:pathLst>
              <a:path w="7177270" h="5415853">
                <a:moveTo>
                  <a:pt x="0" y="0"/>
                </a:moveTo>
                <a:lnTo>
                  <a:pt x="7177270" y="0"/>
                </a:lnTo>
                <a:lnTo>
                  <a:pt x="7177270" y="5415853"/>
                </a:lnTo>
                <a:lnTo>
                  <a:pt x="0" y="5415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031281" y="3545758"/>
            <a:ext cx="739958" cy="1046213"/>
          </a:xfrm>
          <a:custGeom>
            <a:avLst/>
            <a:gdLst/>
            <a:ahLst/>
            <a:cxnLst/>
            <a:rect l="l" t="t" r="r" b="b"/>
            <a:pathLst>
              <a:path w="739958" h="1046213">
                <a:moveTo>
                  <a:pt x="0" y="0"/>
                </a:moveTo>
                <a:lnTo>
                  <a:pt x="739958" y="0"/>
                </a:lnTo>
                <a:lnTo>
                  <a:pt x="739958" y="1046214"/>
                </a:lnTo>
                <a:lnTo>
                  <a:pt x="0" y="1046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1070069"/>
            <a:ext cx="40005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01.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기획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의도</a:t>
            </a:r>
            <a:endParaRPr lang="en-US" sz="5072" b="1" spc="-446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03009" y="1223762"/>
            <a:ext cx="9273426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청년들은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어디서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,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어떻게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집을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구해야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하나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1969" y="2719525"/>
            <a:ext cx="6238581" cy="538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1"/>
              </a:lnSpc>
              <a:spcBef>
                <a:spcPct val="0"/>
              </a:spcBef>
            </a:pPr>
            <a:r>
              <a:rPr lang="en-US" sz="2462" b="1" spc="-21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주거비 부담  , 전세 사기 , 대출 한도 문제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93672" y="6424004"/>
            <a:ext cx="7865628" cy="223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24"/>
              </a:lnSpc>
              <a:spcBef>
                <a:spcPct val="0"/>
              </a:spcBef>
            </a:pPr>
            <a:r>
              <a:rPr lang="en-US" sz="3268" b="1" spc="-28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정부, 지자체 다양한 지원 정책  접근성이 낮아</a:t>
            </a:r>
          </a:p>
          <a:p>
            <a:pPr algn="ctr">
              <a:lnSpc>
                <a:spcPts val="5524"/>
              </a:lnSpc>
              <a:spcBef>
                <a:spcPct val="0"/>
              </a:spcBef>
            </a:pPr>
            <a:r>
              <a:rPr lang="en-US" sz="3268" b="1" spc="-28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(전·월세 보조금, 청년 주택대출 등)</a:t>
            </a:r>
          </a:p>
          <a:p>
            <a:pPr algn="ctr">
              <a:lnSpc>
                <a:spcPts val="6392"/>
              </a:lnSpc>
              <a:spcBef>
                <a:spcPct val="0"/>
              </a:spcBef>
            </a:pPr>
            <a:r>
              <a:rPr lang="en-US" sz="3782" b="1" spc="-325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활용률 낮음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1969" y="4753897"/>
            <a:ext cx="6238581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44"/>
              </a:lnSpc>
              <a:spcBef>
                <a:spcPct val="0"/>
              </a:spcBef>
            </a:pPr>
            <a:r>
              <a:rPr lang="en-US" sz="3162" b="1" spc="-27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안정적인 거주 환경 확보에 어려움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070069"/>
            <a:ext cx="40005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01.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기획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의도</a:t>
            </a:r>
            <a:endParaRPr lang="en-US" sz="5072" b="1" spc="-446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800600" y="1230208"/>
            <a:ext cx="9273426" cy="39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청년들은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어디서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,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어떻게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집을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구해야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하나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?</a:t>
            </a:r>
          </a:p>
        </p:txBody>
      </p:sp>
      <p:sp>
        <p:nvSpPr>
          <p:cNvPr id="9" name="TextBox 4"/>
          <p:cNvSpPr txBox="1"/>
          <p:nvPr/>
        </p:nvSpPr>
        <p:spPr>
          <a:xfrm>
            <a:off x="5230274" y="3032126"/>
            <a:ext cx="7827453" cy="130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7"/>
              </a:lnSpc>
            </a:pPr>
            <a:r>
              <a:rPr lang="en-US" sz="3028" spc="-26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데이터 분석을 통해</a:t>
            </a:r>
          </a:p>
          <a:p>
            <a:pPr marL="0" lvl="0" indent="0" algn="ctr">
              <a:lnSpc>
                <a:spcPts val="5117"/>
              </a:lnSpc>
              <a:spcBef>
                <a:spcPct val="0"/>
              </a:spcBef>
            </a:pPr>
            <a:r>
              <a:rPr lang="en-US" sz="3028" spc="-26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청년이 원하는 지역과 예산을 입력하면</a:t>
            </a:r>
          </a:p>
        </p:txBody>
      </p:sp>
      <p:sp>
        <p:nvSpPr>
          <p:cNvPr id="10" name="TextBox 6"/>
          <p:cNvSpPr txBox="1"/>
          <p:nvPr/>
        </p:nvSpPr>
        <p:spPr>
          <a:xfrm>
            <a:off x="4860911" y="4972050"/>
            <a:ext cx="8566179" cy="21544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8579" lvl="1" indent="-359290" algn="ctr">
              <a:lnSpc>
                <a:spcPts val="5624"/>
              </a:lnSpc>
              <a:buAutoNum type="arabicPeriod"/>
            </a:pP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해당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지역의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예상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전·월세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시세를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예측</a:t>
            </a:r>
            <a:endParaRPr lang="en-US" sz="3328" spc="-286" dirty="0">
              <a:solidFill>
                <a:srgbClr val="FF313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  <a:p>
            <a:pPr algn="ctr">
              <a:lnSpc>
                <a:spcPts val="5624"/>
              </a:lnSpc>
            </a:pP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2.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조건에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맞는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정부지원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프로그램을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자동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추천</a:t>
            </a:r>
            <a:endParaRPr lang="en-US" sz="3328" spc="-286" dirty="0">
              <a:solidFill>
                <a:srgbClr val="FF313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  <a:p>
            <a:pPr marL="0" lvl="0" indent="0" algn="ctr">
              <a:lnSpc>
                <a:spcPts val="5624"/>
              </a:lnSpc>
              <a:spcBef>
                <a:spcPct val="0"/>
              </a:spcBef>
            </a:pP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3.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카카오맵</a:t>
            </a:r>
            <a:r>
              <a:rPr lang="en-US" sz="3328" spc="-286" dirty="0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 </a:t>
            </a:r>
            <a:r>
              <a:rPr lang="en-US" sz="3328" spc="-286" dirty="0" err="1">
                <a:solidFill>
                  <a:srgbClr val="FF3131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"/>
                <a:sym typeface="Nanum Square"/>
              </a:rPr>
              <a:t>구현</a:t>
            </a:r>
            <a:endParaRPr lang="en-US" sz="3328" spc="-286" dirty="0">
              <a:solidFill>
                <a:srgbClr val="FF3131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1" name="TextBox 5"/>
          <p:cNvSpPr txBox="1"/>
          <p:nvPr/>
        </p:nvSpPr>
        <p:spPr>
          <a:xfrm>
            <a:off x="1049266" y="7886922"/>
            <a:ext cx="16189468" cy="1564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84"/>
              </a:lnSpc>
              <a:spcBef>
                <a:spcPct val="0"/>
              </a:spcBef>
            </a:pP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즉, “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청년이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부동산을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몰라도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, </a:t>
            </a:r>
            <a:r>
              <a:rPr lang="en-US" sz="3600" b="1" spc="-309" dirty="0" smtClean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                                                                                                         </a:t>
            </a:r>
            <a:r>
              <a:rPr lang="en-US" sz="3600" b="1" spc="-309" dirty="0" err="1" smtClean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클릭</a:t>
            </a:r>
            <a:r>
              <a:rPr lang="en-US" sz="3600" b="1" spc="-309" dirty="0" smtClean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한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번으로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최적의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주거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선택을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돕는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서비스”를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sz="3600" b="1" spc="-309" dirty="0" err="1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만드는</a:t>
            </a:r>
            <a:r>
              <a:rPr lang="en-US" sz="3600" b="1" spc="-309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것</a:t>
            </a:r>
          </a:p>
        </p:txBody>
      </p:sp>
    </p:spTree>
    <p:extLst>
      <p:ext uri="{BB962C8B-B14F-4D97-AF65-F5344CB8AC3E}">
        <p14:creationId xmlns:p14="http://schemas.microsoft.com/office/powerpoint/2010/main" val="231504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070069"/>
            <a:ext cx="40767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02. </a:t>
            </a:r>
            <a:r>
              <a:rPr lang="ko-KR" alt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개발 목표</a:t>
            </a:r>
            <a:endParaRPr lang="en-US" sz="5072" b="1" spc="-446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1524000" y="2175828"/>
            <a:ext cx="15320544" cy="423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29"/>
              </a:lnSpc>
            </a:pPr>
            <a:r>
              <a:rPr lang="en-US" sz="2999" b="1" spc="-215" dirty="0">
                <a:solidFill>
                  <a:srgbClr val="004AAD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“ 청년이 언제, 어디에, 어떤 조건으로 이사하면 가장 합리적인지를 데이터로 알려주는 서비스 </a:t>
            </a:r>
            <a:r>
              <a:rPr lang="en-US" sz="2999" b="1" spc="-215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”</a:t>
            </a:r>
          </a:p>
        </p:txBody>
      </p:sp>
      <p:sp>
        <p:nvSpPr>
          <p:cNvPr id="23" name="TextBox 5"/>
          <p:cNvSpPr txBox="1"/>
          <p:nvPr/>
        </p:nvSpPr>
        <p:spPr>
          <a:xfrm>
            <a:off x="4648200" y="1177546"/>
            <a:ext cx="9273426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청년들은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어디서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,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어떻게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집을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구해야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하나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?</a:t>
            </a:r>
          </a:p>
        </p:txBody>
      </p:sp>
      <p:sp>
        <p:nvSpPr>
          <p:cNvPr id="2" name="모서리가 둥근 직사각형 1"/>
          <p:cNvSpPr/>
          <p:nvPr/>
        </p:nvSpPr>
        <p:spPr>
          <a:xfrm>
            <a:off x="1752599" y="3390900"/>
            <a:ext cx="2514601" cy="1295399"/>
          </a:xfrm>
          <a:prstGeom prst="round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전월세 </a:t>
            </a:r>
            <a:endParaRPr lang="en-US" altLang="ko-KR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가격 예측</a:t>
            </a:r>
            <a:endParaRPr lang="en-US" altLang="ko-KR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454305" y="5780449"/>
            <a:ext cx="3352801" cy="14478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정부 지원 제도</a:t>
            </a:r>
            <a:endParaRPr lang="en-US" altLang="ko-KR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  <a:p>
            <a:pPr algn="ctr"/>
            <a:r>
              <a:rPr lang="ko-KR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추천</a:t>
            </a:r>
            <a:endParaRPr lang="en-US" altLang="ko-KR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03132" y="8234081"/>
            <a:ext cx="2608637" cy="13716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3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카카오맵</a:t>
            </a:r>
            <a:r>
              <a:rPr lang="ko-KR" altLang="en-US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Y중고딕" panose="02030600000101010101" pitchFamily="18" charset="-127"/>
                <a:ea typeface="HY중고딕" panose="02030600000101010101" pitchFamily="18" charset="-127"/>
              </a:rPr>
              <a:t> 구현</a:t>
            </a:r>
            <a:endParaRPr lang="en-US" altLang="ko-KR" sz="3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724399" y="3151745"/>
            <a:ext cx="7159035" cy="166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887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가용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자금</a:t>
            </a: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에 따른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임대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가능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매물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예측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,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추천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  <a:p>
            <a:pPr marL="74887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선정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매물의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향후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가격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변동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예측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  <a:p>
            <a:pPr marL="74887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예측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시점에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따른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최</a:t>
            </a: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종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이사일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제안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105400" y="5848500"/>
            <a:ext cx="13147289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산발적으로 퍼져있는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정부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,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지차체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,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공기업</a:t>
            </a: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등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지원제도</a:t>
            </a:r>
            <a:r>
              <a:rPr lang="ko-KR" altLang="en-US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를</a:t>
            </a:r>
            <a:r>
              <a:rPr lang="en-US" altLang="ko-KR" sz="2400" spc="-240" dirty="0" smtClean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한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사이트에서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확인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가능한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서비스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개인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조건을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기반으로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개개인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맞춤형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제도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추천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2444" y="8219618"/>
            <a:ext cx="815340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지도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기반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매물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시각화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기능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구현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예측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결과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및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추천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정보를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지도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상에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직관적으로</a:t>
            </a:r>
            <a:r>
              <a:rPr lang="en-US" altLang="ko-KR" sz="2400" spc="-240" dirty="0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 </a:t>
            </a:r>
            <a:r>
              <a:rPr lang="en-US" altLang="ko-KR" sz="2400" spc="-240" dirty="0" err="1">
                <a:solidFill>
                  <a:srgbClr val="000000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Bold"/>
                <a:sym typeface="Nanum Square Bold"/>
              </a:rPr>
              <a:t>표시</a:t>
            </a:r>
            <a:endParaRPr lang="en-US" altLang="ko-KR" sz="2400" spc="-24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Bold"/>
              <a:sym typeface="Nanum Square Bold"/>
            </a:endParaRPr>
          </a:p>
        </p:txBody>
      </p:sp>
      <p:sp>
        <p:nvSpPr>
          <p:cNvPr id="11" name="대각선 방향의 모서리가 둥근 사각형 10"/>
          <p:cNvSpPr/>
          <p:nvPr/>
        </p:nvSpPr>
        <p:spPr>
          <a:xfrm>
            <a:off x="1295400" y="3086100"/>
            <a:ext cx="15773399" cy="1907988"/>
          </a:xfrm>
          <a:prstGeom prst="round2Diag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대각선 방향의 모서리가 둥근 사각형 17"/>
          <p:cNvSpPr/>
          <p:nvPr/>
        </p:nvSpPr>
        <p:spPr>
          <a:xfrm>
            <a:off x="1295400" y="5527487"/>
            <a:ext cx="15773399" cy="1907988"/>
          </a:xfrm>
          <a:prstGeom prst="round2Diag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대각선 방향의 모서리가 둥근 사각형 18"/>
          <p:cNvSpPr/>
          <p:nvPr/>
        </p:nvSpPr>
        <p:spPr>
          <a:xfrm>
            <a:off x="1261900" y="7965887"/>
            <a:ext cx="15773399" cy="1907988"/>
          </a:xfrm>
          <a:prstGeom prst="round2Diag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4800600" y="3084605"/>
            <a:ext cx="0" cy="1907988"/>
          </a:xfrm>
          <a:prstGeom prst="line">
            <a:avLst/>
          </a:prstGeom>
          <a:ln>
            <a:solidFill>
              <a:srgbClr val="0B6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4797835" y="5527487"/>
            <a:ext cx="0" cy="1907988"/>
          </a:xfrm>
          <a:prstGeom prst="line">
            <a:avLst/>
          </a:prstGeom>
          <a:ln>
            <a:solidFill>
              <a:srgbClr val="0B6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4807106" y="7965887"/>
            <a:ext cx="0" cy="1907988"/>
          </a:xfrm>
          <a:prstGeom prst="line">
            <a:avLst/>
          </a:prstGeom>
          <a:ln>
            <a:solidFill>
              <a:srgbClr val="0B6E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495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1070069"/>
            <a:ext cx="71247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02_1. 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57300" y="7734300"/>
            <a:ext cx="157734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“회귀 기반 모델을 통해 </a:t>
            </a:r>
            <a:r>
              <a:rPr lang="ko-KR" altLang="en-US" sz="2800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전월세 가격의 기초 구조를 분석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하고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b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en-US" altLang="ko-KR" sz="2800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XGBoost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와 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LSTM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을 통해 공간적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시간적 요인을 통합한</a:t>
            </a:r>
            <a:b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800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정교한 전월세 가격 예측 모델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을 구축함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  <a:endParaRPr lang="ko-KR" altLang="en-US" sz="2800" b="1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58282E1-B0E2-E57F-1596-34F49F75A262}"/>
              </a:ext>
            </a:extLst>
          </p:cNvPr>
          <p:cNvSpPr txBox="1"/>
          <p:nvPr/>
        </p:nvSpPr>
        <p:spPr>
          <a:xfrm>
            <a:off x="2819400" y="1223251"/>
            <a:ext cx="9273426" cy="411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ko-KR" altLang="en-US" sz="3200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전월세 가격 예측 모델 개발</a:t>
            </a:r>
            <a:endParaRPr lang="en-US" sz="3200" b="1" spc="-2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811867" y="2480099"/>
            <a:ext cx="2760133" cy="1436447"/>
          </a:xfrm>
          <a:prstGeom prst="roundRect">
            <a:avLst/>
          </a:prstGeom>
          <a:solidFill>
            <a:srgbClr val="0B6E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latinLnBrk="1">
              <a:defRPr/>
            </a:pPr>
            <a:r>
              <a:rPr lang="ko-KR" altLang="en-US" sz="3200" dirty="0" err="1">
                <a:solidFill>
                  <a:schemeClr val="bg1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선형회귀</a:t>
            </a:r>
            <a:endParaRPr lang="ko-KR" altLang="en-US" sz="2000" dirty="0">
              <a:solidFill>
                <a:schemeClr val="bg1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811867" y="4226604"/>
            <a:ext cx="2760133" cy="1436447"/>
          </a:xfrm>
          <a:prstGeom prst="roundRect">
            <a:avLst/>
          </a:prstGeom>
          <a:solidFill>
            <a:srgbClr val="0B6E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32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XGBoost</a:t>
            </a:r>
            <a:endParaRPr lang="ko-KR" altLang="en-US" sz="3200" dirty="0">
              <a:noFill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1811867" y="6044878"/>
            <a:ext cx="2760133" cy="1436447"/>
          </a:xfrm>
          <a:prstGeom prst="roundRect">
            <a:avLst/>
          </a:prstGeom>
          <a:solidFill>
            <a:srgbClr val="0B6E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r>
              <a:rPr lang="en-US" altLang="ko-KR" sz="32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LSTM</a:t>
            </a:r>
            <a:endParaRPr lang="ko-KR" altLang="en-US" sz="3200" dirty="0">
              <a:noFill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028374" y="2921322"/>
            <a:ext cx="1180253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최근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년간 실 거래 부동산 데이터를 기반으로 가격 형성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요인과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변동 추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세를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분석하기 위해 적용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118100" y="4436995"/>
            <a:ext cx="1112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2" latinLnBrk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위치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인프라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인구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상권 등 비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시계열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변수 간의 비선형 관계를 학습하고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                                       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변수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중요도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영향도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를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수치로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도출하기 위해 사용</a:t>
            </a:r>
            <a:endParaRPr lang="en-US" altLang="ko-KR" sz="2000" spc="-26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004213" y="6245061"/>
            <a:ext cx="1112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2" latinLnBrk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최근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5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년간 월별 실 거래 데이터를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시계열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구조로 변환하여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                                                           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시간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흐름에 따른 가격 변동 패턴 및 추세를 예측하기 위해 적용</a:t>
            </a:r>
            <a:endParaRPr lang="en-US" altLang="ko-KR" sz="2000" spc="-26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037666" y="6034670"/>
            <a:ext cx="11658601" cy="1436447"/>
          </a:xfrm>
          <a:prstGeom prst="round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28374" y="4263632"/>
            <a:ext cx="11658600" cy="1436447"/>
          </a:xfrm>
          <a:prstGeom prst="round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004213" y="2480098"/>
            <a:ext cx="11658600" cy="1436447"/>
          </a:xfrm>
          <a:prstGeom prst="round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44330-E126-74D7-6F92-8E92DB925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E0DA83D4-AB98-E041-7DB7-5CDE436A0EF9}"/>
              </a:ext>
            </a:extLst>
          </p:cNvPr>
          <p:cNvSpPr txBox="1"/>
          <p:nvPr/>
        </p:nvSpPr>
        <p:spPr>
          <a:xfrm>
            <a:off x="1028700" y="1070069"/>
            <a:ext cx="71247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02_2.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211797BA-B075-5DA9-F461-CF9F1E5EF069}"/>
              </a:ext>
            </a:extLst>
          </p:cNvPr>
          <p:cNvSpPr txBox="1"/>
          <p:nvPr/>
        </p:nvSpPr>
        <p:spPr>
          <a:xfrm>
            <a:off x="2819400" y="1223251"/>
            <a:ext cx="9273426" cy="411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ko-KR" altLang="en-US" sz="3200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정부 지원 제도 추천 알고리즘 개발</a:t>
            </a:r>
            <a:endParaRPr lang="en-US" sz="3200" b="1" spc="-2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DA1EA1E-91B6-177D-A6AE-C6492FB950FC}"/>
              </a:ext>
            </a:extLst>
          </p:cNvPr>
          <p:cNvSpPr/>
          <p:nvPr/>
        </p:nvSpPr>
        <p:spPr>
          <a:xfrm>
            <a:off x="1257300" y="8530515"/>
            <a:ext cx="15773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“</a:t>
            </a:r>
            <a:r>
              <a:rPr lang="ko-KR" altLang="en-US" sz="2800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정책 조건 필터링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과 </a:t>
            </a:r>
            <a:r>
              <a:rPr lang="ko-KR" altLang="en-US" sz="2800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유사도 기반 추천 기법을 결합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하여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b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</a:b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개인의 특성에 최적화된 </a:t>
            </a:r>
            <a:r>
              <a:rPr lang="ko-KR" altLang="en-US" sz="2800" b="1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맞춤형 정부 지원 제도를 제안</a:t>
            </a:r>
            <a:r>
              <a:rPr lang="ko-KR" altLang="en-US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함</a:t>
            </a:r>
            <a:r>
              <a:rPr lang="en-US" altLang="ko-KR" sz="2800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</a:rPr>
              <a:t>.”</a:t>
            </a:r>
            <a:endParaRPr lang="ko-KR" altLang="en-US" sz="2800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" name="오른쪽 화살표 1"/>
          <p:cNvSpPr/>
          <p:nvPr/>
        </p:nvSpPr>
        <p:spPr>
          <a:xfrm>
            <a:off x="5843026" y="2948781"/>
            <a:ext cx="1044209" cy="341401"/>
          </a:xfrm>
          <a:prstGeom prst="rightArrow">
            <a:avLst/>
          </a:prstGeom>
          <a:solidFill>
            <a:srgbClr val="0B6E69"/>
          </a:solidFill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81200" y="2857872"/>
            <a:ext cx="309765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defRPr/>
            </a:pPr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규칙 기반 </a:t>
            </a:r>
            <a:r>
              <a:rPr lang="ko-KR" altLang="en-US" sz="28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필터링</a:t>
            </a:r>
            <a:endParaRPr lang="ko-KR" altLang="en-US" sz="2800" dirty="0">
              <a:noFill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90952" y="2607895"/>
            <a:ext cx="9799502" cy="103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정부 및 지자체의 지원 조건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나이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소득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가구 형태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거주 지역 등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을 정형화하고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사용자의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입력값과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매칭하여 해당 조건을 충족하는 제도만 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필터링</a:t>
            </a:r>
            <a:endParaRPr lang="en-US" altLang="ko-KR" sz="2000" dirty="0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887235" y="4025935"/>
            <a:ext cx="9638854" cy="103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2" latinLnBrk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조건이 유사한 사용자가 선택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·</a:t>
            </a:r>
            <a:r>
              <a:rPr lang="ko-KR" altLang="en-US" sz="2000" dirty="0" err="1">
                <a:latin typeface="HY중고딕" panose="02030600000101010101" pitchFamily="18" charset="-127"/>
                <a:ea typeface="HY중고딕" panose="02030600000101010101" pitchFamily="18" charset="-127"/>
              </a:rPr>
              <a:t>추천받은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제도 데이터를 활용해                                                                                                    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Cosine Similarity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 또는 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KNN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기반으로 유사 제도를 추가 제안</a:t>
            </a:r>
            <a:endParaRPr lang="en-US" altLang="ko-KR" sz="2000" spc="-26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890952" y="5584962"/>
            <a:ext cx="9799502" cy="103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2" latinLnBrk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각 조건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(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소득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나이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지역 등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)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에 가중치를 부여해 정책과의 적합도 점수를 계산하고</a:t>
            </a:r>
            <a:r>
              <a:rPr lang="en-US" altLang="ko-KR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점수가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높은 순으로 추천</a:t>
            </a:r>
            <a:endParaRPr lang="en-US" altLang="ko-KR" sz="2000" spc="-26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87234" y="6871511"/>
            <a:ext cx="9638854" cy="1034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lvl="2" latinLnBrk="1">
              <a:lnSpc>
                <a:spcPct val="150000"/>
              </a:lnSpc>
              <a:defRPr/>
            </a:pP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복잡한 정책 정보를 개인 맞춤형으로 제공하여</a:t>
            </a:r>
            <a:r>
              <a:rPr lang="en-US" altLang="ko-KR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, </a:t>
            </a:r>
            <a:r>
              <a:rPr lang="ko-KR" altLang="en-US" sz="2000" dirty="0">
                <a:latin typeface="HY중고딕" panose="02030600000101010101" pitchFamily="18" charset="-127"/>
                <a:ea typeface="HY중고딕" panose="02030600000101010101" pitchFamily="18" charset="-127"/>
              </a:rPr>
              <a:t>청년층의 주거 정책 접근성 및 활용도를 향상</a:t>
            </a:r>
            <a:endParaRPr lang="en-US" altLang="ko-KR" sz="2000" spc="-260" dirty="0">
              <a:solidFill>
                <a:srgbClr val="000000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"/>
              <a:sym typeface="Nanum Square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981201" y="4296116"/>
            <a:ext cx="3097658" cy="53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latinLnBrk="1">
              <a:defRPr/>
            </a:pPr>
            <a:r>
              <a:rPr lang="ko-KR" altLang="en-US" sz="2800" dirty="0" smtClean="0">
                <a:latin typeface="HY중고딕" panose="02030600000101010101" pitchFamily="18" charset="-127"/>
                <a:ea typeface="HY중고딕" panose="02030600000101010101" pitchFamily="18" charset="-127"/>
              </a:rPr>
              <a:t>유사도 기반 추천</a:t>
            </a:r>
            <a:endParaRPr lang="ko-KR" altLang="en-US" sz="2800" dirty="0">
              <a:noFill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537498" y="5734360"/>
            <a:ext cx="3981399" cy="53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가중치 기반 점수 산출</a:t>
            </a:r>
            <a:endParaRPr lang="ko-KR" altLang="en-US" sz="2800" dirty="0">
              <a:noFill/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694286" y="7178238"/>
            <a:ext cx="1835411" cy="533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HY중고딕" panose="02030600000101010101" pitchFamily="18" charset="-127"/>
                <a:ea typeface="HY중고딕" panose="02030600000101010101" pitchFamily="18" charset="-127"/>
              </a:rPr>
              <a:t>기대 효과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5859395" y="4388955"/>
            <a:ext cx="1044209" cy="341401"/>
          </a:xfrm>
          <a:prstGeom prst="rightArrow">
            <a:avLst/>
          </a:prstGeom>
          <a:solidFill>
            <a:srgbClr val="0B6E69"/>
          </a:solidFill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5848443" y="5925987"/>
            <a:ext cx="1044209" cy="341401"/>
          </a:xfrm>
          <a:prstGeom prst="rightArrow">
            <a:avLst/>
          </a:prstGeom>
          <a:solidFill>
            <a:srgbClr val="0B6E69"/>
          </a:solidFill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5843025" y="7218162"/>
            <a:ext cx="1044209" cy="341401"/>
          </a:xfrm>
          <a:prstGeom prst="rightArrow">
            <a:avLst/>
          </a:prstGeom>
          <a:solidFill>
            <a:srgbClr val="0B6E69"/>
          </a:solidFill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HY중고딕" panose="02030600000101010101" pitchFamily="18" charset="-127"/>
              <a:ea typeface="HY중고딕" panose="02030600000101010101" pitchFamily="18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76120" y="2159355"/>
            <a:ext cx="16145080" cy="6145220"/>
          </a:xfrm>
          <a:prstGeom prst="roundRect">
            <a:avLst/>
          </a:prstGeom>
          <a:noFill/>
          <a:ln>
            <a:solidFill>
              <a:srgbClr val="0B6E6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329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47750"/>
            <a:ext cx="4686300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03.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업무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분장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329151"/>
              </p:ext>
            </p:extLst>
          </p:nvPr>
        </p:nvGraphicFramePr>
        <p:xfrm>
          <a:off x="1552949" y="2400300"/>
          <a:ext cx="15182102" cy="6410599"/>
        </p:xfrm>
        <a:graphic>
          <a:graphicData uri="http://schemas.openxmlformats.org/drawingml/2006/table">
            <a:tbl>
              <a:tblPr/>
              <a:tblGrid>
                <a:gridCol w="2328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3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599"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구분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0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40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항목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기획</a:t>
                      </a:r>
                      <a:endParaRPr lang="en-US" altLang="ko-KR" sz="2400" dirty="0">
                        <a:solidFill>
                          <a:srgbClr val="000000"/>
                        </a:solidFill>
                        <a:latin typeface="Nanum Square" panose="020B0600000101010101" charset="-127"/>
                        <a:ea typeface="Nanum Square" panose="020B0600000101010101" charset="-127"/>
                        <a:sym typeface="Glacial Indifference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아이디어 구상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, </a:t>
                      </a:r>
                      <a:r>
                        <a:rPr lang="ko-KR" alt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기획안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작성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9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kern="12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데이터</a:t>
                      </a:r>
                      <a:r>
                        <a:rPr lang="en-US" altLang="ko-KR" sz="2400" kern="12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</a:t>
                      </a:r>
                      <a:r>
                        <a:rPr lang="en-US" altLang="ko-KR" sz="2400" kern="12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수집</a:t>
                      </a:r>
                      <a:endParaRPr lang="en-US" altLang="ko-KR" sz="2400" kern="1200" dirty="0">
                        <a:solidFill>
                          <a:srgbClr val="000000"/>
                        </a:solidFill>
                        <a:latin typeface="Nanum Square" panose="020B0600000101010101" charset="-127"/>
                        <a:ea typeface="Nanum Square" panose="020B0600000101010101" charset="-127"/>
                        <a:cs typeface="Glacial Indifference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kern="12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</a:rPr>
                        <a:t>부동산 데이터</a:t>
                      </a:r>
                    </a:p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전월세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가격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변동에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관련있는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변수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데이터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수집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063173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데이터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처리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전처리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및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결측치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처리</a:t>
                      </a:r>
                      <a:endParaRPr lang="en-US" sz="2400" dirty="0">
                        <a:solidFill>
                          <a:srgbClr val="000000"/>
                        </a:solidFill>
                        <a:latin typeface="Nanum Square" panose="020B0600000101010101" charset="-127"/>
                        <a:ea typeface="Nanum Square" panose="020B0600000101010101" charset="-127"/>
                        <a:cs typeface="Glacial Indifference"/>
                        <a:sym typeface="Glacial Indifference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학습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및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예측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주택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가격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예측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모델 개발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,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예측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결과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기반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정부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지원제도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추천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8000">
                <a:tc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시각화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/UI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카카오 맵 구현</a:t>
                      </a:r>
                    </a:p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지도기반 시각화 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, </a:t>
                      </a: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sym typeface="Glacial Indifference"/>
                        </a:rPr>
                        <a:t>사용자 인터페이스 개발</a:t>
                      </a:r>
                      <a:endParaRPr lang="en-US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5"/>
          <p:cNvSpPr txBox="1"/>
          <p:nvPr/>
        </p:nvSpPr>
        <p:spPr>
          <a:xfrm>
            <a:off x="4724400" y="1207889"/>
            <a:ext cx="9273426" cy="397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청년들은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어디서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,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어떻게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집을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구해야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2807" b="1" spc="-202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하나</a:t>
            </a:r>
            <a:r>
              <a:rPr lang="en-US" sz="2807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3C6DF-79F3-C851-F905-2018C7072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C5F2FB8-15B5-33B5-8CAD-F9F0C7F47337}"/>
              </a:ext>
            </a:extLst>
          </p:cNvPr>
          <p:cNvSpPr txBox="1"/>
          <p:nvPr/>
        </p:nvSpPr>
        <p:spPr>
          <a:xfrm>
            <a:off x="1028700" y="1047750"/>
            <a:ext cx="4229100" cy="7187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30"/>
              </a:lnSpc>
            </a:pP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03_1.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업무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  <a:r>
              <a:rPr lang="en-US" sz="5072" b="1" spc="-446" dirty="0" err="1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분장</a:t>
            </a:r>
            <a:r>
              <a:rPr lang="en-US" sz="5072" b="1" spc="-446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 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DEB2CE33-DBBF-0B82-3892-9194F34B7E04}"/>
              </a:ext>
            </a:extLst>
          </p:cNvPr>
          <p:cNvSpPr txBox="1"/>
          <p:nvPr/>
        </p:nvSpPr>
        <p:spPr>
          <a:xfrm>
            <a:off x="5334000" y="1197863"/>
            <a:ext cx="8305800" cy="809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16"/>
              </a:lnSpc>
            </a:pPr>
            <a:r>
              <a:rPr lang="ko-KR" altLang="en-US" sz="3200" b="1" spc="-202" dirty="0">
                <a:solidFill>
                  <a:srgbClr val="0B6E69"/>
                </a:solidFill>
                <a:latin typeface="HY중고딕" panose="02030600000101010101" pitchFamily="18" charset="-127"/>
                <a:ea typeface="HY중고딕" panose="02030600000101010101" pitchFamily="18" charset="-127"/>
                <a:cs typeface="Nanum Square Ultra-Bold"/>
                <a:sym typeface="Nanum Square Ultra-Bold"/>
              </a:rPr>
              <a:t>부동산 데이터</a:t>
            </a:r>
            <a:endParaRPr lang="en-US" altLang="ko-KR" sz="3200" b="1" spc="-2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  <a:p>
            <a:pPr algn="l">
              <a:lnSpc>
                <a:spcPts val="3116"/>
              </a:lnSpc>
            </a:pPr>
            <a:endParaRPr lang="en-US" sz="3200" b="1" spc="-202" dirty="0">
              <a:solidFill>
                <a:srgbClr val="0B6E69"/>
              </a:solidFill>
              <a:latin typeface="HY중고딕" panose="02030600000101010101" pitchFamily="18" charset="-127"/>
              <a:ea typeface="HY중고딕" panose="02030600000101010101" pitchFamily="18" charset="-127"/>
              <a:cs typeface="Nanum Square Ultra-Bold"/>
              <a:sym typeface="Nanum Square Ultra-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783B9B-D961-2288-20BE-FE436CF07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61820"/>
              </p:ext>
            </p:extLst>
          </p:nvPr>
        </p:nvGraphicFramePr>
        <p:xfrm>
          <a:off x="1600200" y="2247900"/>
          <a:ext cx="14706599" cy="6328800"/>
        </p:xfrm>
        <a:graphic>
          <a:graphicData uri="http://schemas.openxmlformats.org/drawingml/2006/table">
            <a:tbl>
              <a:tblPr/>
              <a:tblGrid>
                <a:gridCol w="333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44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4498">
                  <a:extLst>
                    <a:ext uri="{9D8B030D-6E8A-4147-A177-3AD203B41FA5}">
                      <a16:colId xmlns:a16="http://schemas.microsoft.com/office/drawing/2014/main" val="2140187777"/>
                    </a:ext>
                  </a:extLst>
                </a:gridCol>
              </a:tblGrid>
              <a:tr h="568800"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항목</a:t>
                      </a: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데이터</a:t>
                      </a:r>
                      <a:r>
                        <a:rPr lang="en-US" sz="2080" b="1" dirty="0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 </a:t>
                      </a:r>
                      <a:r>
                        <a:rPr lang="en-US" sz="2080" b="1" dirty="0" err="1">
                          <a:solidFill>
                            <a:srgbClr val="FFFFFF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 Bold"/>
                          <a:sym typeface="Glacial Indifference Bold"/>
                        </a:rPr>
                        <a:t>내용</a:t>
                      </a: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79"/>
                        </a:lnSpc>
                        <a:defRPr/>
                      </a:pPr>
                      <a:endParaRPr lang="en-US" sz="208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B6E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0000">
                <a:tc rowSpan="3">
                  <a:txBody>
                    <a:bodyPr/>
                    <a:lstStyle/>
                    <a:p>
                      <a:pPr algn="ctr">
                        <a:lnSpc>
                          <a:spcPts val="2918"/>
                        </a:lnSpc>
                        <a:defRPr/>
                      </a:pPr>
                      <a:r>
                        <a:rPr lang="en-US" altLang="ko-KR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실거래가</a:t>
                      </a:r>
                      <a:endParaRPr lang="en-US" altLang="ko-KR" sz="24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ts val="2918"/>
                        </a:lnSpc>
                        <a:defRPr/>
                      </a:pPr>
                      <a:r>
                        <a:rPr lang="ko-KR" altLang="en-US" sz="2400" kern="12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</a:rPr>
                        <a:t>부동산 </a:t>
                      </a:r>
                      <a:r>
                        <a:rPr lang="ko-KR" altLang="en-US" sz="2400" kern="12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</a:rPr>
                        <a:t>데이터</a:t>
                      </a: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연립</a:t>
                      </a:r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,</a:t>
                      </a: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 다세대</a:t>
                      </a:r>
                      <a:endParaRPr lang="en-US" sz="2000" dirty="0" smtClean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이가영</a:t>
                      </a:r>
                      <a:endParaRPr lang="en-US" altLang="ko-KR" sz="2000" dirty="0" smtClean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단독</a:t>
                      </a:r>
                      <a:r>
                        <a:rPr lang="en-US" altLang="ko-KR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, </a:t>
                      </a: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다가구</a:t>
                      </a:r>
                      <a:endParaRPr lang="en-US" sz="2000" dirty="0" smtClean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최예지</a:t>
                      </a:r>
                      <a:endParaRPr lang="en-US" sz="2000" dirty="0" smtClean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0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오피스텔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길용준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Noto Sans Kr"/>
                          <a:sym typeface="Noto Sans Kr"/>
                        </a:rPr>
                        <a:t>정부정책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en-US" altLang="ko-KR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청년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</a:t>
                      </a:r>
                      <a:r>
                        <a:rPr lang="en-US" altLang="ko-KR" sz="2400" dirty="0" err="1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전세대출,월세지원</a:t>
                      </a:r>
                      <a:r>
                        <a:rPr lang="en-US" altLang="ko-KR" sz="2400" dirty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 </a:t>
                      </a:r>
                      <a:r>
                        <a:rPr lang="ko-KR" altLang="en-US" sz="2400" dirty="0" smtClean="0">
                          <a:solidFill>
                            <a:srgbClr val="000000"/>
                          </a:solidFill>
                          <a:latin typeface="Nanum Square" panose="020B0600000101010101" charset="-127"/>
                          <a:ea typeface="Nanum Square" panose="020B0600000101010101" charset="-127"/>
                          <a:cs typeface="Glacial Indifference"/>
                          <a:sym typeface="Glacial Indifference"/>
                        </a:rPr>
                        <a:t>제도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dirty="0" err="1" smtClean="0">
                          <a:latin typeface="Nanum Square" panose="020B0600000101010101" charset="-127"/>
                          <a:ea typeface="Nanum Square" panose="020B0600000101010101" charset="-127"/>
                        </a:rPr>
                        <a:t>유진석</a:t>
                      </a:r>
                      <a:endParaRPr lang="en-US" sz="2000" dirty="0">
                        <a:latin typeface="Nanum Square" panose="020B0600000101010101" charset="-127"/>
                        <a:ea typeface="Nanum Square" panose="020B0600000101010101" charset="-127"/>
                      </a:endParaRPr>
                    </a:p>
                  </a:txBody>
                  <a:tcPr marL="9525" marR="9525" marT="9525" marB="9525" anchor="ctr">
                    <a:lnL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B6E6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61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647</Words>
  <Application>Microsoft Office PowerPoint</Application>
  <PresentationFormat>사용자 지정</PresentationFormat>
  <Paragraphs>124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4" baseType="lpstr">
      <vt:lpstr>Arimo</vt:lpstr>
      <vt:lpstr>Glacial Indifference</vt:lpstr>
      <vt:lpstr>Glacial Indifference Bold</vt:lpstr>
      <vt:lpstr>Helios Extended Bold</vt:lpstr>
      <vt:lpstr>HY중고딕</vt:lpstr>
      <vt:lpstr>Nanum Square</vt:lpstr>
      <vt:lpstr>Nanum Square Bold</vt:lpstr>
      <vt:lpstr>Nanum Square Ultra-Bold</vt:lpstr>
      <vt:lpstr>Noto Sans Kr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청년주거시설 가격예측 프로젝트</dc:title>
  <dc:creator>cuiru</dc:creator>
  <cp:lastModifiedBy>cuiru</cp:lastModifiedBy>
  <cp:revision>25</cp:revision>
  <dcterms:created xsi:type="dcterms:W3CDTF">2006-08-16T00:00:00Z</dcterms:created>
  <dcterms:modified xsi:type="dcterms:W3CDTF">2025-10-30T05:40:13Z</dcterms:modified>
  <dc:identifier>DAG2qpLjCL4</dc:identifier>
</cp:coreProperties>
</file>