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88A5EE-76FF-42EE-A794-F0A7E56CA98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6F2428-1C49-4A15-B876-CCB14C6385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94747E-64FB-4CCA-9555-0C0ABFD71BA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7B9DF7-61A6-4F0C-9420-372EC54DBF7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031743-20D9-4FE6-BBD2-82885DA47CD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6BF5E3-AB5F-4D6D-BED2-ABB98F6461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A6A2ED-319F-4444-A0BC-B3D619D6E9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6A7661E-2006-4E0B-94F5-9F66085F894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9962F64-000C-4C2F-9142-CF456EC372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CCBCA4-2FC2-442F-A699-EA6AC47C7F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CA5A4B9-0369-42A6-A403-DB93A7EADC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A4307D-7E40-4BEE-B548-46833D2FEA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8A5405-A104-4A84-9439-C156756923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A63911F-7448-4856-A807-2C9B0CF88D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D5C400-0A7B-4368-8896-77ACAC9588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A67760-574B-4172-A533-0B111AF0596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511C6A-D727-4BD4-BBCB-CB286A93005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C8D29B-76D2-41D1-ABBB-EDD799DC2B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7BE671-4B06-45CE-B1FD-34C60579C9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663497-AF6F-4638-A0AD-93381E8FCD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4CAB3B-7280-4176-A271-B50E353FF7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3BAAE0-F4A7-47FF-BF1C-816C03D836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2BE6C0-0703-41E7-8025-37D5797BDE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2AB3A3-5BF9-456A-900F-13EC11B91D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4;p2"/>
          <p:cNvSpPr/>
          <p:nvPr/>
        </p:nvSpPr>
        <p:spPr>
          <a:xfrm>
            <a:off x="1207800" y="4474800"/>
            <a:ext cx="9874800" cy="360"/>
          </a:xfrm>
          <a:custGeom>
            <a:avLst/>
            <a:gdLst>
              <a:gd name="textAreaLeft" fmla="*/ 0 w 9874800"/>
              <a:gd name="textAreaRight" fmla="*/ 9875160 w 987480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3f3f3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Google Shape;18;p2"/>
          <p:cNvSpPr/>
          <p:nvPr/>
        </p:nvSpPr>
        <p:spPr>
          <a:xfrm>
            <a:off x="10429560" y="360720"/>
            <a:ext cx="1035000" cy="1035000"/>
          </a:xfrm>
          <a:prstGeom prst="ellipse">
            <a:avLst/>
          </a:prstGeom>
          <a:noFill/>
          <a:ln w="38100">
            <a:solidFill>
              <a:srgbClr val="61d836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Google Shape;19;p2"/>
          <p:cNvSpPr/>
          <p:nvPr/>
        </p:nvSpPr>
        <p:spPr>
          <a:xfrm>
            <a:off x="10337760" y="4398480"/>
            <a:ext cx="1699920" cy="1699920"/>
          </a:xfrm>
          <a:prstGeom prst="ellipse">
            <a:avLst/>
          </a:prstGeom>
          <a:noFill/>
          <a:ln w="38100">
            <a:solidFill>
              <a:srgbClr val="00a2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Google Shape;20;p2"/>
          <p:cNvSpPr/>
          <p:nvPr/>
        </p:nvSpPr>
        <p:spPr>
          <a:xfrm>
            <a:off x="5664600" y="541080"/>
            <a:ext cx="282600" cy="282600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Google Shape;21;p2"/>
          <p:cNvSpPr/>
          <p:nvPr/>
        </p:nvSpPr>
        <p:spPr>
          <a:xfrm>
            <a:off x="457920" y="5430600"/>
            <a:ext cx="98280" cy="9828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4480" bIns="24480" anchor="t">
            <a:noAutofit/>
          </a:bodyPr>
          <a:p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Google Shape;22;p2"/>
          <p:cNvSpPr/>
          <p:nvPr/>
        </p:nvSpPr>
        <p:spPr>
          <a:xfrm>
            <a:off x="0" y="-2160"/>
            <a:ext cx="1699920" cy="1699920"/>
          </a:xfrm>
          <a:prstGeom prst="ellipse">
            <a:avLst/>
          </a:prstGeom>
          <a:noFill/>
          <a:ln w="38100">
            <a:solidFill>
              <a:srgbClr val="ff644e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97280" y="421920"/>
            <a:ext cx="10057680" cy="136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ftr" idx="1"/>
          </p:nvPr>
        </p:nvSpPr>
        <p:spPr>
          <a:xfrm>
            <a:off x="1097280" y="6446880"/>
            <a:ext cx="68176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sldNum" idx="2"/>
          </p:nvPr>
        </p:nvSpPr>
        <p:spPr>
          <a:xfrm>
            <a:off x="10993680" y="6446880"/>
            <a:ext cx="7794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050" spc="-1" strike="noStrike">
                <a:solidFill>
                  <a:srgbClr val="ffffff"/>
                </a:solidFill>
                <a:latin typeface="Verdana"/>
                <a:ea typeface="Verdan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96BF6A7C-5194-4964-B054-9E52C186A0C7}" type="slidenum">
              <a:rPr b="0" lang="en-US" sz="1050" spc="-1" strike="noStrike">
                <a:solidFill>
                  <a:srgbClr val="ffffff"/>
                </a:solidFill>
                <a:latin typeface="Verdana"/>
                <a:ea typeface="Verdana"/>
              </a:rPr>
              <a:t>7</a:t>
            </a:fld>
            <a:endParaRPr b="0" lang="vi-VN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dt" idx="3"/>
          </p:nvPr>
        </p:nvSpPr>
        <p:spPr>
          <a:xfrm>
            <a:off x="8218440" y="6446880"/>
            <a:ext cx="258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vi-V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vi-V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vi-V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vi-V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vi-V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vi-V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28;p3"/>
          <p:cNvGrpSpPr/>
          <p:nvPr/>
        </p:nvGrpSpPr>
        <p:grpSpPr>
          <a:xfrm>
            <a:off x="384480" y="682920"/>
            <a:ext cx="98280" cy="909360"/>
            <a:chOff x="384480" y="682920"/>
            <a:chExt cx="98280" cy="909360"/>
          </a:xfrm>
        </p:grpSpPr>
        <p:sp>
          <p:nvSpPr>
            <p:cNvPr id="48" name="Google Shape;29;p3"/>
            <p:cNvSpPr/>
            <p:nvPr/>
          </p:nvSpPr>
          <p:spPr>
            <a:xfrm rot="5400000">
              <a:off x="384480" y="845280"/>
              <a:ext cx="98280" cy="982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480" bIns="24480" anchor="t">
              <a:noAutofit/>
            </a:bodyPr>
            <a:p>
              <a:endParaRPr b="0" lang="vi-V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" name="Google Shape;30;p3"/>
            <p:cNvSpPr/>
            <p:nvPr/>
          </p:nvSpPr>
          <p:spPr>
            <a:xfrm rot="5400000">
              <a:off x="384480" y="1007280"/>
              <a:ext cx="98280" cy="9828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480" bIns="24480" anchor="t">
              <a:noAutofit/>
            </a:bodyPr>
            <a:p>
              <a:endParaRPr b="0" lang="vi-V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Google Shape;31;p3"/>
            <p:cNvSpPr/>
            <p:nvPr/>
          </p:nvSpPr>
          <p:spPr>
            <a:xfrm rot="5400000">
              <a:off x="384480" y="1169640"/>
              <a:ext cx="98280" cy="9828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480" bIns="24480" anchor="t">
              <a:noAutofit/>
            </a:bodyPr>
            <a:p>
              <a:endParaRPr b="0" lang="vi-V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Google Shape;32;p3"/>
            <p:cNvSpPr/>
            <p:nvPr/>
          </p:nvSpPr>
          <p:spPr>
            <a:xfrm rot="5400000">
              <a:off x="384480" y="1331640"/>
              <a:ext cx="98280" cy="9828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480" bIns="24480" anchor="t">
              <a:noAutofit/>
            </a:bodyPr>
            <a:p>
              <a:endParaRPr b="0" lang="vi-V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Google Shape;33;p3"/>
            <p:cNvSpPr/>
            <p:nvPr/>
          </p:nvSpPr>
          <p:spPr>
            <a:xfrm rot="5400000">
              <a:off x="384480" y="1494000"/>
              <a:ext cx="98280" cy="9828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480" bIns="24480" anchor="t">
              <a:noAutofit/>
            </a:bodyPr>
            <a:p>
              <a:endParaRPr b="0" lang="vi-V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" name="Google Shape;34;p3"/>
            <p:cNvSpPr/>
            <p:nvPr/>
          </p:nvSpPr>
          <p:spPr>
            <a:xfrm rot="5400000">
              <a:off x="384480" y="682920"/>
              <a:ext cx="98280" cy="9828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480" bIns="24480" anchor="t">
              <a:noAutofit/>
            </a:bodyPr>
            <a:p>
              <a:endParaRPr b="0" lang="vi-V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4" name="Google Shape;36;p3"/>
          <p:cNvSpPr/>
          <p:nvPr/>
        </p:nvSpPr>
        <p:spPr>
          <a:xfrm>
            <a:off x="10429560" y="360720"/>
            <a:ext cx="1035000" cy="1035000"/>
          </a:xfrm>
          <a:prstGeom prst="ellipse">
            <a:avLst/>
          </a:prstGeom>
          <a:noFill/>
          <a:ln w="38100">
            <a:solidFill>
              <a:srgbClr val="61d836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Google Shape;37;p3"/>
          <p:cNvSpPr/>
          <p:nvPr/>
        </p:nvSpPr>
        <p:spPr>
          <a:xfrm>
            <a:off x="5664600" y="125280"/>
            <a:ext cx="175680" cy="175680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Google Shape;38;p3"/>
          <p:cNvSpPr/>
          <p:nvPr/>
        </p:nvSpPr>
        <p:spPr>
          <a:xfrm>
            <a:off x="457920" y="5430600"/>
            <a:ext cx="98280" cy="9828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4480" bIns="24480" anchor="t">
            <a:noAutofit/>
          </a:bodyPr>
          <a:p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Google Shape;39;p3"/>
          <p:cNvSpPr/>
          <p:nvPr/>
        </p:nvSpPr>
        <p:spPr>
          <a:xfrm>
            <a:off x="11383560" y="6035040"/>
            <a:ext cx="776160" cy="776160"/>
          </a:xfrm>
          <a:prstGeom prst="ellipse">
            <a:avLst/>
          </a:prstGeom>
          <a:noFill/>
          <a:ln w="38100">
            <a:solidFill>
              <a:srgbClr val="00a2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1"/>
          <p:cNvSpPr>
            <a:spLocks noGrp="1"/>
          </p:cNvSpPr>
          <p:nvPr>
            <p:ph type="ftr" idx="4"/>
          </p:nvPr>
        </p:nvSpPr>
        <p:spPr>
          <a:xfrm>
            <a:off x="1097280" y="6446880"/>
            <a:ext cx="68176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ldNum" idx="5"/>
          </p:nvPr>
        </p:nvSpPr>
        <p:spPr>
          <a:xfrm>
            <a:off x="10993680" y="6446880"/>
            <a:ext cx="7794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050" spc="-1" strike="noStrike">
                <a:solidFill>
                  <a:srgbClr val="ffffff"/>
                </a:solidFill>
                <a:latin typeface="Verdana"/>
                <a:ea typeface="Verdana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4C5FF2EA-91C1-461B-9C84-95C787E386E5}" type="slidenum">
              <a:rPr b="0" lang="en-US" sz="1050" spc="-1" strike="noStrike">
                <a:solidFill>
                  <a:srgbClr val="ffffff"/>
                </a:solidFill>
                <a:latin typeface="Verdana"/>
                <a:ea typeface="Verdana"/>
              </a:rPr>
              <a:t>&lt;number&gt;</a:t>
            </a:fld>
            <a:endParaRPr b="0" lang="vi-VN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dt" idx="6"/>
          </p:nvPr>
        </p:nvSpPr>
        <p:spPr>
          <a:xfrm>
            <a:off x="8218440" y="6446880"/>
            <a:ext cx="258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vi-V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vi-V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vi-V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vi-V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vi-V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vi-V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vi-V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drive.google.com/file/d/1fSjiJIrxv0anFSU3t8i7TZEO2Vph3RK_/view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199240" y="475920"/>
            <a:ext cx="7792920" cy="89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0000"/>
                </a:solidFill>
                <a:latin typeface="Consolas"/>
                <a:ea typeface="Consolas"/>
              </a:rPr>
              <a:t>Object Oriented Programming</a:t>
            </a: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Google Shape;150;p11"/>
          <p:cNvSpPr/>
          <p:nvPr/>
        </p:nvSpPr>
        <p:spPr>
          <a:xfrm>
            <a:off x="1828800" y="1463760"/>
            <a:ext cx="8346240" cy="219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600" spc="-1" strike="noStrike">
                <a:solidFill>
                  <a:srgbClr val="050505"/>
                </a:solidFill>
                <a:latin typeface="Calibri"/>
                <a:ea typeface="Calibri"/>
              </a:rPr>
              <a:t>TOPIC 6</a:t>
            </a:r>
            <a:endParaRPr b="0" lang="vi-VN" sz="4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4600" spc="-1" strike="noStrike">
                <a:solidFill>
                  <a:srgbClr val="050505"/>
                </a:solidFill>
                <a:latin typeface="Calibri"/>
                <a:ea typeface="Calibri"/>
              </a:rPr>
              <a:t>Demonstration of types of cell division</a:t>
            </a:r>
            <a:endParaRPr b="0" lang="vi-VN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Google Shape;151;p11"/>
          <p:cNvSpPr/>
          <p:nvPr/>
        </p:nvSpPr>
        <p:spPr>
          <a:xfrm>
            <a:off x="3289680" y="3652200"/>
            <a:ext cx="561168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Teacher: PhD Nguyen Thi Thu Trang</a:t>
            </a:r>
            <a:endParaRPr b="0" lang="vi-VN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Verdana"/>
              </a:rPr>
              <a:t>Teaching Assistance: Le Thanh Giang</a:t>
            </a:r>
            <a:endParaRPr b="0" lang="vi-V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Google Shape;152;p11"/>
          <p:cNvSpPr/>
          <p:nvPr/>
        </p:nvSpPr>
        <p:spPr>
          <a:xfrm>
            <a:off x="1143000" y="4800600"/>
            <a:ext cx="914364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libri"/>
              </a:rPr>
              <a:t>Group 8: </a:t>
            </a:r>
            <a:endParaRPr b="0" lang="vi-VN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libri"/>
              </a:rPr>
              <a:t>Ho Van Duc – 20215037 – Test and Debug</a:t>
            </a:r>
            <a:endParaRPr b="0" lang="vi-VN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libri"/>
              </a:rPr>
              <a:t>Nguyen Huu Duc – 20210192 – Project Architect, Top Contributer</a:t>
            </a:r>
            <a:endParaRPr b="0" lang="vi-VN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libri"/>
              </a:rPr>
              <a:t>Dam Tran Ngoc Duc – 20210208 – Slide, UI Design</a:t>
            </a:r>
            <a:endParaRPr b="0" lang="vi-VN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libri"/>
              </a:rPr>
              <a:t>Bui Manh Dung – 20215010 – Report, UI Design</a:t>
            </a:r>
            <a:endParaRPr b="0" lang="vi-VN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97280" y="421920"/>
            <a:ext cx="10057680" cy="102960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0000"/>
                </a:solidFill>
                <a:latin typeface="Calibri"/>
                <a:ea typeface="Calibri"/>
              </a:rPr>
              <a:t>PROBLEM STATEMENT</a:t>
            </a:r>
            <a:endParaRPr b="0" lang="vi-V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914760" y="1601640"/>
            <a:ext cx="10514880" cy="46490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 marL="91440" indent="-2030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Overview: </a:t>
            </a:r>
            <a:r>
              <a:rPr b="0" lang="en-US" sz="3200" spc="-1" strike="noStrike">
                <a:solidFill>
                  <a:srgbClr val="050505"/>
                </a:solidFill>
                <a:latin typeface="Calibri"/>
                <a:ea typeface="Calibri"/>
              </a:rPr>
              <a:t>Demonstration of types of cell division</a:t>
            </a: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  <a:p>
            <a:pPr marL="91440" indent="-20304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Basic Knowledge: Cell cycle, Cell Division</a:t>
            </a: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575880" y="277200"/>
            <a:ext cx="5531760" cy="102960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0000"/>
                </a:solidFill>
                <a:latin typeface="Calibri"/>
                <a:ea typeface="Calibri"/>
              </a:rPr>
              <a:t>USE-CASE DIAGRAM</a:t>
            </a:r>
            <a:endParaRPr b="0" lang="vi-VN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Google Shape;170;p14" descr=""/>
          <p:cNvPicPr/>
          <p:nvPr/>
        </p:nvPicPr>
        <p:blipFill>
          <a:blip r:embed="rId1"/>
          <a:stretch/>
        </p:blipFill>
        <p:spPr>
          <a:xfrm>
            <a:off x="1367640" y="1073880"/>
            <a:ext cx="9147600" cy="560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220400" y="509040"/>
            <a:ext cx="9523440" cy="6120000"/>
          </a:xfrm>
          <a:prstGeom prst="rect">
            <a:avLst/>
          </a:prstGeom>
          <a:ln w="0">
            <a:noFill/>
          </a:ln>
        </p:spPr>
      </p:pic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371600" y="113040"/>
            <a:ext cx="10057680" cy="102960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0000"/>
                </a:solidFill>
                <a:latin typeface="Calibri"/>
                <a:ea typeface="Calibri"/>
              </a:rPr>
              <a:t>GENERAL CLASS DIAGRAM</a:t>
            </a:r>
            <a:endParaRPr b="0" lang="vi-VN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097280" y="421920"/>
            <a:ext cx="10057680" cy="102960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0000"/>
                </a:solidFill>
                <a:latin typeface="Calibri"/>
                <a:ea typeface="Calibri"/>
              </a:rPr>
              <a:t>Class diagram of cell package</a:t>
            </a:r>
            <a:endParaRPr b="0" lang="vi-VN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3144240" y="1451880"/>
            <a:ext cx="5770800" cy="451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685800" y="1347480"/>
            <a:ext cx="11222640" cy="5091120"/>
          </a:xfrm>
          <a:prstGeom prst="rect">
            <a:avLst/>
          </a:prstGeom>
          <a:ln w="0">
            <a:noFill/>
          </a:ln>
        </p:spPr>
      </p:pic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097280" y="421920"/>
            <a:ext cx="10057680" cy="102960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0000"/>
                </a:solidFill>
                <a:latin typeface="Calibri"/>
                <a:ea typeface="Calibri"/>
              </a:rPr>
              <a:t>Class diagram of screen package</a:t>
            </a:r>
            <a:endParaRPr b="0" lang="vi-VN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097280" y="421920"/>
            <a:ext cx="10057680" cy="102960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0000"/>
                </a:solidFill>
                <a:latin typeface="Calibri"/>
                <a:ea typeface="Calibri"/>
              </a:rPr>
              <a:t>OOP Techniques</a:t>
            </a:r>
            <a:endParaRPr b="0" lang="vi-V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1045800" y="1371600"/>
            <a:ext cx="9240840" cy="52574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Verdana"/>
                <a:ea typeface="Verdana"/>
              </a:rPr>
              <a:t>Encapsulation</a:t>
            </a:r>
            <a:endParaRPr b="0" lang="vi-VN" sz="2600" spc="-1" strike="noStrike">
              <a:solidFill>
                <a:srgbClr val="000000"/>
              </a:solidFill>
              <a:latin typeface="Arial"/>
            </a:endParaRPr>
          </a:p>
          <a:p>
            <a:pPr marL="93240" indent="-129600">
              <a:lnSpc>
                <a:spcPct val="100000"/>
              </a:lnSpc>
              <a:buClr>
                <a:srgbClr val="00a2ff"/>
              </a:buClr>
              <a:buFont typeface="Calibri"/>
              <a:buChar char=" "/>
            </a:pPr>
            <a:r>
              <a:rPr b="0" lang="en-US" sz="2600" spc="-1" strike="noStrike">
                <a:solidFill>
                  <a:srgbClr val="000000"/>
                </a:solidFill>
                <a:latin typeface="Verdana"/>
                <a:ea typeface="Verdana"/>
              </a:rPr>
              <a:t>Cannot get information from private attributes directly</a:t>
            </a:r>
            <a:endParaRPr b="0" lang="vi-VN" sz="2600" spc="-1" strike="noStrike">
              <a:solidFill>
                <a:srgbClr val="000000"/>
              </a:solidFill>
              <a:latin typeface="Arial"/>
            </a:endParaRPr>
          </a:p>
          <a:p>
            <a:pPr marL="93240" indent="-129600">
              <a:lnSpc>
                <a:spcPct val="100000"/>
              </a:lnSpc>
              <a:buClr>
                <a:srgbClr val="00a2ff"/>
              </a:buClr>
              <a:buFont typeface="Calibri"/>
              <a:buChar char=" "/>
            </a:pPr>
            <a:r>
              <a:rPr b="0" lang="en-US" sz="2600" spc="-1" strike="noStrike">
                <a:solidFill>
                  <a:srgbClr val="000000"/>
                </a:solidFill>
                <a:latin typeface="Verdana"/>
                <a:ea typeface="Verdana"/>
              </a:rPr>
              <a:t>→ </a:t>
            </a:r>
            <a:r>
              <a:rPr b="0" lang="en-US" sz="2600" spc="-1" strike="noStrike">
                <a:solidFill>
                  <a:srgbClr val="000000"/>
                </a:solidFill>
                <a:latin typeface="Verdana"/>
                <a:ea typeface="Verdana"/>
              </a:rPr>
              <a:t>Use public getter/setter methods</a:t>
            </a:r>
            <a:endParaRPr b="0" lang="vi-VN" sz="2600" spc="-1" strike="noStrike">
              <a:solidFill>
                <a:srgbClr val="000000"/>
              </a:solidFill>
              <a:latin typeface="Arial"/>
            </a:endParaRPr>
          </a:p>
          <a:p>
            <a:pPr marL="93240" indent="-129600">
              <a:lnSpc>
                <a:spcPct val="100000"/>
              </a:lnSpc>
              <a:buClr>
                <a:srgbClr val="00a2ff"/>
              </a:buClr>
              <a:buFont typeface="Calibri"/>
              <a:buChar char=" "/>
            </a:pPr>
            <a:r>
              <a:rPr b="0" lang="en-US" sz="26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endParaRPr b="0" lang="vi-VN" sz="2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Verdana"/>
                <a:ea typeface="Verdana"/>
              </a:rPr>
              <a:t>Inheritance</a:t>
            </a:r>
            <a:endParaRPr b="0" lang="vi-VN" sz="2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Verdana"/>
                <a:ea typeface="Verdana"/>
              </a:rPr>
              <a:t>Prokaryote and Eukaryote classes inherit from Cell class.</a:t>
            </a:r>
            <a:endParaRPr b="0" lang="vi-VN" sz="2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vi-VN" sz="2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Verdana"/>
                <a:ea typeface="Verdana"/>
              </a:rPr>
              <a:t>Composition</a:t>
            </a:r>
            <a:endParaRPr b="0" lang="vi-VN" sz="2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Verdana"/>
                <a:ea typeface="Verdana"/>
              </a:rPr>
              <a:t>One Cell object has many (cell division) Phases.</a:t>
            </a:r>
            <a:endParaRPr b="0" lang="vi-VN" sz="2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Verdana"/>
                <a:ea typeface="Verdana"/>
              </a:rPr>
              <a:t>Phase is a part-of Cell.</a:t>
            </a:r>
            <a:endParaRPr b="0" lang="vi-VN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097280" y="421920"/>
            <a:ext cx="10057680" cy="102960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0000"/>
                </a:solidFill>
                <a:latin typeface="Calibri"/>
                <a:ea typeface="Calibri"/>
              </a:rPr>
              <a:t>DEMO VIDEO</a:t>
            </a:r>
            <a:endParaRPr b="0" lang="vi-V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097280" y="1316160"/>
            <a:ext cx="10057680" cy="9694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/>
          </a:bodyPr>
          <a:p>
            <a:pPr marL="91440" indent="-127080">
              <a:lnSpc>
                <a:spcPct val="100000"/>
              </a:lnSpc>
              <a:buClr>
                <a:srgbClr val="00a2ff"/>
              </a:buClr>
              <a:buFont typeface="Calibri"/>
              <a:buChar char=" "/>
            </a:pPr>
            <a:r>
              <a:rPr b="1" lang="en-US" sz="2000" spc="-1" strike="noStrike">
                <a:solidFill>
                  <a:srgbClr val="3f3f3f"/>
                </a:solidFill>
                <a:latin typeface="Verdana"/>
                <a:ea typeface="Verdana"/>
              </a:rPr>
              <a:t>Link demo video</a:t>
            </a:r>
            <a:r>
              <a:rPr b="0" lang="en-US" sz="2000" spc="-1" strike="noStrike">
                <a:solidFill>
                  <a:srgbClr val="3f3f3f"/>
                </a:solidFill>
                <a:latin typeface="Verdana"/>
                <a:ea typeface="Verdana"/>
              </a:rPr>
              <a:t>: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Verdana"/>
                <a:ea typeface="Verdana"/>
                <a:hlinkClick r:id="rId1"/>
              </a:rPr>
              <a:t>https://drive.google.com/file/d/1fSjiJIrxv0anFSU3t8i7TZEO2Vph3RK_/view</a:t>
            </a:r>
            <a:endParaRPr b="0" lang="vi-V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2374920" y="2093400"/>
            <a:ext cx="6525720" cy="4510800"/>
          </a:xfrm>
          <a:prstGeom prst="rect">
            <a:avLst/>
          </a:prstGeom>
          <a:ln w="0">
            <a:noFill/>
          </a:ln>
        </p:spPr>
      </p:pic>
      <p:sp>
        <p:nvSpPr>
          <p:cNvPr id="118" name=""/>
          <p:cNvSpPr/>
          <p:nvPr/>
        </p:nvSpPr>
        <p:spPr>
          <a:xfrm>
            <a:off x="2410200" y="5997960"/>
            <a:ext cx="4577040" cy="4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2200" spc="-1" strike="noStrike">
                <a:solidFill>
                  <a:srgbClr val="000000"/>
                </a:solidFill>
                <a:latin typeface="Arial"/>
              </a:rPr>
              <a:t>Cell Division Demonstrating Screen</a:t>
            </a:r>
            <a:endParaRPr b="0" lang="vi-V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LibreOffice/7.4.6.2$Windows_X86_64 LibreOffice_project/5b1f5509c2decdade7fda905e3e1429a67acd63d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2024-01-12T23:13:09Z</dcterms:modified>
  <cp:revision>18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