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53CEEA-6387-4E29-BC24-B00584206E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88EB7-072B-4526-B70B-BD0BAEF3B8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F63638-11AA-459E-9DE2-58E4CB75A5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8E8FD0-BC2B-4D20-86FC-519371AA8A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6A6F3A-E96F-4F9F-A69A-5138818E72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85FE16-C1C2-4C5A-8BD2-2368F35B8F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B49CA4-D5D3-4F5D-8D94-219B359E9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CA195C-F35F-43CF-A231-E21FE293A7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D2FDC4-38BE-4A3D-B64A-9CE86CC249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97280" y="421920"/>
            <a:ext cx="10058040" cy="63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37BE84-27FA-460A-8842-047D90F992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447890-E30A-40DF-8E2B-B07A825B26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C3DDB-3AFE-48AB-A40B-45B055153D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3745C-F3E7-4847-A45B-5232D7971A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7FD21E-AEE1-47D0-9A45-6F387B4D0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18E655-029D-4B9B-99FD-D630DD713F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1ECE2E-4253-450D-86F3-D17873D6D5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E60213-C0DE-4D4E-989C-73DA1871CD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59262D-FA0D-4EC1-A7A3-6FEEBBDE7B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753B8A-14FF-4B71-82FE-CA6C6305A0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B8AFE3-403B-461D-B371-644078151C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0EFA75-0032-4D8F-A23F-A3F670188C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8030E8-643D-4AC8-B354-ADD2559A17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5F1EEB-8DB0-4C2D-B2CB-0292E5447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1097280" y="421920"/>
            <a:ext cx="10058040" cy="63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441F5C-D834-4D64-BA0D-9CFBAE744E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CA6129-5388-4BC2-A45D-B69D304C17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907DE4-4D1B-40E1-9093-7E906562E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C9A21-85FC-417E-9B37-2055E4E57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555148-3B99-47B8-82FA-56329EF56F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E0E270-0411-41C3-91D6-33FA19D7F5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AD1C8D-BFEE-4800-B139-C746CF5144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7AEA5-8590-4C8A-8FFC-DE7F383AB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5E3C66-717E-4E34-B10B-7556AD93E0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421920"/>
            <a:ext cx="10058040" cy="63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3D9BC-7D5D-44B2-B51E-3642A2E73A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36189-348E-4EB3-AABA-F24B46B3EF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169AE-8862-4CAF-9C22-E4CF4913B8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B0B012-15D8-467B-A300-92464E146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4;p2"/>
          <p:cNvSpPr/>
          <p:nvPr/>
        </p:nvSpPr>
        <p:spPr>
          <a:xfrm>
            <a:off x="1207800" y="4474800"/>
            <a:ext cx="987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7B874B5-A1A9-45C3-A98B-9598BABAE50E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Verdana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" name="Google Shape;18;p2"/>
          <p:cNvSpPr/>
          <p:nvPr/>
        </p:nvSpPr>
        <p:spPr>
          <a:xfrm>
            <a:off x="10429560" y="360720"/>
            <a:ext cx="1035360" cy="1035360"/>
          </a:xfrm>
          <a:prstGeom prst="ellipse">
            <a:avLst/>
          </a:prstGeom>
          <a:noFill/>
          <a:ln w="38100">
            <a:solidFill>
              <a:srgbClr val="61d83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9;p2"/>
          <p:cNvSpPr/>
          <p:nvPr/>
        </p:nvSpPr>
        <p:spPr>
          <a:xfrm>
            <a:off x="10337760" y="4398480"/>
            <a:ext cx="1700280" cy="1700280"/>
          </a:xfrm>
          <a:prstGeom prst="ellipse">
            <a:avLst/>
          </a:prstGeom>
          <a:noFill/>
          <a:ln w="38100">
            <a:solidFill>
              <a:srgbClr val="00a2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20;p2"/>
          <p:cNvSpPr/>
          <p:nvPr/>
        </p:nvSpPr>
        <p:spPr>
          <a:xfrm>
            <a:off x="5664600" y="541080"/>
            <a:ext cx="282960" cy="2829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21;p2"/>
          <p:cNvSpPr/>
          <p:nvPr/>
        </p:nvSpPr>
        <p:spPr>
          <a:xfrm>
            <a:off x="457920" y="5430600"/>
            <a:ext cx="98640" cy="986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22;p2"/>
          <p:cNvSpPr/>
          <p:nvPr/>
        </p:nvSpPr>
        <p:spPr>
          <a:xfrm>
            <a:off x="0" y="-2160"/>
            <a:ext cx="1700280" cy="1700280"/>
          </a:xfrm>
          <a:prstGeom prst="ellipse">
            <a:avLst/>
          </a:prstGeom>
          <a:noFill/>
          <a:ln w="38100">
            <a:solidFill>
              <a:srgbClr val="ff644e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26157FB-CBB1-423C-96CB-636C9D6D9EBB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Verdana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grpSp>
        <p:nvGrpSpPr>
          <p:cNvPr id="51" name="Google Shape;28;p3"/>
          <p:cNvGrpSpPr/>
          <p:nvPr/>
        </p:nvGrpSpPr>
        <p:grpSpPr>
          <a:xfrm>
            <a:off x="384120" y="682920"/>
            <a:ext cx="98640" cy="909720"/>
            <a:chOff x="384120" y="682920"/>
            <a:chExt cx="98640" cy="909720"/>
          </a:xfrm>
        </p:grpSpPr>
        <p:sp>
          <p:nvSpPr>
            <p:cNvPr id="52" name="Google Shape;29;p3"/>
            <p:cNvSpPr/>
            <p:nvPr/>
          </p:nvSpPr>
          <p:spPr>
            <a:xfrm rot="5400000">
              <a:off x="384120" y="845280"/>
              <a:ext cx="98640" cy="986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30;p3"/>
            <p:cNvSpPr/>
            <p:nvPr/>
          </p:nvSpPr>
          <p:spPr>
            <a:xfrm rot="5400000">
              <a:off x="384120" y="1007280"/>
              <a:ext cx="98640" cy="986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31;p3"/>
            <p:cNvSpPr/>
            <p:nvPr/>
          </p:nvSpPr>
          <p:spPr>
            <a:xfrm rot="5400000">
              <a:off x="384120" y="1169640"/>
              <a:ext cx="98640" cy="986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32;p3"/>
            <p:cNvSpPr/>
            <p:nvPr/>
          </p:nvSpPr>
          <p:spPr>
            <a:xfrm rot="5400000">
              <a:off x="384120" y="1331640"/>
              <a:ext cx="98640" cy="986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33;p3"/>
            <p:cNvSpPr/>
            <p:nvPr/>
          </p:nvSpPr>
          <p:spPr>
            <a:xfrm rot="5400000">
              <a:off x="384120" y="1494000"/>
              <a:ext cx="98640" cy="986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34;p3"/>
            <p:cNvSpPr/>
            <p:nvPr/>
          </p:nvSpPr>
          <p:spPr>
            <a:xfrm rot="5400000">
              <a:off x="384120" y="682920"/>
              <a:ext cx="98640" cy="986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36872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36;p3"/>
          <p:cNvSpPr/>
          <p:nvPr/>
        </p:nvSpPr>
        <p:spPr>
          <a:xfrm>
            <a:off x="10429560" y="360720"/>
            <a:ext cx="1035360" cy="1035360"/>
          </a:xfrm>
          <a:prstGeom prst="ellipse">
            <a:avLst/>
          </a:prstGeom>
          <a:noFill/>
          <a:ln w="38100">
            <a:solidFill>
              <a:srgbClr val="61d83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37;p3"/>
          <p:cNvSpPr/>
          <p:nvPr/>
        </p:nvSpPr>
        <p:spPr>
          <a:xfrm>
            <a:off x="5664600" y="125280"/>
            <a:ext cx="176040" cy="17604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38;p3"/>
          <p:cNvSpPr/>
          <p:nvPr/>
        </p:nvSpPr>
        <p:spPr>
          <a:xfrm>
            <a:off x="457920" y="5430600"/>
            <a:ext cx="98640" cy="986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39;p3"/>
          <p:cNvSpPr/>
          <p:nvPr/>
        </p:nvSpPr>
        <p:spPr>
          <a:xfrm>
            <a:off x="11383560" y="6035040"/>
            <a:ext cx="776520" cy="776520"/>
          </a:xfrm>
          <a:prstGeom prst="ellipse">
            <a:avLst/>
          </a:prstGeom>
          <a:noFill/>
          <a:ln w="38100">
            <a:solidFill>
              <a:srgbClr val="00a2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17760" y="758880"/>
            <a:ext cx="735588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417760" y="4663440"/>
            <a:ext cx="735588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63;p5"/>
          <p:cNvSpPr/>
          <p:nvPr/>
        </p:nvSpPr>
        <p:spPr>
          <a:xfrm>
            <a:off x="1158120" y="4485240"/>
            <a:ext cx="987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EB4A4DB-397B-4292-902C-30A07093D922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Verdana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5" name="Google Shape;67;p5"/>
          <p:cNvSpPr/>
          <p:nvPr/>
        </p:nvSpPr>
        <p:spPr>
          <a:xfrm>
            <a:off x="10429560" y="360720"/>
            <a:ext cx="1035360" cy="1035360"/>
          </a:xfrm>
          <a:prstGeom prst="ellipse">
            <a:avLst/>
          </a:prstGeom>
          <a:noFill/>
          <a:ln w="38100">
            <a:solidFill>
              <a:srgbClr val="61d83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68;p5"/>
          <p:cNvSpPr/>
          <p:nvPr/>
        </p:nvSpPr>
        <p:spPr>
          <a:xfrm>
            <a:off x="10337760" y="4398480"/>
            <a:ext cx="1700280" cy="1700280"/>
          </a:xfrm>
          <a:prstGeom prst="ellipse">
            <a:avLst/>
          </a:prstGeom>
          <a:noFill/>
          <a:ln w="38100">
            <a:solidFill>
              <a:srgbClr val="00a2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69;p5"/>
          <p:cNvSpPr/>
          <p:nvPr/>
        </p:nvSpPr>
        <p:spPr>
          <a:xfrm>
            <a:off x="11634840" y="2565720"/>
            <a:ext cx="282960" cy="28296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70;p5"/>
          <p:cNvSpPr/>
          <p:nvPr/>
        </p:nvSpPr>
        <p:spPr>
          <a:xfrm>
            <a:off x="457920" y="5430600"/>
            <a:ext cx="98640" cy="986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71;p5"/>
          <p:cNvSpPr/>
          <p:nvPr/>
        </p:nvSpPr>
        <p:spPr>
          <a:xfrm>
            <a:off x="6120" y="0"/>
            <a:ext cx="1700280" cy="1700280"/>
          </a:xfrm>
          <a:prstGeom prst="ellipse">
            <a:avLst/>
          </a:prstGeom>
          <a:noFill/>
          <a:ln w="38100">
            <a:solidFill>
              <a:srgbClr val="ff644e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" name="Google Shape;72;p5"/>
          <p:cNvGrpSpPr/>
          <p:nvPr/>
        </p:nvGrpSpPr>
        <p:grpSpPr>
          <a:xfrm>
            <a:off x="495360" y="0"/>
            <a:ext cx="11201040" cy="6880680"/>
            <a:chOff x="495360" y="0"/>
            <a:chExt cx="11201040" cy="6880680"/>
          </a:xfrm>
        </p:grpSpPr>
        <p:sp>
          <p:nvSpPr>
            <p:cNvPr id="111" name="Google Shape;73;p5"/>
            <p:cNvSpPr/>
            <p:nvPr/>
          </p:nvSpPr>
          <p:spPr>
            <a:xfrm>
              <a:off x="495360" y="0"/>
              <a:ext cx="1337040" cy="6880680"/>
            </a:xfrm>
            <a:custGeom>
              <a:avLst/>
              <a:gdLst/>
              <a:ahLst/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74;p5"/>
            <p:cNvSpPr/>
            <p:nvPr/>
          </p:nvSpPr>
          <p:spPr>
            <a:xfrm>
              <a:off x="10359360" y="0"/>
              <a:ext cx="1337040" cy="6880680"/>
            </a:xfrm>
            <a:custGeom>
              <a:avLst/>
              <a:gdLst/>
              <a:ahLst/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fSjiJIrxv0anFSU3t8i7TZEO2Vph3RK_/view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199240" y="475920"/>
            <a:ext cx="7793280" cy="89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onsolas"/>
                <a:ea typeface="Consolas"/>
              </a:rPr>
              <a:t>Object Oriented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1828800" y="1463760"/>
            <a:ext cx="8346600" cy="21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600" spc="-1" strike="noStrike">
                <a:solidFill>
                  <a:srgbClr val="050505"/>
                </a:solidFill>
                <a:latin typeface="Calibri"/>
                <a:ea typeface="Calibri"/>
              </a:rPr>
              <a:t>TOPIC 6</a:t>
            </a:r>
            <a:endParaRPr b="0" lang="en-US" sz="4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600" spc="-1" strike="noStrike">
                <a:solidFill>
                  <a:srgbClr val="050505"/>
                </a:solidFill>
                <a:latin typeface="Calibri"/>
                <a:ea typeface="Calibri"/>
              </a:rPr>
              <a:t>Demonstration of types of cell division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3289680" y="3652200"/>
            <a:ext cx="5612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Teacher: PhD Nguyen Thi Thu Trang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Teaching Assistance: Le Thanh Giang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1143000" y="4800600"/>
            <a:ext cx="914400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Group 8: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Ho Van Duc – 20215037 – Test and Debug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Nguyen Huu Duc – 20210192 –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Project Architect, Top Contributer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Dam Tran Ngoc Duc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– 20210208 – Slide, UI Design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Bui Manh Dung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– 20215010 – Report, UI Design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PROBLEM STATEMENT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914760" y="1601640"/>
            <a:ext cx="10515240" cy="46494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203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Overview: </a:t>
            </a:r>
            <a:r>
              <a:rPr b="0" lang="en-US" sz="3200" spc="-1" strike="noStrike">
                <a:solidFill>
                  <a:srgbClr val="050505"/>
                </a:solidFill>
                <a:latin typeface="Calibri"/>
                <a:ea typeface="Calibri"/>
              </a:rPr>
              <a:t>Demonstration of types of cell </a:t>
            </a:r>
            <a:r>
              <a:rPr b="0" lang="en-US" sz="3200" spc="-1" strike="noStrike">
                <a:solidFill>
                  <a:srgbClr val="050505"/>
                </a:solidFill>
                <a:latin typeface="Calibri"/>
                <a:ea typeface="Calibri"/>
              </a:rPr>
              <a:t>division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1440" indent="-203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Basic Knowledge: Cell cycle, Cell Division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575880" y="277200"/>
            <a:ext cx="553212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USE-CASE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70;p14" descr=""/>
          <p:cNvPicPr/>
          <p:nvPr/>
        </p:nvPicPr>
        <p:blipFill>
          <a:blip r:embed="rId1"/>
          <a:stretch/>
        </p:blipFill>
        <p:spPr>
          <a:xfrm>
            <a:off x="1367640" y="1073880"/>
            <a:ext cx="9147960" cy="56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220400" y="509040"/>
            <a:ext cx="9523800" cy="612036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71600" y="11304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GENERAL CLASS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Class diagram of cell package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144240" y="1451880"/>
            <a:ext cx="5771160" cy="45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85800" y="1347480"/>
            <a:ext cx="11223000" cy="50914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Class diagram of screen package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OOP Techniques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045800" y="1371600"/>
            <a:ext cx="9241200" cy="52578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Encapsulation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91440" indent="-12708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Cannot get information from private attributes directly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91440" indent="-12708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→ </a:t>
            </a: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Use public getter/setter methods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91440" indent="-12708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Inheritance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Prokaryote and Eukaryote classes inherit from Cell class.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Polymorphism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Method overloading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Composition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One Cell object has many (cell division) Phases.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Phase is a part-of Cell.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8040" cy="1029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DEMO VIDEO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97280" y="1316160"/>
            <a:ext cx="10058040" cy="969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12708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3f3f3f"/>
                </a:solidFill>
                <a:latin typeface="Verdana"/>
                <a:ea typeface="Verdana"/>
              </a:rPr>
              <a:t>Link demo video</a:t>
            </a:r>
            <a:r>
              <a:rPr b="0" lang="en-US" sz="2000" spc="-1" strike="noStrike">
                <a:solidFill>
                  <a:srgbClr val="3f3f3f"/>
                </a:solidFill>
                <a:latin typeface="Verdana"/>
                <a:ea typeface="Verdana"/>
              </a:rPr>
              <a:t>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1"/>
              </a:rPr>
              <a:t>https://drive.google.com/file/d/1fSjiJIrxv0anFSU3t8i7TZEO2Vph3RK_/view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374920" y="2093400"/>
            <a:ext cx="6526080" cy="451116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 txBox="1"/>
          <p:nvPr/>
        </p:nvSpPr>
        <p:spPr>
          <a:xfrm>
            <a:off x="2410200" y="5997960"/>
            <a:ext cx="45774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US" sz="2200" spc="-1" strike="noStrike">
                <a:latin typeface="Arial"/>
              </a:rPr>
              <a:t>Cell Division Demonstrating Screen</a:t>
            </a:r>
            <a:endParaRPr b="0" i="1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2024-01-06T20:47:52Z</dcterms:modified>
  <cp:revision>16</cp:revision>
  <dc:subject/>
  <dc:title/>
</cp:coreProperties>
</file>