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33"/>
  </p:notesMasterIdLst>
  <p:sldIdLst>
    <p:sldId id="256" r:id="rId3"/>
    <p:sldId id="451" r:id="rId4"/>
    <p:sldId id="450" r:id="rId5"/>
    <p:sldId id="446" r:id="rId6"/>
    <p:sldId id="452" r:id="rId7"/>
    <p:sldId id="453" r:id="rId8"/>
    <p:sldId id="455" r:id="rId9"/>
    <p:sldId id="454" r:id="rId10"/>
    <p:sldId id="456" r:id="rId11"/>
    <p:sldId id="457" r:id="rId12"/>
    <p:sldId id="458" r:id="rId13"/>
    <p:sldId id="459" r:id="rId14"/>
    <p:sldId id="462" r:id="rId15"/>
    <p:sldId id="460" r:id="rId16"/>
    <p:sldId id="461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451"/>
            <p14:sldId id="450"/>
            <p14:sldId id="446"/>
            <p14:sldId id="452"/>
            <p14:sldId id="453"/>
            <p14:sldId id="455"/>
            <p14:sldId id="454"/>
            <p14:sldId id="456"/>
            <p14:sldId id="457"/>
            <p14:sldId id="458"/>
            <p14:sldId id="459"/>
            <p14:sldId id="462"/>
            <p14:sldId id="460"/>
            <p14:sldId id="461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Wentao Cui" initials="WC" lastIdx="2" clrIdx="1">
    <p:extLst>
      <p:ext uri="{19B8F6BF-5375-455C-9EA6-DF929625EA0E}">
        <p15:presenceInfo xmlns:p15="http://schemas.microsoft.com/office/powerpoint/2012/main" userId="S::wentaoc@mellanox.com::6ed7a498-dcfb-4468-af52-f48b7c5e64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2"/>
    <p:restoredTop sz="95873"/>
  </p:normalViewPr>
  <p:slideViewPr>
    <p:cSldViewPr snapToGrid="0" snapToObjects="1">
      <p:cViewPr varScale="1">
        <p:scale>
          <a:sx n="160" d="100"/>
          <a:sy n="160" d="100"/>
        </p:scale>
        <p:origin x="176" y="1800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3T11:24:06.374" idx="1">
    <p:pos x="640" y="101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5/17/21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6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d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ws.amazon.com/rds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vpc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ws.amazon.com/redi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aws.amazon.com/route53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aws.amazon.com/route53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aws.amazon.com/ia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ws.amazon.com/iam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ws.amazon.com/cloudwatch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ws.amazon.com/cloudwatch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7.png"/><Relationship Id="rId2" Type="http://schemas.openxmlformats.org/officeDocument/2006/relationships/hyperlink" Target="https://aws.amazon.com/cloudfron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tiff"/><Relationship Id="rId5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aws.amazon.com/certificate-manager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dedicated-hosts-overview.html#dedicated-hosts-dedicated-instances" TargetMode="External"/><Relationship Id="rId2" Type="http://schemas.openxmlformats.org/officeDocument/2006/relationships/hyperlink" Target="https://docs.aws.amazon.com/AWSEC2/latest/UserGuide/instance-purchasing-options.html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WSEC2/latest/UserGuide/instance-purchasing-options.html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geekbench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reanitexpert.com/intel-amd-and-arm-processors-explained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AMI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aws.amazon.com/AWSEC2/latest/UserGuide/AmazonEB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hyperlink" Target="https://aws.amazon.com/elasticloadbalancing/application-load-balancer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aws.amazon.com/autoscaling/ec2/userguide/AutoScalingGroup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docs.aws.amazon.com/autoscaling/ec2/userguide/AutoScalingGroup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2224" y="913980"/>
            <a:ext cx="10661702" cy="2595563"/>
          </a:xfrm>
        </p:spPr>
        <p:txBody>
          <a:bodyPr/>
          <a:lstStyle/>
          <a:p>
            <a:pPr eaLnBrk="1" hangingPunct="1"/>
            <a:r>
              <a:rPr lang="en-US" altLang="en-US" dirty="0"/>
              <a:t>AWS</a:t>
            </a:r>
            <a:br>
              <a:rPr lang="en-US" altLang="en-US" dirty="0"/>
            </a:br>
            <a:r>
              <a:rPr lang="en-US" altLang="en-US" dirty="0"/>
              <a:t>Solution Architecture Design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313" y="424481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Wentao,Cui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B34-B7E6-C04B-8946-0FBE75C4266F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58AEB50C-93AA-2641-BF90-BBC41324E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RDS – General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AF18DB6-E818-1845-B585-88724B20DE81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184EA5D-CDBB-C54F-AF59-4698CA91387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66D5B6D-DEAD-6047-8C6D-5F5B1946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5" y="1304346"/>
            <a:ext cx="6977433" cy="417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Managed DB service for DB use SQL as 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Provides below 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Automated provisioning, OS patching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backup and restore to specific timestamp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Read replicas for improved read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Multi AZ for Disaster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and Horizontal scaling capability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Storage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Security Encryption, e.g. master/read replicas with AWS KMS, in-flight of 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Instance Type: db.t3.micro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Read replicates for read scalability: master/slave, cross 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Backup enabled</a:t>
            </a:r>
          </a:p>
          <a:p>
            <a:endParaRPr lang="en-US" sz="1200" dirty="0"/>
          </a:p>
          <a:p>
            <a:endParaRPr lang="en-CN" sz="1200" dirty="0"/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441F68-3378-454D-B1E8-7B5D6B3FBFA0}"/>
              </a:ext>
            </a:extLst>
          </p:cNvPr>
          <p:cNvGrpSpPr/>
          <p:nvPr/>
        </p:nvGrpSpPr>
        <p:grpSpPr>
          <a:xfrm>
            <a:off x="7645399" y="1791316"/>
            <a:ext cx="2882901" cy="2629188"/>
            <a:chOff x="7645399" y="1791316"/>
            <a:chExt cx="2882901" cy="2629188"/>
          </a:xfrm>
        </p:grpSpPr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7373DB9B-380B-1649-B67D-6360A46AF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5399" y="3109441"/>
              <a:ext cx="15113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 instance</a:t>
              </a:r>
            </a:p>
          </p:txBody>
        </p:sp>
        <p:pic>
          <p:nvPicPr>
            <p:cNvPr id="29" name="Graphic 37">
              <a:extLst>
                <a:ext uri="{FF2B5EF4-FFF2-40B4-BE49-F238E27FC236}">
                  <a16:creationId xmlns:a16="http://schemas.microsoft.com/office/drawing/2014/main" id="{CD6DE5DC-C41E-0E40-8DD9-54CA09EA9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45" y="1791316"/>
              <a:ext cx="1234209" cy="1234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D7F973E1-4AB0-6A45-ABF0-0AE397ECA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462" y="3989617"/>
              <a:ext cx="14938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MySQL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1" name="Graphic 53">
              <a:extLst>
                <a:ext uri="{FF2B5EF4-FFF2-40B4-BE49-F238E27FC236}">
                  <a16:creationId xmlns:a16="http://schemas.microsoft.com/office/drawing/2014/main" id="{DB744049-FAA6-794C-8C80-600F87803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6699" y="2758851"/>
              <a:ext cx="1132065" cy="113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246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6DECE33D-F590-B54F-A838-CC5F5BB06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RDS – Backup, Contd.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B6CE0D3-59C2-C946-BC31-914AF005F05C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3BAE15B0-9ACF-F741-9795-C867A2693653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6963A85-7F7A-B047-8B30-A21138D9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29" y="1484744"/>
            <a:ext cx="6977433" cy="351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Backups are automatically enabled in 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Automated backups: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Daily full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 logs (5minutes)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Ability to restore to any point in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7Days retention default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Snapshots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Manually triggered by user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Retention of backup for as long as you want</a:t>
            </a:r>
          </a:p>
          <a:p>
            <a:endParaRPr lang="en-CN" sz="1200" dirty="0"/>
          </a:p>
          <a:p>
            <a:endParaRPr lang="en-US" sz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503CED-0627-6A41-B3CC-7A12DA854E10}"/>
              </a:ext>
            </a:extLst>
          </p:cNvPr>
          <p:cNvGrpSpPr/>
          <p:nvPr/>
        </p:nvGrpSpPr>
        <p:grpSpPr>
          <a:xfrm>
            <a:off x="6602411" y="1362691"/>
            <a:ext cx="2882901" cy="2629188"/>
            <a:chOff x="7645399" y="1791316"/>
            <a:chExt cx="2882901" cy="2629188"/>
          </a:xfrm>
        </p:grpSpPr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03768AD3-8E2A-E846-A733-5FE56AA60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5399" y="3109441"/>
              <a:ext cx="15113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 instance</a:t>
              </a:r>
            </a:p>
          </p:txBody>
        </p:sp>
        <p:pic>
          <p:nvPicPr>
            <p:cNvPr id="27" name="Graphic 37">
              <a:extLst>
                <a:ext uri="{FF2B5EF4-FFF2-40B4-BE49-F238E27FC236}">
                  <a16:creationId xmlns:a16="http://schemas.microsoft.com/office/drawing/2014/main" id="{42B30EDD-2773-D441-899E-476858DA3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45" y="1791316"/>
              <a:ext cx="1234209" cy="1234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1B261E7B-BAAD-594E-8DC0-C5FDA1FD3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462" y="3989617"/>
              <a:ext cx="14938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MySQL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29" name="Graphic 53">
              <a:extLst>
                <a:ext uri="{FF2B5EF4-FFF2-40B4-BE49-F238E27FC236}">
                  <a16:creationId xmlns:a16="http://schemas.microsoft.com/office/drawing/2014/main" id="{2577DD48-BB0F-5041-AF73-70FC1FBA5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6699" y="2758851"/>
              <a:ext cx="1132065" cy="1132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768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8AD39552-29D0-7048-BAD0-4B52673FA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RDS – Read Replicas, Contd.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578C3E9-2019-8348-89B1-8249F0F97B00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F5C65D2-4DBC-6A41-8AF2-74CA05CC9833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385FFFE-9A36-CD4A-A676-85A690142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51" y="1226126"/>
            <a:ext cx="5727604" cy="411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Within AZ, cross AZ or cross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Replication is ASYNC, reads are eventually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Application must update to maintain connection to leverage read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capability of Disaster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There’s network cost when data goes cross 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 cost within single AZ</a:t>
            </a:r>
          </a:p>
          <a:p>
            <a:endParaRPr lang="en-CN" sz="1200" dirty="0"/>
          </a:p>
          <a:p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513F2E-CD48-BB4C-842B-40D7BDDC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655" y="1101411"/>
            <a:ext cx="5111173" cy="355992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B783EA9-3D94-FD46-BA0D-4C2FDD5A5B50}"/>
              </a:ext>
            </a:extLst>
          </p:cNvPr>
          <p:cNvSpPr/>
          <p:nvPr/>
        </p:nvSpPr>
        <p:spPr>
          <a:xfrm>
            <a:off x="7118350" y="5602700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https://aws.amazon.com/rds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449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9FF928FA-F6D0-B440-8A49-1E4E5D2EC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RDS – Sync Replication, Contd.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A3758F5-E864-9D4B-9DFD-FFB3B4D80902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A96585E5-662C-9245-8B2C-562E1E2563DC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AFCF05F-9228-1748-9F56-B615F4C8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51" y="1226126"/>
            <a:ext cx="5727604" cy="411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One DNS name, automatic app failover to standby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High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Failover in case of loss of AZ, network, instance or storage failure</a:t>
            </a:r>
          </a:p>
          <a:p>
            <a:endParaRPr lang="en-CN" sz="1200" dirty="0"/>
          </a:p>
          <a:p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E333E8-9137-FB4C-A19C-7CA997AB9D4C}"/>
              </a:ext>
            </a:extLst>
          </p:cNvPr>
          <p:cNvSpPr/>
          <p:nvPr/>
        </p:nvSpPr>
        <p:spPr>
          <a:xfrm>
            <a:off x="7118350" y="5602700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https://aws.amazon.com/rds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63C462-7037-1741-966A-50DD447B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813" y="947523"/>
            <a:ext cx="4276547" cy="37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3878C2ED-5405-A44D-9C77-FC66932C9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Network – Virtual Private Network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8EDDED61-CBD4-2147-9E59-8898B0C1BB70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A75C1E5-A9F7-6945-A401-EE1FA991D8CC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A51FB38-DDD8-9248-BBFA-163AEF965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5" y="1304346"/>
            <a:ext cx="6429023" cy="468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Two subnets are created in each 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Public subnet for webserver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Private subnet for RDS/MySQL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Internet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helps VPC instance to connect with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Scales horizontally and HA is available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NAT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Allow instance in the private subnet to connect to the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Elastic IP attached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Different security groups are created as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RDS/MySQL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Application Load Balancer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ElastiCache</a:t>
            </a:r>
            <a:r>
              <a:rPr lang="en-US" sz="1400" dirty="0"/>
              <a:t> – Redis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EC2-ALB: used for the connection between EC2 instance and MySQL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Elastic IP: attached to NAT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DNS enabled</a:t>
            </a:r>
          </a:p>
          <a:p>
            <a:endParaRPr lang="en-US" sz="1200" dirty="0"/>
          </a:p>
          <a:p>
            <a:endParaRPr lang="en-CN" sz="1200" dirty="0"/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0F6256-4246-F64B-8E59-01B71A09DB2F}"/>
              </a:ext>
            </a:extLst>
          </p:cNvPr>
          <p:cNvGrpSpPr/>
          <p:nvPr/>
        </p:nvGrpSpPr>
        <p:grpSpPr>
          <a:xfrm>
            <a:off x="6650182" y="1457179"/>
            <a:ext cx="5173423" cy="3775653"/>
            <a:chOff x="6650182" y="1442891"/>
            <a:chExt cx="5173423" cy="37756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8BC93E-67DE-CB47-97C1-045800078D93}"/>
                </a:ext>
              </a:extLst>
            </p:cNvPr>
            <p:cNvSpPr/>
            <p:nvPr/>
          </p:nvSpPr>
          <p:spPr bwMode="auto">
            <a:xfrm>
              <a:off x="6705092" y="2200746"/>
              <a:ext cx="5118513" cy="292413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C0A3AD-C596-BD4A-90F1-38685ED4EF6C}"/>
                </a:ext>
              </a:extLst>
            </p:cNvPr>
            <p:cNvSpPr/>
            <p:nvPr/>
          </p:nvSpPr>
          <p:spPr bwMode="auto">
            <a:xfrm>
              <a:off x="6899504" y="1867548"/>
              <a:ext cx="1921223" cy="3350996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pic>
          <p:nvPicPr>
            <p:cNvPr id="31" name="Graphic 12">
              <a:extLst>
                <a:ext uri="{FF2B5EF4-FFF2-40B4-BE49-F238E27FC236}">
                  <a16:creationId xmlns:a16="http://schemas.microsoft.com/office/drawing/2014/main" id="{AC3750BF-E4F1-5349-8620-CFBBA0C5D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182" y="1442891"/>
              <a:ext cx="249322" cy="28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Graphic 13">
              <a:extLst>
                <a:ext uri="{FF2B5EF4-FFF2-40B4-BE49-F238E27FC236}">
                  <a16:creationId xmlns:a16="http://schemas.microsoft.com/office/drawing/2014/main" id="{B7C290A3-431C-394A-8F5B-FDCFD9E67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092" y="2200746"/>
              <a:ext cx="249322" cy="28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ADA16E-40A6-CF4A-97F4-95BD478F5D3F}"/>
                </a:ext>
              </a:extLst>
            </p:cNvPr>
            <p:cNvSpPr/>
            <p:nvPr/>
          </p:nvSpPr>
          <p:spPr bwMode="auto">
            <a:xfrm>
              <a:off x="9735127" y="1868652"/>
              <a:ext cx="2011307" cy="334989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pic>
          <p:nvPicPr>
            <p:cNvPr id="42" name="Graphic 23">
              <a:extLst>
                <a:ext uri="{FF2B5EF4-FFF2-40B4-BE49-F238E27FC236}">
                  <a16:creationId xmlns:a16="http://schemas.microsoft.com/office/drawing/2014/main" id="{289F882B-340B-E942-9BCC-92DF76FD8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0041" y="2977223"/>
              <a:ext cx="354690" cy="407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Graphic 27">
              <a:extLst>
                <a:ext uri="{FF2B5EF4-FFF2-40B4-BE49-F238E27FC236}">
                  <a16:creationId xmlns:a16="http://schemas.microsoft.com/office/drawing/2014/main" id="{B79EBDE9-F4BE-9542-BD34-F83C983EE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090" y="2929653"/>
              <a:ext cx="354690" cy="407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EAD99D-E668-0242-8E36-62903A7F686E}"/>
                </a:ext>
              </a:extLst>
            </p:cNvPr>
            <p:cNvSpPr/>
            <p:nvPr/>
          </p:nvSpPr>
          <p:spPr>
            <a:xfrm>
              <a:off x="7057318" y="2540003"/>
              <a:ext cx="1440137" cy="957664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Security group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C1E905-DF8C-F243-A6F6-EC5663C17AA4}"/>
                </a:ext>
              </a:extLst>
            </p:cNvPr>
            <p:cNvSpPr/>
            <p:nvPr/>
          </p:nvSpPr>
          <p:spPr>
            <a:xfrm>
              <a:off x="9888825" y="2519652"/>
              <a:ext cx="1440137" cy="957664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Security group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C6A36C-8216-1643-B20E-0B276A6C92DA}"/>
                </a:ext>
              </a:extLst>
            </p:cNvPr>
            <p:cNvSpPr/>
            <p:nvPr/>
          </p:nvSpPr>
          <p:spPr>
            <a:xfrm>
              <a:off x="7057318" y="4061772"/>
              <a:ext cx="1508907" cy="957664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 Security group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F0A174D-A134-6041-87D6-5399B4D62C4B}"/>
                </a:ext>
              </a:extLst>
            </p:cNvPr>
            <p:cNvSpPr/>
            <p:nvPr/>
          </p:nvSpPr>
          <p:spPr>
            <a:xfrm>
              <a:off x="9888825" y="4055173"/>
              <a:ext cx="1508907" cy="957664"/>
            </a:xfrm>
            <a:prstGeom prst="rect">
              <a:avLst/>
            </a:prstGeom>
            <a:noFill/>
            <a:ln w="12700">
              <a:solidFill>
                <a:srgbClr val="DF33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anchorCtr="1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DF33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 Security group</a:t>
              </a:r>
            </a:p>
          </p:txBody>
        </p:sp>
        <p:pic>
          <p:nvPicPr>
            <p:cNvPr id="56" name="Graphic 17">
              <a:extLst>
                <a:ext uri="{FF2B5EF4-FFF2-40B4-BE49-F238E27FC236}">
                  <a16:creationId xmlns:a16="http://schemas.microsoft.com/office/drawing/2014/main" id="{33D7CF14-9DF3-CE43-AA79-2E5D3E86A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532" y="3603934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8">
              <a:extLst>
                <a:ext uri="{FF2B5EF4-FFF2-40B4-BE49-F238E27FC236}">
                  <a16:creationId xmlns:a16="http://schemas.microsoft.com/office/drawing/2014/main" id="{8C8C392A-EAD4-8B47-963C-37430ED4B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347" y="3696162"/>
              <a:ext cx="14278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58" name="Graphic 17">
              <a:extLst>
                <a:ext uri="{FF2B5EF4-FFF2-40B4-BE49-F238E27FC236}">
                  <a16:creationId xmlns:a16="http://schemas.microsoft.com/office/drawing/2014/main" id="{B4B687B8-F5D8-C847-B5C7-8FD25D2DC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9481" y="3571439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A4402A46-B485-494E-8FA9-AB537FD52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7192" y="3648889"/>
              <a:ext cx="14278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62F87137-65F9-0847-9665-18890DED2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2166" y="2276300"/>
              <a:ext cx="17684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1" name="Graphic 19">
              <a:extLst>
                <a:ext uri="{FF2B5EF4-FFF2-40B4-BE49-F238E27FC236}">
                  <a16:creationId xmlns:a16="http://schemas.microsoft.com/office/drawing/2014/main" id="{654A445A-C8C6-764D-8338-3205DFBCC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453" y="179528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Graphic 53">
              <a:extLst>
                <a:ext uri="{FF2B5EF4-FFF2-40B4-BE49-F238E27FC236}">
                  <a16:creationId xmlns:a16="http://schemas.microsoft.com/office/drawing/2014/main" id="{5A0A1B1E-5AE8-B346-AB9C-9C169F626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616" y="4373496"/>
              <a:ext cx="467750" cy="46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Graphic 53">
              <a:extLst>
                <a:ext uri="{FF2B5EF4-FFF2-40B4-BE49-F238E27FC236}">
                  <a16:creationId xmlns:a16="http://schemas.microsoft.com/office/drawing/2014/main" id="{246D533B-91D2-8847-A94A-D0C19B45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1861" y="4382242"/>
              <a:ext cx="467750" cy="46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D5641A5-5D5E-454A-A6AF-AFB3E2218DD8}"/>
                </a:ext>
              </a:extLst>
            </p:cNvPr>
            <p:cNvSpPr/>
            <p:nvPr/>
          </p:nvSpPr>
          <p:spPr>
            <a:xfrm>
              <a:off x="6954414" y="1451975"/>
              <a:ext cx="9156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47265C-BFC7-B645-BCA0-8773E6ED84BF}"/>
              </a:ext>
            </a:extLst>
          </p:cNvPr>
          <p:cNvSpPr/>
          <p:nvPr/>
        </p:nvSpPr>
        <p:spPr>
          <a:xfrm>
            <a:off x="7118350" y="5602700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https://aws.amazon.com/vpc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948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EB837B63-08AC-BB4E-8E73-DEFCAD48F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S3 – Storage and Data Management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FDD1802-C93B-CB49-9B5B-7CC758C53DB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4924B97D-C9C7-4841-813C-AF5AB19D90CC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4DB9AC6-F7D9-E64F-A5C1-32FCA2866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5" y="1304346"/>
            <a:ext cx="6429023" cy="436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Store objects(files) in “buckets” (directories)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Globally unique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Objects have a Key, and key is the FULL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Version is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Enabled in bucket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Protect against unintended deletes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Easy to roll back to previous version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Encryption of objects is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SSE-S3, encrypts S3 object using keys managed by 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SSE-KMS: leverage AWS key Management Service to manage encryption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SSE-C: manager your own encryption keys</a:t>
            </a:r>
            <a:endParaRPr lang="en-US" sz="1200" dirty="0"/>
          </a:p>
        </p:txBody>
      </p:sp>
      <p:pic>
        <p:nvPicPr>
          <p:cNvPr id="33" name="Graphic 8">
            <a:extLst>
              <a:ext uri="{FF2B5EF4-FFF2-40B4-BE49-F238E27FC236}">
                <a16:creationId xmlns:a16="http://schemas.microsoft.com/office/drawing/2014/main" id="{DD1D0417-6E17-3443-820C-44AC65CC5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99" y="1709159"/>
            <a:ext cx="992981" cy="99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2DA95E19-CA03-0749-91CA-3782476C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2785949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077896-32C3-9F4E-B968-D513407CA138}"/>
              </a:ext>
            </a:extLst>
          </p:cNvPr>
          <p:cNvSpPr/>
          <p:nvPr/>
        </p:nvSpPr>
        <p:spPr>
          <a:xfrm>
            <a:off x="7738989" y="5550625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https://aws.amazon.com/s3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537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41BBAB6B-5553-1945-8F4E-A37BAA61C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S3 – Backup Script of Archival Strategy, Contd.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9BD6903-905E-F540-BFFC-ED6D7E75F56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84CBDDF8-CC34-544F-B593-A5545ED7945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A18DECA-B165-5A4F-B2DE-12A73B193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707179"/>
            <a:ext cx="5402262" cy="327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Backup script is created, and it’s used to backup data to S3 bucket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Inactive data with greater than 6 months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scheduled task to execute backup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Linux native “</a:t>
            </a:r>
            <a:r>
              <a:rPr lang="en-US" sz="1400" dirty="0" err="1"/>
              <a:t>crond</a:t>
            </a:r>
            <a:r>
              <a:rPr lang="en-US" sz="1400" dirty="0"/>
              <a:t>”, or AWS CloudWatch plus Lambda Function based Serverless solution can be used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56C7DD-6E4C-ED4F-8D77-ACE3C14D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59" y="3823728"/>
            <a:ext cx="5270442" cy="18858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B79B3-0EC3-7D47-AB2F-22EF897738E1}"/>
              </a:ext>
            </a:extLst>
          </p:cNvPr>
          <p:cNvGrpSpPr/>
          <p:nvPr/>
        </p:nvGrpSpPr>
        <p:grpSpPr>
          <a:xfrm>
            <a:off x="5919061" y="1376979"/>
            <a:ext cx="5730813" cy="2223552"/>
            <a:chOff x="5835299" y="3262848"/>
            <a:chExt cx="5730813" cy="2223552"/>
          </a:xfrm>
        </p:grpSpPr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B6756978-8D81-FE4B-9A51-683A47135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6262" y="4807815"/>
              <a:ext cx="12906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Bucket with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objects</a:t>
              </a:r>
            </a:p>
          </p:txBody>
        </p:sp>
        <p:pic>
          <p:nvPicPr>
            <p:cNvPr id="20" name="Graphic 31">
              <a:extLst>
                <a:ext uri="{FF2B5EF4-FFF2-40B4-BE49-F238E27FC236}">
                  <a16:creationId xmlns:a16="http://schemas.microsoft.com/office/drawing/2014/main" id="{5FB11841-6F67-AC4A-A58E-95233B9FD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5588" y="3987018"/>
              <a:ext cx="820797" cy="820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Graphic 17">
              <a:extLst>
                <a:ext uri="{FF2B5EF4-FFF2-40B4-BE49-F238E27FC236}">
                  <a16:creationId xmlns:a16="http://schemas.microsoft.com/office/drawing/2014/main" id="{047AE2D9-E0F5-3841-9458-47701A0D6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406" y="410216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625BC263-EFE0-6441-8D78-72663E03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6837" y="4864167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F54275-20FC-654A-AFBB-788A6EB9F44F}"/>
                </a:ext>
              </a:extLst>
            </p:cNvPr>
            <p:cNvSpPr/>
            <p:nvPr/>
          </p:nvSpPr>
          <p:spPr>
            <a:xfrm>
              <a:off x="5835299" y="3264564"/>
              <a:ext cx="5730813" cy="22218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6" name="Graphic 7">
              <a:extLst>
                <a:ext uri="{FF2B5EF4-FFF2-40B4-BE49-F238E27FC236}">
                  <a16:creationId xmlns:a16="http://schemas.microsoft.com/office/drawing/2014/main" id="{8B73A70A-66A0-2A45-A5D6-3C427FB61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3858" y="4096615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4E25AAB4-30C7-6743-B791-5D7BE1CED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396" y="4807815"/>
              <a:ext cx="15065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21" name="Graphic 5">
              <a:extLst>
                <a:ext uri="{FF2B5EF4-FFF2-40B4-BE49-F238E27FC236}">
                  <a16:creationId xmlns:a16="http://schemas.microsoft.com/office/drawing/2014/main" id="{7BF10B56-859C-F34B-BBC7-FD528F40E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097" y="3262848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783C17E-BAE2-704F-B560-879F1A4C40D3}"/>
                </a:ext>
              </a:extLst>
            </p:cNvPr>
            <p:cNvCxnSpPr>
              <a:cxnSpLocks/>
            </p:cNvCxnSpPr>
            <p:nvPr/>
          </p:nvCxnSpPr>
          <p:spPr>
            <a:xfrm>
              <a:off x="7577184" y="4452215"/>
              <a:ext cx="1266674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205F55A7-191F-0045-B101-52FD04A34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5271" y="4166346"/>
              <a:ext cx="13285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Trigger 1 hour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F5D04BC-3FE7-CF48-861B-3D37DD64D97A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9555058" y="4443345"/>
              <a:ext cx="833601" cy="887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158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9F618B88-1F5D-B341-9360-9CFA7F344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ElastiCache</a:t>
            </a:r>
            <a:r>
              <a:rPr lang="en-US" altLang="en-US" dirty="0"/>
              <a:t> Overview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1236A47-7B13-ED48-B66D-7588F311C47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4855D627-BCAF-8F43-B28C-6CA94040267E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4CD4BD-F74A-5B46-A310-B7E98FA9F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" y="1328737"/>
            <a:ext cx="5402262" cy="327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Managed Redis/Memcached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In-memory and sub-millisecond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Multi-nodes cluster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Multi AZ and read replicas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Backup/Snapshot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Security through IAM, Security Groups, KMS and Redis 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 case: Key/Value store, frequent reads and less writes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4FC49A-8FD9-4F44-8D3B-8267E96DB1A7}"/>
              </a:ext>
            </a:extLst>
          </p:cNvPr>
          <p:cNvSpPr/>
          <p:nvPr/>
        </p:nvSpPr>
        <p:spPr>
          <a:xfrm>
            <a:off x="7081765" y="5700644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https://aws.amazon.com/redis</a:t>
            </a:r>
            <a:endParaRPr 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D3A1BD-DA7E-ED4A-81C8-9A476910A575}"/>
              </a:ext>
            </a:extLst>
          </p:cNvPr>
          <p:cNvGrpSpPr/>
          <p:nvPr/>
        </p:nvGrpSpPr>
        <p:grpSpPr>
          <a:xfrm>
            <a:off x="6443648" y="1534829"/>
            <a:ext cx="3945054" cy="2816843"/>
            <a:chOff x="6443648" y="1534829"/>
            <a:chExt cx="3945054" cy="2816843"/>
          </a:xfrm>
        </p:grpSpPr>
        <p:pic>
          <p:nvPicPr>
            <p:cNvPr id="16" name="Graphic 21">
              <a:extLst>
                <a:ext uri="{FF2B5EF4-FFF2-40B4-BE49-F238E27FC236}">
                  <a16:creationId xmlns:a16="http://schemas.microsoft.com/office/drawing/2014/main" id="{9726EA1D-32A5-F246-9F77-1374A65C3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617" y="1534829"/>
              <a:ext cx="1018306" cy="1018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0E37D8CF-373A-AF41-A853-6F9C46F15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6839" y="2553135"/>
              <a:ext cx="22018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ElastiCache</a:t>
              </a:r>
            </a:p>
          </p:txBody>
        </p:sp>
        <p:pic>
          <p:nvPicPr>
            <p:cNvPr id="13" name="Graphic 56">
              <a:extLst>
                <a:ext uri="{FF2B5EF4-FFF2-40B4-BE49-F238E27FC236}">
                  <a16:creationId xmlns:a16="http://schemas.microsoft.com/office/drawing/2014/main" id="{AEE7AB26-2459-6F4E-AA81-0CB414DBC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6672449" y="1842759"/>
              <a:ext cx="699207" cy="69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5755D421-891F-A844-A953-007B2EE40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3648" y="2568524"/>
              <a:ext cx="11159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T3 instance</a:t>
              </a:r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B1510DE1-22B8-924D-B467-C5660955D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0851" y="3920785"/>
              <a:ext cx="14938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MySQL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18" name="Graphic 53">
              <a:extLst>
                <a:ext uri="{FF2B5EF4-FFF2-40B4-BE49-F238E27FC236}">
                  <a16:creationId xmlns:a16="http://schemas.microsoft.com/office/drawing/2014/main" id="{DD4C13CE-527B-994F-8406-13F2AEC32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169" y="3261594"/>
              <a:ext cx="559480" cy="55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52D6F9-59F4-CB48-93FC-29079C10BDDE}"/>
                </a:ext>
              </a:extLst>
            </p:cNvPr>
            <p:cNvCxnSpPr>
              <a:cxnSpLocks/>
            </p:cNvCxnSpPr>
            <p:nvPr/>
          </p:nvCxnSpPr>
          <p:spPr>
            <a:xfrm>
              <a:off x="7391716" y="2187418"/>
              <a:ext cx="1218405" cy="494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82DA3F6-65B1-904C-ACA7-655ED3B7A655}"/>
                </a:ext>
              </a:extLst>
            </p:cNvPr>
            <p:cNvSpPr/>
            <p:nvPr/>
          </p:nvSpPr>
          <p:spPr>
            <a:xfrm flipH="1" flipV="1">
              <a:off x="7115565" y="2830134"/>
              <a:ext cx="1843604" cy="725194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25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46D4E93E-0577-3146-88B5-BAB9381CC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ElastiCache</a:t>
            </a:r>
            <a:r>
              <a:rPr lang="en-US" altLang="en-US" dirty="0"/>
              <a:t> - PHP MySQL Query Optimization Sample, Contd.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E8E86C9-DD80-CA4C-A5E5-C7130C29CC54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98C471FC-2604-7F48-AA9E-5D901EA36B9B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40044F1-538E-8F48-86D7-7609223F8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" y="1328737"/>
            <a:ext cx="5402262" cy="327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Optimization for SQL “SELECT” statement of product table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Get data from Redis directly, if data exist in 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Get data from MySQL and insert into Redis, if data does not exist in Redis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11C968-CA63-9741-BCC4-B6F712AB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206" y="995587"/>
            <a:ext cx="4347633" cy="4866826"/>
          </a:xfrm>
          <a:prstGeom prst="rect">
            <a:avLst/>
          </a:prstGeom>
        </p:spPr>
      </p:pic>
      <p:pic>
        <p:nvPicPr>
          <p:cNvPr id="13" name="Graphic 21">
            <a:extLst>
              <a:ext uri="{FF2B5EF4-FFF2-40B4-BE49-F238E27FC236}">
                <a16:creationId xmlns:a16="http://schemas.microsoft.com/office/drawing/2014/main" id="{5AEE0334-FC52-DB4C-8EDF-4DF54D917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382" y="5131567"/>
            <a:ext cx="916914" cy="91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146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02FBFA24-5EF2-FF4E-B105-34CB8E92B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Route53</a:t>
            </a:r>
            <a:r>
              <a:rPr lang="en-US" altLang="en-US" dirty="0"/>
              <a:t> Overview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3CA1564-8718-884A-891B-F9854C3635D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B4D319C3-655D-CB47-AFE3-2160D026CD52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D64D550-AE26-7040-B4B9-9F55DCCB6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" y="1328737"/>
            <a:ext cx="5402262" cy="327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Managed DNS – Domain Name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Collection rules and records which helps clients understand how to reach server through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Common record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A: hostname to IPv4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AAAA: hostname to IPv6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CNAME: hostname to hostname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Alias: hostname to AWS resource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418100-D6BD-014A-9987-CCBE7B3DD5C2}"/>
              </a:ext>
            </a:extLst>
          </p:cNvPr>
          <p:cNvSpPr/>
          <p:nvPr/>
        </p:nvSpPr>
        <p:spPr>
          <a:xfrm>
            <a:off x="7081765" y="5700644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https://aws.amazon.com/route53</a:t>
            </a:r>
            <a:endParaRPr lang="en-US" sz="1400" dirty="0"/>
          </a:p>
        </p:txBody>
      </p:sp>
      <p:pic>
        <p:nvPicPr>
          <p:cNvPr id="16" name="Graphic 21">
            <a:extLst>
              <a:ext uri="{FF2B5EF4-FFF2-40B4-BE49-F238E27FC236}">
                <a16:creationId xmlns:a16="http://schemas.microsoft.com/office/drawing/2014/main" id="{BA46F6BE-7117-824E-822B-FADA7DF9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22062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2">
            <a:extLst>
              <a:ext uri="{FF2B5EF4-FFF2-40B4-BE49-F238E27FC236}">
                <a16:creationId xmlns:a16="http://schemas.microsoft.com/office/drawing/2014/main" id="{C13FE7D1-8C0B-B444-B277-74575D6E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13215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</p:spTree>
    <p:extLst>
      <p:ext uri="{BB962C8B-B14F-4D97-AF65-F5344CB8AC3E}">
        <p14:creationId xmlns:p14="http://schemas.microsoft.com/office/powerpoint/2010/main" val="323161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D1DF4D8E-D9B3-8042-93BA-3266CFE69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- Background &amp; Objective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511C168-DF5B-D44E-9246-E667D822384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E7461DAE-8C5A-FF40-9B0A-67211AFFADE4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0FC00F1-5375-984D-B010-A91B70E64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1188469"/>
            <a:ext cx="8441314" cy="476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and small startup 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LAMP – MySQL + Apache + PHP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Running on one desktop PC within small office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With enough confident of rapid development in 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few concerns and uncertainty </a:t>
            </a:r>
          </a:p>
          <a:p>
            <a:pPr lvl="1"/>
            <a:endParaRPr lang="en-US" sz="1200" dirty="0"/>
          </a:p>
          <a:p>
            <a:r>
              <a:rPr lang="en-US" sz="1800" b="1" dirty="0"/>
              <a:t>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High Availability &amp; Disaster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Backup and Recovery Flexibility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Cost </a:t>
            </a:r>
          </a:p>
          <a:p>
            <a:endParaRPr lang="en-CN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933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4DAF74CD-A18E-C644-B741-E207EF6B6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Route53</a:t>
            </a:r>
            <a:r>
              <a:rPr lang="en-US" altLang="en-US" dirty="0"/>
              <a:t> Solution Design, Contd.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8EC6686-9B22-CD49-BEAB-6B111BB5E57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E2936197-1139-D041-B79E-4C0FABFD365D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E65332-9651-874B-BF06-609713A75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715657"/>
            <a:ext cx="4966494" cy="292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TTL (Time to Live): 300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Routing policy: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Record Type: CNAME, points to Application Load Balancer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ABD6EB-E9D4-5042-BDF5-D3D34B0D1FF2}"/>
              </a:ext>
            </a:extLst>
          </p:cNvPr>
          <p:cNvSpPr/>
          <p:nvPr/>
        </p:nvSpPr>
        <p:spPr>
          <a:xfrm>
            <a:off x="7081765" y="5700644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https://aws.amazon.com/route53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5BF2E5-3241-2943-8F1D-FE0D3C44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33" y="1715657"/>
            <a:ext cx="4271963" cy="22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4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A0CC3301-A4FB-9B4B-9708-EB09BC242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IAM – Identity and Access Management </a:t>
            </a:r>
            <a:endParaRPr lang="en-US" alt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DEC7387-2298-3247-AA25-76007C2B0BC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DA345F2-C3A4-F349-9740-06D6948371D4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07DCAC4-D274-0F4C-BC09-64092E901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241920"/>
            <a:ext cx="6511893" cy="38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Provides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Global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Groups only contain users, not other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Users don’t have belong to a group, and user can belong multiple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Users are created with proper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Policies are written in JSON (JavaScript Object Notation), and can be assigned to users and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MFA( Multi Factor Authentication)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122F-8478-5347-8D27-90F0D5C50892}"/>
              </a:ext>
            </a:extLst>
          </p:cNvPr>
          <p:cNvSpPr/>
          <p:nvPr/>
        </p:nvSpPr>
        <p:spPr>
          <a:xfrm>
            <a:off x="7236295" y="5695080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https://aws.amazon.com/iam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B211CF-7A49-6E42-8B75-319A8940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28" y="1241920"/>
            <a:ext cx="5340743" cy="2314945"/>
          </a:xfrm>
          <a:prstGeom prst="rect">
            <a:avLst/>
          </a:prstGeom>
        </p:spPr>
      </p:pic>
      <p:pic>
        <p:nvPicPr>
          <p:cNvPr id="18" name="Graphic 19">
            <a:extLst>
              <a:ext uri="{FF2B5EF4-FFF2-40B4-BE49-F238E27FC236}">
                <a16:creationId xmlns:a16="http://schemas.microsoft.com/office/drawing/2014/main" id="{150706CA-75C1-C146-82B0-91B4C7EA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55" y="41036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06EFB077-582E-0646-B739-AD6A933F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5" y="4887363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183688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0244AA4F-CFC9-C64C-9091-86D80C29D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IAM – Solution Design Contd.</a:t>
            </a:r>
            <a:endParaRPr lang="en-US" alt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7C681B3-B806-404B-921A-859AD5660CB0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404CDA73-EA9F-2648-B544-788A86BFF352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1F051B2-FB76-8C43-8D67-CBF24706D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65" y="1408062"/>
            <a:ext cx="6633296" cy="34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New user e.g. “</a:t>
            </a:r>
            <a:r>
              <a:rPr lang="en-US" sz="1800" dirty="0" err="1"/>
              <a:t>aws_cli_admin</a:t>
            </a:r>
            <a:r>
              <a:rPr lang="en-US" sz="1800" dirty="0"/>
              <a:t>” with “Programmatic access” access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“</a:t>
            </a:r>
            <a:r>
              <a:rPr lang="en-US" sz="1800" dirty="0" err="1"/>
              <a:t>aws_cli_admin</a:t>
            </a:r>
            <a:r>
              <a:rPr lang="en-US" sz="1800" dirty="0"/>
              <a:t>” is used to execute backup script , to backup data to from webserver to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secure and robust JSON polices need to be designed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users, groups with different roles can be created to meet “delivery team expands” requirement in the future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62253-9E98-254B-BF0E-F91C8A7EC164}"/>
              </a:ext>
            </a:extLst>
          </p:cNvPr>
          <p:cNvSpPr/>
          <p:nvPr/>
        </p:nvSpPr>
        <p:spPr>
          <a:xfrm>
            <a:off x="7508009" y="5634530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https://aws.amazon.com/iam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A2F4F-B1D7-6244-A794-6BEAD61D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444" y="2018787"/>
            <a:ext cx="3195774" cy="22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8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B124D946-2FA4-044C-A059-7218EA6C6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CloudWatch Overview</a:t>
            </a:r>
            <a:endParaRPr lang="en-US" alt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5DC478D-FF1A-6442-B18C-42C6BCE4F0E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E3E32D2B-2C5A-0B45-B937-F4720B0D6ECB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B5527ED-BCD0-A646-8120-61F6925A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2" y="1134528"/>
            <a:ext cx="6633296" cy="34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Provides metrics for every services in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Metric is a variable to monitor, e.g. CPU Utilization, </a:t>
            </a:r>
            <a:r>
              <a:rPr lang="en-US" sz="1800" dirty="0" err="1"/>
              <a:t>NetworkIn</a:t>
            </a:r>
            <a:r>
              <a:rPr lang="en-US" sz="1800" dirty="0"/>
              <a:t>/</a:t>
            </a:r>
            <a:r>
              <a:rPr lang="en-US" sz="1800" dirty="0" err="1"/>
              <a:t>NetworkOut</a:t>
            </a:r>
            <a:r>
              <a:rPr lang="en-US" sz="1800" dirty="0"/>
              <a:t>, </a:t>
            </a:r>
            <a:r>
              <a:rPr lang="en-US" sz="1800" dirty="0" err="1"/>
              <a:t>DiskReadBytes</a:t>
            </a:r>
            <a:r>
              <a:rPr lang="en-US" sz="1800" dirty="0"/>
              <a:t>/</a:t>
            </a:r>
            <a:r>
              <a:rPr lang="en-US" sz="1800" dirty="0" err="1"/>
              <a:t>DiskWriteBytes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Dimension, a name/value pair that is part of the identity of a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Up to 10 dimensions per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Metrics have timestamps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Dashboards of metrics can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024A20-DD61-CF48-B44D-520FC3EA1F4A}"/>
              </a:ext>
            </a:extLst>
          </p:cNvPr>
          <p:cNvSpPr/>
          <p:nvPr/>
        </p:nvSpPr>
        <p:spPr>
          <a:xfrm>
            <a:off x="7081765" y="5700644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https://aws.amazon.com/cloudwatch</a:t>
            </a:r>
            <a:endParaRPr lang="en-US" sz="1400" dirty="0"/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D7725C89-0D9E-A544-B185-125D92BCA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40" y="2071320"/>
            <a:ext cx="1052116" cy="105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2556AF1B-D593-7D4E-B566-DE6C2206B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499" y="310797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</p:spTree>
    <p:extLst>
      <p:ext uri="{BB962C8B-B14F-4D97-AF65-F5344CB8AC3E}">
        <p14:creationId xmlns:p14="http://schemas.microsoft.com/office/powerpoint/2010/main" val="217366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C2433775-B97F-2D48-BC42-0B3F3E372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CloudWatch – Solution Design, Contd.</a:t>
            </a:r>
            <a:endParaRPr lang="en-US" alt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811BD04-51AA-5A4F-87C3-275E2E967B9D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FB33D43-11B0-A941-A5AD-F790814707F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5F38CE5-4E85-264D-80BF-C40941EFE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41" y="1471236"/>
            <a:ext cx="5413229" cy="228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Attached and used by ASG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“</a:t>
            </a:r>
            <a:r>
              <a:rPr lang="en-US" sz="1800" dirty="0" err="1"/>
              <a:t>CPUUtilization</a:t>
            </a:r>
            <a:r>
              <a:rPr lang="en-US" sz="1800" dirty="0"/>
              <a:t>” metric of ASG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Metrics with “every 5 minutes”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Dashboard of “</a:t>
            </a:r>
            <a:r>
              <a:rPr lang="en-US" sz="1800" dirty="0" err="1"/>
              <a:t>CPUUtilization</a:t>
            </a:r>
            <a:r>
              <a:rPr lang="en-US" sz="1800" dirty="0"/>
              <a:t>” ASG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metrics and dashboard can be created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255ED-DD7D-074D-8190-DFA1DB28D8EC}"/>
              </a:ext>
            </a:extLst>
          </p:cNvPr>
          <p:cNvSpPr/>
          <p:nvPr/>
        </p:nvSpPr>
        <p:spPr>
          <a:xfrm>
            <a:off x="7081765" y="5700644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https://aws.amazon.com/cloudwatch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033CDF-780E-E647-A95D-CB7C1DA3B298}"/>
              </a:ext>
            </a:extLst>
          </p:cNvPr>
          <p:cNvGrpSpPr/>
          <p:nvPr/>
        </p:nvGrpSpPr>
        <p:grpSpPr>
          <a:xfrm>
            <a:off x="5780598" y="1081323"/>
            <a:ext cx="5793957" cy="4224853"/>
            <a:chOff x="5780598" y="1081323"/>
            <a:chExt cx="5793957" cy="4224853"/>
          </a:xfrm>
        </p:grpSpPr>
        <p:pic>
          <p:nvPicPr>
            <p:cNvPr id="14" name="Graphic 17">
              <a:extLst>
                <a:ext uri="{FF2B5EF4-FFF2-40B4-BE49-F238E27FC236}">
                  <a16:creationId xmlns:a16="http://schemas.microsoft.com/office/drawing/2014/main" id="{86291B42-02CB-0D4B-BC46-7885280FE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2555" y="454417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E7A0E22-004C-DB4E-9F37-EEA73C8C2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598" y="1081323"/>
              <a:ext cx="5031957" cy="206047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8205BE-64E9-D040-A408-7882C3DC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0363" y="2447960"/>
              <a:ext cx="3654192" cy="2081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454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F28CE4E5-D69D-2B4A-9325-9B5001D10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CloudFront</a:t>
            </a:r>
            <a:endParaRPr lang="en-US" alt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D0A3867-62CB-9344-A536-FE563CFFA9EF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D81268B6-AEF1-D448-8D44-30C867753450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2559DF5-BF07-CD4A-939B-676265F74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2" y="1134528"/>
            <a:ext cx="6300147" cy="37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 Delivery Network(CDN)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Improves read performance, content is cached at the edge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DDoS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Expose external HTTPS, and communicate with HTTPS internal backends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for static content, e.g. image, video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 Origin Mainly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Application Load Balancer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EC2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DED8B-FEEC-8749-ABA1-E5DB4B6719F2}"/>
              </a:ext>
            </a:extLst>
          </p:cNvPr>
          <p:cNvSpPr/>
          <p:nvPr/>
        </p:nvSpPr>
        <p:spPr>
          <a:xfrm>
            <a:off x="7348407" y="5508194"/>
            <a:ext cx="3195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https://aws.amazon.com/cloudfront</a:t>
            </a:r>
            <a:endParaRPr lang="en-US" sz="1400" dirty="0"/>
          </a:p>
        </p:txBody>
      </p:sp>
      <p:pic>
        <p:nvPicPr>
          <p:cNvPr id="16" name="Graphic 19">
            <a:extLst>
              <a:ext uri="{FF2B5EF4-FFF2-40B4-BE49-F238E27FC236}">
                <a16:creationId xmlns:a16="http://schemas.microsoft.com/office/drawing/2014/main" id="{A6C9C7FD-871E-3A40-8FE6-820835C6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737" y="3186999"/>
            <a:ext cx="561943" cy="561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8FF9EBA7-879A-D04D-A919-FCF79227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452" y="385569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BE887-1750-2948-948E-90C246612484}"/>
              </a:ext>
            </a:extLst>
          </p:cNvPr>
          <p:cNvSpPr txBox="1"/>
          <p:nvPr/>
        </p:nvSpPr>
        <p:spPr>
          <a:xfrm>
            <a:off x="11589300" y="40993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 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B9FD41B9-20C1-0541-A319-8F7CB2B5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445" y="1786427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20" name="Graphic 29">
            <a:extLst>
              <a:ext uri="{FF2B5EF4-FFF2-40B4-BE49-F238E27FC236}">
                <a16:creationId xmlns:a16="http://schemas.microsoft.com/office/drawing/2014/main" id="{6D5162D4-0EE5-1142-80D3-C00FC2324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34" y="1326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4883448-8860-814B-955E-0C0132426D6E}"/>
              </a:ext>
            </a:extLst>
          </p:cNvPr>
          <p:cNvSpPr/>
          <p:nvPr/>
        </p:nvSpPr>
        <p:spPr>
          <a:xfrm>
            <a:off x="7348407" y="801705"/>
            <a:ext cx="3624393" cy="34856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2" name="Graphic 20">
            <a:extLst>
              <a:ext uri="{FF2B5EF4-FFF2-40B4-BE49-F238E27FC236}">
                <a16:creationId xmlns:a16="http://schemas.microsoft.com/office/drawing/2014/main" id="{62576AEE-5F5D-5847-87CC-6971B3FD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08" y="8017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29">
            <a:extLst>
              <a:ext uri="{FF2B5EF4-FFF2-40B4-BE49-F238E27FC236}">
                <a16:creationId xmlns:a16="http://schemas.microsoft.com/office/drawing/2014/main" id="{2BFF301F-3E7B-2148-B9C7-760BD835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571" y="13894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2">
            <a:extLst>
              <a:ext uri="{FF2B5EF4-FFF2-40B4-BE49-F238E27FC236}">
                <a16:creationId xmlns:a16="http://schemas.microsoft.com/office/drawing/2014/main" id="{D53CDFA4-6C38-6F4A-80F8-5061C8070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659" y="1841896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91898D4D-FF07-7E41-A906-6ED635D8C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832" y="2667812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E95D5E8E-EB96-F140-91AF-DA5AB57F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21" y="22080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2">
            <a:extLst>
              <a:ext uri="{FF2B5EF4-FFF2-40B4-BE49-F238E27FC236}">
                <a16:creationId xmlns:a16="http://schemas.microsoft.com/office/drawing/2014/main" id="{9A814D9E-1339-4947-BDF8-9F018EE7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882" y="2710681"/>
            <a:ext cx="11465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28" name="Graphic 29">
            <a:extLst>
              <a:ext uri="{FF2B5EF4-FFF2-40B4-BE49-F238E27FC236}">
                <a16:creationId xmlns:a16="http://schemas.microsoft.com/office/drawing/2014/main" id="{4F3BEEC3-4B74-A94F-81DB-C6E50C94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571" y="22509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EA4165C-9B5D-F642-B1C8-5F240DEEF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8425" y="1082184"/>
            <a:ext cx="501650" cy="4889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89C0BB9-EA10-9C4F-BF01-31DA2AFD3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6433" y="2600825"/>
            <a:ext cx="501650" cy="4889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D88325-AEBC-EA42-B7F0-6C108967B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8701" y="2570339"/>
            <a:ext cx="501650" cy="4889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1F9C617-B6B2-5844-9F65-1F9E700F2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611" y="1061032"/>
            <a:ext cx="501650" cy="488950"/>
          </a:xfrm>
          <a:prstGeom prst="rect">
            <a:avLst/>
          </a:prstGeom>
        </p:spPr>
      </p:pic>
      <p:pic>
        <p:nvPicPr>
          <p:cNvPr id="34" name="Graphic 8">
            <a:extLst>
              <a:ext uri="{FF2B5EF4-FFF2-40B4-BE49-F238E27FC236}">
                <a16:creationId xmlns:a16="http://schemas.microsoft.com/office/drawing/2014/main" id="{27E72D20-620A-1940-943C-253CAFF5C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069" y="1798390"/>
            <a:ext cx="511052" cy="51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D39AE4F1-58D6-C443-8673-E56CA212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341" y="2312898"/>
            <a:ext cx="1462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3D4D4-B9C3-C44D-BAA9-1655483B6F2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426721" y="1625268"/>
            <a:ext cx="442348" cy="4286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B699D3-975C-4E43-B77C-A65C4CB27E7F}"/>
              </a:ext>
            </a:extLst>
          </p:cNvPr>
          <p:cNvCxnSpPr>
            <a:cxnSpLocks/>
            <a:stCxn id="23" idx="1"/>
            <a:endCxn id="34" idx="3"/>
          </p:cNvCxnSpPr>
          <p:nvPr/>
        </p:nvCxnSpPr>
        <p:spPr>
          <a:xfrm flipH="1">
            <a:off x="9380121" y="1618015"/>
            <a:ext cx="416450" cy="43590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D4E6D2-89EC-074A-BAF4-14D6CCE49939}"/>
              </a:ext>
            </a:extLst>
          </p:cNvPr>
          <p:cNvCxnSpPr>
            <a:cxnSpLocks/>
            <a:stCxn id="35" idx="3"/>
            <a:endCxn id="34" idx="3"/>
          </p:cNvCxnSpPr>
          <p:nvPr/>
        </p:nvCxnSpPr>
        <p:spPr>
          <a:xfrm flipH="1" flipV="1">
            <a:off x="9380121" y="2053916"/>
            <a:ext cx="429956" cy="3974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654EB2-5131-3942-9F50-4914A1C2037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434332" y="2053916"/>
            <a:ext cx="434737" cy="47434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43032C-0F88-0044-A51F-DEB29D1DC635}"/>
              </a:ext>
            </a:extLst>
          </p:cNvPr>
          <p:cNvCxnSpPr>
            <a:cxnSpLocks/>
          </p:cNvCxnSpPr>
          <p:nvPr/>
        </p:nvCxnSpPr>
        <p:spPr>
          <a:xfrm flipV="1">
            <a:off x="9069419" y="2544525"/>
            <a:ext cx="0" cy="54853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54FD46-BC54-0144-B7F1-521D7D04618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964261" y="1305507"/>
            <a:ext cx="960191" cy="29585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3BB22F-0995-2247-BF7A-7D9E798B1F72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 flipV="1">
            <a:off x="7060351" y="2436644"/>
            <a:ext cx="909170" cy="37817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F44400-6348-5E49-9C47-6DC6ECDB26D5}"/>
              </a:ext>
            </a:extLst>
          </p:cNvPr>
          <p:cNvCxnSpPr>
            <a:cxnSpLocks/>
            <a:stCxn id="31" idx="1"/>
            <a:endCxn id="28" idx="3"/>
          </p:cNvCxnSpPr>
          <p:nvPr/>
        </p:nvCxnSpPr>
        <p:spPr>
          <a:xfrm flipH="1" flipV="1">
            <a:off x="10253771" y="2479513"/>
            <a:ext cx="952662" cy="36578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FC028D6-3722-CC41-B2CC-2D1EBBCEE2AA}"/>
              </a:ext>
            </a:extLst>
          </p:cNvPr>
          <p:cNvCxnSpPr>
            <a:cxnSpLocks/>
            <a:stCxn id="29" idx="1"/>
            <a:endCxn id="23" idx="3"/>
          </p:cNvCxnSpPr>
          <p:nvPr/>
        </p:nvCxnSpPr>
        <p:spPr>
          <a:xfrm flipH="1">
            <a:off x="10253771" y="1326659"/>
            <a:ext cx="884654" cy="29135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36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394B9CD2-078F-8E44-BB1E-00F6A5519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ACM – AWS Certificate Manger</a:t>
            </a:r>
            <a:endParaRPr lang="en-US" alt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5AD730C-CD34-DD42-88B7-92AC5BE0005E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EDF6EE9E-21D9-F54A-B33C-E3D7FDF68398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93CFDC3-309C-EE41-87DD-FA510E129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2" y="1134528"/>
            <a:ext cx="6633296" cy="34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Allocate, manage and deploy public and private certificates with Secure Socket Layer/Transport Layer Security(SSL/TLS)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SSL/TLS certificates are used to secure network communications and establish the identity of website over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ACM removes the time-consuming manual process of purchasing, uploading and renew SSL/TLS certificates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0EF895-A024-834D-8509-915ECF8BFDC2}"/>
              </a:ext>
            </a:extLst>
          </p:cNvPr>
          <p:cNvSpPr/>
          <p:nvPr/>
        </p:nvSpPr>
        <p:spPr>
          <a:xfrm>
            <a:off x="7081765" y="5700644"/>
            <a:ext cx="36286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https://aws.amazon.com/certificate-manager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CEDC9-AF7B-DD41-8E1B-3BBF2AF54014}"/>
              </a:ext>
            </a:extLst>
          </p:cNvPr>
          <p:cNvSpPr txBox="1"/>
          <p:nvPr/>
        </p:nvSpPr>
        <p:spPr>
          <a:xfrm>
            <a:off x="11322657" y="43334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 </a:t>
            </a:r>
          </a:p>
        </p:txBody>
      </p:sp>
      <p:pic>
        <p:nvPicPr>
          <p:cNvPr id="17" name="Graphic 20">
            <a:extLst>
              <a:ext uri="{FF2B5EF4-FFF2-40B4-BE49-F238E27FC236}">
                <a16:creationId xmlns:a16="http://schemas.microsoft.com/office/drawing/2014/main" id="{DA7F8661-58F0-E646-A729-6AE6DEE4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892" y="1909726"/>
            <a:ext cx="970528" cy="97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5F83B34-7B70-9240-8F26-168F110FC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497" y="2947190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 (ACM)</a:t>
            </a:r>
          </a:p>
        </p:txBody>
      </p:sp>
    </p:spTree>
    <p:extLst>
      <p:ext uri="{BB962C8B-B14F-4D97-AF65-F5344CB8AC3E}">
        <p14:creationId xmlns:p14="http://schemas.microsoft.com/office/powerpoint/2010/main" val="640911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9">
            <a:extLst>
              <a:ext uri="{FF2B5EF4-FFF2-40B4-BE49-F238E27FC236}">
                <a16:creationId xmlns:a16="http://schemas.microsoft.com/office/drawing/2014/main" id="{CA94CEC9-962F-1C41-9E40-78CD46047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Cost Optimization -  EC2 Instance Purchasing Options</a:t>
            </a:r>
            <a:endParaRPr lang="en-US" altLang="en-US" dirty="0"/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5D793F5D-6983-DC41-89C0-0D6490245358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2552D436-8397-6849-B72E-413BC0EFDD78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851D0A53-34C5-3D46-8E2F-734E794B9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07" y="1009650"/>
            <a:ext cx="6445606" cy="489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On-Demand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Short workload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Predicable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Pay for what you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Highest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 upfront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Reserved(Convertible/Scheduled)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Long workload, 1 or 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Long workload with flexible instances (Convertible)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Scheduled instances, e.g. every Monday between 10am ~ 14pm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Spot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Slow workload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Reduce costs significantly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Can lose (less reliable)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Dedicated: no customer share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Dedicated Host: book an entire physical server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control</a:t>
            </a:r>
            <a:r>
              <a:rPr lang="zh-CN" altLang="en-US" sz="1800" dirty="0"/>
              <a:t> </a:t>
            </a:r>
            <a:r>
              <a:rPr lang="en-US" altLang="zh-CN" sz="1800" dirty="0"/>
              <a:t>over</a:t>
            </a:r>
            <a:r>
              <a:rPr lang="zh-CN" altLang="en-US" sz="1800" dirty="0"/>
              <a:t> </a:t>
            </a:r>
            <a:r>
              <a:rPr lang="en-US" altLang="zh-CN" sz="1800" dirty="0"/>
              <a:t>physical</a:t>
            </a:r>
            <a:r>
              <a:rPr lang="zh-CN" altLang="en-US" sz="1800" dirty="0"/>
              <a:t> </a:t>
            </a:r>
            <a:r>
              <a:rPr lang="en-US" altLang="zh-CN" sz="1800" dirty="0"/>
              <a:t>placement</a:t>
            </a:r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B29B0E-2033-FF49-82B5-07AD57CF85CF}"/>
              </a:ext>
            </a:extLst>
          </p:cNvPr>
          <p:cNvSpPr/>
          <p:nvPr/>
        </p:nvSpPr>
        <p:spPr>
          <a:xfrm>
            <a:off x="7390934" y="4799582"/>
            <a:ext cx="3628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https://docs.aws.amazon.com/AWSEC2/latest/UserGuide/instance-purchasing-options.html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19947D-F3B6-224C-B5EC-FD6A699407E8}"/>
              </a:ext>
            </a:extLst>
          </p:cNvPr>
          <p:cNvSpPr txBox="1"/>
          <p:nvPr/>
        </p:nvSpPr>
        <p:spPr>
          <a:xfrm>
            <a:off x="11322657" y="43334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244836-F2FD-714A-A073-1AC76BAA680C}"/>
              </a:ext>
            </a:extLst>
          </p:cNvPr>
          <p:cNvSpPr/>
          <p:nvPr/>
        </p:nvSpPr>
        <p:spPr>
          <a:xfrm>
            <a:off x="7390934" y="5436939"/>
            <a:ext cx="448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200" dirty="0">
                <a:hlinkClick r:id="rId3"/>
              </a:rPr>
              <a:t>https://docs.aws.amazon.com/AWSEC2/latest/UserGuide/dedicated-hosts-overview.html#dedicated-hosts-dedicated-instances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901036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CA0FB8D5-A8B4-D44A-B8B7-A5910973B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Cost Optimization Contd.</a:t>
            </a:r>
            <a:endParaRPr lang="en-US" alt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C45489B-AA4D-2243-9EEB-03F6D6CDA421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3E346F6-78D6-5E40-943E-245E9379017A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2C08C81-278C-684C-B998-D6462C9A2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77" y="1379954"/>
            <a:ext cx="6413801" cy="415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cost</a:t>
            </a:r>
            <a:r>
              <a:rPr lang="zh-CN" altLang="en-US" sz="1800" dirty="0"/>
              <a:t> </a:t>
            </a:r>
            <a:r>
              <a:rPr lang="en-US" altLang="zh-CN" sz="1800" dirty="0"/>
              <a:t>optimization</a:t>
            </a:r>
            <a:r>
              <a:rPr lang="zh-CN" altLang="en-US" sz="1800" dirty="0"/>
              <a:t> </a:t>
            </a:r>
            <a:r>
              <a:rPr lang="en-US" altLang="zh-CN" sz="1800" dirty="0"/>
              <a:t>consideration,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following</a:t>
            </a:r>
            <a:r>
              <a:rPr lang="zh-CN" altLang="en-US" sz="1800" dirty="0"/>
              <a:t> </a:t>
            </a:r>
            <a:r>
              <a:rPr lang="en-US" altLang="zh-CN" sz="1800" dirty="0"/>
              <a:t>combination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suggested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Reserved</a:t>
            </a:r>
            <a:r>
              <a:rPr lang="zh-CN" altLang="en-US" sz="1400" dirty="0"/>
              <a:t> </a:t>
            </a:r>
            <a:r>
              <a:rPr lang="en-US" altLang="zh-CN" sz="1400" dirty="0"/>
              <a:t>Instance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/>
              <a:t>period</a:t>
            </a:r>
            <a:r>
              <a:rPr lang="zh-CN" altLang="en-US" sz="1400" dirty="0"/>
              <a:t> </a:t>
            </a:r>
            <a:r>
              <a:rPr lang="en-US" altLang="zh-CN" sz="1400" dirty="0"/>
              <a:t>1</a:t>
            </a:r>
            <a:r>
              <a:rPr lang="zh-CN" altLang="en-US" sz="1400" dirty="0"/>
              <a:t> </a:t>
            </a:r>
            <a:r>
              <a:rPr lang="en-US" altLang="zh-CN" sz="1400" dirty="0"/>
              <a:t>or</a:t>
            </a:r>
            <a:r>
              <a:rPr lang="zh-CN" altLang="en-US" sz="1400" dirty="0"/>
              <a:t> </a:t>
            </a:r>
            <a:r>
              <a:rPr lang="en-US" altLang="zh-CN" sz="1400" dirty="0"/>
              <a:t>3</a:t>
            </a:r>
            <a:r>
              <a:rPr lang="zh-CN" altLang="en-US" sz="1400" dirty="0"/>
              <a:t> </a:t>
            </a:r>
            <a:r>
              <a:rPr lang="en-US" altLang="zh-CN" sz="1400" dirty="0"/>
              <a:t>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Pay</a:t>
            </a:r>
            <a:r>
              <a:rPr lang="zh-CN" altLang="en-US" sz="1400" dirty="0"/>
              <a:t> </a:t>
            </a:r>
            <a:r>
              <a:rPr lang="en-US" altLang="zh-CN" sz="1400" dirty="0"/>
              <a:t>upfront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Add</a:t>
            </a:r>
            <a:r>
              <a:rPr lang="zh-CN" altLang="en-US" sz="1400" dirty="0"/>
              <a:t> </a:t>
            </a:r>
            <a:r>
              <a:rPr lang="en-US" altLang="zh-CN" sz="1400" dirty="0"/>
              <a:t>on-demand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spot</a:t>
            </a:r>
            <a:r>
              <a:rPr lang="zh-CN" altLang="en-US" sz="1400" dirty="0"/>
              <a:t> </a:t>
            </a:r>
            <a:r>
              <a:rPr lang="en-US" altLang="zh-CN" sz="1400" dirty="0"/>
              <a:t>instance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temporary</a:t>
            </a:r>
            <a:r>
              <a:rPr lang="zh-CN" altLang="en-US" sz="1400" dirty="0"/>
              <a:t> </a:t>
            </a:r>
            <a:r>
              <a:rPr lang="en-US" altLang="zh-CN" sz="1400" dirty="0"/>
              <a:t>jobs,</a:t>
            </a:r>
            <a:r>
              <a:rPr lang="zh-CN" altLang="en-US" sz="1400" dirty="0"/>
              <a:t> </a:t>
            </a:r>
            <a:r>
              <a:rPr lang="en-US" altLang="zh-CN" sz="1400" dirty="0"/>
              <a:t>e.g.</a:t>
            </a:r>
            <a:r>
              <a:rPr lang="zh-CN" altLang="en-US" sz="1400" dirty="0"/>
              <a:t> </a:t>
            </a:r>
            <a:r>
              <a:rPr lang="en-US" altLang="zh-CN" sz="1400" dirty="0"/>
              <a:t>short-period</a:t>
            </a:r>
            <a:r>
              <a:rPr lang="zh-CN" altLang="en-US" sz="1400" dirty="0"/>
              <a:t> </a:t>
            </a:r>
            <a:r>
              <a:rPr lang="en-US" altLang="zh-CN" sz="1400" dirty="0"/>
              <a:t>high</a:t>
            </a:r>
            <a:r>
              <a:rPr lang="zh-CN" altLang="en-US" sz="1400" dirty="0"/>
              <a:t> </a:t>
            </a:r>
            <a:r>
              <a:rPr lang="en-US" altLang="zh-CN" sz="1400" dirty="0"/>
              <a:t>traffic,</a:t>
            </a:r>
            <a:r>
              <a:rPr lang="zh-CN" altLang="en-US" sz="1400" dirty="0"/>
              <a:t> </a:t>
            </a:r>
            <a:r>
              <a:rPr lang="en-US" altLang="zh-CN" sz="1400" dirty="0"/>
              <a:t>batch</a:t>
            </a:r>
            <a:r>
              <a:rPr lang="zh-CN" altLang="en-US" sz="1400" dirty="0"/>
              <a:t> </a:t>
            </a:r>
            <a:r>
              <a:rPr lang="en-US" altLang="zh-CN" sz="1400" dirty="0"/>
              <a:t>jobs,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  <a:r>
              <a:rPr lang="zh-CN" altLang="en-US" sz="1400" dirty="0"/>
              <a:t> </a:t>
            </a:r>
            <a:r>
              <a:rPr lang="en-US" altLang="zh-CN" sz="1400" dirty="0"/>
              <a:t>analysis(image/video)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307C1-89D3-C144-B475-D80C458C072C}"/>
              </a:ext>
            </a:extLst>
          </p:cNvPr>
          <p:cNvSpPr/>
          <p:nvPr/>
        </p:nvSpPr>
        <p:spPr>
          <a:xfrm>
            <a:off x="7430691" y="5324368"/>
            <a:ext cx="3628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https://docs.aws.amazon.com/AWSEC2/latest/UserGuide/instance-purchasing-options.html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A33CB-D799-E645-95DA-F6FDDEC132E1}"/>
              </a:ext>
            </a:extLst>
          </p:cNvPr>
          <p:cNvSpPr txBox="1"/>
          <p:nvPr/>
        </p:nvSpPr>
        <p:spPr>
          <a:xfrm>
            <a:off x="11322657" y="43334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521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045B498B-9B69-E14C-B369-A0AB3B9BB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EC2 - CPU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Benchmark</a:t>
            </a:r>
            <a:endParaRPr lang="en-US" alt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DA05FC6-29B4-8840-A8E7-A7FCD01EC61D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ADB0599-B745-3346-9180-E8B255164BFB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4C88376-AB84-0047-AAAF-C8836ED5F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56" y="1181839"/>
            <a:ext cx="4616084" cy="297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Different benchmark</a:t>
            </a:r>
            <a:r>
              <a:rPr lang="zh-CN" altLang="en-US" sz="1800" dirty="0"/>
              <a:t> </a:t>
            </a:r>
            <a:r>
              <a:rPr lang="en-US" altLang="zh-CN" sz="1800" dirty="0"/>
              <a:t>tools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used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measuring</a:t>
            </a:r>
            <a:r>
              <a:rPr lang="zh-CN" altLang="en-US" sz="1800" dirty="0"/>
              <a:t> </a:t>
            </a:r>
            <a:r>
              <a:rPr lang="en-US" altLang="zh-CN" sz="1800" dirty="0"/>
              <a:t>system</a:t>
            </a:r>
            <a:r>
              <a:rPr lang="zh-CN" altLang="en-US" sz="1800" dirty="0"/>
              <a:t> </a:t>
            </a:r>
            <a:r>
              <a:rPr lang="en-US" altLang="zh-CN" sz="1800" dirty="0"/>
              <a:t>performance, including 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“</a:t>
            </a:r>
            <a:r>
              <a:rPr lang="en-US" altLang="zh-CN" sz="1800" dirty="0" err="1"/>
              <a:t>Geekbench</a:t>
            </a:r>
            <a:r>
              <a:rPr lang="en-US" altLang="zh-CN" sz="1800" dirty="0"/>
              <a:t>”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good</a:t>
            </a:r>
            <a:r>
              <a:rPr lang="zh-CN" altLang="en-US" sz="1800" dirty="0"/>
              <a:t> </a:t>
            </a:r>
            <a:r>
              <a:rPr lang="en-US" altLang="zh-CN" sz="1800" dirty="0"/>
              <a:t>option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A16DD5-0ED8-034B-AA6F-85DD92C39B9E}"/>
              </a:ext>
            </a:extLst>
          </p:cNvPr>
          <p:cNvSpPr/>
          <p:nvPr/>
        </p:nvSpPr>
        <p:spPr>
          <a:xfrm>
            <a:off x="7142456" y="5624089"/>
            <a:ext cx="3628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https://www.geekbench.com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2E73C-1101-A446-86A1-064AE7AEF7F8}"/>
              </a:ext>
            </a:extLst>
          </p:cNvPr>
          <p:cNvSpPr txBox="1"/>
          <p:nvPr/>
        </p:nvSpPr>
        <p:spPr>
          <a:xfrm>
            <a:off x="11322657" y="43334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98C4D-ACC6-D742-8BD1-F2E6E09D5C8E}"/>
              </a:ext>
            </a:extLst>
          </p:cNvPr>
          <p:cNvSpPr/>
          <p:nvPr/>
        </p:nvSpPr>
        <p:spPr>
          <a:xfrm>
            <a:off x="663528" y="2669928"/>
            <a:ext cx="531663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121212"/>
                </a:solidFill>
                <a:latin typeface="Helvetica" pitchFamily="2" charset="0"/>
              </a:rPr>
              <a:t>ssh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 -</a:t>
            </a:r>
            <a:r>
              <a:rPr lang="en-US" sz="1200" dirty="0" err="1">
                <a:solidFill>
                  <a:srgbClr val="121212"/>
                </a:solidFill>
                <a:latin typeface="Helvetica" pitchFamily="2" charset="0"/>
              </a:rPr>
              <a:t>i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121212"/>
                </a:solidFill>
                <a:latin typeface="Helvetica" pitchFamily="2" charset="0"/>
              </a:rPr>
              <a:t>opencart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-key-</a:t>
            </a:r>
            <a:r>
              <a:rPr lang="en-US" sz="1200" dirty="0" err="1">
                <a:solidFill>
                  <a:srgbClr val="121212"/>
                </a:solidFill>
                <a:latin typeface="Helvetica" pitchFamily="2" charset="0"/>
              </a:rPr>
              <a:t>pair.pem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 ec2-user@ec2-54-169-154-124.ap-southeast-1.compute.amazonaws.com</a:t>
            </a:r>
          </a:p>
          <a:p>
            <a:r>
              <a:rPr lang="en-US" sz="1200" dirty="0" err="1">
                <a:solidFill>
                  <a:srgbClr val="121212"/>
                </a:solidFill>
                <a:latin typeface="Helvetica" pitchFamily="2" charset="0"/>
              </a:rPr>
              <a:t>sudo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 </a:t>
            </a:r>
            <a:r>
              <a:rPr lang="en-US" sz="1200" dirty="0" err="1">
                <a:solidFill>
                  <a:srgbClr val="121212"/>
                </a:solidFill>
                <a:latin typeface="Helvetica" pitchFamily="2" charset="0"/>
              </a:rPr>
              <a:t>wget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 -0 http://</a:t>
            </a:r>
            <a:r>
              <a:rPr lang="en-US" sz="1200" dirty="0" err="1">
                <a:solidFill>
                  <a:srgbClr val="121212"/>
                </a:solidFill>
                <a:latin typeface="Helvetica" pitchFamily="2" charset="0"/>
              </a:rPr>
              <a:t>cdn.geekbench.com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/Geekbench-5.1.0-Linux.tar.gz</a:t>
            </a:r>
          </a:p>
          <a:p>
            <a:r>
              <a:rPr lang="en-US" sz="1200" dirty="0" err="1">
                <a:solidFill>
                  <a:srgbClr val="121212"/>
                </a:solidFill>
                <a:latin typeface="Helvetica" pitchFamily="2" charset="0"/>
              </a:rPr>
              <a:t>sudo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 tar -</a:t>
            </a:r>
            <a:r>
              <a:rPr lang="en-US" sz="1200" dirty="0" err="1">
                <a:solidFill>
                  <a:srgbClr val="121212"/>
                </a:solidFill>
                <a:latin typeface="Helvetica" pitchFamily="2" charset="0"/>
              </a:rPr>
              <a:t>xzvf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 Geekbench-5.1.0-Linux.tar.gz</a:t>
            </a:r>
          </a:p>
          <a:p>
            <a:r>
              <a:rPr lang="en-US" sz="1200" dirty="0">
                <a:solidFill>
                  <a:srgbClr val="0066FF"/>
                </a:solidFill>
                <a:latin typeface="Helvetica" pitchFamily="2" charset="0"/>
              </a:rPr>
              <a:t>cd 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Geekbench-5.1.0-Linux</a:t>
            </a:r>
          </a:p>
          <a:p>
            <a:r>
              <a:rPr lang="en-US" sz="1200" dirty="0" err="1">
                <a:solidFill>
                  <a:srgbClr val="121212"/>
                </a:solidFill>
                <a:latin typeface="Helvetica" pitchFamily="2" charset="0"/>
              </a:rPr>
              <a:t>sudo</a:t>
            </a:r>
            <a:r>
              <a:rPr lang="en-US" sz="1200" dirty="0">
                <a:solidFill>
                  <a:srgbClr val="121212"/>
                </a:solidFill>
                <a:latin typeface="Helvetica" pitchFamily="2" charset="0"/>
              </a:rPr>
              <a:t> ./geekbench5</a:t>
            </a:r>
            <a:endParaRPr lang="en-US" sz="1200" dirty="0">
              <a:solidFill>
                <a:srgbClr val="121212"/>
              </a:solidFill>
              <a:effectLst/>
              <a:latin typeface="Helvetica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480421-7C74-344C-9F88-CD2B06F1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894456"/>
            <a:ext cx="2766069" cy="33247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4A2F60-7DEF-574E-B710-32D712B49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775" y="1682709"/>
            <a:ext cx="2666905" cy="3766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2AE10D-81F4-E941-BF64-20D9896FB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478" y="2214531"/>
            <a:ext cx="2514186" cy="36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1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EE69A9-FB71-1740-BB32-93F978CE2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 Overview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2A0C21E-9C64-264E-8046-B29DB267D51E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E3198DAB-7AEC-AF49-83CE-5E86F43E709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FB55627-FCB1-4C4B-AE4D-1C0281BB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27" y="1274204"/>
            <a:ext cx="4234161" cy="44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Below services are mainly involved in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EC2 - 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EBS -  Local Storage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RDS -  Relation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VPC -  Virtual Private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Storage -  S3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Route53 - DNS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ACM  -  AWS Certificate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IAM – Identify and 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ElastiCache</a:t>
            </a:r>
            <a:r>
              <a:rPr lang="en-US" sz="1400" dirty="0"/>
              <a:t> – Redis Memory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CloudFront  -  Content Delivery Network(CDN)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CloudWatch – Monitoring and Observability </a:t>
            </a:r>
          </a:p>
          <a:p>
            <a:endParaRPr lang="en-US" sz="1200" dirty="0"/>
          </a:p>
          <a:p>
            <a:endParaRPr lang="en-CN" sz="1200" dirty="0"/>
          </a:p>
          <a:p>
            <a:endParaRPr lang="en-US" sz="1200" dirty="0"/>
          </a:p>
        </p:txBody>
      </p:sp>
      <p:pic>
        <p:nvPicPr>
          <p:cNvPr id="1025" name="Picture 1" descr="page4image59485152">
            <a:extLst>
              <a:ext uri="{FF2B5EF4-FFF2-40B4-BE49-F238E27FC236}">
                <a16:creationId xmlns:a16="http://schemas.microsoft.com/office/drawing/2014/main" id="{E452B1B6-6C6F-3947-9E7A-D09421B8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23915"/>
            <a:ext cx="4844545" cy="501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20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067567E8-40A0-E84E-BD44-96A3C3F61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23629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zh-CN" dirty="0"/>
              <a:t>CPU – INTEL vs AMD vs ARM</a:t>
            </a:r>
            <a:endParaRPr lang="en-US" alt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25A5392-BBB9-814B-9EAE-4E8A840313FE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47FBD73-5B36-0446-A4A0-C6552E8927FA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DFF88C-C940-F441-A852-2F4F5CEB2702}"/>
              </a:ext>
            </a:extLst>
          </p:cNvPr>
          <p:cNvSpPr/>
          <p:nvPr/>
        </p:nvSpPr>
        <p:spPr>
          <a:xfrm>
            <a:off x="8175732" y="5621688"/>
            <a:ext cx="3628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https://www.hireanitexpert.com/intel-amd-and-arm-processors-explained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9CD52-DA44-1B47-ADB4-D4954F102C79}"/>
              </a:ext>
            </a:extLst>
          </p:cNvPr>
          <p:cNvSpPr txBox="1"/>
          <p:nvPr/>
        </p:nvSpPr>
        <p:spPr>
          <a:xfrm>
            <a:off x="11322657" y="43334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 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B1FE4B7-0D11-8F44-941E-945015E8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20270"/>
              </p:ext>
            </p:extLst>
          </p:nvPr>
        </p:nvGraphicFramePr>
        <p:xfrm>
          <a:off x="241300" y="905169"/>
          <a:ext cx="11405844" cy="463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974">
                  <a:extLst>
                    <a:ext uri="{9D8B030D-6E8A-4147-A177-3AD203B41FA5}">
                      <a16:colId xmlns:a16="http://schemas.microsoft.com/office/drawing/2014/main" val="2696800404"/>
                    </a:ext>
                  </a:extLst>
                </a:gridCol>
                <a:gridCol w="1900974">
                  <a:extLst>
                    <a:ext uri="{9D8B030D-6E8A-4147-A177-3AD203B41FA5}">
                      <a16:colId xmlns:a16="http://schemas.microsoft.com/office/drawing/2014/main" val="471446723"/>
                    </a:ext>
                  </a:extLst>
                </a:gridCol>
                <a:gridCol w="1900974">
                  <a:extLst>
                    <a:ext uri="{9D8B030D-6E8A-4147-A177-3AD203B41FA5}">
                      <a16:colId xmlns:a16="http://schemas.microsoft.com/office/drawing/2014/main" val="491084391"/>
                    </a:ext>
                  </a:extLst>
                </a:gridCol>
                <a:gridCol w="1900974">
                  <a:extLst>
                    <a:ext uri="{9D8B030D-6E8A-4147-A177-3AD203B41FA5}">
                      <a16:colId xmlns:a16="http://schemas.microsoft.com/office/drawing/2014/main" val="2204562730"/>
                    </a:ext>
                  </a:extLst>
                </a:gridCol>
                <a:gridCol w="1900974">
                  <a:extLst>
                    <a:ext uri="{9D8B030D-6E8A-4147-A177-3AD203B41FA5}">
                      <a16:colId xmlns:a16="http://schemas.microsoft.com/office/drawing/2014/main" val="35115747"/>
                    </a:ext>
                  </a:extLst>
                </a:gridCol>
                <a:gridCol w="1900974">
                  <a:extLst>
                    <a:ext uri="{9D8B030D-6E8A-4147-A177-3AD203B41FA5}">
                      <a16:colId xmlns:a16="http://schemas.microsoft.com/office/drawing/2014/main" val="2944570995"/>
                    </a:ext>
                  </a:extLst>
                </a:gridCol>
              </a:tblGrid>
              <a:tr h="296304"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GENERAL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 Set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/>
                        <a:t>Power </a:t>
                      </a:r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r>
                        <a:rPr lang="en-CN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63528"/>
                  </a:ext>
                </a:extLst>
              </a:tr>
              <a:tr h="1188962">
                <a:tc>
                  <a:txBody>
                    <a:bodyPr/>
                    <a:lstStyle/>
                    <a:p>
                      <a:r>
                        <a:rPr lang="en-CN" sz="1600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popular and well-known maker of processors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Moderate </a:t>
                      </a:r>
                      <a:r>
                        <a:rPr lang="en-CN" sz="1600" dirty="0"/>
                        <a:t>to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stable and offer the best all-round performance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CISC -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Instruction Set 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power 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Focused on performance</a:t>
                      </a:r>
                    </a:p>
                    <a:p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92373"/>
                  </a:ext>
                </a:extLst>
              </a:tr>
              <a:tr h="1188962">
                <a:tc>
                  <a:txBody>
                    <a:bodyPr/>
                    <a:lstStyle/>
                    <a:p>
                      <a:r>
                        <a:rPr lang="en-CN" sz="1600" dirty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Intel’s biggest competitor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to Intel’s, but for the most part, cheaper price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/>
                        <a:t>Similar to Intel’s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/>
                        <a:t>Similar to Intel’s</a:t>
                      </a:r>
                    </a:p>
                    <a:p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Similar to Intel’s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6618"/>
                  </a:ext>
                </a:extLst>
              </a:tr>
              <a:tr h="1737714">
                <a:tc>
                  <a:txBody>
                    <a:bodyPr/>
                    <a:lstStyle/>
                    <a:p>
                      <a:r>
                        <a:rPr lang="en-CN" sz="1600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Generally used in smartphones, mobile devices and tablets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Cheap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 than their Intel counterparts.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RISC - Reduced Instruction Set</a:t>
                      </a:r>
                    </a:p>
                    <a:p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power 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less battery life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a reduced operating temperature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8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80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9">
            <a:extLst>
              <a:ext uri="{FF2B5EF4-FFF2-40B4-BE49-F238E27FC236}">
                <a16:creationId xmlns:a16="http://schemas.microsoft.com/office/drawing/2014/main" id="{D7FBF06B-8957-CE4F-9F55-E79296854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EC2 – Instance Selection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A8CA5607-70F9-B740-B1C9-45A54026AC88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F6C8778B-B720-4E48-BD7C-1AB4E320764B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ED83722-0CAE-8843-9BA3-F660A35C6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513" y="365125"/>
            <a:ext cx="16271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en-US" sz="1800" dirty="0"/>
              <a:t>1/3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8A0570E-281C-104B-83CE-B81F878C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68" y="1513935"/>
            <a:ext cx="6323513" cy="383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Instance type: T2 or T3</a:t>
            </a:r>
            <a:r>
              <a:rPr lang="en-US" sz="1600" dirty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Great for a diversity of workloads such as webs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Low-cost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Good balance of compute, memory, and network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Network Performance is low to moderate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Operating System: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Storing data: EBS-Only</a:t>
            </a:r>
          </a:p>
          <a:p>
            <a:endParaRPr lang="en-US" sz="1200" dirty="0"/>
          </a:p>
          <a:p>
            <a:endParaRPr lang="en-CN" sz="1200" dirty="0"/>
          </a:p>
          <a:p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6E2503-AAF4-1F48-A17C-7ED94FC1F81B}"/>
              </a:ext>
            </a:extLst>
          </p:cNvPr>
          <p:cNvSpPr/>
          <p:nvPr/>
        </p:nvSpPr>
        <p:spPr>
          <a:xfrm>
            <a:off x="6704566" y="5686078"/>
            <a:ext cx="3520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https://aws.amazon.com/ec2/instance-types/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F77D04-84E9-5642-9BD2-55D82D89F3CC}"/>
              </a:ext>
            </a:extLst>
          </p:cNvPr>
          <p:cNvGrpSpPr/>
          <p:nvPr/>
        </p:nvGrpSpPr>
        <p:grpSpPr>
          <a:xfrm>
            <a:off x="7109132" y="1706237"/>
            <a:ext cx="3009559" cy="2685353"/>
            <a:chOff x="8158704" y="1853822"/>
            <a:chExt cx="3009559" cy="2685353"/>
          </a:xfrm>
        </p:grpSpPr>
        <p:pic>
          <p:nvPicPr>
            <p:cNvPr id="31" name="Graphic 56">
              <a:extLst>
                <a:ext uri="{FF2B5EF4-FFF2-40B4-BE49-F238E27FC236}">
                  <a16:creationId xmlns:a16="http://schemas.microsoft.com/office/drawing/2014/main" id="{7B995649-5308-7644-9074-7B3AF0E59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8158704" y="1853822"/>
              <a:ext cx="1216205" cy="1216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5DC912D-80EA-5C4C-A1DE-0DBB1B102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2222" y="3332786"/>
              <a:ext cx="11159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T3 instance</a:t>
              </a: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A4622995-BBA3-A843-836A-99CF46F0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0348" y="4277565"/>
              <a:ext cx="11159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T2 instance</a:t>
              </a:r>
            </a:p>
          </p:txBody>
        </p:sp>
        <p:pic>
          <p:nvPicPr>
            <p:cNvPr id="34" name="Graphic 83">
              <a:extLst>
                <a:ext uri="{FF2B5EF4-FFF2-40B4-BE49-F238E27FC236}">
                  <a16:creationId xmlns:a16="http://schemas.microsoft.com/office/drawing/2014/main" id="{5BF005EE-102D-F348-9BA0-E168DD5DD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10094913" y="3066473"/>
              <a:ext cx="1073350" cy="107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0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C293E88D-6BCD-AB4D-824F-B9FEB5998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EC2 – AMI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97C6AE7-8769-9847-B861-116D79B292AA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4A6D067-026A-D742-8293-D3F2A5392C0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732EC59-69EA-474C-B2E6-3C73B7A4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4" y="1330267"/>
            <a:ext cx="6925804" cy="388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AMI – an image to use create EC2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Can be built for Linux or Windows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Built for a specific AWS 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Mainly Provides below advantages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Pre-installed package needed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Faster boot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Install app ahead of time, e.g. for faster deploy when auto-scaling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Security</a:t>
            </a:r>
          </a:p>
          <a:p>
            <a:endParaRPr lang="en-US" sz="1200" dirty="0"/>
          </a:p>
          <a:p>
            <a:endParaRPr lang="en-CN" sz="1200" dirty="0"/>
          </a:p>
          <a:p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B0A65-B9F8-AB4A-BD12-DC26883BA8E8}"/>
              </a:ext>
            </a:extLst>
          </p:cNvPr>
          <p:cNvSpPr/>
          <p:nvPr/>
        </p:nvSpPr>
        <p:spPr>
          <a:xfrm>
            <a:off x="6156599" y="5561978"/>
            <a:ext cx="5375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https://docs.aws.amazon.com/AWSEC2/latest/UserGuide/AMIs.html</a:t>
            </a:r>
            <a:endParaRPr lang="en-US" sz="1400" dirty="0"/>
          </a:p>
          <a:p>
            <a:endParaRPr lang="en-US" dirty="0"/>
          </a:p>
        </p:txBody>
      </p:sp>
      <p:pic>
        <p:nvPicPr>
          <p:cNvPr id="19" name="Graphic 14">
            <a:extLst>
              <a:ext uri="{FF2B5EF4-FFF2-40B4-BE49-F238E27FC236}">
                <a16:creationId xmlns:a16="http://schemas.microsoft.com/office/drawing/2014/main" id="{B3B52C28-0C52-894F-9264-66E3CB76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428" y="3486541"/>
            <a:ext cx="967797" cy="96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AB869248-AC00-3F4F-97EA-88F875E04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542" y="458835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DF4AF3-6430-AC42-B23B-1D5A8EB4F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558" y="926480"/>
            <a:ext cx="5887644" cy="22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6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DFE76E9-889C-3F4E-B8E9-5830A1879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EC2 – EBS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A3DF07A-71B0-394B-88A1-438F3CF7B632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2AE4B586-44CE-0F48-B7DF-4A739E6D170D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C70E0B4-6132-974D-8E75-BB1235BC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3" y="1330266"/>
            <a:ext cx="6953513" cy="463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EBS – Elastic Block Store Volume is a network driver, which can be attached to EC2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Can be detached from one EC2 instance, and attached to another one quickly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Specific AZ – Availability Zone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Allows EC2 instance to persist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Store PHP and other utility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GP2(SSD): General purpose SSD that balances price and performance for wide variety of workloads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Snapshots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Incremental backup – only changed blocks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S3 store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Copy snapshots across AZ or Region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Can be restored by snapshots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Can be automated using Amazon Data Life Cycle Manager</a:t>
            </a:r>
          </a:p>
          <a:p>
            <a:endParaRPr lang="en-US" sz="1200" dirty="0"/>
          </a:p>
          <a:p>
            <a:endParaRPr lang="en-CN" sz="1200" dirty="0"/>
          </a:p>
          <a:p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0D799-F0B0-EF4D-87D1-772A6778A99E}"/>
              </a:ext>
            </a:extLst>
          </p:cNvPr>
          <p:cNvSpPr/>
          <p:nvPr/>
        </p:nvSpPr>
        <p:spPr>
          <a:xfrm>
            <a:off x="6222139" y="5498489"/>
            <a:ext cx="5934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https://docs.aws.amazon.com/AWSEC2/latest/UserGuide/AmazonEBS.html</a:t>
            </a:r>
            <a:endParaRPr lang="en-US" sz="1400" dirty="0"/>
          </a:p>
          <a:p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C1474-D3CE-444F-900C-9120A5B1AB2B}"/>
              </a:ext>
            </a:extLst>
          </p:cNvPr>
          <p:cNvGrpSpPr/>
          <p:nvPr/>
        </p:nvGrpSpPr>
        <p:grpSpPr>
          <a:xfrm>
            <a:off x="7941893" y="1715058"/>
            <a:ext cx="2243137" cy="2086053"/>
            <a:chOff x="8080376" y="1206175"/>
            <a:chExt cx="2243137" cy="2086053"/>
          </a:xfrm>
        </p:grpSpPr>
        <p:pic>
          <p:nvPicPr>
            <p:cNvPr id="19" name="Graphic 56">
              <a:extLst>
                <a:ext uri="{FF2B5EF4-FFF2-40B4-BE49-F238E27FC236}">
                  <a16:creationId xmlns:a16="http://schemas.microsoft.com/office/drawing/2014/main" id="{9386E1EF-4E7D-824D-A4D9-E6BC9A27A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8286029" y="1206175"/>
              <a:ext cx="941242" cy="94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7">
              <a:extLst>
                <a:ext uri="{FF2B5EF4-FFF2-40B4-BE49-F238E27FC236}">
                  <a16:creationId xmlns:a16="http://schemas.microsoft.com/office/drawing/2014/main" id="{0CD0FE08-48BC-E043-A53A-3D098A703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4371" y="1880849"/>
              <a:ext cx="827426" cy="827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A9AFFC64-FE1F-8142-B4AE-6508E9108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376" y="2830563"/>
              <a:ext cx="2243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Block Store (Amazon EBS)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83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E3BE8674-01F0-2148-B723-FF7D61EBE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EC2 –  High Availability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24DE0E8-F7DF-3245-9B34-E6D43FDCF45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40F2F564-0AD4-7349-9E87-2F72B344184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9EB1427-69D4-C745-AC95-C108180E7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9" y="1116601"/>
            <a:ext cx="6953513" cy="463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Running EC2 instances at least 2 data centers(AZ)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Auto Scaling Group multi AZ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Load Balancer multi AZ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Provides below advantages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Manager service, AWS guarantees that it will be working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AWS take care of upgrades, maintenance  and high availability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Few configuration and setup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Expose single point of access (DNS)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Seamlessly handle failures of downstream instances, e.g. EC2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Do regular health checks to instances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Provide SSL access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Across AZ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ALB – Application Load Balancer is used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Layer 7(HTTP)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Support HTTP/HTTPS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200" dirty="0"/>
          </a:p>
          <a:p>
            <a:endParaRPr lang="en-CN" sz="1200" dirty="0"/>
          </a:p>
          <a:p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8D732-7D43-884B-BC86-C28653F20C36}"/>
              </a:ext>
            </a:extLst>
          </p:cNvPr>
          <p:cNvSpPr/>
          <p:nvPr/>
        </p:nvSpPr>
        <p:spPr>
          <a:xfrm>
            <a:off x="5871675" y="5728310"/>
            <a:ext cx="593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https://aws.amazon.com/elasticloadbalancing/application-load-balancer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550CBA-2F86-9F47-B9C3-51F58FB2994F}"/>
              </a:ext>
            </a:extLst>
          </p:cNvPr>
          <p:cNvGrpSpPr/>
          <p:nvPr/>
        </p:nvGrpSpPr>
        <p:grpSpPr>
          <a:xfrm>
            <a:off x="6229350" y="771002"/>
            <a:ext cx="5300042" cy="4743407"/>
            <a:chOff x="6287524" y="736055"/>
            <a:chExt cx="5721351" cy="4850357"/>
          </a:xfrm>
        </p:grpSpPr>
        <p:pic>
          <p:nvPicPr>
            <p:cNvPr id="15" name="Graphic 56">
              <a:extLst>
                <a:ext uri="{FF2B5EF4-FFF2-40B4-BE49-F238E27FC236}">
                  <a16:creationId xmlns:a16="http://schemas.microsoft.com/office/drawing/2014/main" id="{04089DA2-5A09-A147-A6A8-7CFE83757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10308140" y="1961441"/>
              <a:ext cx="855447" cy="85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Graphic 17">
              <a:extLst>
                <a:ext uri="{FF2B5EF4-FFF2-40B4-BE49-F238E27FC236}">
                  <a16:creationId xmlns:a16="http://schemas.microsoft.com/office/drawing/2014/main" id="{D3819B7D-1673-C741-9330-B0BC3EEA7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514" y="2582293"/>
              <a:ext cx="515184" cy="515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0274F455-A197-F14E-B72B-1B551CBA8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856" y="2998113"/>
              <a:ext cx="1206564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8">
              <a:extLst>
                <a:ext uri="{FF2B5EF4-FFF2-40B4-BE49-F238E27FC236}">
                  <a16:creationId xmlns:a16="http://schemas.microsoft.com/office/drawing/2014/main" id="{F036A781-E080-4046-9E85-E107DEDB7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768" y="1778264"/>
              <a:ext cx="1221800" cy="122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4BD10BF-C29B-1D40-B881-902EA88BD0A1}"/>
                </a:ext>
              </a:extLst>
            </p:cNvPr>
            <p:cNvCxnSpPr>
              <a:cxnSpLocks/>
            </p:cNvCxnSpPr>
            <p:nvPr/>
          </p:nvCxnSpPr>
          <p:spPr>
            <a:xfrm>
              <a:off x="9162795" y="2497130"/>
              <a:ext cx="99720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EA96C46-2F86-2D4E-9D54-E367CB020A90}"/>
                </a:ext>
              </a:extLst>
            </p:cNvPr>
            <p:cNvCxnSpPr>
              <a:cxnSpLocks/>
            </p:cNvCxnSpPr>
            <p:nvPr/>
          </p:nvCxnSpPr>
          <p:spPr>
            <a:xfrm>
              <a:off x="9153559" y="2339169"/>
              <a:ext cx="1006441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3">
              <a:extLst>
                <a:ext uri="{FF2B5EF4-FFF2-40B4-BE49-F238E27FC236}">
                  <a16:creationId xmlns:a16="http://schemas.microsoft.com/office/drawing/2014/main" id="{3A062F65-24E8-6E43-83F3-BBDED5AB8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 flipH="1">
              <a:off x="6316601" y="2053448"/>
              <a:ext cx="805189" cy="805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39">
              <a:extLst>
                <a:ext uri="{FF2B5EF4-FFF2-40B4-BE49-F238E27FC236}">
                  <a16:creationId xmlns:a16="http://schemas.microsoft.com/office/drawing/2014/main" id="{2E7F2F12-E166-DA4F-A85F-C5E2A977D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0707" y="2916687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1326430-6510-AA4F-BDEA-37789CE51D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1790" y="2624861"/>
              <a:ext cx="79621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C6BC05-330A-A44B-B6B2-29D5353596F4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7121790" y="2389164"/>
              <a:ext cx="780978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9CA797-9258-1747-97C7-EFEE9DC113B7}"/>
                </a:ext>
              </a:extLst>
            </p:cNvPr>
            <p:cNvSpPr/>
            <p:nvPr/>
          </p:nvSpPr>
          <p:spPr>
            <a:xfrm>
              <a:off x="9527410" y="1009650"/>
              <a:ext cx="2322845" cy="4418703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297433-77CE-7746-B061-F70F5A7581BF}"/>
                </a:ext>
              </a:extLst>
            </p:cNvPr>
            <p:cNvSpPr/>
            <p:nvPr/>
          </p:nvSpPr>
          <p:spPr>
            <a:xfrm>
              <a:off x="9908499" y="1664128"/>
              <a:ext cx="1737088" cy="1611581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39AAC2-E6F3-E04C-B5C3-002FE9E6CBAC}"/>
                </a:ext>
              </a:extLst>
            </p:cNvPr>
            <p:cNvSpPr/>
            <p:nvPr/>
          </p:nvSpPr>
          <p:spPr>
            <a:xfrm>
              <a:off x="9853213" y="3603657"/>
              <a:ext cx="1792374" cy="157541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pic>
          <p:nvPicPr>
            <p:cNvPr id="28" name="Graphic 56">
              <a:extLst>
                <a:ext uri="{FF2B5EF4-FFF2-40B4-BE49-F238E27FC236}">
                  <a16:creationId xmlns:a16="http://schemas.microsoft.com/office/drawing/2014/main" id="{AC0ADCC9-8EF0-E74A-AEE1-4A1D69BF6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10255864" y="3943225"/>
              <a:ext cx="855447" cy="85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Graphic 17">
              <a:extLst>
                <a:ext uri="{FF2B5EF4-FFF2-40B4-BE49-F238E27FC236}">
                  <a16:creationId xmlns:a16="http://schemas.microsoft.com/office/drawing/2014/main" id="{61A8E1B2-4876-B842-8F74-EDDAD737C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7238" y="4564077"/>
              <a:ext cx="515184" cy="515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3179D0A-8D93-DB4B-B1EB-4A6E00A2370A}"/>
                </a:ext>
              </a:extLst>
            </p:cNvPr>
            <p:cNvSpPr/>
            <p:nvPr/>
          </p:nvSpPr>
          <p:spPr>
            <a:xfrm flipH="1" flipV="1">
              <a:off x="8543635" y="3659006"/>
              <a:ext cx="1209131" cy="701863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D3553C-5CAC-4C47-A9F1-61DEAF8EC99B}"/>
                </a:ext>
              </a:extLst>
            </p:cNvPr>
            <p:cNvSpPr/>
            <p:nvPr/>
          </p:nvSpPr>
          <p:spPr>
            <a:xfrm>
              <a:off x="6287524" y="736055"/>
              <a:ext cx="5721351" cy="4850357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4D44200-5583-B249-8A63-470BDED02CB2}"/>
                </a:ext>
              </a:extLst>
            </p:cNvPr>
            <p:cNvSpPr/>
            <p:nvPr/>
          </p:nvSpPr>
          <p:spPr>
            <a:xfrm rot="16200000" flipH="1">
              <a:off x="8542352" y="3389901"/>
              <a:ext cx="974583" cy="139134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33" name="Graphic 29">
              <a:extLst>
                <a:ext uri="{FF2B5EF4-FFF2-40B4-BE49-F238E27FC236}">
                  <a16:creationId xmlns:a16="http://schemas.microsoft.com/office/drawing/2014/main" id="{61956162-BBC4-7D4D-A6FA-565565FA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460" y="736055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514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73D108B4-A435-694F-9736-B7C870068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EC2 – Scalability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1AA0CCE-72CF-4246-B9D9-50D4F3F5A326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A9B505A-442E-C14F-B2FF-453FA11EE35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F363A92-ACD8-8E47-8A5D-E5FCA59F8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3" y="1330266"/>
            <a:ext cx="6953513" cy="463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Support and make application handle greater loads by adapting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Two kinds of scalability, Vertical and Horizontal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Vertically means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Increasing the size of EC2 instance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Launch new EC2 instance by using AMI with different instance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Horizontal means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the number of EC2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Supported by ASG – Auto Scaling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Cross multi AZ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Linked but different to High Availability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200" dirty="0"/>
          </a:p>
          <a:p>
            <a:endParaRPr lang="en-CN" sz="1200" dirty="0"/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AA2D9-E1B3-644F-8F21-04437806119E}"/>
              </a:ext>
            </a:extLst>
          </p:cNvPr>
          <p:cNvGrpSpPr/>
          <p:nvPr/>
        </p:nvGrpSpPr>
        <p:grpSpPr>
          <a:xfrm>
            <a:off x="7787032" y="1304370"/>
            <a:ext cx="2950632" cy="3069916"/>
            <a:chOff x="7787032" y="1304370"/>
            <a:chExt cx="2950632" cy="3069916"/>
          </a:xfrm>
        </p:grpSpPr>
        <p:pic>
          <p:nvPicPr>
            <p:cNvPr id="51" name="Graphic 29">
              <a:extLst>
                <a:ext uri="{FF2B5EF4-FFF2-40B4-BE49-F238E27FC236}">
                  <a16:creationId xmlns:a16="http://schemas.microsoft.com/office/drawing/2014/main" id="{E463F3ED-F1B1-2646-9286-6DCB4B998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280" y="2749034"/>
              <a:ext cx="1337747" cy="133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30">
              <a:extLst>
                <a:ext uri="{FF2B5EF4-FFF2-40B4-BE49-F238E27FC236}">
                  <a16:creationId xmlns:a16="http://schemas.microsoft.com/office/drawing/2014/main" id="{448AEA20-5B29-D249-8627-A302484B5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7032" y="4112676"/>
              <a:ext cx="20381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EC2 Auto Scaling</a:t>
              </a:r>
            </a:p>
          </p:txBody>
        </p:sp>
        <p:pic>
          <p:nvPicPr>
            <p:cNvPr id="53" name="Graphic 14">
              <a:extLst>
                <a:ext uri="{FF2B5EF4-FFF2-40B4-BE49-F238E27FC236}">
                  <a16:creationId xmlns:a16="http://schemas.microsoft.com/office/drawing/2014/main" id="{E01127B8-D223-B846-8773-1055E9DA4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027" y="1304370"/>
              <a:ext cx="1304637" cy="130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FAE4EC15-6F5D-B445-A068-4BD6EF834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7561" y="2626688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AMI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D279C6-EEFA-7642-8D85-85928D376823}"/>
              </a:ext>
            </a:extLst>
          </p:cNvPr>
          <p:cNvSpPr/>
          <p:nvPr/>
        </p:nvSpPr>
        <p:spPr>
          <a:xfrm>
            <a:off x="5800993" y="5687971"/>
            <a:ext cx="6159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https://docs.aws.amazon.com/autoscaling/ec2/userguide/AutoScalingGroup.html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160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>
            <a:extLst>
              <a:ext uri="{FF2B5EF4-FFF2-40B4-BE49-F238E27FC236}">
                <a16:creationId xmlns:a16="http://schemas.microsoft.com/office/drawing/2014/main" id="{9CA91ABC-0AAA-9A45-ABF9-0BBAC1A5B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EC2 – Scalability Contd. 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DDC248D-65DE-BE48-8A14-10302473EBCD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090613" y="6249988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161E2D"/>
                </a:solidFill>
                <a:latin typeface="Arial" panose="020B0604020202020204" pitchFamily="34" charset="0"/>
              </a:rPr>
              <a:t>© 2021, Amazon Web Services, Inc. or its affiliates. All rights reserved.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D49D9A1-D0FB-6347-8A2D-B00D255B421A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9105900" y="6249988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8E7705-F444-0140-A80D-CAC892CDA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8" y="1116669"/>
            <a:ext cx="6690207" cy="423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Auto Scaling Group,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Scale out (add EC2 instance) to match increased load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Scale in( remove EC2 instance) to match decreased load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Minimum/Maximum number of running instances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Automatically register new instances to Load Balancer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ASG capacity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Minimum: 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Maximum: 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Desired capacity: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CloudWatch Alarm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Scale in/out based on CloudWatch Watch alarms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Simple Scaling: When a CloudWatch alarm is triggered (CPU &gt; 80%), then add 1 unit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200" dirty="0"/>
          </a:p>
          <a:p>
            <a:endParaRPr lang="en-CN" sz="1200" dirty="0"/>
          </a:p>
          <a:p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C48771-15E8-6544-9253-05C74E12A766}"/>
              </a:ext>
            </a:extLst>
          </p:cNvPr>
          <p:cNvSpPr/>
          <p:nvPr/>
        </p:nvSpPr>
        <p:spPr>
          <a:xfrm>
            <a:off x="5800993" y="5687971"/>
            <a:ext cx="6159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https://docs.aws.amazon.com/autoscaling/ec2/userguide/AutoScalingGroup.html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1C4F12-0F3A-214F-B0EE-56C36B5BCECC}"/>
              </a:ext>
            </a:extLst>
          </p:cNvPr>
          <p:cNvGrpSpPr/>
          <p:nvPr/>
        </p:nvGrpSpPr>
        <p:grpSpPr>
          <a:xfrm>
            <a:off x="7636670" y="592434"/>
            <a:ext cx="3259272" cy="2922818"/>
            <a:chOff x="6773934" y="607797"/>
            <a:chExt cx="5063260" cy="41213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BA0D3D-584E-DB4F-B487-EC9E1E3CD31A}"/>
                </a:ext>
              </a:extLst>
            </p:cNvPr>
            <p:cNvSpPr/>
            <p:nvPr/>
          </p:nvSpPr>
          <p:spPr>
            <a:xfrm>
              <a:off x="7092522" y="1874983"/>
              <a:ext cx="2319333" cy="27549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237092-EEA2-9243-B6F5-B0B3FFDFB30A}"/>
                </a:ext>
              </a:extLst>
            </p:cNvPr>
            <p:cNvSpPr/>
            <p:nvPr/>
          </p:nvSpPr>
          <p:spPr>
            <a:xfrm>
              <a:off x="9659932" y="1853589"/>
              <a:ext cx="2013528" cy="2776354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C12C1A-82AD-D54F-942F-AF4187BE71EB}"/>
                </a:ext>
              </a:extLst>
            </p:cNvPr>
            <p:cNvSpPr/>
            <p:nvPr/>
          </p:nvSpPr>
          <p:spPr>
            <a:xfrm>
              <a:off x="7340600" y="2392217"/>
              <a:ext cx="4084782" cy="2013527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FF9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33" name="Graphic 21">
              <a:extLst>
                <a:ext uri="{FF2B5EF4-FFF2-40B4-BE49-F238E27FC236}">
                  <a16:creationId xmlns:a16="http://schemas.microsoft.com/office/drawing/2014/main" id="{45CBEBDD-DE08-DB4A-A4B0-922C20A91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297" y="2573193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phic 21">
              <a:extLst>
                <a:ext uri="{FF2B5EF4-FFF2-40B4-BE49-F238E27FC236}">
                  <a16:creationId xmlns:a16="http://schemas.microsoft.com/office/drawing/2014/main" id="{CF2AB8A9-C7A1-3C4B-BEB5-6950137FD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9232" y="3239293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Graphic 21">
              <a:extLst>
                <a:ext uri="{FF2B5EF4-FFF2-40B4-BE49-F238E27FC236}">
                  <a16:creationId xmlns:a16="http://schemas.microsoft.com/office/drawing/2014/main" id="{D28D27E4-16A4-A943-BB75-969C0A2F3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6673" y="2573192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Graphic 21">
              <a:extLst>
                <a:ext uri="{FF2B5EF4-FFF2-40B4-BE49-F238E27FC236}">
                  <a16:creationId xmlns:a16="http://schemas.microsoft.com/office/drawing/2014/main" id="{587EA344-9041-FC45-83BA-F5555CCE9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9520" y="2573192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Graphic 21">
              <a:extLst>
                <a:ext uri="{FF2B5EF4-FFF2-40B4-BE49-F238E27FC236}">
                  <a16:creationId xmlns:a16="http://schemas.microsoft.com/office/drawing/2014/main" id="{8D864A36-862C-6344-AB48-F3600CBD4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8415" y="2570243"/>
              <a:ext cx="379412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Graphic 29">
              <a:extLst>
                <a:ext uri="{FF2B5EF4-FFF2-40B4-BE49-F238E27FC236}">
                  <a16:creationId xmlns:a16="http://schemas.microsoft.com/office/drawing/2014/main" id="{5C28AD61-2E20-884C-B966-4183DFF56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8556" y="3252462"/>
              <a:ext cx="574676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Graphic 17">
              <a:extLst>
                <a:ext uri="{FF2B5EF4-FFF2-40B4-BE49-F238E27FC236}">
                  <a16:creationId xmlns:a16="http://schemas.microsoft.com/office/drawing/2014/main" id="{9FF2C7DB-6A57-A643-A279-EF2D17868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056" y="992141"/>
              <a:ext cx="485510" cy="485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81E1BDF2-6BCE-4E42-8EC9-C77C542FE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7280" y="1434356"/>
              <a:ext cx="2243137" cy="290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69A3BA1-0CA4-FF42-8A3E-22874E904887}"/>
                </a:ext>
              </a:extLst>
            </p:cNvPr>
            <p:cNvSpPr/>
            <p:nvPr/>
          </p:nvSpPr>
          <p:spPr>
            <a:xfrm rot="5400000" flipH="1">
              <a:off x="8878109" y="1013626"/>
              <a:ext cx="469811" cy="781847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603DBE-B683-CF4B-82D9-4AB450509142}"/>
                </a:ext>
              </a:extLst>
            </p:cNvPr>
            <p:cNvSpPr/>
            <p:nvPr/>
          </p:nvSpPr>
          <p:spPr>
            <a:xfrm>
              <a:off x="6773934" y="607797"/>
              <a:ext cx="5063260" cy="4121366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1" name="Graphic 29">
              <a:extLst>
                <a:ext uri="{FF2B5EF4-FFF2-40B4-BE49-F238E27FC236}">
                  <a16:creationId xmlns:a16="http://schemas.microsoft.com/office/drawing/2014/main" id="{983EF440-3499-D649-84FD-DA9053CEE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934" y="609384"/>
              <a:ext cx="419822" cy="41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E283099-FD56-2D46-90E6-72C11C81E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2585" y="3627466"/>
            <a:ext cx="4672293" cy="19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206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52853</TotalTime>
  <Words>2844</Words>
  <Application>Microsoft Macintosh PowerPoint</Application>
  <PresentationFormat>Widescreen</PresentationFormat>
  <Paragraphs>463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Helvetica</vt:lpstr>
      <vt:lpstr>Title-and-Content</vt:lpstr>
      <vt:lpstr>Title-and-content_DB</vt:lpstr>
      <vt:lpstr>AWS Solution Architecture Design</vt:lpstr>
      <vt:lpstr>General - Background &amp; Objective</vt:lpstr>
      <vt:lpstr>Solution Overview</vt:lpstr>
      <vt:lpstr>EC2 – Instance Selection</vt:lpstr>
      <vt:lpstr>EC2 – AMI</vt:lpstr>
      <vt:lpstr>EC2 – EBS</vt:lpstr>
      <vt:lpstr>EC2 –  High Availability</vt:lpstr>
      <vt:lpstr>EC2 – Scalability</vt:lpstr>
      <vt:lpstr>EC2 – Scalability Contd. </vt:lpstr>
      <vt:lpstr>RDS – General</vt:lpstr>
      <vt:lpstr>RDS – Backup, Contd.</vt:lpstr>
      <vt:lpstr>RDS – Read Replicas, Contd.</vt:lpstr>
      <vt:lpstr>RDS – Sync Replication, Contd.</vt:lpstr>
      <vt:lpstr>Network – Virtual Private Network</vt:lpstr>
      <vt:lpstr>S3 – Storage and Data Management</vt:lpstr>
      <vt:lpstr>S3 – Backup Script of Archival Strategy, Contd.</vt:lpstr>
      <vt:lpstr>ElastiCache Overview</vt:lpstr>
      <vt:lpstr>ElastiCache - PHP MySQL Query Optimization Sample, Contd.</vt:lpstr>
      <vt:lpstr>Route53 Overview</vt:lpstr>
      <vt:lpstr>Route53 Solution Design, Contd.</vt:lpstr>
      <vt:lpstr>IAM – Identity and Access Management </vt:lpstr>
      <vt:lpstr>IAM – Solution Design Contd.</vt:lpstr>
      <vt:lpstr>CloudWatch Overview</vt:lpstr>
      <vt:lpstr>CloudWatch – Solution Design, Contd.</vt:lpstr>
      <vt:lpstr>CloudFront</vt:lpstr>
      <vt:lpstr>ACM – AWS Certificate Manger</vt:lpstr>
      <vt:lpstr>Cost Optimization -  EC2 Instance Purchasing Options</vt:lpstr>
      <vt:lpstr>Cost Optimization Contd.</vt:lpstr>
      <vt:lpstr>EC2 - CPU Performance Benchmark</vt:lpstr>
      <vt:lpstr>CPU – INTEL vs AMD vs 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Wentao Cui</cp:lastModifiedBy>
  <cp:revision>1778</cp:revision>
  <dcterms:created xsi:type="dcterms:W3CDTF">2020-03-23T21:46:17Z</dcterms:created>
  <dcterms:modified xsi:type="dcterms:W3CDTF">2021-05-17T06:35:34Z</dcterms:modified>
</cp:coreProperties>
</file>