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7"/>
  </p:notesMasterIdLst>
  <p:sldIdLst>
    <p:sldId id="256" r:id="rId3"/>
    <p:sldId id="269" r:id="rId4"/>
    <p:sldId id="258" r:id="rId5"/>
    <p:sldId id="264" r:id="rId6"/>
    <p:sldId id="268" r:id="rId7"/>
    <p:sldId id="265" r:id="rId8"/>
    <p:sldId id="266" r:id="rId9"/>
    <p:sldId id="267" r:id="rId10"/>
    <p:sldId id="261" r:id="rId11"/>
    <p:sldId id="262" r:id="rId12"/>
    <p:sldId id="257" r:id="rId13"/>
    <p:sldId id="259" r:id="rId14"/>
    <p:sldId id="263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21A84-8E70-4EBE-8F53-682F89C94E0C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08E85-332C-4B39-B5EB-7E3DE614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zh-CN" altLang="en-US" dirty="0"/>
              <a:t>、历史经典版本是</a:t>
            </a:r>
            <a:r>
              <a:rPr lang="en-US" altLang="zh-CN" dirty="0"/>
              <a:t>SQL Server 2000</a:t>
            </a:r>
            <a:r>
              <a:rPr lang="zh-CN" altLang="en-US" dirty="0"/>
              <a:t>和</a:t>
            </a:r>
            <a:r>
              <a:rPr lang="en-US" altLang="zh-CN" dirty="0"/>
              <a:t>SQL Server 2008 R2</a:t>
            </a:r>
          </a:p>
          <a:p>
            <a:r>
              <a:rPr lang="en-US" dirty="0"/>
              <a:t>2</a:t>
            </a:r>
            <a:r>
              <a:rPr lang="zh-CN" altLang="en-US" dirty="0"/>
              <a:t>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08E85-332C-4B39-B5EB-7E3DE61417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91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、当你用高版本的数据库做了备份，是不能到低版本的数据库上进行还原的</a:t>
            </a:r>
            <a:endParaRPr lang="en-US" altLang="zh-CN" dirty="0"/>
          </a:p>
          <a:p>
            <a:r>
              <a:rPr lang="en-US" dirty="0"/>
              <a:t>2</a:t>
            </a:r>
            <a:r>
              <a:rPr lang="zh-CN" altLang="en-US" dirty="0"/>
              <a:t>、对于低版本的数据库文件，可以附加到高版本的数据库上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08E85-332C-4B39-B5EB-7E3DE61417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5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9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12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fficePLUSCoverBackgroundShape">
            <a:extLst>
              <a:ext uri="{FF2B5EF4-FFF2-40B4-BE49-F238E27FC236}">
                <a16:creationId xmlns:a16="http://schemas.microsoft.com/office/drawing/2014/main" id="{BAF29770-ACC6-21B5-BFCC-EC944232854F}"/>
              </a:ext>
            </a:extLst>
          </p:cNvPr>
          <p:cNvGrpSpPr/>
          <p:nvPr/>
        </p:nvGrpSpPr>
        <p:grpSpPr>
          <a:xfrm>
            <a:off x="-754868" y="-521461"/>
            <a:ext cx="13089975" cy="7805566"/>
            <a:chOff x="-754868" y="-521461"/>
            <a:chExt cx="13089975" cy="780556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CE3F218-392D-7F03-B024-98AA7C95C81F}"/>
                </a:ext>
              </a:extLst>
            </p:cNvPr>
            <p:cNvGrpSpPr/>
            <p:nvPr/>
          </p:nvGrpSpPr>
          <p:grpSpPr>
            <a:xfrm>
              <a:off x="-754868" y="-521461"/>
              <a:ext cx="13089975" cy="7805566"/>
              <a:chOff x="-754868" y="-521461"/>
              <a:chExt cx="13089975" cy="7805566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931DE9A1-34B2-5B46-01F4-A5FA0961BE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128"/>
                <a:ext cx="12192000" cy="6855743"/>
              </a:xfrm>
              <a:prstGeom prst="rect">
                <a:avLst/>
              </a:prstGeom>
            </p:spPr>
          </p:pic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46828229-067B-877C-56F4-5F8871DFBD6B}"/>
                  </a:ext>
                </a:extLst>
              </p:cNvPr>
              <p:cNvGrpSpPr/>
              <p:nvPr/>
            </p:nvGrpSpPr>
            <p:grpSpPr>
              <a:xfrm>
                <a:off x="8954991" y="1738349"/>
                <a:ext cx="2302893" cy="1822615"/>
                <a:chOff x="9266105" y="2865779"/>
                <a:chExt cx="2302893" cy="1822615"/>
              </a:xfrm>
            </p:grpSpPr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5C8D9F0A-1E7F-0DD9-82F1-9230801E4F5A}"/>
                    </a:ext>
                  </a:extLst>
                </p:cNvPr>
                <p:cNvSpPr/>
                <p:nvPr/>
              </p:nvSpPr>
              <p:spPr>
                <a:xfrm rot="15086214">
                  <a:off x="9392820" y="2865779"/>
                  <a:ext cx="230725" cy="2307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26C7ADF1-F19F-9CFF-2627-1E209417BF94}"/>
                    </a:ext>
                  </a:extLst>
                </p:cNvPr>
                <p:cNvSpPr/>
                <p:nvPr/>
              </p:nvSpPr>
              <p:spPr>
                <a:xfrm rot="1960783">
                  <a:off x="10356348" y="4509390"/>
                  <a:ext cx="179004" cy="179004"/>
                </a:xfrm>
                <a:prstGeom prst="ellipse">
                  <a:avLst/>
                </a:prstGeom>
                <a:gradFill flip="none" rotWithShape="1">
                  <a:gsLst>
                    <a:gs pos="53000">
                      <a:schemeClr val="accent2"/>
                    </a:gs>
                    <a:gs pos="100000">
                      <a:schemeClr val="accent2">
                        <a:lumMod val="58000"/>
                        <a:lumOff val="42000"/>
                      </a:schemeClr>
                    </a:gs>
                    <a:gs pos="0">
                      <a:schemeClr val="accent2">
                        <a:lumMod val="57000"/>
                        <a:lumOff val="43000"/>
                      </a:schemeClr>
                    </a:gs>
                  </a:gsLst>
                  <a:lin ang="0" scaled="1"/>
                  <a:tileRect/>
                </a:gradFill>
                <a:ln w="22225">
                  <a:noFill/>
                </a:ln>
                <a:effectLst>
                  <a:outerShdw blurRad="165100" dist="38100" dir="5400000" sx="105000" sy="105000" algn="t" rotWithShape="0">
                    <a:schemeClr val="accent2">
                      <a:alpha val="4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1FC319A8-10B7-6B56-4C93-A66EE2E921CE}"/>
                    </a:ext>
                  </a:extLst>
                </p:cNvPr>
                <p:cNvSpPr/>
                <p:nvPr/>
              </p:nvSpPr>
              <p:spPr>
                <a:xfrm rot="1960783">
                  <a:off x="11217324" y="3490073"/>
                  <a:ext cx="351674" cy="351674"/>
                </a:xfrm>
                <a:prstGeom prst="ellipse">
                  <a:avLst/>
                </a:pr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826DEB79-4537-C35D-A134-2C4D134C9577}"/>
                    </a:ext>
                  </a:extLst>
                </p:cNvPr>
                <p:cNvSpPr/>
                <p:nvPr/>
              </p:nvSpPr>
              <p:spPr>
                <a:xfrm rot="1960783">
                  <a:off x="9266105" y="2980828"/>
                  <a:ext cx="203286" cy="20328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50B7FF">
                        <a:lumMod val="84000"/>
                      </a:srgbClr>
                    </a:gs>
                    <a:gs pos="0">
                      <a:srgbClr val="50B7FF">
                        <a:lumMod val="96000"/>
                        <a:lumOff val="4000"/>
                      </a:srgb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19E708C3-8DDD-756A-E957-0787585BE96A}"/>
                  </a:ext>
                </a:extLst>
              </p:cNvPr>
              <p:cNvGrpSpPr/>
              <p:nvPr/>
            </p:nvGrpSpPr>
            <p:grpSpPr>
              <a:xfrm>
                <a:off x="1095090" y="1961435"/>
                <a:ext cx="1162869" cy="1925072"/>
                <a:chOff x="1095090" y="1961435"/>
                <a:chExt cx="1162869" cy="1925072"/>
              </a:xfrm>
            </p:grpSpPr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8F121B2F-F8CB-1F93-1258-5F539423FC41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2078955" y="1961435"/>
                  <a:ext cx="179004" cy="179004"/>
                </a:xfrm>
                <a:prstGeom prst="ellipse">
                  <a:avLst/>
                </a:prstGeom>
                <a:gradFill flip="none" rotWithShape="1">
                  <a:gsLst>
                    <a:gs pos="53000">
                      <a:schemeClr val="accent2"/>
                    </a:gs>
                    <a:gs pos="100000">
                      <a:schemeClr val="accent2">
                        <a:lumMod val="58000"/>
                        <a:lumOff val="42000"/>
                      </a:schemeClr>
                    </a:gs>
                    <a:gs pos="0">
                      <a:schemeClr val="accent2">
                        <a:lumMod val="57000"/>
                        <a:lumOff val="43000"/>
                      </a:schemeClr>
                    </a:gs>
                  </a:gsLst>
                  <a:lin ang="0" scaled="1"/>
                  <a:tileRect/>
                </a:gradFill>
                <a:ln w="22225">
                  <a:noFill/>
                </a:ln>
                <a:effectLst>
                  <a:outerShdw blurRad="165100" dist="38100" dir="5400000" sx="105000" sy="105000" algn="t" rotWithShape="0">
                    <a:schemeClr val="accent2">
                      <a:alpha val="4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A1CD0149-894C-E8B9-EE72-EC419E518672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1876609" y="3534833"/>
                  <a:ext cx="351674" cy="351674"/>
                </a:xfrm>
                <a:prstGeom prst="ellipse">
                  <a:avLst/>
                </a:pr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EACB0AE6-21B5-4519-6920-C8DFD5F96314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2050041" y="3500520"/>
                  <a:ext cx="203286" cy="20328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50B7FF">
                        <a:lumMod val="84000"/>
                      </a:srgbClr>
                    </a:gs>
                    <a:gs pos="0">
                      <a:srgbClr val="50B7FF">
                        <a:lumMod val="96000"/>
                        <a:lumOff val="4000"/>
                      </a:srgb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608AC390-57B9-06E1-DC23-1E43A60643D2}"/>
                    </a:ext>
                  </a:extLst>
                </p:cNvPr>
                <p:cNvSpPr/>
                <p:nvPr/>
              </p:nvSpPr>
              <p:spPr>
                <a:xfrm rot="15086214" flipH="1" flipV="1">
                  <a:off x="1095090" y="2790962"/>
                  <a:ext cx="123948" cy="123948"/>
                </a:xfrm>
                <a:prstGeom prst="ellipse">
                  <a:avLst/>
                </a:prstGeom>
                <a:solidFill>
                  <a:schemeClr val="bg1">
                    <a:alpha val="5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F4E76590-2949-21DE-FB6F-8E0BE34719FB}"/>
                  </a:ext>
                </a:extLst>
              </p:cNvPr>
              <p:cNvGrpSpPr/>
              <p:nvPr/>
            </p:nvGrpSpPr>
            <p:grpSpPr>
              <a:xfrm>
                <a:off x="-754868" y="-521461"/>
                <a:ext cx="13089975" cy="7805566"/>
                <a:chOff x="-754868" y="-521461"/>
                <a:chExt cx="13089975" cy="7805566"/>
              </a:xfrm>
            </p:grpSpPr>
            <p:sp>
              <p:nvSpPr>
                <p:cNvPr id="17" name="任意多边形: 形状 16">
                  <a:extLst>
                    <a:ext uri="{FF2B5EF4-FFF2-40B4-BE49-F238E27FC236}">
                      <a16:creationId xmlns:a16="http://schemas.microsoft.com/office/drawing/2014/main" id="{5C3FBD04-4191-4B9A-4F52-742A0ADF7EFD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-754868" y="4328927"/>
                  <a:ext cx="1847913" cy="2378941"/>
                </a:xfrm>
                <a:custGeom>
                  <a:avLst/>
                  <a:gdLst>
                    <a:gd name="connsiteX0" fmla="*/ 1847913 w 1847913"/>
                    <a:gd name="connsiteY0" fmla="*/ 2316643 h 2378941"/>
                    <a:gd name="connsiteX1" fmla="*/ 1718647 w 1847913"/>
                    <a:gd name="connsiteY1" fmla="*/ 2349881 h 2378941"/>
                    <a:gd name="connsiteX2" fmla="*/ 1430377 w 1847913"/>
                    <a:gd name="connsiteY2" fmla="*/ 2378941 h 2378941"/>
                    <a:gd name="connsiteX3" fmla="*/ 0 w 1847913"/>
                    <a:gd name="connsiteY3" fmla="*/ 948564 h 2378941"/>
                    <a:gd name="connsiteX4" fmla="*/ 326629 w 1847913"/>
                    <a:gd name="connsiteY4" fmla="*/ 38712 h 2378941"/>
                    <a:gd name="connsiteX5" fmla="*/ 361812 w 1847913"/>
                    <a:gd name="connsiteY5" fmla="*/ 0 h 2378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7913" h="2378941">
                      <a:moveTo>
                        <a:pt x="1847913" y="2316643"/>
                      </a:moveTo>
                      <a:lnTo>
                        <a:pt x="1718647" y="2349881"/>
                      </a:lnTo>
                      <a:cubicBezTo>
                        <a:pt x="1625533" y="2368935"/>
                        <a:pt x="1529124" y="2378941"/>
                        <a:pt x="1430377" y="2378941"/>
                      </a:cubicBezTo>
                      <a:cubicBezTo>
                        <a:pt x="640402" y="2378941"/>
                        <a:pt x="0" y="1738539"/>
                        <a:pt x="0" y="948564"/>
                      </a:cubicBezTo>
                      <a:cubicBezTo>
                        <a:pt x="0" y="602950"/>
                        <a:pt x="122577" y="285965"/>
                        <a:pt x="326629" y="38712"/>
                      </a:cubicBezTo>
                      <a:lnTo>
                        <a:pt x="361812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任意多边形: 形状 17">
                  <a:extLst>
                    <a:ext uri="{FF2B5EF4-FFF2-40B4-BE49-F238E27FC236}">
                      <a16:creationId xmlns:a16="http://schemas.microsoft.com/office/drawing/2014/main" id="{C81A938D-58C8-9139-D8A7-F603656EF6D8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9968266" y="-521461"/>
                  <a:ext cx="2366841" cy="1551431"/>
                </a:xfrm>
                <a:custGeom>
                  <a:avLst/>
                  <a:gdLst>
                    <a:gd name="connsiteX0" fmla="*/ 2366841 w 2366841"/>
                    <a:gd name="connsiteY0" fmla="*/ 318637 h 1551431"/>
                    <a:gd name="connsiteX1" fmla="*/ 445070 w 2366841"/>
                    <a:gd name="connsiteY1" fmla="*/ 1551431 h 1551431"/>
                    <a:gd name="connsiteX2" fmla="*/ 0 w 2366841"/>
                    <a:gd name="connsiteY2" fmla="*/ 857624 h 1551431"/>
                    <a:gd name="connsiteX3" fmla="*/ 11105 w 2366841"/>
                    <a:gd name="connsiteY3" fmla="*/ 834570 h 1551431"/>
                    <a:gd name="connsiteX4" fmla="*/ 1413332 w 2366841"/>
                    <a:gd name="connsiteY4" fmla="*/ 0 h 1551431"/>
                    <a:gd name="connsiteX5" fmla="*/ 2304942 w 2366841"/>
                    <a:gd name="connsiteY5" fmla="*/ 272349 h 15514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66841" h="1551431">
                      <a:moveTo>
                        <a:pt x="2366841" y="318637"/>
                      </a:moveTo>
                      <a:lnTo>
                        <a:pt x="445070" y="1551431"/>
                      </a:lnTo>
                      <a:lnTo>
                        <a:pt x="0" y="857624"/>
                      </a:lnTo>
                      <a:lnTo>
                        <a:pt x="11105" y="834570"/>
                      </a:lnTo>
                      <a:cubicBezTo>
                        <a:pt x="281151" y="337463"/>
                        <a:pt x="807832" y="0"/>
                        <a:pt x="1413332" y="0"/>
                      </a:cubicBezTo>
                      <a:cubicBezTo>
                        <a:pt x="1743605" y="0"/>
                        <a:pt x="2050427" y="100402"/>
                        <a:pt x="2304942" y="272349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任意多边形: 形状 18">
                  <a:extLst>
                    <a:ext uri="{FF2B5EF4-FFF2-40B4-BE49-F238E27FC236}">
                      <a16:creationId xmlns:a16="http://schemas.microsoft.com/office/drawing/2014/main" id="{5E04A1AF-2D7C-27F9-E540-772992D13E5A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-33877" y="5580155"/>
                  <a:ext cx="1895797" cy="1703950"/>
                </a:xfrm>
                <a:custGeom>
                  <a:avLst/>
                  <a:gdLst>
                    <a:gd name="connsiteX0" fmla="*/ 1472422 w 1895797"/>
                    <a:gd name="connsiteY0" fmla="*/ 1539951 h 1703950"/>
                    <a:gd name="connsiteX1" fmla="*/ 935525 w 1895797"/>
                    <a:gd name="connsiteY1" fmla="*/ 1703950 h 1703950"/>
                    <a:gd name="connsiteX2" fmla="*/ 50716 w 1895797"/>
                    <a:gd name="connsiteY2" fmla="*/ 1117459 h 1703950"/>
                    <a:gd name="connsiteX3" fmla="*/ 0 w 1895797"/>
                    <a:gd name="connsiteY3" fmla="*/ 954079 h 1703950"/>
                    <a:gd name="connsiteX4" fmla="*/ 1487287 w 1895797"/>
                    <a:gd name="connsiteY4" fmla="*/ 0 h 1703950"/>
                    <a:gd name="connsiteX5" fmla="*/ 1883016 w 1895797"/>
                    <a:gd name="connsiteY5" fmla="*/ 616891 h 1703950"/>
                    <a:gd name="connsiteX6" fmla="*/ 1895797 w 1895797"/>
                    <a:gd name="connsiteY6" fmla="*/ 743678 h 1703950"/>
                    <a:gd name="connsiteX7" fmla="*/ 1472422 w 1895797"/>
                    <a:gd name="connsiteY7" fmla="*/ 1539951 h 1703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95797" h="1703950">
                      <a:moveTo>
                        <a:pt x="1472422" y="1539951"/>
                      </a:moveTo>
                      <a:cubicBezTo>
                        <a:pt x="1319162" y="1643491"/>
                        <a:pt x="1134404" y="1703950"/>
                        <a:pt x="935525" y="1703950"/>
                      </a:cubicBezTo>
                      <a:cubicBezTo>
                        <a:pt x="537767" y="1703950"/>
                        <a:pt x="196493" y="1462115"/>
                        <a:pt x="50716" y="1117459"/>
                      </a:cubicBezTo>
                      <a:lnTo>
                        <a:pt x="0" y="954079"/>
                      </a:lnTo>
                      <a:lnTo>
                        <a:pt x="1487287" y="0"/>
                      </a:lnTo>
                      <a:lnTo>
                        <a:pt x="1883016" y="616891"/>
                      </a:lnTo>
                      <a:lnTo>
                        <a:pt x="1895797" y="743678"/>
                      </a:lnTo>
                      <a:cubicBezTo>
                        <a:pt x="1895797" y="1075143"/>
                        <a:pt x="1727856" y="1367383"/>
                        <a:pt x="1472422" y="1539951"/>
                      </a:cubicBezTo>
                      <a:close/>
                    </a:path>
                  </a:pathLst>
                </a:custGeom>
                <a:solidFill>
                  <a:schemeClr val="bg1">
                    <a:alpha val="5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B034386C-ADAF-4FC2-1E91-A98C622C5C9A}"/>
                    </a:ext>
                  </a:extLst>
                </p:cNvPr>
                <p:cNvSpPr/>
                <p:nvPr/>
              </p:nvSpPr>
              <p:spPr>
                <a:xfrm rot="15086214" flipH="1" flipV="1">
                  <a:off x="10954791" y="461639"/>
                  <a:ext cx="891163" cy="891163"/>
                </a:xfrm>
                <a:prstGeom prst="ellipse">
                  <a:avLst/>
                </a:prstGeom>
                <a:solidFill>
                  <a:schemeClr val="bg1">
                    <a:alpha val="5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15DBAD2-4EFC-4E5E-F2AE-EC080D952376}"/>
                </a:ext>
              </a:extLst>
            </p:cNvPr>
            <p:cNvGrpSpPr/>
            <p:nvPr/>
          </p:nvGrpSpPr>
          <p:grpSpPr>
            <a:xfrm>
              <a:off x="5124932" y="4831548"/>
              <a:ext cx="1942135" cy="400110"/>
              <a:chOff x="5124932" y="4831548"/>
              <a:chExt cx="1942135" cy="400110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0541EF9F-2A75-B3C0-B30B-BE1E4A1153B7}"/>
                  </a:ext>
                </a:extLst>
              </p:cNvPr>
              <p:cNvSpPr/>
              <p:nvPr/>
            </p:nvSpPr>
            <p:spPr>
              <a:xfrm>
                <a:off x="5124932" y="4831548"/>
                <a:ext cx="1942135" cy="400110"/>
              </a:xfrm>
              <a:prstGeom prst="roundRect">
                <a:avLst>
                  <a:gd name="adj" fmla="val 19313"/>
                </a:avLst>
              </a:prstGeom>
              <a:gradFill flip="none" rotWithShape="1">
                <a:gsLst>
                  <a:gs pos="50000">
                    <a:srgbClr val="F5A812">
                      <a:lumMod val="87000"/>
                      <a:lumOff val="13000"/>
                    </a:srgbClr>
                  </a:gs>
                  <a:gs pos="100000">
                    <a:srgbClr val="F5A812">
                      <a:lumMod val="94000"/>
                    </a:srgbClr>
                  </a:gs>
                  <a:gs pos="0">
                    <a:srgbClr val="F5A812">
                      <a:lumMod val="57000"/>
                      <a:lumOff val="43000"/>
                    </a:srgbClr>
                  </a:gs>
                </a:gsLst>
                <a:lin ang="0" scaled="1"/>
                <a:tileRect/>
              </a:gradFill>
              <a:ln w="22225">
                <a:gradFill flip="none" rotWithShape="1">
                  <a:gsLst>
                    <a:gs pos="52000">
                      <a:srgbClr val="F5A812">
                        <a:lumMod val="55000"/>
                        <a:lumOff val="45000"/>
                      </a:srgbClr>
                    </a:gs>
                    <a:gs pos="1000">
                      <a:srgbClr val="F5A812">
                        <a:lumMod val="14000"/>
                        <a:lumOff val="86000"/>
                      </a:srgbClr>
                    </a:gs>
                    <a:gs pos="100000">
                      <a:srgbClr val="F5A812"/>
                    </a:gs>
                  </a:gsLst>
                  <a:lin ang="2400000" scaled="0"/>
                  <a:tileRect/>
                </a:gradFill>
              </a:ln>
              <a:effectLst>
                <a:outerShdw blurRad="165100" dist="38100" dir="5400000" sx="105000" sy="105000" algn="t" rotWithShape="0">
                  <a:srgbClr val="F5A812">
                    <a:alpha val="41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5380EA15-EDD7-B31C-DF43-D70F83D350E4}"/>
                  </a:ext>
                </a:extLst>
              </p:cNvPr>
              <p:cNvSpPr/>
              <p:nvPr/>
            </p:nvSpPr>
            <p:spPr>
              <a:xfrm>
                <a:off x="5244650" y="4974622"/>
                <a:ext cx="118828" cy="118828"/>
              </a:xfrm>
              <a:prstGeom prst="ellipse">
                <a:avLst/>
              </a:prstGeom>
              <a:gradFill flip="none" rotWithShape="1">
                <a:gsLst>
                  <a:gs pos="42000">
                    <a:schemeClr val="bg1">
                      <a:lumMod val="100000"/>
                    </a:schemeClr>
                  </a:gs>
                  <a:gs pos="0">
                    <a:srgbClr val="61D6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5875">
                <a:gradFill flip="none" rotWithShape="1">
                  <a:gsLst>
                    <a:gs pos="0">
                      <a:schemeClr val="bg1">
                        <a:lumMod val="63000"/>
                        <a:lumOff val="37000"/>
                      </a:schemeClr>
                    </a:gs>
                    <a:gs pos="100000">
                      <a:srgbClr val="61D6FF"/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CB42FFB0-92D9-5EEB-C888-C1FF2FFD9973}"/>
                  </a:ext>
                </a:extLst>
              </p:cNvPr>
              <p:cNvSpPr/>
              <p:nvPr/>
            </p:nvSpPr>
            <p:spPr>
              <a:xfrm>
                <a:off x="6824482" y="4974622"/>
                <a:ext cx="118828" cy="118828"/>
              </a:xfrm>
              <a:prstGeom prst="ellipse">
                <a:avLst/>
              </a:prstGeom>
              <a:gradFill flip="none" rotWithShape="1">
                <a:gsLst>
                  <a:gs pos="42000">
                    <a:schemeClr val="bg1">
                      <a:lumMod val="100000"/>
                    </a:schemeClr>
                  </a:gs>
                  <a:gs pos="0">
                    <a:srgbClr val="61D6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5875">
                <a:gradFill flip="none" rotWithShape="1">
                  <a:gsLst>
                    <a:gs pos="0">
                      <a:schemeClr val="bg1">
                        <a:lumMod val="63000"/>
                        <a:lumOff val="37000"/>
                      </a:schemeClr>
                    </a:gs>
                    <a:gs pos="100000">
                      <a:srgbClr val="61D6FF"/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2092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fficePLUSCoverBackgroundShape">
            <a:extLst>
              <a:ext uri="{FF2B5EF4-FFF2-40B4-BE49-F238E27FC236}">
                <a16:creationId xmlns:a16="http://schemas.microsoft.com/office/drawing/2014/main" id="{EE6A06CB-3FC0-28EB-94FC-1037FD65B47B}"/>
              </a:ext>
            </a:extLst>
          </p:cNvPr>
          <p:cNvGrpSpPr/>
          <p:nvPr userDrawn="1"/>
        </p:nvGrpSpPr>
        <p:grpSpPr>
          <a:xfrm>
            <a:off x="-754868" y="-521461"/>
            <a:ext cx="13089975" cy="7805566"/>
            <a:chOff x="-754868" y="-521461"/>
            <a:chExt cx="13089975" cy="780556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EF2549C-96BB-2D25-0CA9-3A5D7E63CEC7}"/>
                </a:ext>
              </a:extLst>
            </p:cNvPr>
            <p:cNvGrpSpPr/>
            <p:nvPr/>
          </p:nvGrpSpPr>
          <p:grpSpPr>
            <a:xfrm>
              <a:off x="-754868" y="-521461"/>
              <a:ext cx="13089975" cy="7805566"/>
              <a:chOff x="-754868" y="-521461"/>
              <a:chExt cx="13089975" cy="7805566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C409E7BE-56D6-ACDF-BC03-F9A6C11ACF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128"/>
                <a:ext cx="12192000" cy="6855743"/>
              </a:xfrm>
              <a:prstGeom prst="rect">
                <a:avLst/>
              </a:prstGeom>
            </p:spPr>
          </p:pic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49F51FD9-FCE9-5D80-8DFE-40258F8CFE85}"/>
                  </a:ext>
                </a:extLst>
              </p:cNvPr>
              <p:cNvGrpSpPr/>
              <p:nvPr/>
            </p:nvGrpSpPr>
            <p:grpSpPr>
              <a:xfrm>
                <a:off x="8954991" y="1738349"/>
                <a:ext cx="2302893" cy="1822615"/>
                <a:chOff x="9266105" y="2865779"/>
                <a:chExt cx="2302893" cy="1822615"/>
              </a:xfrm>
            </p:grpSpPr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F97073EF-4F32-A6F9-1D76-8028F0485746}"/>
                    </a:ext>
                  </a:extLst>
                </p:cNvPr>
                <p:cNvSpPr/>
                <p:nvPr/>
              </p:nvSpPr>
              <p:spPr>
                <a:xfrm rot="15086214">
                  <a:off x="9392820" y="2865779"/>
                  <a:ext cx="230725" cy="2307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D2B02BD1-963F-D8A1-C72E-58A1E0F0662A}"/>
                    </a:ext>
                  </a:extLst>
                </p:cNvPr>
                <p:cNvSpPr/>
                <p:nvPr/>
              </p:nvSpPr>
              <p:spPr>
                <a:xfrm rot="1960783">
                  <a:off x="10356348" y="4509390"/>
                  <a:ext cx="179004" cy="179004"/>
                </a:xfrm>
                <a:prstGeom prst="ellipse">
                  <a:avLst/>
                </a:prstGeom>
                <a:gradFill flip="none" rotWithShape="1">
                  <a:gsLst>
                    <a:gs pos="53000">
                      <a:schemeClr val="accent2"/>
                    </a:gs>
                    <a:gs pos="100000">
                      <a:schemeClr val="accent2">
                        <a:lumMod val="58000"/>
                        <a:lumOff val="42000"/>
                      </a:schemeClr>
                    </a:gs>
                    <a:gs pos="0">
                      <a:schemeClr val="accent2">
                        <a:lumMod val="57000"/>
                        <a:lumOff val="43000"/>
                      </a:schemeClr>
                    </a:gs>
                  </a:gsLst>
                  <a:lin ang="0" scaled="1"/>
                  <a:tileRect/>
                </a:gradFill>
                <a:ln w="22225">
                  <a:noFill/>
                </a:ln>
                <a:effectLst>
                  <a:outerShdw blurRad="165100" dist="38100" dir="5400000" sx="105000" sy="105000" algn="t" rotWithShape="0">
                    <a:schemeClr val="accent2">
                      <a:alpha val="4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21306B70-5A1D-784C-6FAA-5FC949D9FD7B}"/>
                    </a:ext>
                  </a:extLst>
                </p:cNvPr>
                <p:cNvSpPr/>
                <p:nvPr/>
              </p:nvSpPr>
              <p:spPr>
                <a:xfrm rot="1960783">
                  <a:off x="11217324" y="3490073"/>
                  <a:ext cx="351674" cy="351674"/>
                </a:xfrm>
                <a:prstGeom prst="ellipse">
                  <a:avLst/>
                </a:pr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129EA09B-5F3D-5386-92E2-20ADCBD63354}"/>
                    </a:ext>
                  </a:extLst>
                </p:cNvPr>
                <p:cNvSpPr/>
                <p:nvPr/>
              </p:nvSpPr>
              <p:spPr>
                <a:xfrm rot="1960783">
                  <a:off x="9266105" y="2980828"/>
                  <a:ext cx="203286" cy="20328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50B7FF">
                        <a:lumMod val="84000"/>
                      </a:srgbClr>
                    </a:gs>
                    <a:gs pos="0">
                      <a:srgbClr val="50B7FF">
                        <a:lumMod val="96000"/>
                        <a:lumOff val="4000"/>
                      </a:srgb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D79D28EA-5E92-8F01-35F8-CFFC031F1B34}"/>
                  </a:ext>
                </a:extLst>
              </p:cNvPr>
              <p:cNvGrpSpPr/>
              <p:nvPr/>
            </p:nvGrpSpPr>
            <p:grpSpPr>
              <a:xfrm>
                <a:off x="1095090" y="1961435"/>
                <a:ext cx="1162869" cy="1925072"/>
                <a:chOff x="1095090" y="1961435"/>
                <a:chExt cx="1162869" cy="1925072"/>
              </a:xfrm>
            </p:grpSpPr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18B7AD7C-785A-BF9B-5B0A-D5739F6D270C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2078955" y="1961435"/>
                  <a:ext cx="179004" cy="179004"/>
                </a:xfrm>
                <a:prstGeom prst="ellipse">
                  <a:avLst/>
                </a:prstGeom>
                <a:gradFill flip="none" rotWithShape="1">
                  <a:gsLst>
                    <a:gs pos="53000">
                      <a:schemeClr val="accent2"/>
                    </a:gs>
                    <a:gs pos="100000">
                      <a:schemeClr val="accent2">
                        <a:lumMod val="58000"/>
                        <a:lumOff val="42000"/>
                      </a:schemeClr>
                    </a:gs>
                    <a:gs pos="0">
                      <a:schemeClr val="accent2">
                        <a:lumMod val="57000"/>
                        <a:lumOff val="43000"/>
                      </a:schemeClr>
                    </a:gs>
                  </a:gsLst>
                  <a:lin ang="0" scaled="1"/>
                  <a:tileRect/>
                </a:gradFill>
                <a:ln w="22225">
                  <a:noFill/>
                </a:ln>
                <a:effectLst>
                  <a:outerShdw blurRad="165100" dist="38100" dir="5400000" sx="105000" sy="105000" algn="t" rotWithShape="0">
                    <a:schemeClr val="accent2">
                      <a:alpha val="4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2F5C2A36-34FF-CA19-3F69-D3C57EC01B6E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1876609" y="3534833"/>
                  <a:ext cx="351674" cy="351674"/>
                </a:xfrm>
                <a:prstGeom prst="ellipse">
                  <a:avLst/>
                </a:pr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B02114F7-2EC3-4ED6-0D30-C03937BEA8E2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2050041" y="3500520"/>
                  <a:ext cx="203286" cy="20328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50B7FF">
                        <a:lumMod val="84000"/>
                      </a:srgbClr>
                    </a:gs>
                    <a:gs pos="0">
                      <a:srgbClr val="50B7FF">
                        <a:lumMod val="96000"/>
                        <a:lumOff val="4000"/>
                      </a:srgb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D77D3120-8EF7-5EB5-C9AF-59E13C8FBC3E}"/>
                    </a:ext>
                  </a:extLst>
                </p:cNvPr>
                <p:cNvSpPr/>
                <p:nvPr/>
              </p:nvSpPr>
              <p:spPr>
                <a:xfrm rot="15086214" flipH="1" flipV="1">
                  <a:off x="1095090" y="2790962"/>
                  <a:ext cx="123948" cy="123948"/>
                </a:xfrm>
                <a:prstGeom prst="ellipse">
                  <a:avLst/>
                </a:prstGeom>
                <a:solidFill>
                  <a:schemeClr val="bg1">
                    <a:alpha val="5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0B77138A-EDB2-10AD-9206-F1CA3C71AF03}"/>
                  </a:ext>
                </a:extLst>
              </p:cNvPr>
              <p:cNvGrpSpPr/>
              <p:nvPr/>
            </p:nvGrpSpPr>
            <p:grpSpPr>
              <a:xfrm>
                <a:off x="-754868" y="-521461"/>
                <a:ext cx="13089975" cy="7805566"/>
                <a:chOff x="-754868" y="-521461"/>
                <a:chExt cx="13089975" cy="7805566"/>
              </a:xfrm>
            </p:grpSpPr>
            <p:sp>
              <p:nvSpPr>
                <p:cNvPr id="17" name="任意多边形: 形状 16">
                  <a:extLst>
                    <a:ext uri="{FF2B5EF4-FFF2-40B4-BE49-F238E27FC236}">
                      <a16:creationId xmlns:a16="http://schemas.microsoft.com/office/drawing/2014/main" id="{EEF09402-9194-FBCF-0B20-FC00B589542C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-754868" y="4328927"/>
                  <a:ext cx="1847913" cy="2378941"/>
                </a:xfrm>
                <a:custGeom>
                  <a:avLst/>
                  <a:gdLst>
                    <a:gd name="connsiteX0" fmla="*/ 1847913 w 1847913"/>
                    <a:gd name="connsiteY0" fmla="*/ 2316643 h 2378941"/>
                    <a:gd name="connsiteX1" fmla="*/ 1718647 w 1847913"/>
                    <a:gd name="connsiteY1" fmla="*/ 2349881 h 2378941"/>
                    <a:gd name="connsiteX2" fmla="*/ 1430377 w 1847913"/>
                    <a:gd name="connsiteY2" fmla="*/ 2378941 h 2378941"/>
                    <a:gd name="connsiteX3" fmla="*/ 0 w 1847913"/>
                    <a:gd name="connsiteY3" fmla="*/ 948564 h 2378941"/>
                    <a:gd name="connsiteX4" fmla="*/ 326629 w 1847913"/>
                    <a:gd name="connsiteY4" fmla="*/ 38712 h 2378941"/>
                    <a:gd name="connsiteX5" fmla="*/ 361812 w 1847913"/>
                    <a:gd name="connsiteY5" fmla="*/ 0 h 2378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7913" h="2378941">
                      <a:moveTo>
                        <a:pt x="1847913" y="2316643"/>
                      </a:moveTo>
                      <a:lnTo>
                        <a:pt x="1718647" y="2349881"/>
                      </a:lnTo>
                      <a:cubicBezTo>
                        <a:pt x="1625533" y="2368935"/>
                        <a:pt x="1529124" y="2378941"/>
                        <a:pt x="1430377" y="2378941"/>
                      </a:cubicBezTo>
                      <a:cubicBezTo>
                        <a:pt x="640402" y="2378941"/>
                        <a:pt x="0" y="1738539"/>
                        <a:pt x="0" y="948564"/>
                      </a:cubicBezTo>
                      <a:cubicBezTo>
                        <a:pt x="0" y="602950"/>
                        <a:pt x="122577" y="285965"/>
                        <a:pt x="326629" y="38712"/>
                      </a:cubicBezTo>
                      <a:lnTo>
                        <a:pt x="361812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任意多边形: 形状 17">
                  <a:extLst>
                    <a:ext uri="{FF2B5EF4-FFF2-40B4-BE49-F238E27FC236}">
                      <a16:creationId xmlns:a16="http://schemas.microsoft.com/office/drawing/2014/main" id="{7CE5E86B-0117-20A6-9366-FA3446E5DAD4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9968266" y="-521461"/>
                  <a:ext cx="2366841" cy="1551431"/>
                </a:xfrm>
                <a:custGeom>
                  <a:avLst/>
                  <a:gdLst>
                    <a:gd name="connsiteX0" fmla="*/ 2366841 w 2366841"/>
                    <a:gd name="connsiteY0" fmla="*/ 318637 h 1551431"/>
                    <a:gd name="connsiteX1" fmla="*/ 445070 w 2366841"/>
                    <a:gd name="connsiteY1" fmla="*/ 1551431 h 1551431"/>
                    <a:gd name="connsiteX2" fmla="*/ 0 w 2366841"/>
                    <a:gd name="connsiteY2" fmla="*/ 857624 h 1551431"/>
                    <a:gd name="connsiteX3" fmla="*/ 11105 w 2366841"/>
                    <a:gd name="connsiteY3" fmla="*/ 834570 h 1551431"/>
                    <a:gd name="connsiteX4" fmla="*/ 1413332 w 2366841"/>
                    <a:gd name="connsiteY4" fmla="*/ 0 h 1551431"/>
                    <a:gd name="connsiteX5" fmla="*/ 2304942 w 2366841"/>
                    <a:gd name="connsiteY5" fmla="*/ 272349 h 15514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66841" h="1551431">
                      <a:moveTo>
                        <a:pt x="2366841" y="318637"/>
                      </a:moveTo>
                      <a:lnTo>
                        <a:pt x="445070" y="1551431"/>
                      </a:lnTo>
                      <a:lnTo>
                        <a:pt x="0" y="857624"/>
                      </a:lnTo>
                      <a:lnTo>
                        <a:pt x="11105" y="834570"/>
                      </a:lnTo>
                      <a:cubicBezTo>
                        <a:pt x="281151" y="337463"/>
                        <a:pt x="807832" y="0"/>
                        <a:pt x="1413332" y="0"/>
                      </a:cubicBezTo>
                      <a:cubicBezTo>
                        <a:pt x="1743605" y="0"/>
                        <a:pt x="2050427" y="100402"/>
                        <a:pt x="2304942" y="272349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任意多边形: 形状 18">
                  <a:extLst>
                    <a:ext uri="{FF2B5EF4-FFF2-40B4-BE49-F238E27FC236}">
                      <a16:creationId xmlns:a16="http://schemas.microsoft.com/office/drawing/2014/main" id="{9C289FEB-9F6F-ECAA-021F-57D1DDB0BCB3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-33877" y="5580155"/>
                  <a:ext cx="1895797" cy="1703950"/>
                </a:xfrm>
                <a:custGeom>
                  <a:avLst/>
                  <a:gdLst>
                    <a:gd name="connsiteX0" fmla="*/ 1472422 w 1895797"/>
                    <a:gd name="connsiteY0" fmla="*/ 1539951 h 1703950"/>
                    <a:gd name="connsiteX1" fmla="*/ 935525 w 1895797"/>
                    <a:gd name="connsiteY1" fmla="*/ 1703950 h 1703950"/>
                    <a:gd name="connsiteX2" fmla="*/ 50716 w 1895797"/>
                    <a:gd name="connsiteY2" fmla="*/ 1117459 h 1703950"/>
                    <a:gd name="connsiteX3" fmla="*/ 0 w 1895797"/>
                    <a:gd name="connsiteY3" fmla="*/ 954079 h 1703950"/>
                    <a:gd name="connsiteX4" fmla="*/ 1487287 w 1895797"/>
                    <a:gd name="connsiteY4" fmla="*/ 0 h 1703950"/>
                    <a:gd name="connsiteX5" fmla="*/ 1883016 w 1895797"/>
                    <a:gd name="connsiteY5" fmla="*/ 616891 h 1703950"/>
                    <a:gd name="connsiteX6" fmla="*/ 1895797 w 1895797"/>
                    <a:gd name="connsiteY6" fmla="*/ 743678 h 1703950"/>
                    <a:gd name="connsiteX7" fmla="*/ 1472422 w 1895797"/>
                    <a:gd name="connsiteY7" fmla="*/ 1539951 h 1703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95797" h="1703950">
                      <a:moveTo>
                        <a:pt x="1472422" y="1539951"/>
                      </a:moveTo>
                      <a:cubicBezTo>
                        <a:pt x="1319162" y="1643491"/>
                        <a:pt x="1134404" y="1703950"/>
                        <a:pt x="935525" y="1703950"/>
                      </a:cubicBezTo>
                      <a:cubicBezTo>
                        <a:pt x="537767" y="1703950"/>
                        <a:pt x="196493" y="1462115"/>
                        <a:pt x="50716" y="1117459"/>
                      </a:cubicBezTo>
                      <a:lnTo>
                        <a:pt x="0" y="954079"/>
                      </a:lnTo>
                      <a:lnTo>
                        <a:pt x="1487287" y="0"/>
                      </a:lnTo>
                      <a:lnTo>
                        <a:pt x="1883016" y="616891"/>
                      </a:lnTo>
                      <a:lnTo>
                        <a:pt x="1895797" y="743678"/>
                      </a:lnTo>
                      <a:cubicBezTo>
                        <a:pt x="1895797" y="1075143"/>
                        <a:pt x="1727856" y="1367383"/>
                        <a:pt x="1472422" y="1539951"/>
                      </a:cubicBezTo>
                      <a:close/>
                    </a:path>
                  </a:pathLst>
                </a:custGeom>
                <a:solidFill>
                  <a:schemeClr val="bg1">
                    <a:alpha val="5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300B5CF7-6EDC-2C00-0E17-5B3AFFF531E3}"/>
                    </a:ext>
                  </a:extLst>
                </p:cNvPr>
                <p:cNvSpPr/>
                <p:nvPr/>
              </p:nvSpPr>
              <p:spPr>
                <a:xfrm rot="15086214" flipH="1" flipV="1">
                  <a:off x="10954791" y="461639"/>
                  <a:ext cx="891163" cy="891163"/>
                </a:xfrm>
                <a:prstGeom prst="ellipse">
                  <a:avLst/>
                </a:prstGeom>
                <a:solidFill>
                  <a:schemeClr val="bg1">
                    <a:alpha val="5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C7AC385-8A27-0F97-9A09-7A1CC5081C7C}"/>
                </a:ext>
              </a:extLst>
            </p:cNvPr>
            <p:cNvGrpSpPr/>
            <p:nvPr/>
          </p:nvGrpSpPr>
          <p:grpSpPr>
            <a:xfrm>
              <a:off x="5124932" y="4831548"/>
              <a:ext cx="1942135" cy="400110"/>
              <a:chOff x="5124932" y="4831548"/>
              <a:chExt cx="1942135" cy="400110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7087B192-CC07-D8B7-64AC-228D6DAB0BA6}"/>
                  </a:ext>
                </a:extLst>
              </p:cNvPr>
              <p:cNvSpPr/>
              <p:nvPr/>
            </p:nvSpPr>
            <p:spPr>
              <a:xfrm>
                <a:off x="5124932" y="4831548"/>
                <a:ext cx="1942135" cy="400110"/>
              </a:xfrm>
              <a:prstGeom prst="roundRect">
                <a:avLst>
                  <a:gd name="adj" fmla="val 19313"/>
                </a:avLst>
              </a:prstGeom>
              <a:gradFill flip="none" rotWithShape="1">
                <a:gsLst>
                  <a:gs pos="50000">
                    <a:srgbClr val="F5A812">
                      <a:lumMod val="87000"/>
                      <a:lumOff val="13000"/>
                    </a:srgbClr>
                  </a:gs>
                  <a:gs pos="100000">
                    <a:srgbClr val="F5A812">
                      <a:lumMod val="94000"/>
                    </a:srgbClr>
                  </a:gs>
                  <a:gs pos="0">
                    <a:srgbClr val="F5A812">
                      <a:lumMod val="57000"/>
                      <a:lumOff val="43000"/>
                    </a:srgbClr>
                  </a:gs>
                </a:gsLst>
                <a:lin ang="0" scaled="1"/>
                <a:tileRect/>
              </a:gradFill>
              <a:ln w="22225">
                <a:gradFill flip="none" rotWithShape="1">
                  <a:gsLst>
                    <a:gs pos="52000">
                      <a:srgbClr val="F5A812">
                        <a:lumMod val="55000"/>
                        <a:lumOff val="45000"/>
                      </a:srgbClr>
                    </a:gs>
                    <a:gs pos="1000">
                      <a:srgbClr val="F5A812">
                        <a:lumMod val="14000"/>
                        <a:lumOff val="86000"/>
                      </a:srgbClr>
                    </a:gs>
                    <a:gs pos="100000">
                      <a:srgbClr val="F5A812"/>
                    </a:gs>
                  </a:gsLst>
                  <a:lin ang="2400000" scaled="0"/>
                  <a:tileRect/>
                </a:gradFill>
              </a:ln>
              <a:effectLst>
                <a:outerShdw blurRad="165100" dist="38100" dir="5400000" sx="105000" sy="105000" algn="t" rotWithShape="0">
                  <a:srgbClr val="F5A812">
                    <a:alpha val="41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0C43DBF-81DC-1648-3BC1-98CE588296B6}"/>
                  </a:ext>
                </a:extLst>
              </p:cNvPr>
              <p:cNvSpPr/>
              <p:nvPr/>
            </p:nvSpPr>
            <p:spPr>
              <a:xfrm>
                <a:off x="5244650" y="4974622"/>
                <a:ext cx="118828" cy="118828"/>
              </a:xfrm>
              <a:prstGeom prst="ellipse">
                <a:avLst/>
              </a:prstGeom>
              <a:gradFill flip="none" rotWithShape="1">
                <a:gsLst>
                  <a:gs pos="42000">
                    <a:schemeClr val="bg1">
                      <a:lumMod val="100000"/>
                    </a:schemeClr>
                  </a:gs>
                  <a:gs pos="0">
                    <a:srgbClr val="61D6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5875">
                <a:gradFill flip="none" rotWithShape="1">
                  <a:gsLst>
                    <a:gs pos="0">
                      <a:schemeClr val="bg1">
                        <a:lumMod val="63000"/>
                        <a:lumOff val="37000"/>
                      </a:schemeClr>
                    </a:gs>
                    <a:gs pos="100000">
                      <a:srgbClr val="61D6FF"/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22ED529B-223B-DD95-9105-59B374B9B7C3}"/>
                  </a:ext>
                </a:extLst>
              </p:cNvPr>
              <p:cNvSpPr/>
              <p:nvPr/>
            </p:nvSpPr>
            <p:spPr>
              <a:xfrm>
                <a:off x="6824482" y="4974622"/>
                <a:ext cx="118828" cy="118828"/>
              </a:xfrm>
              <a:prstGeom prst="ellipse">
                <a:avLst/>
              </a:prstGeom>
              <a:gradFill flip="none" rotWithShape="1">
                <a:gsLst>
                  <a:gs pos="42000">
                    <a:schemeClr val="bg1">
                      <a:lumMod val="100000"/>
                    </a:schemeClr>
                  </a:gs>
                  <a:gs pos="0">
                    <a:srgbClr val="61D6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5875">
                <a:gradFill flip="none" rotWithShape="1">
                  <a:gsLst>
                    <a:gs pos="0">
                      <a:schemeClr val="bg1">
                        <a:lumMod val="63000"/>
                        <a:lumOff val="37000"/>
                      </a:schemeClr>
                    </a:gs>
                    <a:gs pos="100000">
                      <a:srgbClr val="61D6FF"/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FE2CF2C-8704-C206-9F69-7700DB8A2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D3D6C6-DB4D-892D-7412-1245F8C6E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53E2EC-92BB-DE17-CE83-98365EBD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149CF2-A23A-D6E4-00BB-E1E71B5E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FF1625-8B7C-601F-EDA2-99BA9D6A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72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517F4-AE5B-9BCF-33DB-7BC9B2EEA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A4360-49E9-E0D7-3670-ACA8F5315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191AC-77FA-CDC9-D155-203A8393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007D1-8710-3F2E-352B-6DB34EAF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57FBC4-8DA9-009B-4C7C-9CFE1A57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19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93670-D88A-ADA6-092D-6ED912A14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49AB4D-789B-2222-538C-873CCCE65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694C6-A00A-8E7E-87B7-B137AE4F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0CA32-AC71-579A-7FE4-5597F258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48F709-9499-C0D8-AD76-72D3D593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75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91E94-0096-7A85-0466-0E36179F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E4A82-E253-D5B1-8D91-218D2FBEE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DFE8D9-C0B2-F6A5-1356-38B833007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753BD5-A190-A720-6B87-69883A24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3786BA-552C-842C-AC5B-2E66A7A7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3526F1-FF88-3309-0076-3C3F6661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47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E705F-75C5-6BA0-BE27-9A24C0EF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C7AD4C-D212-933E-182C-5A2F83997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254829-364E-34EF-7A6F-E78F9BF17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E81918-C70E-58B6-014B-D9502A08B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568469-5C34-7B6F-8293-C687710C9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07852D-6BE7-2177-E342-606EC884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190606-B903-D76E-F6BA-C7E0FAF1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339C50-405B-EFB9-E719-66F54547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61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CC30B-79E0-CBE2-9E71-4C6EB465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930417-8929-DA20-BB7C-D473973E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1101A0-7F22-376C-DA37-A644359A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102BAE-773A-8259-4035-FE79CA75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519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6C76C2-9672-7AAA-5FF6-AC3CFFB3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FFCE1D-E411-4B61-C924-014EA217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DFF8EB-5A90-70E1-A0D9-3A61EA9F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68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AEBEA-F0D5-F90B-F8AC-6615BBD6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9CF61-2D36-D042-4B2C-37C052BF5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92C62F-71B8-3CCD-A53A-CF4C3D0A6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874C83-7209-8D8C-15D7-F80E1446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F0C4E8-9897-F382-5737-A56544EC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0E1C83-204D-C037-BF1C-592804E7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61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0C53D-6D4B-78BE-940A-8F904F77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F78144-E8FA-A605-468A-09EA3AF88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A0A9F9-57A9-29BF-4C95-FBC82BCEB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13CF34-DD90-2E9F-BBF2-9E348357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78BB7F-FFF4-72B2-3B91-AE63EA68C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A2F28E-30BA-DD15-FFFD-93B8B30B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620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7708B-A0A2-4E9D-6C0F-E4BBC05F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239514-7A4C-7BA6-9EF3-05A0C2E9B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D575F1-CB2F-1991-C5B3-3BC39930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CF468C-F515-A6D6-4D33-5D15BB37C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7516C-4286-9783-6E92-DD21E0C2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583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C2E0FF-AF3A-E18E-D50C-8BF3B7D3A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8D0634-2F15-4D20-747D-FD1A6DAD8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49BDD-B62D-043B-5229-BF1C50A2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78D15-5077-6B50-F148-C41C47EF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D5670D-16CA-C595-4384-8895C105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2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6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2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6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9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7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4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674-9C9F-457A-A4EF-90171CF6A32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52674-9C9F-457A-A4EF-90171CF6A32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6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0D19A1-A3BE-7E9E-6433-D5511646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484BF-F7DF-7C88-28CE-4EEE620D0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9985C9-1387-E4AD-422E-329A3F447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52674-9C9F-457A-A4EF-90171CF6A32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B1818C-1E26-449E-1637-A45ABBB94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6494BE-E934-F6D4-3713-E53C841D3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DD2BA-7DE8-4F11-9DD0-B2C71CF87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7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sqlserver2022docs" TargetMode="External"/><Relationship Id="rId7" Type="http://schemas.openxmlformats.org/officeDocument/2006/relationships/hyperlink" Target="https://github.com/microsoft/sqlworkshops-sql2022workshop" TargetMode="External"/><Relationship Id="rId2" Type="http://schemas.openxmlformats.org/officeDocument/2006/relationships/hyperlink" Target="https://www.microsoft.com/en-us/sql-server/sql-server-2022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go.microsoft.com/fwlink/p/?linkid=2215302&amp;clcid=0x804&amp;culture=zh-cn&amp;country=cn" TargetMode="External"/><Relationship Id="rId5" Type="http://schemas.openxmlformats.org/officeDocument/2006/relationships/hyperlink" Target="https://cloudblogs.microsoft.com/sqlserver/2022/11/16/sql-server-2022-is-now-generally-available/" TargetMode="External"/><Relationship Id="rId4" Type="http://schemas.openxmlformats.org/officeDocument/2006/relationships/hyperlink" Target="http://aka.ms/dataexposed-sqlserver202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旺财学</a:t>
            </a:r>
            <a:br>
              <a:rPr lang="en-US" altLang="zh-CN" dirty="0"/>
            </a:br>
            <a:r>
              <a:rPr lang="en-US" altLang="zh-CN" dirty="0"/>
              <a:t>SQL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05745" y="5329381"/>
            <a:ext cx="3380509" cy="4062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D445DAF-01AA-E091-1841-2671E3015FC3}"/>
              </a:ext>
            </a:extLst>
          </p:cNvPr>
          <p:cNvSpPr txBox="1">
            <a:spLocks/>
          </p:cNvSpPr>
          <p:nvPr/>
        </p:nvSpPr>
        <p:spPr>
          <a:xfrm>
            <a:off x="1524000" y="4854936"/>
            <a:ext cx="9144000" cy="4062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崔文远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5E0E993-E35B-BC80-D3EA-1A0FA51DAFBA}"/>
              </a:ext>
            </a:extLst>
          </p:cNvPr>
          <p:cNvSpPr txBox="1">
            <a:spLocks/>
          </p:cNvSpPr>
          <p:nvPr/>
        </p:nvSpPr>
        <p:spPr>
          <a:xfrm>
            <a:off x="3306618" y="3776192"/>
            <a:ext cx="5781964" cy="8512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围绕实战提升实力</a:t>
            </a:r>
            <a:endParaRPr lang="en-US" altLang="zh-CN" dirty="0"/>
          </a:p>
          <a:p>
            <a:r>
              <a:rPr lang="zh-CN" altLang="en-US" dirty="0"/>
              <a:t>满足日常工作需要</a:t>
            </a:r>
          </a:p>
        </p:txBody>
      </p:sp>
    </p:spTree>
    <p:extLst>
      <p:ext uri="{BB962C8B-B14F-4D97-AF65-F5344CB8AC3E}">
        <p14:creationId xmlns:p14="http://schemas.microsoft.com/office/powerpoint/2010/main" val="719168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iagram showing SQL Server 2022 capabilities."/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"/>
            <a:ext cx="91440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470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产品版本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656192"/>
              </p:ext>
            </p:extLst>
          </p:nvPr>
        </p:nvGraphicFramePr>
        <p:xfrm>
          <a:off x="1021132" y="1690688"/>
          <a:ext cx="10332670" cy="4082275"/>
        </p:xfrm>
        <a:graphic>
          <a:graphicData uri="http://schemas.openxmlformats.org/drawingml/2006/table">
            <a:tbl>
              <a:tblPr/>
              <a:tblGrid>
                <a:gridCol w="1033267">
                  <a:extLst>
                    <a:ext uri="{9D8B030D-6E8A-4147-A177-3AD203B41FA5}">
                      <a16:colId xmlns:a16="http://schemas.microsoft.com/office/drawing/2014/main" val="2438103645"/>
                    </a:ext>
                  </a:extLst>
                </a:gridCol>
                <a:gridCol w="1033267">
                  <a:extLst>
                    <a:ext uri="{9D8B030D-6E8A-4147-A177-3AD203B41FA5}">
                      <a16:colId xmlns:a16="http://schemas.microsoft.com/office/drawing/2014/main" val="3695035294"/>
                    </a:ext>
                  </a:extLst>
                </a:gridCol>
                <a:gridCol w="1033267">
                  <a:extLst>
                    <a:ext uri="{9D8B030D-6E8A-4147-A177-3AD203B41FA5}">
                      <a16:colId xmlns:a16="http://schemas.microsoft.com/office/drawing/2014/main" val="3154325596"/>
                    </a:ext>
                  </a:extLst>
                </a:gridCol>
                <a:gridCol w="1033267">
                  <a:extLst>
                    <a:ext uri="{9D8B030D-6E8A-4147-A177-3AD203B41FA5}">
                      <a16:colId xmlns:a16="http://schemas.microsoft.com/office/drawing/2014/main" val="1454670249"/>
                    </a:ext>
                  </a:extLst>
                </a:gridCol>
                <a:gridCol w="1033267">
                  <a:extLst>
                    <a:ext uri="{9D8B030D-6E8A-4147-A177-3AD203B41FA5}">
                      <a16:colId xmlns:a16="http://schemas.microsoft.com/office/drawing/2014/main" val="2890963793"/>
                    </a:ext>
                  </a:extLst>
                </a:gridCol>
                <a:gridCol w="1033267">
                  <a:extLst>
                    <a:ext uri="{9D8B030D-6E8A-4147-A177-3AD203B41FA5}">
                      <a16:colId xmlns:a16="http://schemas.microsoft.com/office/drawing/2014/main" val="4112682586"/>
                    </a:ext>
                  </a:extLst>
                </a:gridCol>
                <a:gridCol w="1033267">
                  <a:extLst>
                    <a:ext uri="{9D8B030D-6E8A-4147-A177-3AD203B41FA5}">
                      <a16:colId xmlns:a16="http://schemas.microsoft.com/office/drawing/2014/main" val="1208157565"/>
                    </a:ext>
                  </a:extLst>
                </a:gridCol>
                <a:gridCol w="1033267">
                  <a:extLst>
                    <a:ext uri="{9D8B030D-6E8A-4147-A177-3AD203B41FA5}">
                      <a16:colId xmlns:a16="http://schemas.microsoft.com/office/drawing/2014/main" val="681703118"/>
                    </a:ext>
                  </a:extLst>
                </a:gridCol>
                <a:gridCol w="1033267">
                  <a:extLst>
                    <a:ext uri="{9D8B030D-6E8A-4147-A177-3AD203B41FA5}">
                      <a16:colId xmlns:a16="http://schemas.microsoft.com/office/drawing/2014/main" val="2902629992"/>
                    </a:ext>
                  </a:extLst>
                </a:gridCol>
                <a:gridCol w="1033267">
                  <a:extLst>
                    <a:ext uri="{9D8B030D-6E8A-4147-A177-3AD203B41FA5}">
                      <a16:colId xmlns:a16="http://schemas.microsoft.com/office/drawing/2014/main" val="2685184911"/>
                    </a:ext>
                  </a:extLst>
                </a:gridCol>
              </a:tblGrid>
              <a:tr h="2881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产品名称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Enterprise</a:t>
                      </a:r>
                    </a:p>
                    <a:p>
                      <a:pPr algn="ctr"/>
                      <a:r>
                        <a:rPr lang="zh-CN" altLang="en-US" sz="800" dirty="0">
                          <a:effectLst/>
                        </a:rPr>
                        <a:t>企业版</a:t>
                      </a:r>
                      <a:endParaRPr lang="en-US" sz="8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Business Intelligence</a:t>
                      </a:r>
                    </a:p>
                    <a:p>
                      <a:pPr algn="ctr"/>
                      <a:r>
                        <a:rPr lang="zh-CN" altLang="en-US" sz="800" dirty="0">
                          <a:effectLst/>
                        </a:rPr>
                        <a:t>商业智能</a:t>
                      </a:r>
                      <a:endParaRPr lang="en-US" sz="8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Standard</a:t>
                      </a:r>
                    </a:p>
                    <a:p>
                      <a:pPr algn="ctr"/>
                      <a:r>
                        <a:rPr lang="zh-CN" altLang="en-US" sz="800" dirty="0">
                          <a:effectLst/>
                        </a:rPr>
                        <a:t>标准版</a:t>
                      </a:r>
                      <a:endParaRPr lang="en-US" sz="8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Web</a:t>
                      </a:r>
                    </a:p>
                    <a:p>
                      <a:pPr algn="ctr"/>
                      <a:r>
                        <a:rPr lang="zh-CN" altLang="en-US" sz="800" dirty="0">
                          <a:effectLst/>
                        </a:rPr>
                        <a:t>互联网版</a:t>
                      </a:r>
                      <a:endParaRPr lang="en-US" sz="8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Developer</a:t>
                      </a:r>
                    </a:p>
                    <a:p>
                      <a:pPr algn="ctr"/>
                      <a:r>
                        <a:rPr lang="zh-CN" altLang="en-US" sz="800" dirty="0">
                          <a:effectLst/>
                        </a:rPr>
                        <a:t>开发版</a:t>
                      </a:r>
                      <a:endParaRPr lang="en-US" sz="8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Express</a:t>
                      </a:r>
                    </a:p>
                    <a:p>
                      <a:pPr algn="ctr"/>
                      <a:r>
                        <a:rPr lang="zh-CN" altLang="en-US" sz="800" dirty="0">
                          <a:effectLst/>
                        </a:rPr>
                        <a:t>免费快速版</a:t>
                      </a:r>
                      <a:endParaRPr lang="en-US" sz="8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Workgroup</a:t>
                      </a:r>
                    </a:p>
                    <a:p>
                      <a:pPr algn="ctr"/>
                      <a:r>
                        <a:rPr lang="zh-CN" altLang="en-US" sz="800" dirty="0">
                          <a:effectLst/>
                        </a:rPr>
                        <a:t>工作组版</a:t>
                      </a:r>
                      <a:endParaRPr lang="en-US" sz="8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Compact</a:t>
                      </a:r>
                    </a:p>
                    <a:p>
                      <a:pPr algn="ctr"/>
                      <a:r>
                        <a:rPr lang="zh-CN" altLang="en-US" sz="800" dirty="0">
                          <a:effectLst/>
                        </a:rPr>
                        <a:t>袖珍版</a:t>
                      </a:r>
                      <a:endParaRPr lang="en-US" sz="8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effectLst/>
                        </a:rPr>
                        <a:t>Others</a:t>
                      </a:r>
                    </a:p>
                    <a:p>
                      <a:pPr algn="ctr"/>
                      <a:r>
                        <a:rPr lang="zh-CN" altLang="en-US" sz="800" dirty="0">
                          <a:effectLst/>
                        </a:rPr>
                        <a:t>其他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436048"/>
                  </a:ext>
                </a:extLst>
              </a:tr>
              <a:tr h="45136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2000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</a:rPr>
                        <a:t>Personal / Desktop Engine (MSDE) / </a:t>
                      </a:r>
                      <a:br>
                        <a:rPr lang="en-US" sz="600" dirty="0">
                          <a:effectLst/>
                        </a:rPr>
                      </a:br>
                      <a:r>
                        <a:rPr lang="en-US" sz="600" dirty="0">
                          <a:effectLst/>
                        </a:rPr>
                        <a:t>Enterprise Evaluation / Windows CE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09851"/>
                  </a:ext>
                </a:extLst>
              </a:tr>
              <a:tr h="3746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2005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Evaluation / Runtime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470509"/>
                  </a:ext>
                </a:extLst>
              </a:tr>
              <a:tr h="720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2008</a:t>
                      </a:r>
                    </a:p>
                    <a:p>
                      <a:pPr algn="ctr"/>
                      <a:r>
                        <a:rPr lang="en-US" sz="1200" b="1" dirty="0">
                          <a:effectLst/>
                        </a:rPr>
                        <a:t>2008 R2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effectLst/>
                        </a:rPr>
                        <a:t>Express with Tools / Express with Advanced Services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736770"/>
                  </a:ext>
                </a:extLst>
              </a:tr>
              <a:tr h="3746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2012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345283"/>
                  </a:ext>
                </a:extLst>
              </a:tr>
              <a:tr h="3746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2014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218865"/>
                  </a:ext>
                </a:extLst>
              </a:tr>
              <a:tr h="3746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2016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396449"/>
                  </a:ext>
                </a:extLst>
              </a:tr>
              <a:tr h="3746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2017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240689"/>
                  </a:ext>
                </a:extLst>
              </a:tr>
              <a:tr h="3746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2019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17" marR="28817" marT="14408" marB="14408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988142"/>
                  </a:ext>
                </a:extLst>
              </a:tr>
              <a:tr h="3746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2022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28817" marR="28817" marT="14408" marB="1440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17" marR="28817" marT="14408" marB="14408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29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09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版本与兼容性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248403"/>
              </p:ext>
            </p:extLst>
          </p:nvPr>
        </p:nvGraphicFramePr>
        <p:xfrm>
          <a:off x="838200" y="1679577"/>
          <a:ext cx="10515598" cy="5085045"/>
        </p:xfrm>
        <a:graphic>
          <a:graphicData uri="http://schemas.openxmlformats.org/drawingml/2006/table">
            <a:tbl>
              <a:tblPr/>
              <a:tblGrid>
                <a:gridCol w="1208410">
                  <a:extLst>
                    <a:ext uri="{9D8B030D-6E8A-4147-A177-3AD203B41FA5}">
                      <a16:colId xmlns:a16="http://schemas.microsoft.com/office/drawing/2014/main" val="2354068768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1893623519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3485759071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1604948044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2623050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2545764879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1597939951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3538750833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1135705715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2497021668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85483375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1353885622"/>
                    </a:ext>
                  </a:extLst>
                </a:gridCol>
                <a:gridCol w="775599">
                  <a:extLst>
                    <a:ext uri="{9D8B030D-6E8A-4147-A177-3AD203B41FA5}">
                      <a16:colId xmlns:a16="http://schemas.microsoft.com/office/drawing/2014/main" val="3746604322"/>
                    </a:ext>
                  </a:extLst>
                </a:gridCol>
              </a:tblGrid>
              <a:tr h="33900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effectLst/>
                        </a:rPr>
                        <a:t>产品名称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支持的兼容性级别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70985"/>
                  </a:ext>
                </a:extLst>
              </a:tr>
              <a:tr h="3390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60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65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70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80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90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100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110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120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130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140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150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160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35712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6.0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629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6.5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527589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7.0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82838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2000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785477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2005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103137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2008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861645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effectLst/>
                        </a:rPr>
                        <a:t>2008 R2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112277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2012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77341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2014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904469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2016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407849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2017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72731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2019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155336"/>
                  </a:ext>
                </a:extLst>
              </a:tr>
              <a:tr h="33900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2022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✓</a:t>
                      </a:r>
                    </a:p>
                  </a:txBody>
                  <a:tcPr marL="19169" marR="19169" marT="9584" marB="95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37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619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各版本限制（</a:t>
            </a:r>
            <a:r>
              <a:rPr lang="en-US" altLang="zh-CN" dirty="0"/>
              <a:t>2022</a:t>
            </a:r>
            <a:r>
              <a:rPr lang="zh-CN" altLang="en-US" dirty="0"/>
              <a:t>举例）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798256"/>
              </p:ext>
            </p:extLst>
          </p:nvPr>
        </p:nvGraphicFramePr>
        <p:xfrm>
          <a:off x="838200" y="1825625"/>
          <a:ext cx="10515606" cy="4450506"/>
        </p:xfrm>
        <a:graphic>
          <a:graphicData uri="http://schemas.openxmlformats.org/drawingml/2006/table">
            <a:tbl>
              <a:tblPr/>
              <a:tblGrid>
                <a:gridCol w="2237516">
                  <a:extLst>
                    <a:ext uri="{9D8B030D-6E8A-4147-A177-3AD203B41FA5}">
                      <a16:colId xmlns:a16="http://schemas.microsoft.com/office/drawing/2014/main" val="2185661637"/>
                    </a:ext>
                  </a:extLst>
                </a:gridCol>
                <a:gridCol w="1267686">
                  <a:extLst>
                    <a:ext uri="{9D8B030D-6E8A-4147-A177-3AD203B41FA5}">
                      <a16:colId xmlns:a16="http://schemas.microsoft.com/office/drawing/2014/main" val="2271381507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3892664443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3684862338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657110736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093538650"/>
                    </a:ext>
                  </a:extLst>
                </a:gridCol>
              </a:tblGrid>
              <a:tr h="31534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effectLst/>
                        </a:rPr>
                        <a:t>Feature</a:t>
                      </a:r>
                    </a:p>
                  </a:txBody>
                  <a:tcPr marL="21648" marR="21648" marT="10824" marB="10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>
                          <a:effectLst/>
                        </a:rPr>
                        <a:t>Enterprise</a:t>
                      </a:r>
                    </a:p>
                  </a:txBody>
                  <a:tcPr marL="21648" marR="21648" marT="10824" marB="10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>
                          <a:effectLst/>
                        </a:rPr>
                        <a:t>Standard</a:t>
                      </a:r>
                    </a:p>
                  </a:txBody>
                  <a:tcPr marL="21648" marR="21648" marT="10824" marB="10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>
                          <a:effectLst/>
                        </a:rPr>
                        <a:t>Web</a:t>
                      </a:r>
                    </a:p>
                  </a:txBody>
                  <a:tcPr marL="21648" marR="21648" marT="10824" marB="10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Express</a:t>
                      </a:r>
                    </a:p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With Advanced Services</a:t>
                      </a:r>
                    </a:p>
                  </a:txBody>
                  <a:tcPr marL="21648" marR="21648" marT="10824" marB="10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Express</a:t>
                      </a:r>
                    </a:p>
                  </a:txBody>
                  <a:tcPr marL="21648" marR="21648" marT="10824" marB="10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216884"/>
                  </a:ext>
                </a:extLst>
              </a:tr>
              <a:tr h="53788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Maximum compute capacity used by a single instance - SQL Server Database Engine</a:t>
                      </a:r>
                      <a:r>
                        <a:rPr lang="en-US" sz="1000" baseline="30000">
                          <a:effectLst/>
                        </a:rPr>
                        <a:t>1</a:t>
                      </a:r>
                      <a:endParaRPr lang="en-US" sz="1000">
                        <a:effectLst/>
                      </a:endParaRP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Operating system maximum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Limited to lesser of 4 sockets or 24 cores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Limited to lesser of 4 sockets or 16 cores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Limited to lesser of 1 socket or 4 cores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Limited to lesser of 1 socket or 4 cores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507988"/>
                  </a:ext>
                </a:extLst>
              </a:tr>
              <a:tr h="53788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Maximum compute capacity used by a single instance - Analysis Services or Reporting Services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Operating system maximum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Limited to lesser of 4 sockets or 24 cores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Limited to lesser of 4 sockets or 16 cores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Limited to lesser of 1 socket or 4 cores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Limited to lesser of 1 socket or 4 cores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21123"/>
                  </a:ext>
                </a:extLst>
              </a:tr>
              <a:tr h="53788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Maximum memory for buffer pool per instance of SQL Server Database Engine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Operating System Maximum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128 GB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64 GB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1410 MB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1410 MB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911578"/>
                  </a:ext>
                </a:extLst>
              </a:tr>
              <a:tr h="53788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Maximum memory for Columnstore segment cache per instance of SQL Server Database Engine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Unlimited memory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32 GB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16 GB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352 MB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352 MB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75000"/>
                  </a:ext>
                </a:extLst>
              </a:tr>
              <a:tr h="53788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Maximum memory-optimized data size per database in SQL Server Database Engine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Unlimited memory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32 GB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16 GB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352 MB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352 MB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569386"/>
                  </a:ext>
                </a:extLst>
              </a:tr>
              <a:tr h="55089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Maximum memory utilized per instance of Analysis Services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Operating System Maximum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16 GB </a:t>
                      </a:r>
                      <a:r>
                        <a:rPr lang="en-US" sz="1200" baseline="30000">
                          <a:effectLst/>
                        </a:rPr>
                        <a:t>2</a:t>
                      </a:r>
                      <a:br>
                        <a:rPr lang="en-US" sz="1200">
                          <a:effectLst/>
                        </a:rPr>
                      </a:b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64 GB </a:t>
                      </a:r>
                      <a:r>
                        <a:rPr lang="en-US" sz="1200" baseline="30000">
                          <a:effectLst/>
                        </a:rPr>
                        <a:t>3</a:t>
                      </a:r>
                      <a:endParaRPr lang="en-US" sz="1200">
                        <a:effectLst/>
                      </a:endParaRP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N/A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256608"/>
                  </a:ext>
                </a:extLst>
              </a:tr>
              <a:tr h="31534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Maximum memory utilized per instance of Reporting Services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Operating System Maximum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64 GB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64 GB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4 GB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N/A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267890"/>
                  </a:ext>
                </a:extLst>
              </a:tr>
              <a:tr h="53788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Maximum relational database size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524 PB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524 PB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524 PB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10 GB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10 GB</a:t>
                      </a:r>
                    </a:p>
                  </a:txBody>
                  <a:tcPr marL="21648" marR="21648" marT="10824" marB="10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734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584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授权方式及价格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处理器许可证</a:t>
            </a:r>
            <a:endParaRPr lang="en-US" altLang="zh-CN" dirty="0"/>
          </a:p>
          <a:p>
            <a:pPr lvl="1"/>
            <a:r>
              <a:rPr lang="zh-CN" altLang="en-US" dirty="0"/>
              <a:t>许可证取决于安装的物理处理器数。 适用于大量客户端使用的应用。</a:t>
            </a:r>
            <a:endParaRPr lang="en-US" altLang="zh-CN" dirty="0"/>
          </a:p>
          <a:p>
            <a:r>
              <a:rPr lang="zh-CN" altLang="en-US" dirty="0"/>
              <a:t>服务器</a:t>
            </a:r>
            <a:r>
              <a:rPr lang="en-US" altLang="zh-CN" dirty="0"/>
              <a:t>/CAL </a:t>
            </a:r>
            <a:r>
              <a:rPr lang="zh-CN" altLang="en-US" dirty="0"/>
              <a:t>许可证</a:t>
            </a:r>
            <a:endParaRPr lang="en-US" altLang="zh-CN" dirty="0"/>
          </a:p>
          <a:p>
            <a:pPr lvl="1"/>
            <a:r>
              <a:rPr lang="zh-CN" altLang="en-US" dirty="0"/>
              <a:t>许可证取决于要访问的用户或设备数。 访问量小，适合小规模使用。</a:t>
            </a:r>
            <a:endParaRPr lang="en-US" altLang="zh-CN" dirty="0"/>
          </a:p>
          <a:p>
            <a:pPr lvl="1"/>
            <a:endParaRPr lang="en-US" dirty="0"/>
          </a:p>
          <a:p>
            <a:r>
              <a:rPr lang="zh-CN" altLang="en-US" dirty="0"/>
              <a:t>价格范围</a:t>
            </a:r>
            <a:endParaRPr lang="en-US" altLang="zh-CN" dirty="0"/>
          </a:p>
          <a:p>
            <a:pPr lvl="1"/>
            <a:r>
              <a:rPr lang="en-US" dirty="0"/>
              <a:t>2019</a:t>
            </a:r>
            <a:r>
              <a:rPr lang="zh-CN" altLang="en-US" dirty="0"/>
              <a:t>企业版无限用户：</a:t>
            </a:r>
            <a:r>
              <a:rPr lang="en-US" altLang="zh-CN" dirty="0"/>
              <a:t>25000</a:t>
            </a:r>
            <a:r>
              <a:rPr lang="zh-CN" altLang="en-US" dirty="0"/>
              <a:t>左右</a:t>
            </a:r>
            <a:endParaRPr lang="en-US" altLang="zh-CN" dirty="0"/>
          </a:p>
          <a:p>
            <a:pPr lvl="1"/>
            <a:r>
              <a:rPr lang="en-US" dirty="0"/>
              <a:t>2019</a:t>
            </a:r>
            <a:r>
              <a:rPr lang="zh-CN" altLang="en-US" dirty="0"/>
              <a:t>标准版</a:t>
            </a:r>
            <a:r>
              <a:rPr lang="en-US" altLang="zh-CN" dirty="0"/>
              <a:t>5</a:t>
            </a:r>
            <a:r>
              <a:rPr lang="zh-CN" altLang="en-US" dirty="0"/>
              <a:t>用户：</a:t>
            </a:r>
            <a:r>
              <a:rPr lang="en-US" altLang="zh-CN" dirty="0"/>
              <a:t>3000</a:t>
            </a:r>
            <a:r>
              <a:rPr lang="zh-CN" altLang="en-US" dirty="0"/>
              <a:t>左右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45416B0-C461-F1E6-28D3-E8ABCD9B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核心内容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33EFA62-9696-3099-77DD-254066875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r>
              <a:rPr lang="zh-CN" altLang="en-US" dirty="0"/>
              <a:t>安装与部署</a:t>
            </a:r>
            <a:endParaRPr lang="en-US" altLang="zh-CN" dirty="0"/>
          </a:p>
          <a:p>
            <a:r>
              <a:rPr lang="zh-CN" altLang="en-US" dirty="0"/>
              <a:t>创建数据库</a:t>
            </a:r>
            <a:endParaRPr lang="en-US" altLang="zh-CN" dirty="0"/>
          </a:p>
          <a:p>
            <a:r>
              <a:rPr lang="zh-CN" altLang="en-US" dirty="0"/>
              <a:t>收缩数据库</a:t>
            </a:r>
            <a:endParaRPr lang="en-US" altLang="zh-CN" dirty="0"/>
          </a:p>
          <a:p>
            <a:r>
              <a:rPr lang="zh-CN" altLang="en-US" dirty="0"/>
              <a:t>备份与恢复</a:t>
            </a:r>
            <a:endParaRPr lang="en-US" altLang="zh-CN" dirty="0"/>
          </a:p>
          <a:p>
            <a:r>
              <a:rPr lang="zh-CN" altLang="en-US" dirty="0"/>
              <a:t>计划任务</a:t>
            </a:r>
          </a:p>
        </p:txBody>
      </p:sp>
    </p:spTree>
    <p:extLst>
      <p:ext uri="{BB962C8B-B14F-4D97-AF65-F5344CB8AC3E}">
        <p14:creationId xmlns:p14="http://schemas.microsoft.com/office/powerpoint/2010/main" val="379515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</a:t>
            </a:r>
            <a:r>
              <a:rPr lang="zh-CN" altLang="en-US" dirty="0"/>
              <a:t>历史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SQL Server</a:t>
            </a:r>
            <a:r>
              <a:rPr lang="zh-CN" altLang="en-US" dirty="0"/>
              <a:t>是微软开发的关系数据库管理系统 （</a:t>
            </a:r>
            <a:r>
              <a:rPr lang="en-US" altLang="zh-CN" dirty="0"/>
              <a:t>RDBMS</a:t>
            </a:r>
            <a:r>
              <a:rPr lang="zh-CN" altLang="en-US" dirty="0"/>
              <a:t>）的简称，也被称为 </a:t>
            </a:r>
            <a:r>
              <a:rPr lang="en-US" altLang="zh-CN" dirty="0"/>
              <a:t>MS SQL 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支持查询语言是 </a:t>
            </a:r>
            <a:r>
              <a:rPr lang="en-US" altLang="zh-CN" dirty="0"/>
              <a:t>T-SQL </a:t>
            </a:r>
            <a:r>
              <a:rPr lang="zh-CN" altLang="en-US" dirty="0"/>
              <a:t>和 </a:t>
            </a:r>
            <a:r>
              <a:rPr lang="en-US" altLang="zh-CN" dirty="0"/>
              <a:t>ANSI SQL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第一个版本</a:t>
            </a:r>
            <a:r>
              <a:rPr lang="en-US" altLang="zh-CN" dirty="0"/>
              <a:t>(</a:t>
            </a:r>
            <a:r>
              <a:rPr lang="en-US" dirty="0"/>
              <a:t>SQL Server 1.0)</a:t>
            </a:r>
            <a:r>
              <a:rPr lang="zh-CN" altLang="en-US" dirty="0"/>
              <a:t>发布于</a:t>
            </a:r>
            <a:r>
              <a:rPr lang="en-US" altLang="zh-CN" dirty="0"/>
              <a:t>1989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24</a:t>
            </a:r>
            <a:r>
              <a:rPr lang="zh-CN" altLang="en-US" dirty="0"/>
              <a:t>日 ，目前最新版本为</a:t>
            </a:r>
            <a:r>
              <a:rPr lang="en-US" altLang="zh-CN" dirty="0"/>
              <a:t>SQL Server 2022</a:t>
            </a:r>
            <a:r>
              <a:rPr lang="zh-CN" altLang="en-US" dirty="0"/>
              <a:t>，它是目前支持 </a:t>
            </a:r>
            <a:r>
              <a:rPr lang="en-US" altLang="zh-CN" dirty="0"/>
              <a:t>Azure</a:t>
            </a:r>
            <a:r>
              <a:rPr lang="zh-CN" altLang="en-US" dirty="0"/>
              <a:t>功能最多的版本，并在性能、安全性和可用性方面继续创新。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SQL Server </a:t>
            </a:r>
            <a:r>
              <a:rPr lang="zh-CN" altLang="en-US" dirty="0"/>
              <a:t>提供了一种称为 </a:t>
            </a:r>
            <a:r>
              <a:rPr lang="en-US" altLang="zh-CN" dirty="0"/>
              <a:t>SSMS</a:t>
            </a:r>
            <a:r>
              <a:rPr lang="zh-CN" altLang="en-US" dirty="0"/>
              <a:t>的数据库管理工具，使新手能够轻松管理和操作数据库。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它具有商业智能 （</a:t>
            </a:r>
            <a:r>
              <a:rPr lang="en-US" altLang="zh-CN" dirty="0"/>
              <a:t>BI</a:t>
            </a:r>
            <a:r>
              <a:rPr lang="zh-CN" altLang="en-US" dirty="0"/>
              <a:t>） 和数据挖掘功能，如 </a:t>
            </a:r>
            <a:r>
              <a:rPr lang="en-US" altLang="zh-CN" dirty="0"/>
              <a:t>OLAP </a:t>
            </a:r>
            <a:r>
              <a:rPr lang="zh-CN" altLang="en-US" dirty="0"/>
              <a:t>和多维分析。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从</a:t>
            </a:r>
            <a:r>
              <a:rPr lang="en-US" altLang="zh-CN" dirty="0"/>
              <a:t>SQL Server 2016</a:t>
            </a:r>
            <a:r>
              <a:rPr lang="zh-CN" altLang="en-US" dirty="0"/>
              <a:t>开始仅支持</a:t>
            </a:r>
            <a:r>
              <a:rPr lang="en-US" altLang="zh-CN" dirty="0"/>
              <a:t>64</a:t>
            </a:r>
            <a:r>
              <a:rPr lang="zh-CN" altLang="en-US" dirty="0"/>
              <a:t>位操作系统。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从 </a:t>
            </a:r>
            <a:r>
              <a:rPr lang="en-US" dirty="0"/>
              <a:t>SQL Server 2017</a:t>
            </a:r>
            <a:r>
              <a:rPr lang="zh-CN" altLang="en-US" dirty="0"/>
              <a:t>开始支持</a:t>
            </a:r>
            <a:r>
              <a:rPr lang="en-US" altLang="zh-CN" dirty="0"/>
              <a:t>Linux</a:t>
            </a:r>
            <a:r>
              <a:rPr lang="zh-CN" altLang="en-US" dirty="0"/>
              <a:t>下安装部署，真正跨平台的数据库系统。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1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EED15-B5FA-CA98-7256-7B5754CF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 Server</a:t>
            </a:r>
            <a:r>
              <a:rPr lang="zh-CN" altLang="en-US" dirty="0"/>
              <a:t>相关组件及服务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FCD1AB-F605-32B4-4F01-40C32824D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SQL Server </a:t>
            </a:r>
            <a:r>
              <a:rPr lang="zh-CN" altLang="en-US" dirty="0"/>
              <a:t>服务</a:t>
            </a:r>
            <a:r>
              <a:rPr lang="en-US" altLang="zh-CN" dirty="0"/>
              <a:t>(</a:t>
            </a:r>
            <a:r>
              <a:rPr lang="zh-CN" altLang="en-US" dirty="0"/>
              <a:t>数据库引擎</a:t>
            </a:r>
            <a:r>
              <a:rPr lang="en-US" altLang="zh-CN" dirty="0"/>
              <a:t>) – </a:t>
            </a:r>
            <a:r>
              <a:rPr lang="zh-CN" altLang="en-US" dirty="0"/>
              <a:t>核心服务，数据存储、管理和实时查询处理</a:t>
            </a:r>
          </a:p>
          <a:p>
            <a:r>
              <a:rPr lang="en-US" altLang="zh-CN" dirty="0"/>
              <a:t>SQL Server</a:t>
            </a:r>
            <a:r>
              <a:rPr lang="zh-CN" altLang="en-US" dirty="0"/>
              <a:t>代理</a:t>
            </a:r>
            <a:r>
              <a:rPr lang="en-US" altLang="zh-CN" dirty="0"/>
              <a:t>(Agent) - </a:t>
            </a:r>
            <a:r>
              <a:rPr lang="zh-CN" altLang="en-US" dirty="0"/>
              <a:t>与关系型引擎一起提供的调度和通知引擎</a:t>
            </a:r>
          </a:p>
          <a:p>
            <a:r>
              <a:rPr lang="en-US" altLang="zh-CN" dirty="0"/>
              <a:t>SQL</a:t>
            </a:r>
            <a:r>
              <a:rPr lang="zh-CN" altLang="en-US" dirty="0"/>
              <a:t>服务器集成服务</a:t>
            </a:r>
            <a:r>
              <a:rPr lang="en-US" altLang="zh-CN" dirty="0"/>
              <a:t>(SSIS) - </a:t>
            </a:r>
            <a:r>
              <a:rPr lang="zh-CN" altLang="en-US" dirty="0"/>
              <a:t>执行数据的导出、导入、转换和加载</a:t>
            </a:r>
          </a:p>
          <a:p>
            <a:r>
              <a:rPr lang="en-US" altLang="zh-CN" dirty="0"/>
              <a:t>SQL Server Reporting Services (SSRS) - </a:t>
            </a:r>
            <a:r>
              <a:rPr lang="zh-CN" altLang="en-US" dirty="0"/>
              <a:t>报告编写、管理和交付工具集</a:t>
            </a:r>
          </a:p>
          <a:p>
            <a:r>
              <a:rPr lang="en-US" altLang="zh-CN" dirty="0"/>
              <a:t>SQL</a:t>
            </a:r>
            <a:r>
              <a:rPr lang="zh-CN" altLang="en-US" dirty="0"/>
              <a:t>服务器分析服务</a:t>
            </a:r>
            <a:r>
              <a:rPr lang="en-US" altLang="zh-CN" dirty="0"/>
              <a:t>(SSAS) - </a:t>
            </a:r>
            <a:r>
              <a:rPr lang="zh-CN" altLang="en-US" dirty="0"/>
              <a:t>为商业智能建立、管理、分析、聚合和卷积数据</a:t>
            </a:r>
          </a:p>
          <a:p>
            <a:r>
              <a:rPr lang="en-US" altLang="zh-CN" dirty="0"/>
              <a:t>Power BI - </a:t>
            </a:r>
            <a:r>
              <a:rPr lang="zh-CN" altLang="en-US" dirty="0"/>
              <a:t>具有桌面和云端版本的</a:t>
            </a:r>
            <a:r>
              <a:rPr lang="en-US" altLang="zh-CN" dirty="0"/>
              <a:t>BI</a:t>
            </a:r>
            <a:r>
              <a:rPr lang="zh-CN" altLang="en-US" dirty="0"/>
              <a:t>报表工具</a:t>
            </a:r>
          </a:p>
        </p:txBody>
      </p:sp>
    </p:spTree>
    <p:extLst>
      <p:ext uri="{BB962C8B-B14F-4D97-AF65-F5344CB8AC3E}">
        <p14:creationId xmlns:p14="http://schemas.microsoft.com/office/powerpoint/2010/main" val="15660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2B7E1-5D60-6D0F-C2F8-26955F10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 Server</a:t>
            </a:r>
            <a:r>
              <a:rPr lang="zh-CN" altLang="en-US" dirty="0"/>
              <a:t>额外的功能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C25B53-4D69-0CF4-C053-A80B0D133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备份和恢复</a:t>
            </a:r>
            <a:r>
              <a:rPr lang="en-US" altLang="zh-CN" dirty="0"/>
              <a:t>--</a:t>
            </a:r>
            <a:r>
              <a:rPr lang="zh-CN" altLang="en-US" dirty="0"/>
              <a:t>能够根据灾难恢复的需要对数据库进行备份和恢复</a:t>
            </a:r>
          </a:p>
          <a:p>
            <a:r>
              <a:rPr lang="zh-CN" altLang="en-US" dirty="0"/>
              <a:t>全文搜索</a:t>
            </a:r>
            <a:r>
              <a:rPr lang="en-US" altLang="zh-CN" dirty="0"/>
              <a:t>--</a:t>
            </a:r>
            <a:r>
              <a:rPr lang="zh-CN" altLang="en-US" dirty="0"/>
              <a:t>能够创建一个目录以改善复杂的自由形式的查询</a:t>
            </a:r>
          </a:p>
          <a:p>
            <a:r>
              <a:rPr lang="zh-CN" altLang="en-US" dirty="0"/>
              <a:t>服务代理 </a:t>
            </a:r>
            <a:r>
              <a:rPr lang="en-US" altLang="zh-CN" dirty="0"/>
              <a:t>- </a:t>
            </a:r>
            <a:r>
              <a:rPr lang="zh-CN" altLang="en-US" dirty="0"/>
              <a:t>数据库引擎内部基于队列的技术</a:t>
            </a:r>
          </a:p>
          <a:p>
            <a:r>
              <a:rPr lang="zh-CN" altLang="en-US" dirty="0"/>
              <a:t>可用性组</a:t>
            </a:r>
            <a:r>
              <a:rPr lang="en-US" altLang="zh-CN" dirty="0"/>
              <a:t>--</a:t>
            </a:r>
            <a:r>
              <a:rPr lang="zh-CN" altLang="en-US" dirty="0"/>
              <a:t>维护完整数据库的多个副本的高可用性工具</a:t>
            </a:r>
          </a:p>
          <a:p>
            <a:r>
              <a:rPr lang="zh-CN" altLang="en-US" dirty="0"/>
              <a:t>复制 </a:t>
            </a:r>
            <a:r>
              <a:rPr lang="en-US" altLang="zh-CN" dirty="0"/>
              <a:t>- </a:t>
            </a:r>
            <a:r>
              <a:rPr lang="zh-CN" altLang="en-US" dirty="0"/>
              <a:t>能够将数据库的一部分复制到多个</a:t>
            </a:r>
            <a:r>
              <a:rPr lang="en-US" altLang="zh-CN" dirty="0"/>
              <a:t>SQL</a:t>
            </a:r>
            <a:r>
              <a:rPr lang="zh-CN" altLang="en-US" dirty="0"/>
              <a:t>服务器上</a:t>
            </a:r>
          </a:p>
          <a:p>
            <a:r>
              <a:rPr lang="zh-CN" altLang="en-US" dirty="0"/>
              <a:t>维护 </a:t>
            </a:r>
            <a:r>
              <a:rPr lang="en-US" altLang="zh-CN" dirty="0"/>
              <a:t>- </a:t>
            </a:r>
            <a:r>
              <a:rPr lang="zh-CN" altLang="en-US" dirty="0"/>
              <a:t>能够重建索引、统计等，以改善数据访问和性能。</a:t>
            </a:r>
          </a:p>
        </p:txBody>
      </p:sp>
    </p:spTree>
    <p:extLst>
      <p:ext uri="{BB962C8B-B14F-4D97-AF65-F5344CB8AC3E}">
        <p14:creationId xmlns:p14="http://schemas.microsoft.com/office/powerpoint/2010/main" val="295429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79709-9310-3702-B923-E234DE98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B5F9CB-079B-D0D4-B7F4-FEDBEFC4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系统数据库 </a:t>
            </a:r>
            <a:r>
              <a:rPr lang="en-US" altLang="zh-CN" dirty="0"/>
              <a:t>– </a:t>
            </a:r>
            <a:r>
              <a:rPr lang="zh-CN" altLang="en-US" dirty="0"/>
              <a:t>用于管理</a:t>
            </a:r>
            <a:r>
              <a:rPr lang="en-US" altLang="zh-CN" dirty="0"/>
              <a:t>SQL Server</a:t>
            </a:r>
          </a:p>
          <a:p>
            <a:pPr lvl="1"/>
            <a:r>
              <a:rPr lang="en-US" altLang="zh-CN" dirty="0"/>
              <a:t>Master</a:t>
            </a:r>
          </a:p>
          <a:p>
            <a:pPr lvl="1"/>
            <a:r>
              <a:rPr lang="en-US" altLang="zh-CN" dirty="0"/>
              <a:t>Model</a:t>
            </a:r>
          </a:p>
          <a:p>
            <a:pPr lvl="1"/>
            <a:r>
              <a:rPr lang="en-US" altLang="zh-CN" dirty="0"/>
              <a:t>MSDB – </a:t>
            </a:r>
            <a:r>
              <a:rPr lang="zh-CN" altLang="en-US" dirty="0"/>
              <a:t>示例数据库</a:t>
            </a:r>
            <a:endParaRPr lang="en-US" altLang="zh-CN" dirty="0"/>
          </a:p>
          <a:p>
            <a:pPr lvl="1"/>
            <a:r>
              <a:rPr lang="en-US" altLang="zh-CN" dirty="0" err="1"/>
              <a:t>TempDB</a:t>
            </a:r>
            <a:endParaRPr lang="en-US" altLang="zh-CN" dirty="0"/>
          </a:p>
          <a:p>
            <a:r>
              <a:rPr lang="zh-CN" altLang="en-US" dirty="0"/>
              <a:t>用户数据库 </a:t>
            </a:r>
            <a:r>
              <a:rPr lang="en-US" altLang="zh-CN" dirty="0"/>
              <a:t>– </a:t>
            </a:r>
            <a:r>
              <a:rPr lang="zh-CN" altLang="en-US" dirty="0"/>
              <a:t>满足用户业务需要</a:t>
            </a:r>
            <a:endParaRPr lang="en-US" altLang="zh-CN" dirty="0"/>
          </a:p>
          <a:p>
            <a:pPr lvl="1"/>
            <a:r>
              <a:rPr lang="zh-CN" altLang="en-US" dirty="0"/>
              <a:t>你开始学习</a:t>
            </a:r>
            <a:r>
              <a:rPr lang="en-US" altLang="zh-CN" dirty="0"/>
              <a:t>SQL Server</a:t>
            </a:r>
            <a:r>
              <a:rPr lang="zh-CN" altLang="en-US" dirty="0"/>
              <a:t>的第一个地方。</a:t>
            </a:r>
            <a:endParaRPr lang="en-US" altLang="zh-CN" dirty="0"/>
          </a:p>
          <a:p>
            <a:pPr lvl="1"/>
            <a:r>
              <a:rPr lang="zh-CN" altLang="en-US" dirty="0"/>
              <a:t>一般来说，你将花大部分时间在这里。</a:t>
            </a:r>
          </a:p>
        </p:txBody>
      </p:sp>
    </p:spTree>
    <p:extLst>
      <p:ext uri="{BB962C8B-B14F-4D97-AF65-F5344CB8AC3E}">
        <p14:creationId xmlns:p14="http://schemas.microsoft.com/office/powerpoint/2010/main" val="55411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A4C28-D227-2D22-A389-08393AEA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 Server</a:t>
            </a:r>
            <a:r>
              <a:rPr lang="zh-CN" altLang="en-US" dirty="0"/>
              <a:t>数据库是什么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EC1A1-1284-E559-1AA5-818A05BF1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SQL Server</a:t>
            </a:r>
            <a:r>
              <a:rPr lang="zh-CN" altLang="en-US" dirty="0"/>
              <a:t>数据库是由表、代码、索引、安全等组成的。</a:t>
            </a:r>
            <a:endParaRPr lang="en-US" altLang="zh-CN" dirty="0"/>
          </a:p>
          <a:p>
            <a:pPr lvl="1"/>
            <a:r>
              <a:rPr lang="zh-CN" altLang="en-US" dirty="0"/>
              <a:t>表有存储数据的行和列。</a:t>
            </a:r>
            <a:endParaRPr lang="en-US" altLang="zh-CN" dirty="0"/>
          </a:p>
          <a:p>
            <a:pPr lvl="1"/>
            <a:r>
              <a:rPr lang="zh-CN" altLang="en-US" dirty="0"/>
              <a:t>最常见的编码对象是存储过程、视图、函数、参考性完整性、触发器等。</a:t>
            </a:r>
            <a:endParaRPr lang="en-US" altLang="zh-CN" dirty="0"/>
          </a:p>
          <a:p>
            <a:pPr lvl="1"/>
            <a:r>
              <a:rPr lang="zh-CN" altLang="en-US" dirty="0"/>
              <a:t>索引是建立在表上的，以改善对数据的访问。</a:t>
            </a:r>
            <a:endParaRPr lang="en-US" altLang="zh-CN" dirty="0"/>
          </a:p>
          <a:p>
            <a:pPr lvl="1"/>
            <a:r>
              <a:rPr lang="zh-CN" altLang="en-US" dirty="0"/>
              <a:t>安全性的建立是为了配置对数据的访问和</a:t>
            </a:r>
            <a:r>
              <a:rPr lang="en-US" altLang="zh-CN" dirty="0"/>
              <a:t>/</a:t>
            </a:r>
            <a:r>
              <a:rPr lang="zh-CN" altLang="en-US" dirty="0"/>
              <a:t>或执行特定的命令。</a:t>
            </a:r>
          </a:p>
        </p:txBody>
      </p:sp>
    </p:spTree>
    <p:extLst>
      <p:ext uri="{BB962C8B-B14F-4D97-AF65-F5344CB8AC3E}">
        <p14:creationId xmlns:p14="http://schemas.microsoft.com/office/powerpoint/2010/main" val="285374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A4C28-D227-2D22-A389-08393AEA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 Server</a:t>
            </a:r>
            <a:r>
              <a:rPr lang="zh-CN" altLang="en-US" dirty="0"/>
              <a:t>数据库文件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EC1A1-1284-E559-1AA5-818A05BF1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SQL Server</a:t>
            </a:r>
            <a:r>
              <a:rPr lang="zh-CN" altLang="en-US" dirty="0"/>
              <a:t>数据库文件后缀</a:t>
            </a:r>
            <a:endParaRPr lang="en-US" altLang="zh-CN" dirty="0"/>
          </a:p>
          <a:p>
            <a:pPr lvl="1"/>
            <a:r>
              <a:rPr lang="en-US" altLang="zh-CN" dirty="0"/>
              <a:t>.</a:t>
            </a:r>
            <a:r>
              <a:rPr lang="en-US" altLang="zh-CN" dirty="0" err="1"/>
              <a:t>mdf</a:t>
            </a:r>
            <a:r>
              <a:rPr lang="en-US" altLang="zh-CN" dirty="0"/>
              <a:t> – </a:t>
            </a:r>
            <a:r>
              <a:rPr lang="zh-CN" altLang="en-US" dirty="0"/>
              <a:t>主记录数据</a:t>
            </a:r>
            <a:endParaRPr lang="en-US" altLang="zh-CN" dirty="0"/>
          </a:p>
          <a:p>
            <a:pPr lvl="2"/>
            <a:r>
              <a:rPr lang="zh-CN" altLang="en-US" dirty="0"/>
              <a:t>所有与数据库相关的对象（即表、视图、存储过程等）都存储在这个文件中。</a:t>
            </a:r>
            <a:endParaRPr lang="en-US" altLang="zh-CN" dirty="0"/>
          </a:p>
          <a:p>
            <a:pPr lvl="1"/>
            <a:r>
              <a:rPr lang="en-US" altLang="zh-CN" dirty="0"/>
              <a:t>.</a:t>
            </a:r>
            <a:r>
              <a:rPr lang="en-US" altLang="zh-CN" dirty="0" err="1"/>
              <a:t>ldf</a:t>
            </a:r>
            <a:r>
              <a:rPr lang="en-US" altLang="zh-CN" dirty="0"/>
              <a:t> – </a:t>
            </a:r>
            <a:r>
              <a:rPr lang="zh-CN" altLang="en-US" dirty="0"/>
              <a:t>日志数据</a:t>
            </a:r>
            <a:endParaRPr lang="en-US" altLang="zh-CN" dirty="0"/>
          </a:p>
          <a:p>
            <a:pPr lvl="2"/>
            <a:r>
              <a:rPr lang="zh-CN" altLang="en-US" dirty="0"/>
              <a:t>交易日志负责存储变化前后的数据版本，以保持数据的完整性。</a:t>
            </a:r>
            <a:endParaRPr lang="en-US" altLang="zh-CN" dirty="0"/>
          </a:p>
          <a:p>
            <a:pPr lvl="1"/>
            <a:r>
              <a:rPr lang="en-US" altLang="zh-CN" dirty="0"/>
              <a:t>.</a:t>
            </a:r>
            <a:r>
              <a:rPr lang="en-US" altLang="zh-CN" dirty="0" err="1"/>
              <a:t>ndf</a:t>
            </a:r>
            <a:r>
              <a:rPr lang="en-US" altLang="zh-CN" dirty="0"/>
              <a:t> -</a:t>
            </a:r>
            <a:r>
              <a:rPr lang="zh-CN" altLang="en-US" dirty="0"/>
              <a:t>额外的数据文件</a:t>
            </a:r>
            <a:endParaRPr lang="en-US" altLang="zh-CN" dirty="0"/>
          </a:p>
          <a:p>
            <a:pPr lvl="2"/>
            <a:r>
              <a:rPr lang="zh-CN" altLang="en-US" dirty="0"/>
              <a:t>通常用不到的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8523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资源推荐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特别推荐的 </a:t>
            </a:r>
            <a:r>
              <a:rPr lang="en-US" dirty="0"/>
              <a:t>SQL Server 2022 </a:t>
            </a:r>
            <a:r>
              <a:rPr lang="zh-CN" altLang="en-US" dirty="0"/>
              <a:t>资源</a:t>
            </a:r>
            <a:endParaRPr lang="en-US" altLang="zh-CN" dirty="0"/>
          </a:p>
          <a:p>
            <a:pPr lvl="1"/>
            <a:r>
              <a:rPr lang="zh-CN" altLang="en-US" dirty="0"/>
              <a:t>官网：</a:t>
            </a:r>
            <a:r>
              <a:rPr lang="en-US" altLang="zh-CN" dirty="0">
                <a:hlinkClick r:id="rId2"/>
              </a:rPr>
              <a:t>https://www.microsoft.com/en-us/sql-server/sql-server-2022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文档：</a:t>
            </a:r>
            <a:r>
              <a:rPr lang="en-US" altLang="zh-CN" dirty="0">
                <a:hlinkClick r:id="rId3"/>
              </a:rPr>
              <a:t>https://aka.ms/sqlserver2022docs</a:t>
            </a:r>
            <a:endParaRPr lang="en-US" altLang="zh-CN" dirty="0"/>
          </a:p>
          <a:p>
            <a:pPr lvl="1"/>
            <a:r>
              <a:rPr lang="zh-CN" altLang="en-US" dirty="0"/>
              <a:t>视频：</a:t>
            </a:r>
            <a:r>
              <a:rPr lang="en-US" altLang="zh-CN" dirty="0">
                <a:hlinkClick r:id="rId4"/>
              </a:rPr>
              <a:t>http://aka.ms/dataexposed-sqlserver2022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SQL Server 2022 </a:t>
            </a:r>
            <a:r>
              <a:rPr lang="zh-CN" altLang="en-US" dirty="0"/>
              <a:t>公告博客：</a:t>
            </a:r>
            <a:r>
              <a:rPr lang="en-US" altLang="zh-CN" dirty="0">
                <a:hlinkClick r:id="rId5"/>
              </a:rPr>
              <a:t>https://cloudblogs.microsoft.com/sqlserver/2022/11/16/sql-server-2022-is-now-generally-available/</a:t>
            </a:r>
            <a:endParaRPr lang="en-US" altLang="zh-CN" dirty="0"/>
          </a:p>
          <a:p>
            <a:pPr lvl="1"/>
            <a:r>
              <a:rPr lang="en-US" dirty="0"/>
              <a:t>SQL Server 2022 </a:t>
            </a:r>
            <a:r>
              <a:rPr lang="zh-CN" altLang="en-US" dirty="0"/>
              <a:t>数据表：</a:t>
            </a:r>
            <a:r>
              <a:rPr lang="en-US" altLang="zh-CN" dirty="0">
                <a:hlinkClick r:id="rId6"/>
              </a:rPr>
              <a:t>https://go.microsoft.com/fwlink/p/?linkid=2215302&amp;clcid=0x804&amp;culture=zh-cn&amp;country=cn</a:t>
            </a:r>
            <a:r>
              <a:rPr lang="en-US" altLang="zh-CN" dirty="0"/>
              <a:t> </a:t>
            </a:r>
          </a:p>
          <a:p>
            <a:pPr lvl="1"/>
            <a:r>
              <a:rPr lang="en-US" dirty="0"/>
              <a:t>The SQL Server 2022 Workshop</a:t>
            </a:r>
            <a:r>
              <a:rPr lang="zh-CN" altLang="en-US" dirty="0"/>
              <a:t>：</a:t>
            </a:r>
            <a:r>
              <a:rPr lang="en-US" altLang="zh-CN" dirty="0">
                <a:hlinkClick r:id="rId7"/>
              </a:rPr>
              <a:t>https://github.com/microsoft/sqlworkshops-sql2022workshop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799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6D19"/>
      </a:accent1>
      <a:accent2>
        <a:srgbClr val="FBAE46"/>
      </a:accent2>
      <a:accent3>
        <a:srgbClr val="FFC0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-清新风互联网行业汇报模板">
  <a:themeElements>
    <a:clrScheme name="互联网清新风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B7FF"/>
      </a:accent1>
      <a:accent2>
        <a:srgbClr val="FFC000"/>
      </a:accent2>
      <a:accent3>
        <a:srgbClr val="A5A5A5"/>
      </a:accent3>
      <a:accent4>
        <a:srgbClr val="C00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黑体+Arial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-清新风互联网行业汇报模板" id="{5B9CB862-E357-4618-BB85-4394365D5B7D}" vid="{6D8FA4C5-EB57-4803-8132-3986E8F1E2C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1256</Words>
  <Application>Microsoft Office PowerPoint</Application>
  <PresentationFormat>宽屏</PresentationFormat>
  <Paragraphs>295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1_Office Theme</vt:lpstr>
      <vt:lpstr>OfficePLUS-清新风互联网行业汇报模板</vt:lpstr>
      <vt:lpstr>旺财学 SQL Server</vt:lpstr>
      <vt:lpstr>核心内容</vt:lpstr>
      <vt:lpstr>SQL Server历史</vt:lpstr>
      <vt:lpstr>SQL Server相关组件及服务</vt:lpstr>
      <vt:lpstr>SQL Server额外的功能</vt:lpstr>
      <vt:lpstr>数据库类型</vt:lpstr>
      <vt:lpstr>SQL Server数据库是什么</vt:lpstr>
      <vt:lpstr>SQL Server数据库文件</vt:lpstr>
      <vt:lpstr>资源推荐</vt:lpstr>
      <vt:lpstr>PowerPoint 演示文稿</vt:lpstr>
      <vt:lpstr>产品版本</vt:lpstr>
      <vt:lpstr>版本与兼容性</vt:lpstr>
      <vt:lpstr>各版本限制（2022举例）</vt:lpstr>
      <vt:lpstr>授权方式及价格</vt:lpstr>
    </vt:vector>
  </TitlesOfParts>
  <Company>崔文远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旺财学SQL Server</dc:title>
  <dc:creator>Troy Cui; Will Cui</dc:creator>
  <dc:description>旺财码农崔文远，旺财学系列，旺财学编程，旺财软件</dc:description>
  <cp:lastModifiedBy>Will</cp:lastModifiedBy>
  <cp:revision>69</cp:revision>
  <dcterms:created xsi:type="dcterms:W3CDTF">2023-01-09T00:53:57Z</dcterms:created>
  <dcterms:modified xsi:type="dcterms:W3CDTF">2023-01-28T05:29:04Z</dcterms:modified>
</cp:coreProperties>
</file>