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11"/>
  </p:notesMasterIdLst>
  <p:sldIdLst>
    <p:sldId id="256" r:id="rId3"/>
    <p:sldId id="258" r:id="rId4"/>
    <p:sldId id="261" r:id="rId5"/>
    <p:sldId id="262" r:id="rId6"/>
    <p:sldId id="257" r:id="rId7"/>
    <p:sldId id="259" r:id="rId8"/>
    <p:sldId id="263" r:id="rId9"/>
    <p:sldId id="26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D21A84-8E70-4EBE-8F53-682F89C94E0C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D08E85-332C-4B39-B5EB-7E3DE6141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525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</a:t>
            </a:r>
            <a:r>
              <a:rPr lang="zh-CN" altLang="en-US" dirty="0"/>
              <a:t>、历史经典版本是</a:t>
            </a:r>
            <a:r>
              <a:rPr lang="en-US" altLang="zh-CN" dirty="0"/>
              <a:t>SQL Server 2000</a:t>
            </a:r>
            <a:r>
              <a:rPr lang="zh-CN" altLang="en-US" dirty="0"/>
              <a:t>和</a:t>
            </a:r>
            <a:r>
              <a:rPr lang="en-US" altLang="zh-CN" dirty="0"/>
              <a:t>SQL Server 2008 R2</a:t>
            </a:r>
          </a:p>
          <a:p>
            <a:r>
              <a:rPr lang="en-US" dirty="0"/>
              <a:t>2</a:t>
            </a:r>
            <a:r>
              <a:rPr lang="zh-CN" altLang="en-US" dirty="0"/>
              <a:t>、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D08E85-332C-4B39-B5EB-7E3DE614176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8917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、当你用高版本的数据库做了备份，是不能到低版本的数据库上进行还原的</a:t>
            </a:r>
            <a:endParaRPr lang="en-US" altLang="zh-CN" dirty="0"/>
          </a:p>
          <a:p>
            <a:r>
              <a:rPr lang="en-US" dirty="0"/>
              <a:t>2</a:t>
            </a:r>
            <a:r>
              <a:rPr lang="zh-CN" altLang="en-US" dirty="0"/>
              <a:t>、对于低版本的数据库文件，可以附加到高版本的数据库上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D08E85-332C-4B39-B5EB-7E3DE614176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554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52674-9C9F-457A-A4EF-90171CF6A32E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DD2BA-7DE8-4F11-9DD0-B2C71CF87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852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52674-9C9F-457A-A4EF-90171CF6A32E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DD2BA-7DE8-4F11-9DD0-B2C71CF87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293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52674-9C9F-457A-A4EF-90171CF6A32E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DD2BA-7DE8-4F11-9DD0-B2C71CF87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9122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OfficePLUSCoverBackgroundShape">
            <a:extLst>
              <a:ext uri="{FF2B5EF4-FFF2-40B4-BE49-F238E27FC236}">
                <a16:creationId xmlns:a16="http://schemas.microsoft.com/office/drawing/2014/main" id="{BAF29770-ACC6-21B5-BFCC-EC944232854F}"/>
              </a:ext>
            </a:extLst>
          </p:cNvPr>
          <p:cNvGrpSpPr/>
          <p:nvPr/>
        </p:nvGrpSpPr>
        <p:grpSpPr>
          <a:xfrm>
            <a:off x="-754868" y="-521461"/>
            <a:ext cx="13089975" cy="7805566"/>
            <a:chOff x="-754868" y="-521461"/>
            <a:chExt cx="13089975" cy="7805566"/>
          </a:xfrm>
        </p:grpSpPr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8CE3F218-392D-7F03-B024-98AA7C95C81F}"/>
                </a:ext>
              </a:extLst>
            </p:cNvPr>
            <p:cNvGrpSpPr/>
            <p:nvPr/>
          </p:nvGrpSpPr>
          <p:grpSpPr>
            <a:xfrm>
              <a:off x="-754868" y="-521461"/>
              <a:ext cx="13089975" cy="7805566"/>
              <a:chOff x="-754868" y="-521461"/>
              <a:chExt cx="13089975" cy="7805566"/>
            </a:xfrm>
          </p:grpSpPr>
          <p:pic>
            <p:nvPicPr>
              <p:cNvPr id="13" name="图片 12">
                <a:extLst>
                  <a:ext uri="{FF2B5EF4-FFF2-40B4-BE49-F238E27FC236}">
                    <a16:creationId xmlns:a16="http://schemas.microsoft.com/office/drawing/2014/main" id="{931DE9A1-34B2-5B46-01F4-A5FA0961BE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1128"/>
                <a:ext cx="12192000" cy="6855743"/>
              </a:xfrm>
              <a:prstGeom prst="rect">
                <a:avLst/>
              </a:prstGeom>
            </p:spPr>
          </p:pic>
          <p:grpSp>
            <p:nvGrpSpPr>
              <p:cNvPr id="14" name="组合 13">
                <a:extLst>
                  <a:ext uri="{FF2B5EF4-FFF2-40B4-BE49-F238E27FC236}">
                    <a16:creationId xmlns:a16="http://schemas.microsoft.com/office/drawing/2014/main" id="{46828229-067B-877C-56F4-5F8871DFBD6B}"/>
                  </a:ext>
                </a:extLst>
              </p:cNvPr>
              <p:cNvGrpSpPr/>
              <p:nvPr/>
            </p:nvGrpSpPr>
            <p:grpSpPr>
              <a:xfrm>
                <a:off x="8954991" y="1738349"/>
                <a:ext cx="2302893" cy="1822615"/>
                <a:chOff x="9266105" y="2865779"/>
                <a:chExt cx="2302893" cy="1822615"/>
              </a:xfrm>
            </p:grpSpPr>
            <p:sp>
              <p:nvSpPr>
                <p:cNvPr id="25" name="椭圆 24">
                  <a:extLst>
                    <a:ext uri="{FF2B5EF4-FFF2-40B4-BE49-F238E27FC236}">
                      <a16:creationId xmlns:a16="http://schemas.microsoft.com/office/drawing/2014/main" id="{5C8D9F0A-1E7F-0DD9-82F1-9230801E4F5A}"/>
                    </a:ext>
                  </a:extLst>
                </p:cNvPr>
                <p:cNvSpPr/>
                <p:nvPr/>
              </p:nvSpPr>
              <p:spPr>
                <a:xfrm rot="15086214">
                  <a:off x="9392820" y="2865779"/>
                  <a:ext cx="230725" cy="230725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cs typeface="+mn-ea"/>
                    <a:sym typeface="+mn-lt"/>
                  </a:endParaRPr>
                </a:p>
              </p:txBody>
            </p:sp>
            <p:sp>
              <p:nvSpPr>
                <p:cNvPr id="26" name="椭圆 25">
                  <a:extLst>
                    <a:ext uri="{FF2B5EF4-FFF2-40B4-BE49-F238E27FC236}">
                      <a16:creationId xmlns:a16="http://schemas.microsoft.com/office/drawing/2014/main" id="{26C7ADF1-F19F-9CFF-2627-1E209417BF94}"/>
                    </a:ext>
                  </a:extLst>
                </p:cNvPr>
                <p:cNvSpPr/>
                <p:nvPr/>
              </p:nvSpPr>
              <p:spPr>
                <a:xfrm rot="1960783">
                  <a:off x="10356348" y="4509390"/>
                  <a:ext cx="179004" cy="179004"/>
                </a:xfrm>
                <a:prstGeom prst="ellipse">
                  <a:avLst/>
                </a:prstGeom>
                <a:gradFill flip="none" rotWithShape="1">
                  <a:gsLst>
                    <a:gs pos="53000">
                      <a:schemeClr val="accent2"/>
                    </a:gs>
                    <a:gs pos="100000">
                      <a:schemeClr val="accent2">
                        <a:lumMod val="58000"/>
                        <a:lumOff val="42000"/>
                      </a:schemeClr>
                    </a:gs>
                    <a:gs pos="0">
                      <a:schemeClr val="accent2">
                        <a:lumMod val="57000"/>
                        <a:lumOff val="43000"/>
                      </a:schemeClr>
                    </a:gs>
                  </a:gsLst>
                  <a:lin ang="0" scaled="1"/>
                  <a:tileRect/>
                </a:gradFill>
                <a:ln w="22225">
                  <a:noFill/>
                </a:ln>
                <a:effectLst>
                  <a:outerShdw blurRad="165100" dist="38100" dir="5400000" sx="105000" sy="105000" algn="t" rotWithShape="0">
                    <a:schemeClr val="accent2">
                      <a:alpha val="41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cs typeface="+mn-ea"/>
                    <a:sym typeface="+mn-lt"/>
                  </a:endParaRPr>
                </a:p>
              </p:txBody>
            </p:sp>
            <p:sp>
              <p:nvSpPr>
                <p:cNvPr id="27" name="椭圆 26">
                  <a:extLst>
                    <a:ext uri="{FF2B5EF4-FFF2-40B4-BE49-F238E27FC236}">
                      <a16:creationId xmlns:a16="http://schemas.microsoft.com/office/drawing/2014/main" id="{1FC319A8-10B7-6B56-4C93-A66EE2E921CE}"/>
                    </a:ext>
                  </a:extLst>
                </p:cNvPr>
                <p:cNvSpPr/>
                <p:nvPr/>
              </p:nvSpPr>
              <p:spPr>
                <a:xfrm rot="1960783">
                  <a:off x="11217324" y="3490073"/>
                  <a:ext cx="351674" cy="351674"/>
                </a:xfrm>
                <a:prstGeom prst="ellipse">
                  <a:avLst/>
                </a:prstGeom>
                <a:gradFill>
                  <a:gsLst>
                    <a:gs pos="100000">
                      <a:srgbClr val="99FFCC">
                        <a:alpha val="64000"/>
                      </a:srgbClr>
                    </a:gs>
                    <a:gs pos="0">
                      <a:srgbClr val="6DD9FF">
                        <a:alpha val="38000"/>
                      </a:srgbClr>
                    </a:gs>
                  </a:gsLst>
                  <a:lin ang="108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28" name="椭圆 27">
                  <a:extLst>
                    <a:ext uri="{FF2B5EF4-FFF2-40B4-BE49-F238E27FC236}">
                      <a16:creationId xmlns:a16="http://schemas.microsoft.com/office/drawing/2014/main" id="{826DEB79-4537-C35D-A134-2C4D134C9577}"/>
                    </a:ext>
                  </a:extLst>
                </p:cNvPr>
                <p:cNvSpPr/>
                <p:nvPr/>
              </p:nvSpPr>
              <p:spPr>
                <a:xfrm rot="1960783">
                  <a:off x="9266105" y="2980828"/>
                  <a:ext cx="203286" cy="203286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50B7FF">
                        <a:lumMod val="84000"/>
                      </a:srgbClr>
                    </a:gs>
                    <a:gs pos="0">
                      <a:srgbClr val="50B7FF">
                        <a:lumMod val="96000"/>
                        <a:lumOff val="4000"/>
                      </a:srgbClr>
                    </a:gs>
                  </a:gsLst>
                  <a:lin ang="27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15" name="组合 14">
                <a:extLst>
                  <a:ext uri="{FF2B5EF4-FFF2-40B4-BE49-F238E27FC236}">
                    <a16:creationId xmlns:a16="http://schemas.microsoft.com/office/drawing/2014/main" id="{19E708C3-8DDD-756A-E957-0787585BE96A}"/>
                  </a:ext>
                </a:extLst>
              </p:cNvPr>
              <p:cNvGrpSpPr/>
              <p:nvPr/>
            </p:nvGrpSpPr>
            <p:grpSpPr>
              <a:xfrm>
                <a:off x="1095090" y="1961435"/>
                <a:ext cx="1162869" cy="1925072"/>
                <a:chOff x="1095090" y="1961435"/>
                <a:chExt cx="1162869" cy="1925072"/>
              </a:xfrm>
            </p:grpSpPr>
            <p:sp>
              <p:nvSpPr>
                <p:cNvPr id="21" name="椭圆 20">
                  <a:extLst>
                    <a:ext uri="{FF2B5EF4-FFF2-40B4-BE49-F238E27FC236}">
                      <a16:creationId xmlns:a16="http://schemas.microsoft.com/office/drawing/2014/main" id="{8F121B2F-F8CB-1F93-1258-5F539423FC41}"/>
                    </a:ext>
                  </a:extLst>
                </p:cNvPr>
                <p:cNvSpPr/>
                <p:nvPr/>
              </p:nvSpPr>
              <p:spPr>
                <a:xfrm rot="1960783" flipH="1" flipV="1">
                  <a:off x="2078955" y="1961435"/>
                  <a:ext cx="179004" cy="179004"/>
                </a:xfrm>
                <a:prstGeom prst="ellipse">
                  <a:avLst/>
                </a:prstGeom>
                <a:gradFill flip="none" rotWithShape="1">
                  <a:gsLst>
                    <a:gs pos="53000">
                      <a:schemeClr val="accent2"/>
                    </a:gs>
                    <a:gs pos="100000">
                      <a:schemeClr val="accent2">
                        <a:lumMod val="58000"/>
                        <a:lumOff val="42000"/>
                      </a:schemeClr>
                    </a:gs>
                    <a:gs pos="0">
                      <a:schemeClr val="accent2">
                        <a:lumMod val="57000"/>
                        <a:lumOff val="43000"/>
                      </a:schemeClr>
                    </a:gs>
                  </a:gsLst>
                  <a:lin ang="0" scaled="1"/>
                  <a:tileRect/>
                </a:gradFill>
                <a:ln w="22225">
                  <a:noFill/>
                </a:ln>
                <a:effectLst>
                  <a:outerShdw blurRad="165100" dist="38100" dir="5400000" sx="105000" sy="105000" algn="t" rotWithShape="0">
                    <a:schemeClr val="accent2">
                      <a:alpha val="41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cs typeface="+mn-ea"/>
                    <a:sym typeface="+mn-lt"/>
                  </a:endParaRPr>
                </a:p>
              </p:txBody>
            </p:sp>
            <p:sp>
              <p:nvSpPr>
                <p:cNvPr id="22" name="椭圆 21">
                  <a:extLst>
                    <a:ext uri="{FF2B5EF4-FFF2-40B4-BE49-F238E27FC236}">
                      <a16:creationId xmlns:a16="http://schemas.microsoft.com/office/drawing/2014/main" id="{A1CD0149-894C-E8B9-EE72-EC419E518672}"/>
                    </a:ext>
                  </a:extLst>
                </p:cNvPr>
                <p:cNvSpPr/>
                <p:nvPr/>
              </p:nvSpPr>
              <p:spPr>
                <a:xfrm rot="1960783" flipH="1" flipV="1">
                  <a:off x="1876609" y="3534833"/>
                  <a:ext cx="351674" cy="351674"/>
                </a:xfrm>
                <a:prstGeom prst="ellipse">
                  <a:avLst/>
                </a:prstGeom>
                <a:gradFill>
                  <a:gsLst>
                    <a:gs pos="100000">
                      <a:srgbClr val="99FFCC">
                        <a:alpha val="64000"/>
                      </a:srgbClr>
                    </a:gs>
                    <a:gs pos="0">
                      <a:srgbClr val="6DD9FF">
                        <a:alpha val="38000"/>
                      </a:srgbClr>
                    </a:gs>
                  </a:gsLst>
                  <a:lin ang="108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23" name="椭圆 22">
                  <a:extLst>
                    <a:ext uri="{FF2B5EF4-FFF2-40B4-BE49-F238E27FC236}">
                      <a16:creationId xmlns:a16="http://schemas.microsoft.com/office/drawing/2014/main" id="{EACB0AE6-21B5-4519-6920-C8DFD5F96314}"/>
                    </a:ext>
                  </a:extLst>
                </p:cNvPr>
                <p:cNvSpPr/>
                <p:nvPr/>
              </p:nvSpPr>
              <p:spPr>
                <a:xfrm rot="1960783" flipH="1" flipV="1">
                  <a:off x="2050041" y="3500520"/>
                  <a:ext cx="203286" cy="203286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50B7FF">
                        <a:lumMod val="84000"/>
                      </a:srgbClr>
                    </a:gs>
                    <a:gs pos="0">
                      <a:srgbClr val="50B7FF">
                        <a:lumMod val="96000"/>
                        <a:lumOff val="4000"/>
                      </a:srgbClr>
                    </a:gs>
                  </a:gsLst>
                  <a:lin ang="27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cs typeface="+mn-ea"/>
                    <a:sym typeface="+mn-lt"/>
                  </a:endParaRPr>
                </a:p>
              </p:txBody>
            </p:sp>
            <p:sp>
              <p:nvSpPr>
                <p:cNvPr id="24" name="椭圆 23">
                  <a:extLst>
                    <a:ext uri="{FF2B5EF4-FFF2-40B4-BE49-F238E27FC236}">
                      <a16:creationId xmlns:a16="http://schemas.microsoft.com/office/drawing/2014/main" id="{608AC390-57B9-06E1-DC23-1E43A60643D2}"/>
                    </a:ext>
                  </a:extLst>
                </p:cNvPr>
                <p:cNvSpPr/>
                <p:nvPr/>
              </p:nvSpPr>
              <p:spPr>
                <a:xfrm rot="15086214" flipH="1" flipV="1">
                  <a:off x="1095090" y="2790962"/>
                  <a:ext cx="123948" cy="123948"/>
                </a:xfrm>
                <a:prstGeom prst="ellipse">
                  <a:avLst/>
                </a:prstGeom>
                <a:solidFill>
                  <a:schemeClr val="bg1">
                    <a:alpha val="58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16" name="组合 15">
                <a:extLst>
                  <a:ext uri="{FF2B5EF4-FFF2-40B4-BE49-F238E27FC236}">
                    <a16:creationId xmlns:a16="http://schemas.microsoft.com/office/drawing/2014/main" id="{F4E76590-2949-21DE-FB6F-8E0BE34719FB}"/>
                  </a:ext>
                </a:extLst>
              </p:cNvPr>
              <p:cNvGrpSpPr/>
              <p:nvPr/>
            </p:nvGrpSpPr>
            <p:grpSpPr>
              <a:xfrm>
                <a:off x="-754868" y="-521461"/>
                <a:ext cx="13089975" cy="7805566"/>
                <a:chOff x="-754868" y="-521461"/>
                <a:chExt cx="13089975" cy="7805566"/>
              </a:xfrm>
            </p:grpSpPr>
            <p:sp>
              <p:nvSpPr>
                <p:cNvPr id="17" name="任意多边形: 形状 16">
                  <a:extLst>
                    <a:ext uri="{FF2B5EF4-FFF2-40B4-BE49-F238E27FC236}">
                      <a16:creationId xmlns:a16="http://schemas.microsoft.com/office/drawing/2014/main" id="{5C3FBD04-4191-4B9A-4F52-742A0ADF7EFD}"/>
                    </a:ext>
                  </a:extLst>
                </p:cNvPr>
                <p:cNvSpPr/>
                <p:nvPr/>
              </p:nvSpPr>
              <p:spPr>
                <a:xfrm rot="1960783" flipH="1" flipV="1">
                  <a:off x="-754868" y="4328927"/>
                  <a:ext cx="1847913" cy="2378941"/>
                </a:xfrm>
                <a:custGeom>
                  <a:avLst/>
                  <a:gdLst>
                    <a:gd name="connsiteX0" fmla="*/ 1847913 w 1847913"/>
                    <a:gd name="connsiteY0" fmla="*/ 2316643 h 2378941"/>
                    <a:gd name="connsiteX1" fmla="*/ 1718647 w 1847913"/>
                    <a:gd name="connsiteY1" fmla="*/ 2349881 h 2378941"/>
                    <a:gd name="connsiteX2" fmla="*/ 1430377 w 1847913"/>
                    <a:gd name="connsiteY2" fmla="*/ 2378941 h 2378941"/>
                    <a:gd name="connsiteX3" fmla="*/ 0 w 1847913"/>
                    <a:gd name="connsiteY3" fmla="*/ 948564 h 2378941"/>
                    <a:gd name="connsiteX4" fmla="*/ 326629 w 1847913"/>
                    <a:gd name="connsiteY4" fmla="*/ 38712 h 2378941"/>
                    <a:gd name="connsiteX5" fmla="*/ 361812 w 1847913"/>
                    <a:gd name="connsiteY5" fmla="*/ 0 h 23789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847913" h="2378941">
                      <a:moveTo>
                        <a:pt x="1847913" y="2316643"/>
                      </a:moveTo>
                      <a:lnTo>
                        <a:pt x="1718647" y="2349881"/>
                      </a:lnTo>
                      <a:cubicBezTo>
                        <a:pt x="1625533" y="2368935"/>
                        <a:pt x="1529124" y="2378941"/>
                        <a:pt x="1430377" y="2378941"/>
                      </a:cubicBezTo>
                      <a:cubicBezTo>
                        <a:pt x="640402" y="2378941"/>
                        <a:pt x="0" y="1738539"/>
                        <a:pt x="0" y="948564"/>
                      </a:cubicBezTo>
                      <a:cubicBezTo>
                        <a:pt x="0" y="602950"/>
                        <a:pt x="122577" y="285965"/>
                        <a:pt x="326629" y="38712"/>
                      </a:cubicBezTo>
                      <a:lnTo>
                        <a:pt x="361812" y="0"/>
                      </a:lnTo>
                      <a:close/>
                    </a:path>
                  </a:pathLst>
                </a:custGeom>
                <a:gradFill>
                  <a:gsLst>
                    <a:gs pos="100000">
                      <a:srgbClr val="99FFCC">
                        <a:alpha val="64000"/>
                      </a:srgbClr>
                    </a:gs>
                    <a:gs pos="0">
                      <a:srgbClr val="6DD9FF">
                        <a:alpha val="38000"/>
                      </a:srgbClr>
                    </a:gs>
                  </a:gsLst>
                  <a:lin ang="108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 dirty="0">
                    <a:cs typeface="+mn-ea"/>
                    <a:sym typeface="+mn-lt"/>
                  </a:endParaRPr>
                </a:p>
              </p:txBody>
            </p:sp>
            <p:sp>
              <p:nvSpPr>
                <p:cNvPr id="18" name="任意多边形: 形状 17">
                  <a:extLst>
                    <a:ext uri="{FF2B5EF4-FFF2-40B4-BE49-F238E27FC236}">
                      <a16:creationId xmlns:a16="http://schemas.microsoft.com/office/drawing/2014/main" id="{C81A938D-58C8-9139-D8A7-F603656EF6D8}"/>
                    </a:ext>
                  </a:extLst>
                </p:cNvPr>
                <p:cNvSpPr/>
                <p:nvPr/>
              </p:nvSpPr>
              <p:spPr>
                <a:xfrm rot="1960783" flipH="1" flipV="1">
                  <a:off x="9968266" y="-521461"/>
                  <a:ext cx="2366841" cy="1551431"/>
                </a:xfrm>
                <a:custGeom>
                  <a:avLst/>
                  <a:gdLst>
                    <a:gd name="connsiteX0" fmla="*/ 2366841 w 2366841"/>
                    <a:gd name="connsiteY0" fmla="*/ 318637 h 1551431"/>
                    <a:gd name="connsiteX1" fmla="*/ 445070 w 2366841"/>
                    <a:gd name="connsiteY1" fmla="*/ 1551431 h 1551431"/>
                    <a:gd name="connsiteX2" fmla="*/ 0 w 2366841"/>
                    <a:gd name="connsiteY2" fmla="*/ 857624 h 1551431"/>
                    <a:gd name="connsiteX3" fmla="*/ 11105 w 2366841"/>
                    <a:gd name="connsiteY3" fmla="*/ 834570 h 1551431"/>
                    <a:gd name="connsiteX4" fmla="*/ 1413332 w 2366841"/>
                    <a:gd name="connsiteY4" fmla="*/ 0 h 1551431"/>
                    <a:gd name="connsiteX5" fmla="*/ 2304942 w 2366841"/>
                    <a:gd name="connsiteY5" fmla="*/ 272349 h 15514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366841" h="1551431">
                      <a:moveTo>
                        <a:pt x="2366841" y="318637"/>
                      </a:moveTo>
                      <a:lnTo>
                        <a:pt x="445070" y="1551431"/>
                      </a:lnTo>
                      <a:lnTo>
                        <a:pt x="0" y="857624"/>
                      </a:lnTo>
                      <a:lnTo>
                        <a:pt x="11105" y="834570"/>
                      </a:lnTo>
                      <a:cubicBezTo>
                        <a:pt x="281151" y="337463"/>
                        <a:pt x="807832" y="0"/>
                        <a:pt x="1413332" y="0"/>
                      </a:cubicBezTo>
                      <a:cubicBezTo>
                        <a:pt x="1743605" y="0"/>
                        <a:pt x="2050427" y="100402"/>
                        <a:pt x="2304942" y="272349"/>
                      </a:cubicBezTo>
                      <a:close/>
                    </a:path>
                  </a:pathLst>
                </a:custGeom>
                <a:gradFill>
                  <a:gsLst>
                    <a:gs pos="100000">
                      <a:srgbClr val="99FFCC">
                        <a:alpha val="64000"/>
                      </a:srgbClr>
                    </a:gs>
                    <a:gs pos="0">
                      <a:srgbClr val="6DD9FF">
                        <a:alpha val="38000"/>
                      </a:srgbClr>
                    </a:gs>
                  </a:gsLst>
                  <a:lin ang="108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 dirty="0">
                    <a:cs typeface="+mn-ea"/>
                    <a:sym typeface="+mn-lt"/>
                  </a:endParaRPr>
                </a:p>
              </p:txBody>
            </p:sp>
            <p:sp>
              <p:nvSpPr>
                <p:cNvPr id="19" name="任意多边形: 形状 18">
                  <a:extLst>
                    <a:ext uri="{FF2B5EF4-FFF2-40B4-BE49-F238E27FC236}">
                      <a16:creationId xmlns:a16="http://schemas.microsoft.com/office/drawing/2014/main" id="{5E04A1AF-2D7C-27F9-E540-772992D13E5A}"/>
                    </a:ext>
                  </a:extLst>
                </p:cNvPr>
                <p:cNvSpPr/>
                <p:nvPr/>
              </p:nvSpPr>
              <p:spPr>
                <a:xfrm rot="1960783" flipH="1" flipV="1">
                  <a:off x="-33877" y="5580155"/>
                  <a:ext cx="1895797" cy="1703950"/>
                </a:xfrm>
                <a:custGeom>
                  <a:avLst/>
                  <a:gdLst>
                    <a:gd name="connsiteX0" fmla="*/ 1472422 w 1895797"/>
                    <a:gd name="connsiteY0" fmla="*/ 1539951 h 1703950"/>
                    <a:gd name="connsiteX1" fmla="*/ 935525 w 1895797"/>
                    <a:gd name="connsiteY1" fmla="*/ 1703950 h 1703950"/>
                    <a:gd name="connsiteX2" fmla="*/ 50716 w 1895797"/>
                    <a:gd name="connsiteY2" fmla="*/ 1117459 h 1703950"/>
                    <a:gd name="connsiteX3" fmla="*/ 0 w 1895797"/>
                    <a:gd name="connsiteY3" fmla="*/ 954079 h 1703950"/>
                    <a:gd name="connsiteX4" fmla="*/ 1487287 w 1895797"/>
                    <a:gd name="connsiteY4" fmla="*/ 0 h 1703950"/>
                    <a:gd name="connsiteX5" fmla="*/ 1883016 w 1895797"/>
                    <a:gd name="connsiteY5" fmla="*/ 616891 h 1703950"/>
                    <a:gd name="connsiteX6" fmla="*/ 1895797 w 1895797"/>
                    <a:gd name="connsiteY6" fmla="*/ 743678 h 1703950"/>
                    <a:gd name="connsiteX7" fmla="*/ 1472422 w 1895797"/>
                    <a:gd name="connsiteY7" fmla="*/ 1539951 h 1703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895797" h="1703950">
                      <a:moveTo>
                        <a:pt x="1472422" y="1539951"/>
                      </a:moveTo>
                      <a:cubicBezTo>
                        <a:pt x="1319162" y="1643491"/>
                        <a:pt x="1134404" y="1703950"/>
                        <a:pt x="935525" y="1703950"/>
                      </a:cubicBezTo>
                      <a:cubicBezTo>
                        <a:pt x="537767" y="1703950"/>
                        <a:pt x="196493" y="1462115"/>
                        <a:pt x="50716" y="1117459"/>
                      </a:cubicBezTo>
                      <a:lnTo>
                        <a:pt x="0" y="954079"/>
                      </a:lnTo>
                      <a:lnTo>
                        <a:pt x="1487287" y="0"/>
                      </a:lnTo>
                      <a:lnTo>
                        <a:pt x="1883016" y="616891"/>
                      </a:lnTo>
                      <a:lnTo>
                        <a:pt x="1895797" y="743678"/>
                      </a:lnTo>
                      <a:cubicBezTo>
                        <a:pt x="1895797" y="1075143"/>
                        <a:pt x="1727856" y="1367383"/>
                        <a:pt x="1472422" y="1539951"/>
                      </a:cubicBezTo>
                      <a:close/>
                    </a:path>
                  </a:pathLst>
                </a:custGeom>
                <a:solidFill>
                  <a:schemeClr val="bg1">
                    <a:alpha val="58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 dirty="0">
                    <a:cs typeface="+mn-ea"/>
                    <a:sym typeface="+mn-lt"/>
                  </a:endParaRPr>
                </a:p>
              </p:txBody>
            </p:sp>
            <p:sp>
              <p:nvSpPr>
                <p:cNvPr id="20" name="椭圆 19">
                  <a:extLst>
                    <a:ext uri="{FF2B5EF4-FFF2-40B4-BE49-F238E27FC236}">
                      <a16:creationId xmlns:a16="http://schemas.microsoft.com/office/drawing/2014/main" id="{B034386C-ADAF-4FC2-1E91-A98C622C5C9A}"/>
                    </a:ext>
                  </a:extLst>
                </p:cNvPr>
                <p:cNvSpPr/>
                <p:nvPr/>
              </p:nvSpPr>
              <p:spPr>
                <a:xfrm rot="15086214" flipH="1" flipV="1">
                  <a:off x="10954791" y="461639"/>
                  <a:ext cx="891163" cy="891163"/>
                </a:xfrm>
                <a:prstGeom prst="ellipse">
                  <a:avLst/>
                </a:prstGeom>
                <a:solidFill>
                  <a:schemeClr val="bg1">
                    <a:alpha val="58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</p:grpSp>
        </p:grp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E15DBAD2-4EFC-4E5E-F2AE-EC080D952376}"/>
                </a:ext>
              </a:extLst>
            </p:cNvPr>
            <p:cNvGrpSpPr/>
            <p:nvPr/>
          </p:nvGrpSpPr>
          <p:grpSpPr>
            <a:xfrm>
              <a:off x="5124932" y="4831548"/>
              <a:ext cx="1942135" cy="400110"/>
              <a:chOff x="5124932" y="4831548"/>
              <a:chExt cx="1942135" cy="400110"/>
            </a:xfrm>
          </p:grpSpPr>
          <p:sp>
            <p:nvSpPr>
              <p:cNvPr id="10" name="矩形: 圆角 9">
                <a:extLst>
                  <a:ext uri="{FF2B5EF4-FFF2-40B4-BE49-F238E27FC236}">
                    <a16:creationId xmlns:a16="http://schemas.microsoft.com/office/drawing/2014/main" id="{0541EF9F-2A75-B3C0-B30B-BE1E4A1153B7}"/>
                  </a:ext>
                </a:extLst>
              </p:cNvPr>
              <p:cNvSpPr/>
              <p:nvPr/>
            </p:nvSpPr>
            <p:spPr>
              <a:xfrm>
                <a:off x="5124932" y="4831548"/>
                <a:ext cx="1942135" cy="400110"/>
              </a:xfrm>
              <a:prstGeom prst="roundRect">
                <a:avLst>
                  <a:gd name="adj" fmla="val 19313"/>
                </a:avLst>
              </a:prstGeom>
              <a:gradFill flip="none" rotWithShape="1">
                <a:gsLst>
                  <a:gs pos="50000">
                    <a:srgbClr val="F5A812">
                      <a:lumMod val="87000"/>
                      <a:lumOff val="13000"/>
                    </a:srgbClr>
                  </a:gs>
                  <a:gs pos="100000">
                    <a:srgbClr val="F5A812">
                      <a:lumMod val="94000"/>
                    </a:srgbClr>
                  </a:gs>
                  <a:gs pos="0">
                    <a:srgbClr val="F5A812">
                      <a:lumMod val="57000"/>
                      <a:lumOff val="43000"/>
                    </a:srgbClr>
                  </a:gs>
                </a:gsLst>
                <a:lin ang="0" scaled="1"/>
                <a:tileRect/>
              </a:gradFill>
              <a:ln w="22225">
                <a:gradFill flip="none" rotWithShape="1">
                  <a:gsLst>
                    <a:gs pos="52000">
                      <a:srgbClr val="F5A812">
                        <a:lumMod val="55000"/>
                        <a:lumOff val="45000"/>
                      </a:srgbClr>
                    </a:gs>
                    <a:gs pos="1000">
                      <a:srgbClr val="F5A812">
                        <a:lumMod val="14000"/>
                        <a:lumOff val="86000"/>
                      </a:srgbClr>
                    </a:gs>
                    <a:gs pos="100000">
                      <a:srgbClr val="F5A812"/>
                    </a:gs>
                  </a:gsLst>
                  <a:lin ang="2400000" scaled="0"/>
                  <a:tileRect/>
                </a:gradFill>
              </a:ln>
              <a:effectLst>
                <a:outerShdw blurRad="165100" dist="38100" dir="5400000" sx="105000" sy="105000" algn="t" rotWithShape="0">
                  <a:srgbClr val="F5A812">
                    <a:alpha val="41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5380EA15-EDD7-B31C-DF43-D70F83D350E4}"/>
                  </a:ext>
                </a:extLst>
              </p:cNvPr>
              <p:cNvSpPr/>
              <p:nvPr/>
            </p:nvSpPr>
            <p:spPr>
              <a:xfrm>
                <a:off x="5244650" y="4974622"/>
                <a:ext cx="118828" cy="118828"/>
              </a:xfrm>
              <a:prstGeom prst="ellipse">
                <a:avLst/>
              </a:prstGeom>
              <a:gradFill flip="none" rotWithShape="1">
                <a:gsLst>
                  <a:gs pos="42000">
                    <a:schemeClr val="bg1">
                      <a:lumMod val="100000"/>
                    </a:schemeClr>
                  </a:gs>
                  <a:gs pos="0">
                    <a:srgbClr val="61D6FF"/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15875">
                <a:gradFill flip="none" rotWithShape="1">
                  <a:gsLst>
                    <a:gs pos="0">
                      <a:schemeClr val="bg1">
                        <a:lumMod val="63000"/>
                        <a:lumOff val="37000"/>
                      </a:schemeClr>
                    </a:gs>
                    <a:gs pos="100000">
                      <a:srgbClr val="61D6FF"/>
                    </a:gs>
                  </a:gsLst>
                  <a:lin ang="2700000" scaled="1"/>
                  <a:tileRect/>
                </a:gra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2" name="椭圆 11">
                <a:extLst>
                  <a:ext uri="{FF2B5EF4-FFF2-40B4-BE49-F238E27FC236}">
                    <a16:creationId xmlns:a16="http://schemas.microsoft.com/office/drawing/2014/main" id="{CB42FFB0-92D9-5EEB-C888-C1FF2FFD9973}"/>
                  </a:ext>
                </a:extLst>
              </p:cNvPr>
              <p:cNvSpPr/>
              <p:nvPr/>
            </p:nvSpPr>
            <p:spPr>
              <a:xfrm>
                <a:off x="6824482" y="4974622"/>
                <a:ext cx="118828" cy="118828"/>
              </a:xfrm>
              <a:prstGeom prst="ellipse">
                <a:avLst/>
              </a:prstGeom>
              <a:gradFill flip="none" rotWithShape="1">
                <a:gsLst>
                  <a:gs pos="42000">
                    <a:schemeClr val="bg1">
                      <a:lumMod val="100000"/>
                    </a:schemeClr>
                  </a:gs>
                  <a:gs pos="0">
                    <a:srgbClr val="61D6FF"/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15875">
                <a:gradFill flip="none" rotWithShape="1">
                  <a:gsLst>
                    <a:gs pos="0">
                      <a:schemeClr val="bg1">
                        <a:lumMod val="63000"/>
                        <a:lumOff val="37000"/>
                      </a:schemeClr>
                    </a:gs>
                    <a:gs pos="100000">
                      <a:srgbClr val="61D6FF"/>
                    </a:gs>
                  </a:gsLst>
                  <a:lin ang="2700000" scaled="1"/>
                  <a:tileRect/>
                </a:gra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520926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OfficePLUSCoverBackgroundShape">
            <a:extLst>
              <a:ext uri="{FF2B5EF4-FFF2-40B4-BE49-F238E27FC236}">
                <a16:creationId xmlns:a16="http://schemas.microsoft.com/office/drawing/2014/main" id="{EE6A06CB-3FC0-28EB-94FC-1037FD65B47B}"/>
              </a:ext>
            </a:extLst>
          </p:cNvPr>
          <p:cNvGrpSpPr/>
          <p:nvPr userDrawn="1"/>
        </p:nvGrpSpPr>
        <p:grpSpPr>
          <a:xfrm>
            <a:off x="-754868" y="-521461"/>
            <a:ext cx="13089975" cy="7805566"/>
            <a:chOff x="-754868" y="-521461"/>
            <a:chExt cx="13089975" cy="7805566"/>
          </a:xfrm>
        </p:grpSpPr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3EF2549C-96BB-2D25-0CA9-3A5D7E63CEC7}"/>
                </a:ext>
              </a:extLst>
            </p:cNvPr>
            <p:cNvGrpSpPr/>
            <p:nvPr/>
          </p:nvGrpSpPr>
          <p:grpSpPr>
            <a:xfrm>
              <a:off x="-754868" y="-521461"/>
              <a:ext cx="13089975" cy="7805566"/>
              <a:chOff x="-754868" y="-521461"/>
              <a:chExt cx="13089975" cy="7805566"/>
            </a:xfrm>
          </p:grpSpPr>
          <p:pic>
            <p:nvPicPr>
              <p:cNvPr id="13" name="图片 12">
                <a:extLst>
                  <a:ext uri="{FF2B5EF4-FFF2-40B4-BE49-F238E27FC236}">
                    <a16:creationId xmlns:a16="http://schemas.microsoft.com/office/drawing/2014/main" id="{C409E7BE-56D6-ACDF-BC03-F9A6C11ACF0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1128"/>
                <a:ext cx="12192000" cy="6855743"/>
              </a:xfrm>
              <a:prstGeom prst="rect">
                <a:avLst/>
              </a:prstGeom>
            </p:spPr>
          </p:pic>
          <p:grpSp>
            <p:nvGrpSpPr>
              <p:cNvPr id="14" name="组合 13">
                <a:extLst>
                  <a:ext uri="{FF2B5EF4-FFF2-40B4-BE49-F238E27FC236}">
                    <a16:creationId xmlns:a16="http://schemas.microsoft.com/office/drawing/2014/main" id="{49F51FD9-FCE9-5D80-8DFE-40258F8CFE85}"/>
                  </a:ext>
                </a:extLst>
              </p:cNvPr>
              <p:cNvGrpSpPr/>
              <p:nvPr/>
            </p:nvGrpSpPr>
            <p:grpSpPr>
              <a:xfrm>
                <a:off x="8954991" y="1738349"/>
                <a:ext cx="2302893" cy="1822615"/>
                <a:chOff x="9266105" y="2865779"/>
                <a:chExt cx="2302893" cy="1822615"/>
              </a:xfrm>
            </p:grpSpPr>
            <p:sp>
              <p:nvSpPr>
                <p:cNvPr id="25" name="椭圆 24">
                  <a:extLst>
                    <a:ext uri="{FF2B5EF4-FFF2-40B4-BE49-F238E27FC236}">
                      <a16:creationId xmlns:a16="http://schemas.microsoft.com/office/drawing/2014/main" id="{F97073EF-4F32-A6F9-1D76-8028F0485746}"/>
                    </a:ext>
                  </a:extLst>
                </p:cNvPr>
                <p:cNvSpPr/>
                <p:nvPr/>
              </p:nvSpPr>
              <p:spPr>
                <a:xfrm rot="15086214">
                  <a:off x="9392820" y="2865779"/>
                  <a:ext cx="230725" cy="230725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cs typeface="+mn-ea"/>
                    <a:sym typeface="+mn-lt"/>
                  </a:endParaRPr>
                </a:p>
              </p:txBody>
            </p:sp>
            <p:sp>
              <p:nvSpPr>
                <p:cNvPr id="26" name="椭圆 25">
                  <a:extLst>
                    <a:ext uri="{FF2B5EF4-FFF2-40B4-BE49-F238E27FC236}">
                      <a16:creationId xmlns:a16="http://schemas.microsoft.com/office/drawing/2014/main" id="{D2B02BD1-963F-D8A1-C72E-58A1E0F0662A}"/>
                    </a:ext>
                  </a:extLst>
                </p:cNvPr>
                <p:cNvSpPr/>
                <p:nvPr/>
              </p:nvSpPr>
              <p:spPr>
                <a:xfrm rot="1960783">
                  <a:off x="10356348" y="4509390"/>
                  <a:ext cx="179004" cy="179004"/>
                </a:xfrm>
                <a:prstGeom prst="ellipse">
                  <a:avLst/>
                </a:prstGeom>
                <a:gradFill flip="none" rotWithShape="1">
                  <a:gsLst>
                    <a:gs pos="53000">
                      <a:schemeClr val="accent2"/>
                    </a:gs>
                    <a:gs pos="100000">
                      <a:schemeClr val="accent2">
                        <a:lumMod val="58000"/>
                        <a:lumOff val="42000"/>
                      </a:schemeClr>
                    </a:gs>
                    <a:gs pos="0">
                      <a:schemeClr val="accent2">
                        <a:lumMod val="57000"/>
                        <a:lumOff val="43000"/>
                      </a:schemeClr>
                    </a:gs>
                  </a:gsLst>
                  <a:lin ang="0" scaled="1"/>
                  <a:tileRect/>
                </a:gradFill>
                <a:ln w="22225">
                  <a:noFill/>
                </a:ln>
                <a:effectLst>
                  <a:outerShdw blurRad="165100" dist="38100" dir="5400000" sx="105000" sy="105000" algn="t" rotWithShape="0">
                    <a:schemeClr val="accent2">
                      <a:alpha val="41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cs typeface="+mn-ea"/>
                    <a:sym typeface="+mn-lt"/>
                  </a:endParaRPr>
                </a:p>
              </p:txBody>
            </p:sp>
            <p:sp>
              <p:nvSpPr>
                <p:cNvPr id="27" name="椭圆 26">
                  <a:extLst>
                    <a:ext uri="{FF2B5EF4-FFF2-40B4-BE49-F238E27FC236}">
                      <a16:creationId xmlns:a16="http://schemas.microsoft.com/office/drawing/2014/main" id="{21306B70-5A1D-784C-6FAA-5FC949D9FD7B}"/>
                    </a:ext>
                  </a:extLst>
                </p:cNvPr>
                <p:cNvSpPr/>
                <p:nvPr/>
              </p:nvSpPr>
              <p:spPr>
                <a:xfrm rot="1960783">
                  <a:off x="11217324" y="3490073"/>
                  <a:ext cx="351674" cy="351674"/>
                </a:xfrm>
                <a:prstGeom prst="ellipse">
                  <a:avLst/>
                </a:prstGeom>
                <a:gradFill>
                  <a:gsLst>
                    <a:gs pos="100000">
                      <a:srgbClr val="99FFCC">
                        <a:alpha val="64000"/>
                      </a:srgbClr>
                    </a:gs>
                    <a:gs pos="0">
                      <a:srgbClr val="6DD9FF">
                        <a:alpha val="38000"/>
                      </a:srgbClr>
                    </a:gs>
                  </a:gsLst>
                  <a:lin ang="108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28" name="椭圆 27">
                  <a:extLst>
                    <a:ext uri="{FF2B5EF4-FFF2-40B4-BE49-F238E27FC236}">
                      <a16:creationId xmlns:a16="http://schemas.microsoft.com/office/drawing/2014/main" id="{129EA09B-5F3D-5386-92E2-20ADCBD63354}"/>
                    </a:ext>
                  </a:extLst>
                </p:cNvPr>
                <p:cNvSpPr/>
                <p:nvPr/>
              </p:nvSpPr>
              <p:spPr>
                <a:xfrm rot="1960783">
                  <a:off x="9266105" y="2980828"/>
                  <a:ext cx="203286" cy="203286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50B7FF">
                        <a:lumMod val="84000"/>
                      </a:srgbClr>
                    </a:gs>
                    <a:gs pos="0">
                      <a:srgbClr val="50B7FF">
                        <a:lumMod val="96000"/>
                        <a:lumOff val="4000"/>
                      </a:srgbClr>
                    </a:gs>
                  </a:gsLst>
                  <a:lin ang="27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15" name="组合 14">
                <a:extLst>
                  <a:ext uri="{FF2B5EF4-FFF2-40B4-BE49-F238E27FC236}">
                    <a16:creationId xmlns:a16="http://schemas.microsoft.com/office/drawing/2014/main" id="{D79D28EA-5E92-8F01-35F8-CFFC031F1B34}"/>
                  </a:ext>
                </a:extLst>
              </p:cNvPr>
              <p:cNvGrpSpPr/>
              <p:nvPr/>
            </p:nvGrpSpPr>
            <p:grpSpPr>
              <a:xfrm>
                <a:off x="1095090" y="1961435"/>
                <a:ext cx="1162869" cy="1925072"/>
                <a:chOff x="1095090" y="1961435"/>
                <a:chExt cx="1162869" cy="1925072"/>
              </a:xfrm>
            </p:grpSpPr>
            <p:sp>
              <p:nvSpPr>
                <p:cNvPr id="21" name="椭圆 20">
                  <a:extLst>
                    <a:ext uri="{FF2B5EF4-FFF2-40B4-BE49-F238E27FC236}">
                      <a16:creationId xmlns:a16="http://schemas.microsoft.com/office/drawing/2014/main" id="{18B7AD7C-785A-BF9B-5B0A-D5739F6D270C}"/>
                    </a:ext>
                  </a:extLst>
                </p:cNvPr>
                <p:cNvSpPr/>
                <p:nvPr/>
              </p:nvSpPr>
              <p:spPr>
                <a:xfrm rot="1960783" flipH="1" flipV="1">
                  <a:off x="2078955" y="1961435"/>
                  <a:ext cx="179004" cy="179004"/>
                </a:xfrm>
                <a:prstGeom prst="ellipse">
                  <a:avLst/>
                </a:prstGeom>
                <a:gradFill flip="none" rotWithShape="1">
                  <a:gsLst>
                    <a:gs pos="53000">
                      <a:schemeClr val="accent2"/>
                    </a:gs>
                    <a:gs pos="100000">
                      <a:schemeClr val="accent2">
                        <a:lumMod val="58000"/>
                        <a:lumOff val="42000"/>
                      </a:schemeClr>
                    </a:gs>
                    <a:gs pos="0">
                      <a:schemeClr val="accent2">
                        <a:lumMod val="57000"/>
                        <a:lumOff val="43000"/>
                      </a:schemeClr>
                    </a:gs>
                  </a:gsLst>
                  <a:lin ang="0" scaled="1"/>
                  <a:tileRect/>
                </a:gradFill>
                <a:ln w="22225">
                  <a:noFill/>
                </a:ln>
                <a:effectLst>
                  <a:outerShdw blurRad="165100" dist="38100" dir="5400000" sx="105000" sy="105000" algn="t" rotWithShape="0">
                    <a:schemeClr val="accent2">
                      <a:alpha val="41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cs typeface="+mn-ea"/>
                    <a:sym typeface="+mn-lt"/>
                  </a:endParaRPr>
                </a:p>
              </p:txBody>
            </p:sp>
            <p:sp>
              <p:nvSpPr>
                <p:cNvPr id="22" name="椭圆 21">
                  <a:extLst>
                    <a:ext uri="{FF2B5EF4-FFF2-40B4-BE49-F238E27FC236}">
                      <a16:creationId xmlns:a16="http://schemas.microsoft.com/office/drawing/2014/main" id="{2F5C2A36-34FF-CA19-3F69-D3C57EC01B6E}"/>
                    </a:ext>
                  </a:extLst>
                </p:cNvPr>
                <p:cNvSpPr/>
                <p:nvPr/>
              </p:nvSpPr>
              <p:spPr>
                <a:xfrm rot="1960783" flipH="1" flipV="1">
                  <a:off x="1876609" y="3534833"/>
                  <a:ext cx="351674" cy="351674"/>
                </a:xfrm>
                <a:prstGeom prst="ellipse">
                  <a:avLst/>
                </a:prstGeom>
                <a:gradFill>
                  <a:gsLst>
                    <a:gs pos="100000">
                      <a:srgbClr val="99FFCC">
                        <a:alpha val="64000"/>
                      </a:srgbClr>
                    </a:gs>
                    <a:gs pos="0">
                      <a:srgbClr val="6DD9FF">
                        <a:alpha val="38000"/>
                      </a:srgbClr>
                    </a:gs>
                  </a:gsLst>
                  <a:lin ang="108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23" name="椭圆 22">
                  <a:extLst>
                    <a:ext uri="{FF2B5EF4-FFF2-40B4-BE49-F238E27FC236}">
                      <a16:creationId xmlns:a16="http://schemas.microsoft.com/office/drawing/2014/main" id="{B02114F7-2EC3-4ED6-0D30-C03937BEA8E2}"/>
                    </a:ext>
                  </a:extLst>
                </p:cNvPr>
                <p:cNvSpPr/>
                <p:nvPr/>
              </p:nvSpPr>
              <p:spPr>
                <a:xfrm rot="1960783" flipH="1" flipV="1">
                  <a:off x="2050041" y="3500520"/>
                  <a:ext cx="203286" cy="203286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50B7FF">
                        <a:lumMod val="84000"/>
                      </a:srgbClr>
                    </a:gs>
                    <a:gs pos="0">
                      <a:srgbClr val="50B7FF">
                        <a:lumMod val="96000"/>
                        <a:lumOff val="4000"/>
                      </a:srgbClr>
                    </a:gs>
                  </a:gsLst>
                  <a:lin ang="27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cs typeface="+mn-ea"/>
                    <a:sym typeface="+mn-lt"/>
                  </a:endParaRPr>
                </a:p>
              </p:txBody>
            </p:sp>
            <p:sp>
              <p:nvSpPr>
                <p:cNvPr id="24" name="椭圆 23">
                  <a:extLst>
                    <a:ext uri="{FF2B5EF4-FFF2-40B4-BE49-F238E27FC236}">
                      <a16:creationId xmlns:a16="http://schemas.microsoft.com/office/drawing/2014/main" id="{D77D3120-8EF7-5EB5-C9AF-59E13C8FBC3E}"/>
                    </a:ext>
                  </a:extLst>
                </p:cNvPr>
                <p:cNvSpPr/>
                <p:nvPr/>
              </p:nvSpPr>
              <p:spPr>
                <a:xfrm rot="15086214" flipH="1" flipV="1">
                  <a:off x="1095090" y="2790962"/>
                  <a:ext cx="123948" cy="123948"/>
                </a:xfrm>
                <a:prstGeom prst="ellipse">
                  <a:avLst/>
                </a:prstGeom>
                <a:solidFill>
                  <a:schemeClr val="bg1">
                    <a:alpha val="58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16" name="组合 15">
                <a:extLst>
                  <a:ext uri="{FF2B5EF4-FFF2-40B4-BE49-F238E27FC236}">
                    <a16:creationId xmlns:a16="http://schemas.microsoft.com/office/drawing/2014/main" id="{0B77138A-EDB2-10AD-9206-F1CA3C71AF03}"/>
                  </a:ext>
                </a:extLst>
              </p:cNvPr>
              <p:cNvGrpSpPr/>
              <p:nvPr/>
            </p:nvGrpSpPr>
            <p:grpSpPr>
              <a:xfrm>
                <a:off x="-754868" y="-521461"/>
                <a:ext cx="13089975" cy="7805566"/>
                <a:chOff x="-754868" y="-521461"/>
                <a:chExt cx="13089975" cy="7805566"/>
              </a:xfrm>
            </p:grpSpPr>
            <p:sp>
              <p:nvSpPr>
                <p:cNvPr id="17" name="任意多边形: 形状 16">
                  <a:extLst>
                    <a:ext uri="{FF2B5EF4-FFF2-40B4-BE49-F238E27FC236}">
                      <a16:creationId xmlns:a16="http://schemas.microsoft.com/office/drawing/2014/main" id="{EEF09402-9194-FBCF-0B20-FC00B589542C}"/>
                    </a:ext>
                  </a:extLst>
                </p:cNvPr>
                <p:cNvSpPr/>
                <p:nvPr/>
              </p:nvSpPr>
              <p:spPr>
                <a:xfrm rot="1960783" flipH="1" flipV="1">
                  <a:off x="-754868" y="4328927"/>
                  <a:ext cx="1847913" cy="2378941"/>
                </a:xfrm>
                <a:custGeom>
                  <a:avLst/>
                  <a:gdLst>
                    <a:gd name="connsiteX0" fmla="*/ 1847913 w 1847913"/>
                    <a:gd name="connsiteY0" fmla="*/ 2316643 h 2378941"/>
                    <a:gd name="connsiteX1" fmla="*/ 1718647 w 1847913"/>
                    <a:gd name="connsiteY1" fmla="*/ 2349881 h 2378941"/>
                    <a:gd name="connsiteX2" fmla="*/ 1430377 w 1847913"/>
                    <a:gd name="connsiteY2" fmla="*/ 2378941 h 2378941"/>
                    <a:gd name="connsiteX3" fmla="*/ 0 w 1847913"/>
                    <a:gd name="connsiteY3" fmla="*/ 948564 h 2378941"/>
                    <a:gd name="connsiteX4" fmla="*/ 326629 w 1847913"/>
                    <a:gd name="connsiteY4" fmla="*/ 38712 h 2378941"/>
                    <a:gd name="connsiteX5" fmla="*/ 361812 w 1847913"/>
                    <a:gd name="connsiteY5" fmla="*/ 0 h 23789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847913" h="2378941">
                      <a:moveTo>
                        <a:pt x="1847913" y="2316643"/>
                      </a:moveTo>
                      <a:lnTo>
                        <a:pt x="1718647" y="2349881"/>
                      </a:lnTo>
                      <a:cubicBezTo>
                        <a:pt x="1625533" y="2368935"/>
                        <a:pt x="1529124" y="2378941"/>
                        <a:pt x="1430377" y="2378941"/>
                      </a:cubicBezTo>
                      <a:cubicBezTo>
                        <a:pt x="640402" y="2378941"/>
                        <a:pt x="0" y="1738539"/>
                        <a:pt x="0" y="948564"/>
                      </a:cubicBezTo>
                      <a:cubicBezTo>
                        <a:pt x="0" y="602950"/>
                        <a:pt x="122577" y="285965"/>
                        <a:pt x="326629" y="38712"/>
                      </a:cubicBezTo>
                      <a:lnTo>
                        <a:pt x="361812" y="0"/>
                      </a:lnTo>
                      <a:close/>
                    </a:path>
                  </a:pathLst>
                </a:custGeom>
                <a:gradFill>
                  <a:gsLst>
                    <a:gs pos="100000">
                      <a:srgbClr val="99FFCC">
                        <a:alpha val="64000"/>
                      </a:srgbClr>
                    </a:gs>
                    <a:gs pos="0">
                      <a:srgbClr val="6DD9FF">
                        <a:alpha val="38000"/>
                      </a:srgbClr>
                    </a:gs>
                  </a:gsLst>
                  <a:lin ang="108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 dirty="0">
                    <a:cs typeface="+mn-ea"/>
                    <a:sym typeface="+mn-lt"/>
                  </a:endParaRPr>
                </a:p>
              </p:txBody>
            </p:sp>
            <p:sp>
              <p:nvSpPr>
                <p:cNvPr id="18" name="任意多边形: 形状 17">
                  <a:extLst>
                    <a:ext uri="{FF2B5EF4-FFF2-40B4-BE49-F238E27FC236}">
                      <a16:creationId xmlns:a16="http://schemas.microsoft.com/office/drawing/2014/main" id="{7CE5E86B-0117-20A6-9366-FA3446E5DAD4}"/>
                    </a:ext>
                  </a:extLst>
                </p:cNvPr>
                <p:cNvSpPr/>
                <p:nvPr/>
              </p:nvSpPr>
              <p:spPr>
                <a:xfrm rot="1960783" flipH="1" flipV="1">
                  <a:off x="9968266" y="-521461"/>
                  <a:ext cx="2366841" cy="1551431"/>
                </a:xfrm>
                <a:custGeom>
                  <a:avLst/>
                  <a:gdLst>
                    <a:gd name="connsiteX0" fmla="*/ 2366841 w 2366841"/>
                    <a:gd name="connsiteY0" fmla="*/ 318637 h 1551431"/>
                    <a:gd name="connsiteX1" fmla="*/ 445070 w 2366841"/>
                    <a:gd name="connsiteY1" fmla="*/ 1551431 h 1551431"/>
                    <a:gd name="connsiteX2" fmla="*/ 0 w 2366841"/>
                    <a:gd name="connsiteY2" fmla="*/ 857624 h 1551431"/>
                    <a:gd name="connsiteX3" fmla="*/ 11105 w 2366841"/>
                    <a:gd name="connsiteY3" fmla="*/ 834570 h 1551431"/>
                    <a:gd name="connsiteX4" fmla="*/ 1413332 w 2366841"/>
                    <a:gd name="connsiteY4" fmla="*/ 0 h 1551431"/>
                    <a:gd name="connsiteX5" fmla="*/ 2304942 w 2366841"/>
                    <a:gd name="connsiteY5" fmla="*/ 272349 h 15514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366841" h="1551431">
                      <a:moveTo>
                        <a:pt x="2366841" y="318637"/>
                      </a:moveTo>
                      <a:lnTo>
                        <a:pt x="445070" y="1551431"/>
                      </a:lnTo>
                      <a:lnTo>
                        <a:pt x="0" y="857624"/>
                      </a:lnTo>
                      <a:lnTo>
                        <a:pt x="11105" y="834570"/>
                      </a:lnTo>
                      <a:cubicBezTo>
                        <a:pt x="281151" y="337463"/>
                        <a:pt x="807832" y="0"/>
                        <a:pt x="1413332" y="0"/>
                      </a:cubicBezTo>
                      <a:cubicBezTo>
                        <a:pt x="1743605" y="0"/>
                        <a:pt x="2050427" y="100402"/>
                        <a:pt x="2304942" y="272349"/>
                      </a:cubicBezTo>
                      <a:close/>
                    </a:path>
                  </a:pathLst>
                </a:custGeom>
                <a:gradFill>
                  <a:gsLst>
                    <a:gs pos="100000">
                      <a:srgbClr val="99FFCC">
                        <a:alpha val="64000"/>
                      </a:srgbClr>
                    </a:gs>
                    <a:gs pos="0">
                      <a:srgbClr val="6DD9FF">
                        <a:alpha val="38000"/>
                      </a:srgbClr>
                    </a:gs>
                  </a:gsLst>
                  <a:lin ang="108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 dirty="0">
                    <a:cs typeface="+mn-ea"/>
                    <a:sym typeface="+mn-lt"/>
                  </a:endParaRPr>
                </a:p>
              </p:txBody>
            </p:sp>
            <p:sp>
              <p:nvSpPr>
                <p:cNvPr id="19" name="任意多边形: 形状 18">
                  <a:extLst>
                    <a:ext uri="{FF2B5EF4-FFF2-40B4-BE49-F238E27FC236}">
                      <a16:creationId xmlns:a16="http://schemas.microsoft.com/office/drawing/2014/main" id="{9C289FEB-9F6F-ECAA-021F-57D1DDB0BCB3}"/>
                    </a:ext>
                  </a:extLst>
                </p:cNvPr>
                <p:cNvSpPr/>
                <p:nvPr/>
              </p:nvSpPr>
              <p:spPr>
                <a:xfrm rot="1960783" flipH="1" flipV="1">
                  <a:off x="-33877" y="5580155"/>
                  <a:ext cx="1895797" cy="1703950"/>
                </a:xfrm>
                <a:custGeom>
                  <a:avLst/>
                  <a:gdLst>
                    <a:gd name="connsiteX0" fmla="*/ 1472422 w 1895797"/>
                    <a:gd name="connsiteY0" fmla="*/ 1539951 h 1703950"/>
                    <a:gd name="connsiteX1" fmla="*/ 935525 w 1895797"/>
                    <a:gd name="connsiteY1" fmla="*/ 1703950 h 1703950"/>
                    <a:gd name="connsiteX2" fmla="*/ 50716 w 1895797"/>
                    <a:gd name="connsiteY2" fmla="*/ 1117459 h 1703950"/>
                    <a:gd name="connsiteX3" fmla="*/ 0 w 1895797"/>
                    <a:gd name="connsiteY3" fmla="*/ 954079 h 1703950"/>
                    <a:gd name="connsiteX4" fmla="*/ 1487287 w 1895797"/>
                    <a:gd name="connsiteY4" fmla="*/ 0 h 1703950"/>
                    <a:gd name="connsiteX5" fmla="*/ 1883016 w 1895797"/>
                    <a:gd name="connsiteY5" fmla="*/ 616891 h 1703950"/>
                    <a:gd name="connsiteX6" fmla="*/ 1895797 w 1895797"/>
                    <a:gd name="connsiteY6" fmla="*/ 743678 h 1703950"/>
                    <a:gd name="connsiteX7" fmla="*/ 1472422 w 1895797"/>
                    <a:gd name="connsiteY7" fmla="*/ 1539951 h 1703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895797" h="1703950">
                      <a:moveTo>
                        <a:pt x="1472422" y="1539951"/>
                      </a:moveTo>
                      <a:cubicBezTo>
                        <a:pt x="1319162" y="1643491"/>
                        <a:pt x="1134404" y="1703950"/>
                        <a:pt x="935525" y="1703950"/>
                      </a:cubicBezTo>
                      <a:cubicBezTo>
                        <a:pt x="537767" y="1703950"/>
                        <a:pt x="196493" y="1462115"/>
                        <a:pt x="50716" y="1117459"/>
                      </a:cubicBezTo>
                      <a:lnTo>
                        <a:pt x="0" y="954079"/>
                      </a:lnTo>
                      <a:lnTo>
                        <a:pt x="1487287" y="0"/>
                      </a:lnTo>
                      <a:lnTo>
                        <a:pt x="1883016" y="616891"/>
                      </a:lnTo>
                      <a:lnTo>
                        <a:pt x="1895797" y="743678"/>
                      </a:lnTo>
                      <a:cubicBezTo>
                        <a:pt x="1895797" y="1075143"/>
                        <a:pt x="1727856" y="1367383"/>
                        <a:pt x="1472422" y="1539951"/>
                      </a:cubicBezTo>
                      <a:close/>
                    </a:path>
                  </a:pathLst>
                </a:custGeom>
                <a:solidFill>
                  <a:schemeClr val="bg1">
                    <a:alpha val="58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 dirty="0">
                    <a:cs typeface="+mn-ea"/>
                    <a:sym typeface="+mn-lt"/>
                  </a:endParaRPr>
                </a:p>
              </p:txBody>
            </p:sp>
            <p:sp>
              <p:nvSpPr>
                <p:cNvPr id="20" name="椭圆 19">
                  <a:extLst>
                    <a:ext uri="{FF2B5EF4-FFF2-40B4-BE49-F238E27FC236}">
                      <a16:creationId xmlns:a16="http://schemas.microsoft.com/office/drawing/2014/main" id="{300B5CF7-6EDC-2C00-0E17-5B3AFFF531E3}"/>
                    </a:ext>
                  </a:extLst>
                </p:cNvPr>
                <p:cNvSpPr/>
                <p:nvPr/>
              </p:nvSpPr>
              <p:spPr>
                <a:xfrm rot="15086214" flipH="1" flipV="1">
                  <a:off x="10954791" y="461639"/>
                  <a:ext cx="891163" cy="891163"/>
                </a:xfrm>
                <a:prstGeom prst="ellipse">
                  <a:avLst/>
                </a:prstGeom>
                <a:solidFill>
                  <a:schemeClr val="bg1">
                    <a:alpha val="58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</p:grpSp>
        </p:grp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2C7AC385-8A27-0F97-9A09-7A1CC5081C7C}"/>
                </a:ext>
              </a:extLst>
            </p:cNvPr>
            <p:cNvGrpSpPr/>
            <p:nvPr/>
          </p:nvGrpSpPr>
          <p:grpSpPr>
            <a:xfrm>
              <a:off x="5124932" y="4831548"/>
              <a:ext cx="1942135" cy="400110"/>
              <a:chOff x="5124932" y="4831548"/>
              <a:chExt cx="1942135" cy="400110"/>
            </a:xfrm>
          </p:grpSpPr>
          <p:sp>
            <p:nvSpPr>
              <p:cNvPr id="10" name="矩形: 圆角 9">
                <a:extLst>
                  <a:ext uri="{FF2B5EF4-FFF2-40B4-BE49-F238E27FC236}">
                    <a16:creationId xmlns:a16="http://schemas.microsoft.com/office/drawing/2014/main" id="{7087B192-CC07-D8B7-64AC-228D6DAB0BA6}"/>
                  </a:ext>
                </a:extLst>
              </p:cNvPr>
              <p:cNvSpPr/>
              <p:nvPr/>
            </p:nvSpPr>
            <p:spPr>
              <a:xfrm>
                <a:off x="5124932" y="4831548"/>
                <a:ext cx="1942135" cy="400110"/>
              </a:xfrm>
              <a:prstGeom prst="roundRect">
                <a:avLst>
                  <a:gd name="adj" fmla="val 19313"/>
                </a:avLst>
              </a:prstGeom>
              <a:gradFill flip="none" rotWithShape="1">
                <a:gsLst>
                  <a:gs pos="50000">
                    <a:srgbClr val="F5A812">
                      <a:lumMod val="87000"/>
                      <a:lumOff val="13000"/>
                    </a:srgbClr>
                  </a:gs>
                  <a:gs pos="100000">
                    <a:srgbClr val="F5A812">
                      <a:lumMod val="94000"/>
                    </a:srgbClr>
                  </a:gs>
                  <a:gs pos="0">
                    <a:srgbClr val="F5A812">
                      <a:lumMod val="57000"/>
                      <a:lumOff val="43000"/>
                    </a:srgbClr>
                  </a:gs>
                </a:gsLst>
                <a:lin ang="0" scaled="1"/>
                <a:tileRect/>
              </a:gradFill>
              <a:ln w="22225">
                <a:gradFill flip="none" rotWithShape="1">
                  <a:gsLst>
                    <a:gs pos="52000">
                      <a:srgbClr val="F5A812">
                        <a:lumMod val="55000"/>
                        <a:lumOff val="45000"/>
                      </a:srgbClr>
                    </a:gs>
                    <a:gs pos="1000">
                      <a:srgbClr val="F5A812">
                        <a:lumMod val="14000"/>
                        <a:lumOff val="86000"/>
                      </a:srgbClr>
                    </a:gs>
                    <a:gs pos="100000">
                      <a:srgbClr val="F5A812"/>
                    </a:gs>
                  </a:gsLst>
                  <a:lin ang="2400000" scaled="0"/>
                  <a:tileRect/>
                </a:gradFill>
              </a:ln>
              <a:effectLst>
                <a:outerShdw blurRad="165100" dist="38100" dir="5400000" sx="105000" sy="105000" algn="t" rotWithShape="0">
                  <a:srgbClr val="F5A812">
                    <a:alpha val="41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80C43DBF-81DC-1648-3BC1-98CE588296B6}"/>
                  </a:ext>
                </a:extLst>
              </p:cNvPr>
              <p:cNvSpPr/>
              <p:nvPr/>
            </p:nvSpPr>
            <p:spPr>
              <a:xfrm>
                <a:off x="5244650" y="4974622"/>
                <a:ext cx="118828" cy="118828"/>
              </a:xfrm>
              <a:prstGeom prst="ellipse">
                <a:avLst/>
              </a:prstGeom>
              <a:gradFill flip="none" rotWithShape="1">
                <a:gsLst>
                  <a:gs pos="42000">
                    <a:schemeClr val="bg1">
                      <a:lumMod val="100000"/>
                    </a:schemeClr>
                  </a:gs>
                  <a:gs pos="0">
                    <a:srgbClr val="61D6FF"/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15875">
                <a:gradFill flip="none" rotWithShape="1">
                  <a:gsLst>
                    <a:gs pos="0">
                      <a:schemeClr val="bg1">
                        <a:lumMod val="63000"/>
                        <a:lumOff val="37000"/>
                      </a:schemeClr>
                    </a:gs>
                    <a:gs pos="100000">
                      <a:srgbClr val="61D6FF"/>
                    </a:gs>
                  </a:gsLst>
                  <a:lin ang="2700000" scaled="1"/>
                  <a:tileRect/>
                </a:gra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2" name="椭圆 11">
                <a:extLst>
                  <a:ext uri="{FF2B5EF4-FFF2-40B4-BE49-F238E27FC236}">
                    <a16:creationId xmlns:a16="http://schemas.microsoft.com/office/drawing/2014/main" id="{22ED529B-223B-DD95-9105-59B374B9B7C3}"/>
                  </a:ext>
                </a:extLst>
              </p:cNvPr>
              <p:cNvSpPr/>
              <p:nvPr/>
            </p:nvSpPr>
            <p:spPr>
              <a:xfrm>
                <a:off x="6824482" y="4974622"/>
                <a:ext cx="118828" cy="118828"/>
              </a:xfrm>
              <a:prstGeom prst="ellipse">
                <a:avLst/>
              </a:prstGeom>
              <a:gradFill flip="none" rotWithShape="1">
                <a:gsLst>
                  <a:gs pos="42000">
                    <a:schemeClr val="bg1">
                      <a:lumMod val="100000"/>
                    </a:schemeClr>
                  </a:gs>
                  <a:gs pos="0">
                    <a:srgbClr val="61D6FF"/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15875">
                <a:gradFill flip="none" rotWithShape="1">
                  <a:gsLst>
                    <a:gs pos="0">
                      <a:schemeClr val="bg1">
                        <a:lumMod val="63000"/>
                        <a:lumOff val="37000"/>
                      </a:schemeClr>
                    </a:gs>
                    <a:gs pos="100000">
                      <a:srgbClr val="61D6FF"/>
                    </a:gs>
                  </a:gsLst>
                  <a:lin ang="2700000" scaled="1"/>
                  <a:tileRect/>
                </a:gra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EFE2CF2C-8704-C206-9F69-7700DB8A2E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3D3D6C6-DB4D-892D-7412-1245F8C6E4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53E2EC-92BB-DE17-CE83-98365EBD8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52674-9C9F-457A-A4EF-90171CF6A32E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149CF2-A23A-D6E4-00BB-E1E71B5E3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FF1625-8B7C-601F-EDA2-99BA9D6A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DD2BA-7DE8-4F11-9DD0-B2C71CF87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3720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B517F4-AE5B-9BCF-33DB-7BC9B2EEA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7A4360-49E9-E0D7-3670-ACA8F53153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4191AC-77FA-CDC9-D155-203A83939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52674-9C9F-457A-A4EF-90171CF6A32E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C007D1-8710-3F2E-352B-6DB34EAF4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57FBC4-8DA9-009B-4C7C-9CFE1A57F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DD2BA-7DE8-4F11-9DD0-B2C71CF87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0197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793670-D88A-ADA6-092D-6ED912A14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49AB4D-789B-2222-538C-873CCCE65A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8694C6-A00A-8E7E-87B7-B137AE4F7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52674-9C9F-457A-A4EF-90171CF6A32E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C0CA32-AC71-579A-7FE4-5597F2584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48F709-9499-C0D8-AD76-72D3D593B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DD2BA-7DE8-4F11-9DD0-B2C71CF87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6757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491E94-0096-7A85-0466-0E36179FF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0E4A82-E253-D5B1-8D91-218D2FBEE2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ADFE8D9-C0B2-F6A5-1356-38B8330078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E753BD5-A190-A720-6B87-69883A24C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52674-9C9F-457A-A4EF-90171CF6A32E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13786BA-552C-842C-AC5B-2E66A7A7E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83526F1-FF88-3309-0076-3C3F66611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DD2BA-7DE8-4F11-9DD0-B2C71CF87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8477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9E705F-75C5-6BA0-BE27-9A24C0EF4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CC7AD4C-D212-933E-182C-5A2F839979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9254829-364E-34EF-7A6F-E78F9BF178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3E81918-C70E-58B6-014B-D9502A08BE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D568469-5C34-7B6F-8293-C687710C95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707852D-6BE7-2177-E342-606EC884B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52674-9C9F-457A-A4EF-90171CF6A32E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C190606-B903-D76E-F6BA-C7E0FAF1B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6339C50-405B-EFB9-E719-66F54547D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DD2BA-7DE8-4F11-9DD0-B2C71CF87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0616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0CC30B-79E0-CBE2-9E71-4C6EB4657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3930417-8929-DA20-BB7C-D473973EC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52674-9C9F-457A-A4EF-90171CF6A32E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91101A0-7F22-376C-DA37-A644359A6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2102BAE-773A-8259-4035-FE79CA755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DD2BA-7DE8-4F11-9DD0-B2C71CF87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45190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76C76C2-9672-7AAA-5FF6-AC3CFFB30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52674-9C9F-457A-A4EF-90171CF6A32E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CFFCE1D-E411-4B61-C924-014EA2171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ADFF8EB-5A90-70E1-A0D9-3A61EA9F2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DD2BA-7DE8-4F11-9DD0-B2C71CF87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3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52674-9C9F-457A-A4EF-90171CF6A32E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DD2BA-7DE8-4F11-9DD0-B2C71CF87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16881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DAEBEA-F0D5-F90B-F8AC-6615BBD64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19CF61-2D36-D042-4B2C-37C052BF5B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F92C62F-71B8-3CCD-A53A-CF4C3D0A63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8874C83-7209-8D8C-15D7-F80E14461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52674-9C9F-457A-A4EF-90171CF6A32E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EF0C4E8-9897-F382-5737-A56544EC0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B0E1C83-204D-C037-BF1C-592804E76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DD2BA-7DE8-4F11-9DD0-B2C71CF87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96191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10C53D-6D4B-78BE-940A-8F904F77C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1F78144-E8FA-A605-468A-09EA3AF885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3A0A9F9-57A9-29BF-4C95-FBC82BCEB8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013CF34-DD90-2E9F-BBF2-9E3483579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52674-9C9F-457A-A4EF-90171CF6A32E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878BB7F-FFF4-72B2-3B91-AE63EA68C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2A2F28E-30BA-DD15-FFFD-93B8B30BB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DD2BA-7DE8-4F11-9DD0-B2C71CF87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96207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57708B-A0A2-4E9D-6C0F-E4BBC05FF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E239514-7A4C-7BA6-9EF3-05A0C2E9BE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D575F1-CB2F-1991-C5B3-3BC39930B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52674-9C9F-457A-A4EF-90171CF6A32E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CF468C-F515-A6D6-4D33-5D15BB37C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67516C-4286-9783-6E92-DD21E0C22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DD2BA-7DE8-4F11-9DD0-B2C71CF87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35832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2C2E0FF-AF3A-E18E-D50C-8BF3B7D3A4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C8D0634-2F15-4D20-747D-FD1A6DAD8C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749BDD-B62D-043B-5229-BF1C50A2A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52674-9C9F-457A-A4EF-90171CF6A32E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278D15-5077-6B50-F148-C41C47EF1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D5670D-16CA-C595-4384-8895C1057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DD2BA-7DE8-4F11-9DD0-B2C71CF87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324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52674-9C9F-457A-A4EF-90171CF6A32E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DD2BA-7DE8-4F11-9DD0-B2C71CF87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962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52674-9C9F-457A-A4EF-90171CF6A32E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DD2BA-7DE8-4F11-9DD0-B2C71CF87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727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52674-9C9F-457A-A4EF-90171CF6A32E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DD2BA-7DE8-4F11-9DD0-B2C71CF87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265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52674-9C9F-457A-A4EF-90171CF6A32E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DD2BA-7DE8-4F11-9DD0-B2C71CF87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697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52674-9C9F-457A-A4EF-90171CF6A32E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DD2BA-7DE8-4F11-9DD0-B2C71CF87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972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52674-9C9F-457A-A4EF-90171CF6A32E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DD2BA-7DE8-4F11-9DD0-B2C71CF87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846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52674-9C9F-457A-A4EF-90171CF6A32E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DD2BA-7DE8-4F11-9DD0-B2C71CF87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06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252674-9C9F-457A-A4EF-90171CF6A32E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BDD2BA-7DE8-4F11-9DD0-B2C71CF87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963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30D19A1-A3BE-7E9E-6433-D55116469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3E484BF-F7DF-7C88-28CE-4EEE620D0D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9985C9-1387-E4AD-422E-329A3F4472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252674-9C9F-457A-A4EF-90171CF6A32E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B1818C-1E26-449E-1637-A45ABBB942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6494BE-E934-F6D4-3713-E53C841D32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BDD2BA-7DE8-4F11-9DD0-B2C71CF87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277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ka.ms/sqlserver2022docs" TargetMode="External"/><Relationship Id="rId7" Type="http://schemas.openxmlformats.org/officeDocument/2006/relationships/hyperlink" Target="https://github.com/microsoft/sqlworkshops-sql2022workshop" TargetMode="External"/><Relationship Id="rId2" Type="http://schemas.openxmlformats.org/officeDocument/2006/relationships/hyperlink" Target="https://www.microsoft.com/en-us/sql-server/sql-server-2022" TargetMode="External"/><Relationship Id="rId1" Type="http://schemas.openxmlformats.org/officeDocument/2006/relationships/slideLayout" Target="../slideLayouts/slideLayout14.xml"/><Relationship Id="rId6" Type="http://schemas.openxmlformats.org/officeDocument/2006/relationships/hyperlink" Target="https://go.microsoft.com/fwlink/p/?linkid=2215302&amp;clcid=0x804&amp;culture=zh-cn&amp;country=cn" TargetMode="External"/><Relationship Id="rId5" Type="http://schemas.openxmlformats.org/officeDocument/2006/relationships/hyperlink" Target="https://cloudblogs.microsoft.com/sqlserver/2022/11/16/sql-server-2022-is-now-generally-available/" TargetMode="External"/><Relationship Id="rId4" Type="http://schemas.openxmlformats.org/officeDocument/2006/relationships/hyperlink" Target="http://aka.ms/dataexposed-sqlserver2022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旺财学</a:t>
            </a:r>
            <a:br>
              <a:rPr lang="en-US" altLang="zh-CN" dirty="0"/>
            </a:br>
            <a:r>
              <a:rPr lang="en-US" altLang="zh-CN" dirty="0"/>
              <a:t>SQL Server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05745" y="5329381"/>
            <a:ext cx="3380509" cy="40625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2023</a:t>
            </a:r>
            <a:r>
              <a:rPr lang="zh-CN" altLang="en-US" dirty="0"/>
              <a:t>年</a:t>
            </a:r>
            <a:r>
              <a:rPr lang="en-US" altLang="zh-CN" dirty="0"/>
              <a:t>1</a:t>
            </a:r>
            <a:r>
              <a:rPr lang="zh-CN" altLang="en-US" dirty="0"/>
              <a:t>月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8D445DAF-01AA-E091-1841-2671E3015FC3}"/>
              </a:ext>
            </a:extLst>
          </p:cNvPr>
          <p:cNvSpPr txBox="1">
            <a:spLocks/>
          </p:cNvSpPr>
          <p:nvPr/>
        </p:nvSpPr>
        <p:spPr>
          <a:xfrm>
            <a:off x="1524000" y="4854936"/>
            <a:ext cx="9144000" cy="40625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bg1"/>
                </a:solidFill>
              </a:rPr>
              <a:t>崔文远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35E0E993-E35B-BC80-D3EA-1A0FA51DAFBA}"/>
              </a:ext>
            </a:extLst>
          </p:cNvPr>
          <p:cNvSpPr txBox="1">
            <a:spLocks/>
          </p:cNvSpPr>
          <p:nvPr/>
        </p:nvSpPr>
        <p:spPr>
          <a:xfrm>
            <a:off x="3306618" y="3776192"/>
            <a:ext cx="5781964" cy="85122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围绕实战提升实力</a:t>
            </a:r>
            <a:endParaRPr lang="en-US" altLang="zh-CN" dirty="0"/>
          </a:p>
          <a:p>
            <a:r>
              <a:rPr lang="zh-CN" altLang="en-US" dirty="0"/>
              <a:t>满足日常工作需要</a:t>
            </a:r>
          </a:p>
        </p:txBody>
      </p:sp>
    </p:spTree>
    <p:extLst>
      <p:ext uri="{BB962C8B-B14F-4D97-AF65-F5344CB8AC3E}">
        <p14:creationId xmlns:p14="http://schemas.microsoft.com/office/powerpoint/2010/main" val="719168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Server</a:t>
            </a:r>
            <a:r>
              <a:rPr lang="zh-CN" altLang="en-US" dirty="0"/>
              <a:t>历史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altLang="zh-CN" dirty="0"/>
              <a:t>SQL Server</a:t>
            </a:r>
            <a:r>
              <a:rPr lang="zh-CN" altLang="en-US" dirty="0"/>
              <a:t>是微软开发的关系数据库管理系统 （</a:t>
            </a:r>
            <a:r>
              <a:rPr lang="en-US" altLang="zh-CN" dirty="0"/>
              <a:t>RDBMS</a:t>
            </a:r>
            <a:r>
              <a:rPr lang="zh-CN" altLang="en-US" dirty="0"/>
              <a:t>）的简称，也被称为 </a:t>
            </a:r>
            <a:r>
              <a:rPr lang="en-US" altLang="zh-CN" dirty="0"/>
              <a:t>MS SQL </a:t>
            </a:r>
            <a:r>
              <a:rPr lang="zh-CN" altLang="en-US" dirty="0"/>
              <a:t>。</a:t>
            </a:r>
            <a:endParaRPr lang="en-US" altLang="zh-CN" dirty="0"/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zh-CN" altLang="en-US" dirty="0"/>
              <a:t>支持查询语言是 </a:t>
            </a:r>
            <a:r>
              <a:rPr lang="en-US" altLang="zh-CN" dirty="0"/>
              <a:t>T-SQL </a:t>
            </a:r>
            <a:r>
              <a:rPr lang="zh-CN" altLang="en-US" dirty="0"/>
              <a:t>和 </a:t>
            </a:r>
            <a:r>
              <a:rPr lang="en-US" altLang="zh-CN" dirty="0"/>
              <a:t>ANSI SQL</a:t>
            </a:r>
            <a:r>
              <a:rPr lang="zh-CN" altLang="en-US" dirty="0"/>
              <a:t>。</a:t>
            </a:r>
            <a:endParaRPr lang="en-US" altLang="zh-CN" dirty="0"/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zh-CN" altLang="en-US" dirty="0"/>
              <a:t>第一个版本</a:t>
            </a:r>
            <a:r>
              <a:rPr lang="en-US" altLang="zh-CN" dirty="0"/>
              <a:t>(</a:t>
            </a:r>
            <a:r>
              <a:rPr lang="en-US" dirty="0"/>
              <a:t>SQL Server 1.0)</a:t>
            </a:r>
            <a:r>
              <a:rPr lang="zh-CN" altLang="en-US" dirty="0"/>
              <a:t>发布于</a:t>
            </a:r>
            <a:r>
              <a:rPr lang="en-US" altLang="zh-CN" dirty="0"/>
              <a:t>1989</a:t>
            </a:r>
            <a:r>
              <a:rPr lang="zh-CN" altLang="en-US" dirty="0"/>
              <a:t>年</a:t>
            </a:r>
            <a:r>
              <a:rPr lang="en-US" altLang="zh-CN" dirty="0"/>
              <a:t>4</a:t>
            </a:r>
            <a:r>
              <a:rPr lang="zh-CN" altLang="en-US" dirty="0"/>
              <a:t>月</a:t>
            </a:r>
            <a:r>
              <a:rPr lang="en-US" altLang="zh-CN" dirty="0"/>
              <a:t>24</a:t>
            </a:r>
            <a:r>
              <a:rPr lang="zh-CN" altLang="en-US" dirty="0"/>
              <a:t>日 ，目前最新版本为</a:t>
            </a:r>
            <a:r>
              <a:rPr lang="en-US" altLang="zh-CN" dirty="0"/>
              <a:t>SQL Server 2022</a:t>
            </a:r>
            <a:r>
              <a:rPr lang="zh-CN" altLang="en-US" dirty="0"/>
              <a:t>，它是目前支持 </a:t>
            </a:r>
            <a:r>
              <a:rPr lang="en-US" altLang="zh-CN" dirty="0"/>
              <a:t>Azure</a:t>
            </a:r>
            <a:r>
              <a:rPr lang="zh-CN" altLang="en-US" dirty="0"/>
              <a:t>功能最多的版本，并在性能、安全性和可用性方面继续创新。</a:t>
            </a:r>
            <a:endParaRPr lang="en-US" altLang="zh-CN" dirty="0"/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altLang="zh-CN" dirty="0"/>
              <a:t>SQL Server </a:t>
            </a:r>
            <a:r>
              <a:rPr lang="zh-CN" altLang="en-US" dirty="0"/>
              <a:t>提供了一种称为 </a:t>
            </a:r>
            <a:r>
              <a:rPr lang="en-US" altLang="zh-CN" dirty="0"/>
              <a:t>SSMS</a:t>
            </a:r>
            <a:r>
              <a:rPr lang="zh-CN" altLang="en-US" dirty="0"/>
              <a:t>的数据库管理工具，使新手能够轻松管理和操作数据库。</a:t>
            </a:r>
            <a:endParaRPr lang="en-US" altLang="zh-CN" dirty="0"/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zh-CN" altLang="en-US" dirty="0"/>
              <a:t>它具有商业智能 （</a:t>
            </a:r>
            <a:r>
              <a:rPr lang="en-US" altLang="zh-CN" dirty="0"/>
              <a:t>BI</a:t>
            </a:r>
            <a:r>
              <a:rPr lang="zh-CN" altLang="en-US" dirty="0"/>
              <a:t>） 和数据挖掘功能，如 </a:t>
            </a:r>
            <a:r>
              <a:rPr lang="en-US" altLang="zh-CN" dirty="0"/>
              <a:t>OLAP </a:t>
            </a:r>
            <a:r>
              <a:rPr lang="zh-CN" altLang="en-US" dirty="0"/>
              <a:t>和多维分析。</a:t>
            </a:r>
            <a:endParaRPr lang="en-US" altLang="zh-CN" dirty="0"/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zh-CN" altLang="en-US" dirty="0"/>
              <a:t>从</a:t>
            </a:r>
            <a:r>
              <a:rPr lang="en-US" altLang="zh-CN" dirty="0"/>
              <a:t>SQL Server 2016</a:t>
            </a:r>
            <a:r>
              <a:rPr lang="zh-CN" altLang="en-US" dirty="0"/>
              <a:t>开始仅支持</a:t>
            </a:r>
            <a:r>
              <a:rPr lang="en-US" altLang="zh-CN" dirty="0"/>
              <a:t>64</a:t>
            </a:r>
            <a:r>
              <a:rPr lang="zh-CN" altLang="en-US" dirty="0"/>
              <a:t>位操作系统。</a:t>
            </a:r>
            <a:endParaRPr lang="en-US" altLang="zh-CN" dirty="0"/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zh-CN" altLang="en-US" dirty="0"/>
              <a:t>从 </a:t>
            </a:r>
            <a:r>
              <a:rPr lang="en-US" dirty="0"/>
              <a:t>SQL Server 2017</a:t>
            </a:r>
            <a:r>
              <a:rPr lang="zh-CN" altLang="en-US" dirty="0"/>
              <a:t>开始支持</a:t>
            </a:r>
            <a:r>
              <a:rPr lang="en-US" altLang="zh-CN" dirty="0"/>
              <a:t>Linux</a:t>
            </a:r>
            <a:r>
              <a:rPr lang="zh-CN" altLang="en-US" dirty="0"/>
              <a:t>下安装部署，真正跨平台的数据库系统。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214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资源推荐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特别推荐的 </a:t>
            </a:r>
            <a:r>
              <a:rPr lang="en-US" dirty="0"/>
              <a:t>SQL Server 2022 </a:t>
            </a:r>
            <a:r>
              <a:rPr lang="zh-CN" altLang="en-US" dirty="0"/>
              <a:t>资源</a:t>
            </a:r>
            <a:endParaRPr lang="en-US" altLang="zh-CN" dirty="0"/>
          </a:p>
          <a:p>
            <a:pPr lvl="1"/>
            <a:r>
              <a:rPr lang="zh-CN" altLang="en-US" dirty="0"/>
              <a:t>官网：</a:t>
            </a:r>
            <a:r>
              <a:rPr lang="en-US" altLang="zh-CN" dirty="0">
                <a:hlinkClick r:id="rId2"/>
              </a:rPr>
              <a:t>https://www.microsoft.com/en-us/sql-server/sql-server-2022</a:t>
            </a:r>
            <a:r>
              <a:rPr lang="en-US" altLang="zh-CN" dirty="0"/>
              <a:t> </a:t>
            </a:r>
          </a:p>
          <a:p>
            <a:pPr lvl="1"/>
            <a:r>
              <a:rPr lang="zh-CN" altLang="en-US" dirty="0"/>
              <a:t>文档：</a:t>
            </a:r>
            <a:r>
              <a:rPr lang="en-US" altLang="zh-CN" dirty="0">
                <a:hlinkClick r:id="rId3"/>
              </a:rPr>
              <a:t>https://aka.ms/sqlserver2022docs</a:t>
            </a:r>
            <a:endParaRPr lang="en-US" altLang="zh-CN" dirty="0"/>
          </a:p>
          <a:p>
            <a:pPr lvl="1"/>
            <a:r>
              <a:rPr lang="zh-CN" altLang="en-US" dirty="0"/>
              <a:t>视频：</a:t>
            </a:r>
            <a:r>
              <a:rPr lang="en-US" altLang="zh-CN" dirty="0">
                <a:hlinkClick r:id="rId4"/>
              </a:rPr>
              <a:t>http://aka.ms/dataexposed-sqlserver2022</a:t>
            </a:r>
            <a:r>
              <a:rPr lang="en-US" altLang="zh-CN" dirty="0"/>
              <a:t> </a:t>
            </a:r>
          </a:p>
          <a:p>
            <a:pPr lvl="1"/>
            <a:r>
              <a:rPr lang="en-US" altLang="zh-CN" dirty="0"/>
              <a:t>SQL Server 2022 </a:t>
            </a:r>
            <a:r>
              <a:rPr lang="zh-CN" altLang="en-US" dirty="0"/>
              <a:t>公告博客：</a:t>
            </a:r>
            <a:r>
              <a:rPr lang="en-US" altLang="zh-CN" dirty="0">
                <a:hlinkClick r:id="rId5"/>
              </a:rPr>
              <a:t>https://cloudblogs.microsoft.com/sqlserver/2022/11/16/sql-server-2022-is-now-generally-available/</a:t>
            </a:r>
            <a:endParaRPr lang="en-US" altLang="zh-CN" dirty="0"/>
          </a:p>
          <a:p>
            <a:pPr lvl="1"/>
            <a:r>
              <a:rPr lang="en-US" dirty="0"/>
              <a:t>SQL Server 2022 </a:t>
            </a:r>
            <a:r>
              <a:rPr lang="zh-CN" altLang="en-US" dirty="0"/>
              <a:t>数据表：</a:t>
            </a:r>
            <a:r>
              <a:rPr lang="en-US" altLang="zh-CN" dirty="0">
                <a:hlinkClick r:id="rId6"/>
              </a:rPr>
              <a:t>https://go.microsoft.com/fwlink/p/?linkid=2215302&amp;clcid=0x804&amp;culture=zh-cn&amp;country=cn</a:t>
            </a:r>
            <a:r>
              <a:rPr lang="en-US" altLang="zh-CN" dirty="0"/>
              <a:t> </a:t>
            </a:r>
          </a:p>
          <a:p>
            <a:pPr lvl="1"/>
            <a:r>
              <a:rPr lang="en-US" dirty="0"/>
              <a:t>The SQL Server 2022 Workshop</a:t>
            </a:r>
            <a:r>
              <a:rPr lang="zh-CN" altLang="en-US" dirty="0"/>
              <a:t>：</a:t>
            </a:r>
            <a:r>
              <a:rPr lang="en-US" altLang="zh-CN" dirty="0">
                <a:hlinkClick r:id="rId7"/>
              </a:rPr>
              <a:t>https://github.com/microsoft/sqlworkshops-sql2022workshop</a:t>
            </a:r>
            <a:endParaRPr lang="en-US" altLang="zh-CN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2679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Diagram showing SQL Server 2022 capabilities."/>
          <p:cNvPicPr>
            <a:picLocks noChangeAspect="1" noChangeArrowheads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90500"/>
            <a:ext cx="9144000" cy="647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9470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产品版本</a:t>
            </a:r>
            <a:endParaRPr lang="en-US" dirty="0"/>
          </a:p>
        </p:txBody>
      </p:sp>
      <p:graphicFrame>
        <p:nvGraphicFramePr>
          <p:cNvPr id="8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20896336"/>
              </p:ext>
            </p:extLst>
          </p:nvPr>
        </p:nvGraphicFramePr>
        <p:xfrm>
          <a:off x="1021132" y="1690688"/>
          <a:ext cx="10332670" cy="4610685"/>
        </p:xfrm>
        <a:graphic>
          <a:graphicData uri="http://schemas.openxmlformats.org/drawingml/2006/table">
            <a:tbl>
              <a:tblPr/>
              <a:tblGrid>
                <a:gridCol w="1033267">
                  <a:extLst>
                    <a:ext uri="{9D8B030D-6E8A-4147-A177-3AD203B41FA5}">
                      <a16:colId xmlns:a16="http://schemas.microsoft.com/office/drawing/2014/main" val="2438103645"/>
                    </a:ext>
                  </a:extLst>
                </a:gridCol>
                <a:gridCol w="1033267">
                  <a:extLst>
                    <a:ext uri="{9D8B030D-6E8A-4147-A177-3AD203B41FA5}">
                      <a16:colId xmlns:a16="http://schemas.microsoft.com/office/drawing/2014/main" val="3695035294"/>
                    </a:ext>
                  </a:extLst>
                </a:gridCol>
                <a:gridCol w="1033267">
                  <a:extLst>
                    <a:ext uri="{9D8B030D-6E8A-4147-A177-3AD203B41FA5}">
                      <a16:colId xmlns:a16="http://schemas.microsoft.com/office/drawing/2014/main" val="3154325596"/>
                    </a:ext>
                  </a:extLst>
                </a:gridCol>
                <a:gridCol w="1033267">
                  <a:extLst>
                    <a:ext uri="{9D8B030D-6E8A-4147-A177-3AD203B41FA5}">
                      <a16:colId xmlns:a16="http://schemas.microsoft.com/office/drawing/2014/main" val="1454670249"/>
                    </a:ext>
                  </a:extLst>
                </a:gridCol>
                <a:gridCol w="1033267">
                  <a:extLst>
                    <a:ext uri="{9D8B030D-6E8A-4147-A177-3AD203B41FA5}">
                      <a16:colId xmlns:a16="http://schemas.microsoft.com/office/drawing/2014/main" val="2890963793"/>
                    </a:ext>
                  </a:extLst>
                </a:gridCol>
                <a:gridCol w="1033267">
                  <a:extLst>
                    <a:ext uri="{9D8B030D-6E8A-4147-A177-3AD203B41FA5}">
                      <a16:colId xmlns:a16="http://schemas.microsoft.com/office/drawing/2014/main" val="4112682586"/>
                    </a:ext>
                  </a:extLst>
                </a:gridCol>
                <a:gridCol w="1033267">
                  <a:extLst>
                    <a:ext uri="{9D8B030D-6E8A-4147-A177-3AD203B41FA5}">
                      <a16:colId xmlns:a16="http://schemas.microsoft.com/office/drawing/2014/main" val="1208157565"/>
                    </a:ext>
                  </a:extLst>
                </a:gridCol>
                <a:gridCol w="1033267">
                  <a:extLst>
                    <a:ext uri="{9D8B030D-6E8A-4147-A177-3AD203B41FA5}">
                      <a16:colId xmlns:a16="http://schemas.microsoft.com/office/drawing/2014/main" val="681703118"/>
                    </a:ext>
                  </a:extLst>
                </a:gridCol>
                <a:gridCol w="1033267">
                  <a:extLst>
                    <a:ext uri="{9D8B030D-6E8A-4147-A177-3AD203B41FA5}">
                      <a16:colId xmlns:a16="http://schemas.microsoft.com/office/drawing/2014/main" val="2902629992"/>
                    </a:ext>
                  </a:extLst>
                </a:gridCol>
                <a:gridCol w="1033267">
                  <a:extLst>
                    <a:ext uri="{9D8B030D-6E8A-4147-A177-3AD203B41FA5}">
                      <a16:colId xmlns:a16="http://schemas.microsoft.com/office/drawing/2014/main" val="2685184911"/>
                    </a:ext>
                  </a:extLst>
                </a:gridCol>
              </a:tblGrid>
              <a:tr h="28816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effectLst/>
                        </a:rPr>
                        <a:t>产品名称</a:t>
                      </a:r>
                    </a:p>
                  </a:txBody>
                  <a:tcPr marL="28817" marR="28817" marT="14408" marB="1440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effectLst/>
                        </a:rPr>
                        <a:t>Enterprise</a:t>
                      </a:r>
                    </a:p>
                    <a:p>
                      <a:pPr algn="ctr"/>
                      <a:r>
                        <a:rPr lang="zh-CN" altLang="en-US" sz="800" dirty="0">
                          <a:effectLst/>
                        </a:rPr>
                        <a:t>企业版</a:t>
                      </a:r>
                      <a:endParaRPr lang="en-US" sz="800" dirty="0">
                        <a:effectLst/>
                      </a:endParaRPr>
                    </a:p>
                  </a:txBody>
                  <a:tcPr marL="28817" marR="28817" marT="14408" marB="1440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effectLst/>
                        </a:rPr>
                        <a:t>Business Intelligence</a:t>
                      </a:r>
                    </a:p>
                    <a:p>
                      <a:pPr algn="ctr"/>
                      <a:r>
                        <a:rPr lang="zh-CN" altLang="en-US" sz="800" dirty="0">
                          <a:effectLst/>
                        </a:rPr>
                        <a:t>商业智能</a:t>
                      </a:r>
                      <a:endParaRPr lang="en-US" sz="800" dirty="0">
                        <a:effectLst/>
                      </a:endParaRPr>
                    </a:p>
                  </a:txBody>
                  <a:tcPr marL="28817" marR="28817" marT="14408" marB="1440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effectLst/>
                        </a:rPr>
                        <a:t>Standard</a:t>
                      </a:r>
                    </a:p>
                    <a:p>
                      <a:pPr algn="ctr"/>
                      <a:r>
                        <a:rPr lang="zh-CN" altLang="en-US" sz="800" dirty="0">
                          <a:effectLst/>
                        </a:rPr>
                        <a:t>标准版</a:t>
                      </a:r>
                      <a:endParaRPr lang="en-US" sz="800" dirty="0">
                        <a:effectLst/>
                      </a:endParaRPr>
                    </a:p>
                  </a:txBody>
                  <a:tcPr marL="28817" marR="28817" marT="14408" marB="1440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effectLst/>
                        </a:rPr>
                        <a:t>Web</a:t>
                      </a:r>
                    </a:p>
                    <a:p>
                      <a:pPr algn="ctr"/>
                      <a:r>
                        <a:rPr lang="zh-CN" altLang="en-US" sz="800" dirty="0">
                          <a:effectLst/>
                        </a:rPr>
                        <a:t>互联网版</a:t>
                      </a:r>
                      <a:endParaRPr lang="en-US" sz="800" dirty="0">
                        <a:effectLst/>
                      </a:endParaRPr>
                    </a:p>
                  </a:txBody>
                  <a:tcPr marL="28817" marR="28817" marT="14408" marB="1440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effectLst/>
                        </a:rPr>
                        <a:t>Developer</a:t>
                      </a:r>
                    </a:p>
                    <a:p>
                      <a:pPr algn="ctr"/>
                      <a:r>
                        <a:rPr lang="zh-CN" altLang="en-US" sz="800" dirty="0">
                          <a:effectLst/>
                        </a:rPr>
                        <a:t>开发版</a:t>
                      </a:r>
                      <a:endParaRPr lang="en-US" sz="800" dirty="0">
                        <a:effectLst/>
                      </a:endParaRPr>
                    </a:p>
                  </a:txBody>
                  <a:tcPr marL="28817" marR="28817" marT="14408" marB="1440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effectLst/>
                        </a:rPr>
                        <a:t>Express</a:t>
                      </a:r>
                    </a:p>
                    <a:p>
                      <a:pPr algn="ctr"/>
                      <a:r>
                        <a:rPr lang="zh-CN" altLang="en-US" sz="800" dirty="0">
                          <a:effectLst/>
                        </a:rPr>
                        <a:t>免费快速版</a:t>
                      </a:r>
                      <a:endParaRPr lang="en-US" sz="800" dirty="0">
                        <a:effectLst/>
                      </a:endParaRPr>
                    </a:p>
                  </a:txBody>
                  <a:tcPr marL="28817" marR="28817" marT="14408" marB="1440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effectLst/>
                        </a:rPr>
                        <a:t>Workgroup</a:t>
                      </a:r>
                    </a:p>
                    <a:p>
                      <a:pPr algn="ctr"/>
                      <a:r>
                        <a:rPr lang="zh-CN" altLang="en-US" sz="800" dirty="0">
                          <a:effectLst/>
                        </a:rPr>
                        <a:t>工作组版</a:t>
                      </a:r>
                      <a:endParaRPr lang="en-US" sz="800" dirty="0">
                        <a:effectLst/>
                      </a:endParaRPr>
                    </a:p>
                  </a:txBody>
                  <a:tcPr marL="28817" marR="28817" marT="14408" marB="1440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effectLst/>
                        </a:rPr>
                        <a:t>Compact</a:t>
                      </a:r>
                    </a:p>
                    <a:p>
                      <a:pPr algn="ctr"/>
                      <a:r>
                        <a:rPr lang="zh-CN" altLang="en-US" sz="800" dirty="0">
                          <a:effectLst/>
                        </a:rPr>
                        <a:t>袖珍版</a:t>
                      </a:r>
                      <a:endParaRPr lang="en-US" sz="800" dirty="0">
                        <a:effectLst/>
                      </a:endParaRPr>
                    </a:p>
                  </a:txBody>
                  <a:tcPr marL="28817" marR="28817" marT="14408" marB="1440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effectLst/>
                        </a:rPr>
                        <a:t>Others</a:t>
                      </a:r>
                    </a:p>
                    <a:p>
                      <a:pPr algn="ctr"/>
                      <a:r>
                        <a:rPr lang="zh-CN" altLang="en-US" sz="800" dirty="0">
                          <a:effectLst/>
                        </a:rPr>
                        <a:t>其他</a:t>
                      </a:r>
                    </a:p>
                  </a:txBody>
                  <a:tcPr marL="28817" marR="28817" marT="14408" marB="1440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9436048"/>
                  </a:ext>
                </a:extLst>
              </a:tr>
              <a:tr h="97977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effectLst/>
                        </a:rPr>
                        <a:t>2000</a:t>
                      </a:r>
                    </a:p>
                  </a:txBody>
                  <a:tcPr marL="28817" marR="28817" marT="14408" marB="1440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✓</a:t>
                      </a:r>
                    </a:p>
                  </a:txBody>
                  <a:tcPr marL="28817" marR="28817" marT="14408" marB="1440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effectLst/>
                      </a:endParaRPr>
                    </a:p>
                  </a:txBody>
                  <a:tcPr marL="28817" marR="28817" marT="14408" marB="1440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✓</a:t>
                      </a:r>
                    </a:p>
                  </a:txBody>
                  <a:tcPr marL="28817" marR="28817" marT="14408" marB="1440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effectLst/>
                      </a:endParaRPr>
                    </a:p>
                  </a:txBody>
                  <a:tcPr marL="28817" marR="28817" marT="14408" marB="1440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✓</a:t>
                      </a:r>
                    </a:p>
                  </a:txBody>
                  <a:tcPr marL="28817" marR="28817" marT="14408" marB="1440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effectLst/>
                      </a:endParaRPr>
                    </a:p>
                  </a:txBody>
                  <a:tcPr marL="28817" marR="28817" marT="14408" marB="1440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✓</a:t>
                      </a:r>
                    </a:p>
                  </a:txBody>
                  <a:tcPr marL="28817" marR="28817" marT="14408" marB="1440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effectLst/>
                      </a:endParaRPr>
                    </a:p>
                  </a:txBody>
                  <a:tcPr marL="28817" marR="28817" marT="14408" marB="1440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600">
                          <a:effectLst/>
                        </a:rPr>
                        <a:t>Personal / Desktop Engine (MSDE) / Enterprise Evaluation / Windows CE</a:t>
                      </a:r>
                    </a:p>
                  </a:txBody>
                  <a:tcPr marL="28817" marR="28817" marT="14408" marB="1440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409851"/>
                  </a:ext>
                </a:extLst>
              </a:tr>
              <a:tr h="374618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effectLst/>
                        </a:rPr>
                        <a:t>2005</a:t>
                      </a:r>
                    </a:p>
                  </a:txBody>
                  <a:tcPr marL="28817" marR="28817" marT="14408" marB="1440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✓</a:t>
                      </a:r>
                    </a:p>
                  </a:txBody>
                  <a:tcPr marL="28817" marR="28817" marT="14408" marB="1440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effectLst/>
                      </a:endParaRPr>
                    </a:p>
                  </a:txBody>
                  <a:tcPr marL="28817" marR="28817" marT="14408" marB="1440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✓</a:t>
                      </a:r>
                    </a:p>
                  </a:txBody>
                  <a:tcPr marL="28817" marR="28817" marT="14408" marB="1440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effectLst/>
                      </a:endParaRPr>
                    </a:p>
                  </a:txBody>
                  <a:tcPr marL="28817" marR="28817" marT="14408" marB="1440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✓</a:t>
                      </a:r>
                    </a:p>
                  </a:txBody>
                  <a:tcPr marL="28817" marR="28817" marT="14408" marB="1440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✓</a:t>
                      </a:r>
                    </a:p>
                  </a:txBody>
                  <a:tcPr marL="28817" marR="28817" marT="14408" marB="1440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✓</a:t>
                      </a:r>
                    </a:p>
                  </a:txBody>
                  <a:tcPr marL="28817" marR="28817" marT="14408" marB="1440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✓</a:t>
                      </a:r>
                    </a:p>
                  </a:txBody>
                  <a:tcPr marL="28817" marR="28817" marT="14408" marB="1440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600">
                          <a:effectLst/>
                        </a:rPr>
                        <a:t>Evaluation / Runtime</a:t>
                      </a:r>
                    </a:p>
                  </a:txBody>
                  <a:tcPr marL="28817" marR="28817" marT="14408" marB="1440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1470509"/>
                  </a:ext>
                </a:extLst>
              </a:tr>
              <a:tr h="72042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effectLst/>
                        </a:rPr>
                        <a:t>2008</a:t>
                      </a:r>
                    </a:p>
                    <a:p>
                      <a:pPr algn="ctr"/>
                      <a:r>
                        <a:rPr lang="en-US" sz="1200" b="1" dirty="0">
                          <a:effectLst/>
                        </a:rPr>
                        <a:t>2008 R2</a:t>
                      </a:r>
                    </a:p>
                  </a:txBody>
                  <a:tcPr marL="28817" marR="28817" marT="14408" marB="1440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✓</a:t>
                      </a:r>
                    </a:p>
                  </a:txBody>
                  <a:tcPr marL="28817" marR="28817" marT="14408" marB="1440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effectLst/>
                      </a:endParaRPr>
                    </a:p>
                  </a:txBody>
                  <a:tcPr marL="28817" marR="28817" marT="14408" marB="1440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✓</a:t>
                      </a:r>
                    </a:p>
                  </a:txBody>
                  <a:tcPr marL="28817" marR="28817" marT="14408" marB="1440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✓</a:t>
                      </a:r>
                    </a:p>
                  </a:txBody>
                  <a:tcPr marL="28817" marR="28817" marT="14408" marB="1440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✓</a:t>
                      </a:r>
                    </a:p>
                  </a:txBody>
                  <a:tcPr marL="28817" marR="28817" marT="14408" marB="1440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✓</a:t>
                      </a:r>
                    </a:p>
                  </a:txBody>
                  <a:tcPr marL="28817" marR="28817" marT="14408" marB="1440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✓</a:t>
                      </a:r>
                    </a:p>
                  </a:txBody>
                  <a:tcPr marL="28817" marR="28817" marT="14408" marB="1440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✓</a:t>
                      </a:r>
                    </a:p>
                  </a:txBody>
                  <a:tcPr marL="28817" marR="28817" marT="14408" marB="1440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600">
                          <a:effectLst/>
                        </a:rPr>
                        <a:t>Express with Tools / Express with Advanced Services</a:t>
                      </a:r>
                    </a:p>
                  </a:txBody>
                  <a:tcPr marL="28817" marR="28817" marT="14408" marB="1440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1736770"/>
                  </a:ext>
                </a:extLst>
              </a:tr>
              <a:tr h="374618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effectLst/>
                        </a:rPr>
                        <a:t>2012</a:t>
                      </a:r>
                    </a:p>
                  </a:txBody>
                  <a:tcPr marL="28817" marR="28817" marT="14408" marB="1440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✓</a:t>
                      </a:r>
                    </a:p>
                  </a:txBody>
                  <a:tcPr marL="28817" marR="28817" marT="14408" marB="1440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✓</a:t>
                      </a:r>
                    </a:p>
                  </a:txBody>
                  <a:tcPr marL="28817" marR="28817" marT="14408" marB="1440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✓</a:t>
                      </a:r>
                    </a:p>
                  </a:txBody>
                  <a:tcPr marL="28817" marR="28817" marT="14408" marB="1440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✓</a:t>
                      </a:r>
                    </a:p>
                  </a:txBody>
                  <a:tcPr marL="28817" marR="28817" marT="14408" marB="1440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✓</a:t>
                      </a:r>
                    </a:p>
                  </a:txBody>
                  <a:tcPr marL="28817" marR="28817" marT="14408" marB="1440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✓</a:t>
                      </a:r>
                    </a:p>
                  </a:txBody>
                  <a:tcPr marL="28817" marR="28817" marT="14408" marB="1440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effectLst/>
                      </a:endParaRPr>
                    </a:p>
                  </a:txBody>
                  <a:tcPr marL="28817" marR="28817" marT="14408" marB="1440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effectLst/>
                      </a:endParaRPr>
                    </a:p>
                  </a:txBody>
                  <a:tcPr marL="28817" marR="28817" marT="14408" marB="1440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effectLst/>
                      </a:endParaRPr>
                    </a:p>
                  </a:txBody>
                  <a:tcPr marL="28817" marR="28817" marT="14408" marB="1440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8345283"/>
                  </a:ext>
                </a:extLst>
              </a:tr>
              <a:tr h="374618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effectLst/>
                        </a:rPr>
                        <a:t>2014</a:t>
                      </a:r>
                    </a:p>
                  </a:txBody>
                  <a:tcPr marL="28817" marR="28817" marT="14408" marB="1440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✓</a:t>
                      </a:r>
                    </a:p>
                  </a:txBody>
                  <a:tcPr marL="28817" marR="28817" marT="14408" marB="1440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✓</a:t>
                      </a:r>
                    </a:p>
                  </a:txBody>
                  <a:tcPr marL="28817" marR="28817" marT="14408" marB="1440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✓</a:t>
                      </a:r>
                    </a:p>
                  </a:txBody>
                  <a:tcPr marL="28817" marR="28817" marT="14408" marB="1440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✓</a:t>
                      </a:r>
                    </a:p>
                  </a:txBody>
                  <a:tcPr marL="28817" marR="28817" marT="14408" marB="1440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✓</a:t>
                      </a:r>
                    </a:p>
                  </a:txBody>
                  <a:tcPr marL="28817" marR="28817" marT="14408" marB="1440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✓</a:t>
                      </a:r>
                    </a:p>
                  </a:txBody>
                  <a:tcPr marL="28817" marR="28817" marT="14408" marB="1440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effectLst/>
                      </a:endParaRPr>
                    </a:p>
                  </a:txBody>
                  <a:tcPr marL="28817" marR="28817" marT="14408" marB="1440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effectLst/>
                      </a:endParaRPr>
                    </a:p>
                  </a:txBody>
                  <a:tcPr marL="28817" marR="28817" marT="14408" marB="1440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>
                        <a:effectLst/>
                      </a:endParaRPr>
                    </a:p>
                  </a:txBody>
                  <a:tcPr marL="28817" marR="28817" marT="14408" marB="1440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9218865"/>
                  </a:ext>
                </a:extLst>
              </a:tr>
              <a:tr h="374618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effectLst/>
                        </a:rPr>
                        <a:t>2016</a:t>
                      </a:r>
                    </a:p>
                  </a:txBody>
                  <a:tcPr marL="28817" marR="28817" marT="14408" marB="1440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✓</a:t>
                      </a:r>
                    </a:p>
                  </a:txBody>
                  <a:tcPr marL="28817" marR="28817" marT="14408" marB="1440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effectLst/>
                      </a:endParaRPr>
                    </a:p>
                  </a:txBody>
                  <a:tcPr marL="28817" marR="28817" marT="14408" marB="1440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✓</a:t>
                      </a:r>
                    </a:p>
                  </a:txBody>
                  <a:tcPr marL="28817" marR="28817" marT="14408" marB="1440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✓</a:t>
                      </a:r>
                    </a:p>
                  </a:txBody>
                  <a:tcPr marL="28817" marR="28817" marT="14408" marB="1440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✓</a:t>
                      </a:r>
                    </a:p>
                  </a:txBody>
                  <a:tcPr marL="28817" marR="28817" marT="14408" marB="1440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✓</a:t>
                      </a:r>
                    </a:p>
                  </a:txBody>
                  <a:tcPr marL="28817" marR="28817" marT="14408" marB="1440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effectLst/>
                      </a:endParaRPr>
                    </a:p>
                  </a:txBody>
                  <a:tcPr marL="28817" marR="28817" marT="14408" marB="1440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effectLst/>
                      </a:endParaRPr>
                    </a:p>
                  </a:txBody>
                  <a:tcPr marL="28817" marR="28817" marT="14408" marB="1440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effectLst/>
                      </a:endParaRPr>
                    </a:p>
                  </a:txBody>
                  <a:tcPr marL="28817" marR="28817" marT="14408" marB="1440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3396449"/>
                  </a:ext>
                </a:extLst>
              </a:tr>
              <a:tr h="374618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effectLst/>
                        </a:rPr>
                        <a:t>2017</a:t>
                      </a:r>
                    </a:p>
                  </a:txBody>
                  <a:tcPr marL="28817" marR="28817" marT="14408" marB="1440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✓</a:t>
                      </a:r>
                    </a:p>
                  </a:txBody>
                  <a:tcPr marL="28817" marR="28817" marT="14408" marB="1440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effectLst/>
                      </a:endParaRPr>
                    </a:p>
                  </a:txBody>
                  <a:tcPr marL="28817" marR="28817" marT="14408" marB="1440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✓</a:t>
                      </a:r>
                    </a:p>
                  </a:txBody>
                  <a:tcPr marL="28817" marR="28817" marT="14408" marB="1440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✓</a:t>
                      </a:r>
                    </a:p>
                  </a:txBody>
                  <a:tcPr marL="28817" marR="28817" marT="14408" marB="1440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✓</a:t>
                      </a:r>
                    </a:p>
                  </a:txBody>
                  <a:tcPr marL="28817" marR="28817" marT="14408" marB="1440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✓</a:t>
                      </a:r>
                    </a:p>
                  </a:txBody>
                  <a:tcPr marL="28817" marR="28817" marT="14408" marB="1440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effectLst/>
                      </a:endParaRPr>
                    </a:p>
                  </a:txBody>
                  <a:tcPr marL="28817" marR="28817" marT="14408" marB="1440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effectLst/>
                      </a:endParaRPr>
                    </a:p>
                  </a:txBody>
                  <a:tcPr marL="28817" marR="28817" marT="14408" marB="1440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17" marR="28817" marT="14408" marB="1440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4240689"/>
                  </a:ext>
                </a:extLst>
              </a:tr>
              <a:tr h="374618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effectLst/>
                        </a:rPr>
                        <a:t>2019</a:t>
                      </a:r>
                    </a:p>
                  </a:txBody>
                  <a:tcPr marL="28817" marR="28817" marT="14408" marB="1440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✓</a:t>
                      </a:r>
                    </a:p>
                  </a:txBody>
                  <a:tcPr marL="28817" marR="28817" marT="14408" marB="1440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effectLst/>
                      </a:endParaRPr>
                    </a:p>
                  </a:txBody>
                  <a:tcPr marL="28817" marR="28817" marT="14408" marB="1440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✓</a:t>
                      </a:r>
                    </a:p>
                  </a:txBody>
                  <a:tcPr marL="28817" marR="28817" marT="14408" marB="1440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✓</a:t>
                      </a:r>
                    </a:p>
                  </a:txBody>
                  <a:tcPr marL="28817" marR="28817" marT="14408" marB="1440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✓</a:t>
                      </a:r>
                    </a:p>
                  </a:txBody>
                  <a:tcPr marL="28817" marR="28817" marT="14408" marB="1440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✓</a:t>
                      </a:r>
                    </a:p>
                  </a:txBody>
                  <a:tcPr marL="28817" marR="28817" marT="14408" marB="1440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effectLst/>
                      </a:endParaRPr>
                    </a:p>
                  </a:txBody>
                  <a:tcPr marL="28817" marR="28817" marT="14408" marB="1440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effectLst/>
                      </a:endParaRPr>
                    </a:p>
                  </a:txBody>
                  <a:tcPr marL="28817" marR="28817" marT="14408" marB="1440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17" marR="28817" marT="14408" marB="14408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2988142"/>
                  </a:ext>
                </a:extLst>
              </a:tr>
              <a:tr h="374618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effectLst/>
                        </a:rPr>
                        <a:t>2022</a:t>
                      </a:r>
                    </a:p>
                  </a:txBody>
                  <a:tcPr marL="28817" marR="28817" marT="14408" marB="1440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</a:rPr>
                        <a:t>✓</a:t>
                      </a:r>
                    </a:p>
                  </a:txBody>
                  <a:tcPr marL="28817" marR="28817" marT="14408" marB="1440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effectLst/>
                      </a:endParaRPr>
                    </a:p>
                  </a:txBody>
                  <a:tcPr marL="28817" marR="28817" marT="14408" marB="1440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</a:rPr>
                        <a:t>✓</a:t>
                      </a:r>
                    </a:p>
                  </a:txBody>
                  <a:tcPr marL="28817" marR="28817" marT="14408" marB="1440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</a:rPr>
                        <a:t>✓</a:t>
                      </a:r>
                    </a:p>
                  </a:txBody>
                  <a:tcPr marL="28817" marR="28817" marT="14408" marB="1440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</a:rPr>
                        <a:t>✓</a:t>
                      </a:r>
                    </a:p>
                  </a:txBody>
                  <a:tcPr marL="28817" marR="28817" marT="14408" marB="1440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</a:rPr>
                        <a:t>✓</a:t>
                      </a:r>
                    </a:p>
                  </a:txBody>
                  <a:tcPr marL="28817" marR="28817" marT="14408" marB="1440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effectLst/>
                      </a:endParaRPr>
                    </a:p>
                  </a:txBody>
                  <a:tcPr marL="28817" marR="28817" marT="14408" marB="1440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effectLst/>
                      </a:endParaRPr>
                    </a:p>
                  </a:txBody>
                  <a:tcPr marL="28817" marR="28817" marT="14408" marB="1440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17" marR="28817" marT="14408" marB="14408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22909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50935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版本与兼容性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57248403"/>
              </p:ext>
            </p:extLst>
          </p:nvPr>
        </p:nvGraphicFramePr>
        <p:xfrm>
          <a:off x="838200" y="1679577"/>
          <a:ext cx="10515598" cy="5085045"/>
        </p:xfrm>
        <a:graphic>
          <a:graphicData uri="http://schemas.openxmlformats.org/drawingml/2006/table">
            <a:tbl>
              <a:tblPr/>
              <a:tblGrid>
                <a:gridCol w="1208410">
                  <a:extLst>
                    <a:ext uri="{9D8B030D-6E8A-4147-A177-3AD203B41FA5}">
                      <a16:colId xmlns:a16="http://schemas.microsoft.com/office/drawing/2014/main" val="2354068768"/>
                    </a:ext>
                  </a:extLst>
                </a:gridCol>
                <a:gridCol w="775599">
                  <a:extLst>
                    <a:ext uri="{9D8B030D-6E8A-4147-A177-3AD203B41FA5}">
                      <a16:colId xmlns:a16="http://schemas.microsoft.com/office/drawing/2014/main" val="1893623519"/>
                    </a:ext>
                  </a:extLst>
                </a:gridCol>
                <a:gridCol w="775599">
                  <a:extLst>
                    <a:ext uri="{9D8B030D-6E8A-4147-A177-3AD203B41FA5}">
                      <a16:colId xmlns:a16="http://schemas.microsoft.com/office/drawing/2014/main" val="3485759071"/>
                    </a:ext>
                  </a:extLst>
                </a:gridCol>
                <a:gridCol w="775599">
                  <a:extLst>
                    <a:ext uri="{9D8B030D-6E8A-4147-A177-3AD203B41FA5}">
                      <a16:colId xmlns:a16="http://schemas.microsoft.com/office/drawing/2014/main" val="1604948044"/>
                    </a:ext>
                  </a:extLst>
                </a:gridCol>
                <a:gridCol w="775599">
                  <a:extLst>
                    <a:ext uri="{9D8B030D-6E8A-4147-A177-3AD203B41FA5}">
                      <a16:colId xmlns:a16="http://schemas.microsoft.com/office/drawing/2014/main" val="2623050"/>
                    </a:ext>
                  </a:extLst>
                </a:gridCol>
                <a:gridCol w="775599">
                  <a:extLst>
                    <a:ext uri="{9D8B030D-6E8A-4147-A177-3AD203B41FA5}">
                      <a16:colId xmlns:a16="http://schemas.microsoft.com/office/drawing/2014/main" val="2545764879"/>
                    </a:ext>
                  </a:extLst>
                </a:gridCol>
                <a:gridCol w="775599">
                  <a:extLst>
                    <a:ext uri="{9D8B030D-6E8A-4147-A177-3AD203B41FA5}">
                      <a16:colId xmlns:a16="http://schemas.microsoft.com/office/drawing/2014/main" val="1597939951"/>
                    </a:ext>
                  </a:extLst>
                </a:gridCol>
                <a:gridCol w="775599">
                  <a:extLst>
                    <a:ext uri="{9D8B030D-6E8A-4147-A177-3AD203B41FA5}">
                      <a16:colId xmlns:a16="http://schemas.microsoft.com/office/drawing/2014/main" val="3538750833"/>
                    </a:ext>
                  </a:extLst>
                </a:gridCol>
                <a:gridCol w="775599">
                  <a:extLst>
                    <a:ext uri="{9D8B030D-6E8A-4147-A177-3AD203B41FA5}">
                      <a16:colId xmlns:a16="http://schemas.microsoft.com/office/drawing/2014/main" val="1135705715"/>
                    </a:ext>
                  </a:extLst>
                </a:gridCol>
                <a:gridCol w="775599">
                  <a:extLst>
                    <a:ext uri="{9D8B030D-6E8A-4147-A177-3AD203B41FA5}">
                      <a16:colId xmlns:a16="http://schemas.microsoft.com/office/drawing/2014/main" val="2497021668"/>
                    </a:ext>
                  </a:extLst>
                </a:gridCol>
                <a:gridCol w="775599">
                  <a:extLst>
                    <a:ext uri="{9D8B030D-6E8A-4147-A177-3AD203B41FA5}">
                      <a16:colId xmlns:a16="http://schemas.microsoft.com/office/drawing/2014/main" val="85483375"/>
                    </a:ext>
                  </a:extLst>
                </a:gridCol>
                <a:gridCol w="775599">
                  <a:extLst>
                    <a:ext uri="{9D8B030D-6E8A-4147-A177-3AD203B41FA5}">
                      <a16:colId xmlns:a16="http://schemas.microsoft.com/office/drawing/2014/main" val="1353885622"/>
                    </a:ext>
                  </a:extLst>
                </a:gridCol>
                <a:gridCol w="775599">
                  <a:extLst>
                    <a:ext uri="{9D8B030D-6E8A-4147-A177-3AD203B41FA5}">
                      <a16:colId xmlns:a16="http://schemas.microsoft.com/office/drawing/2014/main" val="3746604322"/>
                    </a:ext>
                  </a:extLst>
                </a:gridCol>
              </a:tblGrid>
              <a:tr h="339003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>
                          <a:effectLst/>
                        </a:rPr>
                        <a:t>产品名称</a:t>
                      </a: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 gridSpan="12"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effectLst/>
                        </a:rPr>
                        <a:t>支持的兼容性级别</a:t>
                      </a: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200" dirty="0">
                        <a:effectLst/>
                      </a:endParaRP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270985"/>
                  </a:ext>
                </a:extLst>
              </a:tr>
              <a:tr h="33900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60</a:t>
                      </a: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65</a:t>
                      </a: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70</a:t>
                      </a: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80</a:t>
                      </a: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90</a:t>
                      </a: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100</a:t>
                      </a: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110</a:t>
                      </a: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120</a:t>
                      </a: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130</a:t>
                      </a: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140</a:t>
                      </a: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150</a:t>
                      </a: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160</a:t>
                      </a: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1635712"/>
                  </a:ext>
                </a:extLst>
              </a:tr>
              <a:tr h="339003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effectLst/>
                        </a:rPr>
                        <a:t>6.0</a:t>
                      </a: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✓</a:t>
                      </a: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effectLst/>
                      </a:endParaRP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effectLst/>
                      </a:endParaRP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effectLst/>
                      </a:endParaRP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effectLst/>
                      </a:endParaRP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effectLst/>
                      </a:endParaRP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effectLst/>
                      </a:endParaRP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effectLst/>
                      </a:endParaRP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effectLst/>
                      </a:endParaRP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effectLst/>
                      </a:endParaRP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effectLst/>
                      </a:endParaRP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effectLst/>
                      </a:endParaRP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526629"/>
                  </a:ext>
                </a:extLst>
              </a:tr>
              <a:tr h="339003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effectLst/>
                        </a:rPr>
                        <a:t>6.5</a:t>
                      </a: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✓</a:t>
                      </a: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✓</a:t>
                      </a: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effectLst/>
                      </a:endParaRP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effectLst/>
                      </a:endParaRP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effectLst/>
                      </a:endParaRP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effectLst/>
                      </a:endParaRP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effectLst/>
                      </a:endParaRP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effectLst/>
                      </a:endParaRP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effectLst/>
                      </a:endParaRP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effectLst/>
                      </a:endParaRP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effectLst/>
                      </a:endParaRP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effectLst/>
                      </a:endParaRP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2527589"/>
                  </a:ext>
                </a:extLst>
              </a:tr>
              <a:tr h="339003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effectLst/>
                        </a:rPr>
                        <a:t>7.0</a:t>
                      </a: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✓</a:t>
                      </a: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✓</a:t>
                      </a: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✓</a:t>
                      </a: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effectLst/>
                      </a:endParaRP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effectLst/>
                      </a:endParaRP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effectLst/>
                      </a:endParaRP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effectLst/>
                      </a:endParaRP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effectLst/>
                      </a:endParaRP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effectLst/>
                      </a:endParaRP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effectLst/>
                      </a:endParaRP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effectLst/>
                      </a:endParaRP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effectLst/>
                      </a:endParaRP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3682838"/>
                  </a:ext>
                </a:extLst>
              </a:tr>
              <a:tr h="339003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effectLst/>
                        </a:rPr>
                        <a:t>2000</a:t>
                      </a: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✓</a:t>
                      </a: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✓</a:t>
                      </a: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✓</a:t>
                      </a: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✓</a:t>
                      </a: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effectLst/>
                      </a:endParaRP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effectLst/>
                      </a:endParaRP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effectLst/>
                      </a:endParaRP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effectLst/>
                      </a:endParaRP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effectLst/>
                      </a:endParaRP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effectLst/>
                      </a:endParaRP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effectLst/>
                      </a:endParaRP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effectLst/>
                      </a:endParaRP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9785477"/>
                  </a:ext>
                </a:extLst>
              </a:tr>
              <a:tr h="339003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effectLst/>
                        </a:rPr>
                        <a:t>2005</a:t>
                      </a: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✓</a:t>
                      </a: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✓</a:t>
                      </a: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✓</a:t>
                      </a: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✓</a:t>
                      </a: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✓</a:t>
                      </a: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effectLst/>
                      </a:endParaRP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effectLst/>
                      </a:endParaRP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effectLst/>
                      </a:endParaRP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effectLst/>
                      </a:endParaRP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effectLst/>
                      </a:endParaRP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effectLst/>
                      </a:endParaRP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effectLst/>
                      </a:endParaRP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7103137"/>
                  </a:ext>
                </a:extLst>
              </a:tr>
              <a:tr h="339003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effectLst/>
                        </a:rPr>
                        <a:t>2008</a:t>
                      </a: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effectLst/>
                      </a:endParaRP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effectLst/>
                      </a:endParaRP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effectLst/>
                      </a:endParaRP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✓</a:t>
                      </a: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✓</a:t>
                      </a: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✓</a:t>
                      </a: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effectLst/>
                      </a:endParaRP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effectLst/>
                      </a:endParaRP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effectLst/>
                      </a:endParaRP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effectLst/>
                      </a:endParaRP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effectLst/>
                      </a:endParaRP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effectLst/>
                      </a:endParaRP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2861645"/>
                  </a:ext>
                </a:extLst>
              </a:tr>
              <a:tr h="339003"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>
                          <a:effectLst/>
                        </a:rPr>
                        <a:t>2008 R2</a:t>
                      </a: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effectLst/>
                      </a:endParaRP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effectLst/>
                      </a:endParaRP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effectLst/>
                      </a:endParaRP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✓</a:t>
                      </a: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✓</a:t>
                      </a: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✓</a:t>
                      </a: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effectLst/>
                      </a:endParaRP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effectLst/>
                      </a:endParaRP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effectLst/>
                      </a:endParaRP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effectLst/>
                      </a:endParaRP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effectLst/>
                      </a:endParaRP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effectLst/>
                      </a:endParaRP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1112277"/>
                  </a:ext>
                </a:extLst>
              </a:tr>
              <a:tr h="339003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effectLst/>
                        </a:rPr>
                        <a:t>2012</a:t>
                      </a: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effectLst/>
                      </a:endParaRP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effectLst/>
                      </a:endParaRP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effectLst/>
                      </a:endParaRP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effectLst/>
                      </a:endParaRP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✓</a:t>
                      </a: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✓</a:t>
                      </a: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✓</a:t>
                      </a: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effectLst/>
                      </a:endParaRP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effectLst/>
                      </a:endParaRP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effectLst/>
                      </a:endParaRP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effectLst/>
                      </a:endParaRP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effectLst/>
                      </a:endParaRP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2977341"/>
                  </a:ext>
                </a:extLst>
              </a:tr>
              <a:tr h="339003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effectLst/>
                        </a:rPr>
                        <a:t>2014</a:t>
                      </a: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effectLst/>
                      </a:endParaRP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effectLst/>
                      </a:endParaRP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effectLst/>
                      </a:endParaRP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effectLst/>
                      </a:endParaRP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effectLst/>
                      </a:endParaRP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✓</a:t>
                      </a: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✓</a:t>
                      </a: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✓</a:t>
                      </a: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effectLst/>
                      </a:endParaRP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effectLst/>
                      </a:endParaRP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effectLst/>
                      </a:endParaRP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effectLst/>
                      </a:endParaRP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5904469"/>
                  </a:ext>
                </a:extLst>
              </a:tr>
              <a:tr h="339003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effectLst/>
                        </a:rPr>
                        <a:t>2016</a:t>
                      </a: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effectLst/>
                      </a:endParaRP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effectLst/>
                      </a:endParaRP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effectLst/>
                      </a:endParaRP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effectLst/>
                      </a:endParaRP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effectLst/>
                      </a:endParaRP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✓</a:t>
                      </a: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✓</a:t>
                      </a: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✓</a:t>
                      </a: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✓</a:t>
                      </a: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effectLst/>
                      </a:endParaRP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effectLst/>
                      </a:endParaRP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effectLst/>
                      </a:endParaRP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3407849"/>
                  </a:ext>
                </a:extLst>
              </a:tr>
              <a:tr h="339003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effectLst/>
                        </a:rPr>
                        <a:t>2017</a:t>
                      </a: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effectLst/>
                      </a:endParaRP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effectLst/>
                      </a:endParaRP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effectLst/>
                      </a:endParaRP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effectLst/>
                      </a:endParaRP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effectLst/>
                      </a:endParaRP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✓</a:t>
                      </a: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✓</a:t>
                      </a: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✓</a:t>
                      </a: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✓</a:t>
                      </a: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✓</a:t>
                      </a: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effectLst/>
                      </a:endParaRP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effectLst/>
                      </a:endParaRP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8872731"/>
                  </a:ext>
                </a:extLst>
              </a:tr>
              <a:tr h="339003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effectLst/>
                        </a:rPr>
                        <a:t>2019</a:t>
                      </a: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effectLst/>
                      </a:endParaRP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effectLst/>
                      </a:endParaRP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effectLst/>
                      </a:endParaRP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effectLst/>
                      </a:endParaRP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effectLst/>
                      </a:endParaRP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✓</a:t>
                      </a: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✓</a:t>
                      </a: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✓</a:t>
                      </a: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✓</a:t>
                      </a: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✓</a:t>
                      </a: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✓</a:t>
                      </a: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effectLst/>
                      </a:endParaRP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6155336"/>
                  </a:ext>
                </a:extLst>
              </a:tr>
              <a:tr h="339003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effectLst/>
                        </a:rPr>
                        <a:t>2022</a:t>
                      </a: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effectLst/>
                      </a:endParaRP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effectLst/>
                      </a:endParaRP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effectLst/>
                      </a:endParaRP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effectLst/>
                      </a:endParaRP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effectLst/>
                      </a:endParaRP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</a:rPr>
                        <a:t>✓</a:t>
                      </a: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</a:rPr>
                        <a:t>✓</a:t>
                      </a: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</a:rPr>
                        <a:t>✓</a:t>
                      </a: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</a:rPr>
                        <a:t>✓</a:t>
                      </a: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</a:rPr>
                        <a:t>✓</a:t>
                      </a: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</a:rPr>
                        <a:t>✓</a:t>
                      </a: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</a:rPr>
                        <a:t>✓</a:t>
                      </a: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60374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06190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各版本限制（</a:t>
            </a:r>
            <a:r>
              <a:rPr lang="en-US" altLang="zh-CN" dirty="0"/>
              <a:t>2022</a:t>
            </a:r>
            <a:r>
              <a:rPr lang="zh-CN" altLang="en-US" dirty="0"/>
              <a:t>举例）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12798256"/>
              </p:ext>
            </p:extLst>
          </p:nvPr>
        </p:nvGraphicFramePr>
        <p:xfrm>
          <a:off x="838200" y="1825625"/>
          <a:ext cx="10515606" cy="4450506"/>
        </p:xfrm>
        <a:graphic>
          <a:graphicData uri="http://schemas.openxmlformats.org/drawingml/2006/table">
            <a:tbl>
              <a:tblPr/>
              <a:tblGrid>
                <a:gridCol w="2237516">
                  <a:extLst>
                    <a:ext uri="{9D8B030D-6E8A-4147-A177-3AD203B41FA5}">
                      <a16:colId xmlns:a16="http://schemas.microsoft.com/office/drawing/2014/main" val="2185661637"/>
                    </a:ext>
                  </a:extLst>
                </a:gridCol>
                <a:gridCol w="1267686">
                  <a:extLst>
                    <a:ext uri="{9D8B030D-6E8A-4147-A177-3AD203B41FA5}">
                      <a16:colId xmlns:a16="http://schemas.microsoft.com/office/drawing/2014/main" val="2271381507"/>
                    </a:ext>
                  </a:extLst>
                </a:gridCol>
                <a:gridCol w="1752601">
                  <a:extLst>
                    <a:ext uri="{9D8B030D-6E8A-4147-A177-3AD203B41FA5}">
                      <a16:colId xmlns:a16="http://schemas.microsoft.com/office/drawing/2014/main" val="3892664443"/>
                    </a:ext>
                  </a:extLst>
                </a:gridCol>
                <a:gridCol w="1752601">
                  <a:extLst>
                    <a:ext uri="{9D8B030D-6E8A-4147-A177-3AD203B41FA5}">
                      <a16:colId xmlns:a16="http://schemas.microsoft.com/office/drawing/2014/main" val="3684862338"/>
                    </a:ext>
                  </a:extLst>
                </a:gridCol>
                <a:gridCol w="1752601">
                  <a:extLst>
                    <a:ext uri="{9D8B030D-6E8A-4147-A177-3AD203B41FA5}">
                      <a16:colId xmlns:a16="http://schemas.microsoft.com/office/drawing/2014/main" val="2657110736"/>
                    </a:ext>
                  </a:extLst>
                </a:gridCol>
                <a:gridCol w="1752601">
                  <a:extLst>
                    <a:ext uri="{9D8B030D-6E8A-4147-A177-3AD203B41FA5}">
                      <a16:colId xmlns:a16="http://schemas.microsoft.com/office/drawing/2014/main" val="2093538650"/>
                    </a:ext>
                  </a:extLst>
                </a:gridCol>
              </a:tblGrid>
              <a:tr h="315349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 dirty="0">
                          <a:effectLst/>
                        </a:rPr>
                        <a:t>Feature</a:t>
                      </a:r>
                    </a:p>
                  </a:txBody>
                  <a:tcPr marL="21648" marR="21648" marT="10824" marB="108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1">
                          <a:effectLst/>
                        </a:rPr>
                        <a:t>Enterprise</a:t>
                      </a:r>
                    </a:p>
                  </a:txBody>
                  <a:tcPr marL="21648" marR="21648" marT="10824" marB="108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1">
                          <a:effectLst/>
                        </a:rPr>
                        <a:t>Standard</a:t>
                      </a:r>
                    </a:p>
                  </a:txBody>
                  <a:tcPr marL="21648" marR="21648" marT="10824" marB="108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1">
                          <a:effectLst/>
                        </a:rPr>
                        <a:t>Web</a:t>
                      </a:r>
                    </a:p>
                  </a:txBody>
                  <a:tcPr marL="21648" marR="21648" marT="10824" marB="108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1" dirty="0">
                          <a:effectLst/>
                        </a:rPr>
                        <a:t>Express</a:t>
                      </a:r>
                    </a:p>
                    <a:p>
                      <a:pPr algn="ctr" fontAlgn="t"/>
                      <a:r>
                        <a:rPr lang="en-US" sz="1000" b="1" dirty="0">
                          <a:effectLst/>
                        </a:rPr>
                        <a:t>With Advanced Services</a:t>
                      </a:r>
                    </a:p>
                  </a:txBody>
                  <a:tcPr marL="21648" marR="21648" marT="10824" marB="108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1" dirty="0">
                          <a:effectLst/>
                        </a:rPr>
                        <a:t>Express</a:t>
                      </a:r>
                    </a:p>
                  </a:txBody>
                  <a:tcPr marL="21648" marR="21648" marT="10824" marB="108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2216884"/>
                  </a:ext>
                </a:extLst>
              </a:tr>
              <a:tr h="537887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</a:rPr>
                        <a:t>Maximum compute capacity used by a single instance - SQL Server Database Engine</a:t>
                      </a:r>
                      <a:r>
                        <a:rPr lang="en-US" sz="1000" baseline="30000">
                          <a:effectLst/>
                        </a:rPr>
                        <a:t>1</a:t>
                      </a:r>
                      <a:endParaRPr lang="en-US" sz="1000">
                        <a:effectLst/>
                      </a:endParaRPr>
                    </a:p>
                  </a:txBody>
                  <a:tcPr marL="21648" marR="21648" marT="10824" marB="108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>
                          <a:effectLst/>
                        </a:rPr>
                        <a:t>Operating system maximum</a:t>
                      </a:r>
                    </a:p>
                  </a:txBody>
                  <a:tcPr marL="21648" marR="21648" marT="10824" marB="108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>
                          <a:effectLst/>
                        </a:rPr>
                        <a:t>Limited to lesser of 4 sockets or 24 cores</a:t>
                      </a:r>
                    </a:p>
                  </a:txBody>
                  <a:tcPr marL="21648" marR="21648" marT="10824" marB="108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>
                          <a:effectLst/>
                        </a:rPr>
                        <a:t>Limited to lesser of 4 sockets or 16 cores</a:t>
                      </a:r>
                    </a:p>
                  </a:txBody>
                  <a:tcPr marL="21648" marR="21648" marT="10824" marB="108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>
                          <a:effectLst/>
                        </a:rPr>
                        <a:t>Limited to lesser of 1 socket or 4 cores</a:t>
                      </a:r>
                    </a:p>
                  </a:txBody>
                  <a:tcPr marL="21648" marR="21648" marT="10824" marB="108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>
                          <a:effectLst/>
                        </a:rPr>
                        <a:t>Limited to lesser of 1 socket or 4 cores</a:t>
                      </a:r>
                    </a:p>
                  </a:txBody>
                  <a:tcPr marL="21648" marR="21648" marT="10824" marB="108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7507988"/>
                  </a:ext>
                </a:extLst>
              </a:tr>
              <a:tr h="537887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</a:rPr>
                        <a:t>Maximum compute capacity used by a single instance - Analysis Services or Reporting Services</a:t>
                      </a:r>
                    </a:p>
                  </a:txBody>
                  <a:tcPr marL="21648" marR="21648" marT="10824" marB="108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>
                          <a:effectLst/>
                        </a:rPr>
                        <a:t>Operating system maximum</a:t>
                      </a:r>
                    </a:p>
                  </a:txBody>
                  <a:tcPr marL="21648" marR="21648" marT="10824" marB="108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dirty="0">
                          <a:effectLst/>
                        </a:rPr>
                        <a:t>Limited to lesser of 4 sockets or 24 cores</a:t>
                      </a:r>
                    </a:p>
                  </a:txBody>
                  <a:tcPr marL="21648" marR="21648" marT="10824" marB="108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>
                          <a:effectLst/>
                        </a:rPr>
                        <a:t>Limited to lesser of 4 sockets or 16 cores</a:t>
                      </a:r>
                    </a:p>
                  </a:txBody>
                  <a:tcPr marL="21648" marR="21648" marT="10824" marB="108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>
                          <a:effectLst/>
                        </a:rPr>
                        <a:t>Limited to lesser of 1 socket or 4 cores</a:t>
                      </a:r>
                    </a:p>
                  </a:txBody>
                  <a:tcPr marL="21648" marR="21648" marT="10824" marB="108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>
                          <a:effectLst/>
                        </a:rPr>
                        <a:t>Limited to lesser of 1 socket or 4 cores</a:t>
                      </a:r>
                    </a:p>
                  </a:txBody>
                  <a:tcPr marL="21648" marR="21648" marT="10824" marB="108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5521123"/>
                  </a:ext>
                </a:extLst>
              </a:tr>
              <a:tr h="537887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</a:rPr>
                        <a:t>Maximum memory for buffer pool per instance of SQL Server Database Engine</a:t>
                      </a:r>
                    </a:p>
                  </a:txBody>
                  <a:tcPr marL="21648" marR="21648" marT="10824" marB="108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dirty="0">
                          <a:effectLst/>
                        </a:rPr>
                        <a:t>Operating System Maximum</a:t>
                      </a:r>
                    </a:p>
                  </a:txBody>
                  <a:tcPr marL="21648" marR="21648" marT="10824" marB="108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>
                          <a:effectLst/>
                        </a:rPr>
                        <a:t>128 GB</a:t>
                      </a:r>
                    </a:p>
                  </a:txBody>
                  <a:tcPr marL="21648" marR="21648" marT="10824" marB="108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>
                          <a:effectLst/>
                        </a:rPr>
                        <a:t>64 GB</a:t>
                      </a:r>
                    </a:p>
                  </a:txBody>
                  <a:tcPr marL="21648" marR="21648" marT="10824" marB="108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>
                          <a:effectLst/>
                        </a:rPr>
                        <a:t>1410 MB</a:t>
                      </a:r>
                    </a:p>
                  </a:txBody>
                  <a:tcPr marL="21648" marR="21648" marT="10824" marB="108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>
                          <a:effectLst/>
                        </a:rPr>
                        <a:t>1410 MB</a:t>
                      </a:r>
                    </a:p>
                  </a:txBody>
                  <a:tcPr marL="21648" marR="21648" marT="10824" marB="108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2911578"/>
                  </a:ext>
                </a:extLst>
              </a:tr>
              <a:tr h="537887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</a:rPr>
                        <a:t>Maximum memory for Columnstore segment cache per instance of SQL Server Database Engine</a:t>
                      </a:r>
                    </a:p>
                  </a:txBody>
                  <a:tcPr marL="21648" marR="21648" marT="10824" marB="108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>
                          <a:effectLst/>
                        </a:rPr>
                        <a:t>Unlimited memory</a:t>
                      </a:r>
                    </a:p>
                  </a:txBody>
                  <a:tcPr marL="21648" marR="21648" marT="10824" marB="108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>
                          <a:effectLst/>
                        </a:rPr>
                        <a:t>32 GB</a:t>
                      </a:r>
                    </a:p>
                  </a:txBody>
                  <a:tcPr marL="21648" marR="21648" marT="10824" marB="108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>
                          <a:effectLst/>
                        </a:rPr>
                        <a:t>16 GB</a:t>
                      </a:r>
                    </a:p>
                  </a:txBody>
                  <a:tcPr marL="21648" marR="21648" marT="10824" marB="108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>
                          <a:effectLst/>
                        </a:rPr>
                        <a:t>352 MB</a:t>
                      </a:r>
                    </a:p>
                  </a:txBody>
                  <a:tcPr marL="21648" marR="21648" marT="10824" marB="108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>
                          <a:effectLst/>
                        </a:rPr>
                        <a:t>352 MB</a:t>
                      </a:r>
                    </a:p>
                  </a:txBody>
                  <a:tcPr marL="21648" marR="21648" marT="10824" marB="108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7075000"/>
                  </a:ext>
                </a:extLst>
              </a:tr>
              <a:tr h="537887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</a:rPr>
                        <a:t>Maximum memory-optimized data size per database in SQL Server Database Engine</a:t>
                      </a:r>
                    </a:p>
                  </a:txBody>
                  <a:tcPr marL="21648" marR="21648" marT="10824" marB="108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>
                          <a:effectLst/>
                        </a:rPr>
                        <a:t>Unlimited memory</a:t>
                      </a:r>
                    </a:p>
                  </a:txBody>
                  <a:tcPr marL="21648" marR="21648" marT="10824" marB="108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>
                          <a:effectLst/>
                        </a:rPr>
                        <a:t>32 GB</a:t>
                      </a:r>
                    </a:p>
                  </a:txBody>
                  <a:tcPr marL="21648" marR="21648" marT="10824" marB="108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>
                          <a:effectLst/>
                        </a:rPr>
                        <a:t>16 GB</a:t>
                      </a:r>
                    </a:p>
                  </a:txBody>
                  <a:tcPr marL="21648" marR="21648" marT="10824" marB="108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>
                          <a:effectLst/>
                        </a:rPr>
                        <a:t>352 MB</a:t>
                      </a:r>
                    </a:p>
                  </a:txBody>
                  <a:tcPr marL="21648" marR="21648" marT="10824" marB="108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>
                          <a:effectLst/>
                        </a:rPr>
                        <a:t>352 MB</a:t>
                      </a:r>
                    </a:p>
                  </a:txBody>
                  <a:tcPr marL="21648" marR="21648" marT="10824" marB="108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569386"/>
                  </a:ext>
                </a:extLst>
              </a:tr>
              <a:tr h="550898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</a:rPr>
                        <a:t>Maximum memory utilized per instance of Analysis Services</a:t>
                      </a:r>
                    </a:p>
                  </a:txBody>
                  <a:tcPr marL="21648" marR="21648" marT="10824" marB="108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>
                          <a:effectLst/>
                        </a:rPr>
                        <a:t>Operating System Maximum</a:t>
                      </a:r>
                    </a:p>
                  </a:txBody>
                  <a:tcPr marL="21648" marR="21648" marT="10824" marB="108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>
                          <a:effectLst/>
                        </a:rPr>
                        <a:t>16 GB </a:t>
                      </a:r>
                      <a:r>
                        <a:rPr lang="en-US" sz="1200" baseline="30000">
                          <a:effectLst/>
                        </a:rPr>
                        <a:t>2</a:t>
                      </a:r>
                      <a:br>
                        <a:rPr lang="en-US" sz="1200">
                          <a:effectLst/>
                        </a:rPr>
                      </a:br>
                      <a:br>
                        <a:rPr lang="en-US" sz="1200">
                          <a:effectLst/>
                        </a:rPr>
                      </a:br>
                      <a:r>
                        <a:rPr lang="en-US" sz="1200">
                          <a:effectLst/>
                        </a:rPr>
                        <a:t>64 GB </a:t>
                      </a:r>
                      <a:r>
                        <a:rPr lang="en-US" sz="1200" baseline="30000">
                          <a:effectLst/>
                        </a:rPr>
                        <a:t>3</a:t>
                      </a:r>
                      <a:endParaRPr lang="en-US" sz="1200">
                        <a:effectLst/>
                      </a:endParaRPr>
                    </a:p>
                  </a:txBody>
                  <a:tcPr marL="21648" marR="21648" marT="10824" marB="108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>
                          <a:effectLst/>
                        </a:rPr>
                        <a:t>N/A</a:t>
                      </a:r>
                    </a:p>
                  </a:txBody>
                  <a:tcPr marL="21648" marR="21648" marT="10824" marB="108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>
                          <a:effectLst/>
                        </a:rPr>
                        <a:t>N/A</a:t>
                      </a:r>
                    </a:p>
                  </a:txBody>
                  <a:tcPr marL="21648" marR="21648" marT="10824" marB="108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>
                          <a:effectLst/>
                        </a:rPr>
                        <a:t>N/A</a:t>
                      </a:r>
                    </a:p>
                  </a:txBody>
                  <a:tcPr marL="21648" marR="21648" marT="10824" marB="108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3256608"/>
                  </a:ext>
                </a:extLst>
              </a:tr>
              <a:tr h="315349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</a:rPr>
                        <a:t>Maximum memory utilized per instance of Reporting Services</a:t>
                      </a:r>
                    </a:p>
                  </a:txBody>
                  <a:tcPr marL="21648" marR="21648" marT="10824" marB="108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>
                          <a:effectLst/>
                        </a:rPr>
                        <a:t>Operating System Maximum</a:t>
                      </a:r>
                    </a:p>
                  </a:txBody>
                  <a:tcPr marL="21648" marR="21648" marT="10824" marB="108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>
                          <a:effectLst/>
                        </a:rPr>
                        <a:t>64 GB</a:t>
                      </a:r>
                    </a:p>
                  </a:txBody>
                  <a:tcPr marL="21648" marR="21648" marT="10824" marB="108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>
                          <a:effectLst/>
                        </a:rPr>
                        <a:t>64 GB</a:t>
                      </a:r>
                    </a:p>
                  </a:txBody>
                  <a:tcPr marL="21648" marR="21648" marT="10824" marB="108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>
                          <a:effectLst/>
                        </a:rPr>
                        <a:t>4 GB</a:t>
                      </a:r>
                    </a:p>
                  </a:txBody>
                  <a:tcPr marL="21648" marR="21648" marT="10824" marB="108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>
                          <a:effectLst/>
                        </a:rPr>
                        <a:t>N/A</a:t>
                      </a:r>
                    </a:p>
                  </a:txBody>
                  <a:tcPr marL="21648" marR="21648" marT="10824" marB="108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6267890"/>
                  </a:ext>
                </a:extLst>
              </a:tr>
              <a:tr h="537887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</a:rPr>
                        <a:t>Maximum relational database size</a:t>
                      </a:r>
                    </a:p>
                  </a:txBody>
                  <a:tcPr marL="21648" marR="21648" marT="10824" marB="108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>
                          <a:effectLst/>
                        </a:rPr>
                        <a:t>524 PB</a:t>
                      </a:r>
                    </a:p>
                  </a:txBody>
                  <a:tcPr marL="21648" marR="21648" marT="10824" marB="108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>
                          <a:effectLst/>
                        </a:rPr>
                        <a:t>524 PB</a:t>
                      </a:r>
                    </a:p>
                  </a:txBody>
                  <a:tcPr marL="21648" marR="21648" marT="10824" marB="108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>
                          <a:effectLst/>
                        </a:rPr>
                        <a:t>524 PB</a:t>
                      </a:r>
                    </a:p>
                  </a:txBody>
                  <a:tcPr marL="21648" marR="21648" marT="10824" marB="108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>
                          <a:solidFill>
                            <a:srgbClr val="FF0000"/>
                          </a:solidFill>
                          <a:effectLst/>
                        </a:rPr>
                        <a:t>10 GB</a:t>
                      </a:r>
                    </a:p>
                  </a:txBody>
                  <a:tcPr marL="21648" marR="21648" marT="10824" marB="108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</a:rPr>
                        <a:t>10 GB</a:t>
                      </a:r>
                    </a:p>
                  </a:txBody>
                  <a:tcPr marL="21648" marR="21648" marT="10824" marB="108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27343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15844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授权方式及价格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处理器许可证</a:t>
            </a:r>
            <a:endParaRPr lang="en-US" altLang="zh-CN" dirty="0"/>
          </a:p>
          <a:p>
            <a:pPr lvl="1"/>
            <a:r>
              <a:rPr lang="zh-CN" altLang="en-US" dirty="0"/>
              <a:t>许可证取决于安装的物理处理器数。 适用于大量客户端使用的应用。</a:t>
            </a:r>
            <a:endParaRPr lang="en-US" altLang="zh-CN" dirty="0"/>
          </a:p>
          <a:p>
            <a:r>
              <a:rPr lang="zh-CN" altLang="en-US" dirty="0"/>
              <a:t>服务器</a:t>
            </a:r>
            <a:r>
              <a:rPr lang="en-US" altLang="zh-CN" dirty="0"/>
              <a:t>/CAL </a:t>
            </a:r>
            <a:r>
              <a:rPr lang="zh-CN" altLang="en-US" dirty="0"/>
              <a:t>许可证</a:t>
            </a:r>
            <a:endParaRPr lang="en-US" altLang="zh-CN" dirty="0"/>
          </a:p>
          <a:p>
            <a:pPr lvl="1"/>
            <a:r>
              <a:rPr lang="zh-CN" altLang="en-US" dirty="0"/>
              <a:t>许可证取决于要访问的用户或设备数。 访问量小，适合小规模使用。</a:t>
            </a:r>
            <a:endParaRPr lang="en-US" altLang="zh-CN" dirty="0"/>
          </a:p>
          <a:p>
            <a:pPr lvl="1"/>
            <a:endParaRPr lang="en-US" dirty="0"/>
          </a:p>
          <a:p>
            <a:r>
              <a:rPr lang="zh-CN" altLang="en-US" dirty="0"/>
              <a:t>价格范围</a:t>
            </a:r>
            <a:endParaRPr lang="en-US" altLang="zh-CN" dirty="0"/>
          </a:p>
          <a:p>
            <a:pPr lvl="1"/>
            <a:r>
              <a:rPr lang="en-US" dirty="0"/>
              <a:t>2019</a:t>
            </a:r>
            <a:r>
              <a:rPr lang="zh-CN" altLang="en-US" dirty="0"/>
              <a:t>企业版无限用户：</a:t>
            </a:r>
            <a:r>
              <a:rPr lang="en-US" altLang="zh-CN" dirty="0"/>
              <a:t>25000</a:t>
            </a:r>
            <a:r>
              <a:rPr lang="zh-CN" altLang="en-US" dirty="0"/>
              <a:t>左右</a:t>
            </a:r>
            <a:endParaRPr lang="en-US" altLang="zh-CN" dirty="0"/>
          </a:p>
          <a:p>
            <a:pPr lvl="1"/>
            <a:r>
              <a:rPr lang="en-US" dirty="0"/>
              <a:t>2019</a:t>
            </a:r>
            <a:r>
              <a:rPr lang="zh-CN" altLang="en-US" dirty="0"/>
              <a:t>标准版</a:t>
            </a:r>
            <a:r>
              <a:rPr lang="en-US" altLang="zh-CN" dirty="0"/>
              <a:t>5</a:t>
            </a:r>
            <a:r>
              <a:rPr lang="zh-CN" altLang="en-US" dirty="0"/>
              <a:t>用户：</a:t>
            </a:r>
            <a:r>
              <a:rPr lang="en-US" altLang="zh-CN" dirty="0"/>
              <a:t>3000</a:t>
            </a:r>
            <a:r>
              <a:rPr lang="zh-CN" altLang="en-US" dirty="0"/>
              <a:t>左右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13923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6D19"/>
      </a:accent1>
      <a:accent2>
        <a:srgbClr val="FBAE46"/>
      </a:accent2>
      <a:accent3>
        <a:srgbClr val="FFC000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fon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PLUS-清新风互联网行业汇报模板">
  <a:themeElements>
    <a:clrScheme name="互联网清新风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0B7FF"/>
      </a:accent1>
      <a:accent2>
        <a:srgbClr val="FFC000"/>
      </a:accent2>
      <a:accent3>
        <a:srgbClr val="A5A5A5"/>
      </a:accent3>
      <a:accent4>
        <a:srgbClr val="C00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黑体+Arial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PLUS-清新风互联网行业汇报模板" id="{5B9CB862-E357-4618-BB85-4394365D5B7D}" vid="{6D8FA4C5-EB57-4803-8132-3986E8F1E2C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</TotalTime>
  <Words>843</Words>
  <Application>Microsoft Office PowerPoint</Application>
  <PresentationFormat>宽屏</PresentationFormat>
  <Paragraphs>251</Paragraphs>
  <Slides>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1_Office Theme</vt:lpstr>
      <vt:lpstr>OfficePLUS-清新风互联网行业汇报模板</vt:lpstr>
      <vt:lpstr>旺财学 SQL Server</vt:lpstr>
      <vt:lpstr>SQL Server历史</vt:lpstr>
      <vt:lpstr>资源推荐</vt:lpstr>
      <vt:lpstr>PowerPoint 演示文稿</vt:lpstr>
      <vt:lpstr>产品版本</vt:lpstr>
      <vt:lpstr>版本与兼容性</vt:lpstr>
      <vt:lpstr>各版本限制（2022举例）</vt:lpstr>
      <vt:lpstr>授权方式及价格</vt:lpstr>
    </vt:vector>
  </TitlesOfParts>
  <Company>崔文远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旺财学SQL Server</dc:title>
  <dc:creator>Troy Cui; Will Cui</dc:creator>
  <dc:description>旺财码农崔文远，旺财学系列，旺财学编程，旺财软件</dc:description>
  <cp:lastModifiedBy>Will</cp:lastModifiedBy>
  <cp:revision>54</cp:revision>
  <dcterms:created xsi:type="dcterms:W3CDTF">2023-01-09T00:53:57Z</dcterms:created>
  <dcterms:modified xsi:type="dcterms:W3CDTF">2023-01-10T06:28:30Z</dcterms:modified>
</cp:coreProperties>
</file>