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20"/>
  </p:handoutMasterIdLst>
  <p:sldIdLst>
    <p:sldId id="310" r:id="rId4"/>
    <p:sldId id="11088898" r:id="rId6"/>
    <p:sldId id="11088899" r:id="rId7"/>
    <p:sldId id="11088900" r:id="rId8"/>
    <p:sldId id="11088901" r:id="rId9"/>
    <p:sldId id="11088904" r:id="rId10"/>
    <p:sldId id="11088902" r:id="rId11"/>
    <p:sldId id="11088903" r:id="rId12"/>
    <p:sldId id="11088909" r:id="rId13"/>
    <p:sldId id="11088913" r:id="rId14"/>
    <p:sldId id="11088914" r:id="rId15"/>
    <p:sldId id="11088915" r:id="rId16"/>
    <p:sldId id="11088916" r:id="rId17"/>
    <p:sldId id="11088917" r:id="rId18"/>
    <p:sldId id="11088918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8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4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F118-2243-4AAA-9388-16ACF10E7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22DC6-3DC8-4761-B63F-6970FA3229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16/6/9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22D5AB-C73F-45D5-A822-5758B4D6988F}" type="slidenum">
              <a:rPr lang="en-US" altLang="zh-CN" sz="1800" smtClean="0">
                <a:latin typeface="Arial" panose="020B0604020202020204" pitchFamily="34" charset="0"/>
              </a:rPr>
            </a:fld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middle2\\05\subject_holdright_81,122,17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584211" y="280610"/>
            <a:ext cx="7017617" cy="4571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319" y="3624263"/>
            <a:ext cx="6349365" cy="5165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2082166"/>
            <a:ext cx="6350000" cy="13989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240231" y="2390139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240231" y="3329354"/>
            <a:ext cx="5767705" cy="421591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00775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3809983" y="3538538"/>
            <a:ext cx="4538680" cy="518911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457200" marR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3809982" y="2237740"/>
            <a:ext cx="4572036" cy="117221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00775"/>
            <a:ext cx="720090" cy="6572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00775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379244"/>
            <a:ext cx="1620202" cy="147875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79244"/>
            <a:ext cx="1620202" cy="14787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0D79-70B1-44F1-93A5-D75FFF050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CAA3-D770-4A2E-AEB7-C8FE863C03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43.xml"/><Relationship Id="rId2" Type="http://schemas.openxmlformats.org/officeDocument/2006/relationships/image" Target="../media/image13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5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6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0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555566"/>
            <a:ext cx="12190413" cy="761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88888" y="6934190"/>
            <a:ext cx="273093" cy="30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46794" rIns="89988" bIns="46794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FFFFFF"/>
                </a:solidFill>
              </a:rPr>
              <a:t>1</a:t>
            </a:r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848081" y="2061026"/>
            <a:ext cx="8711834" cy="8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6794" rIns="89988" bIns="46794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纳瓦电子（上海）有限公司</a:t>
            </a:r>
            <a:endParaRPr lang="zh-CN" altLang="zh-CN" sz="4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6625" y="3182034"/>
            <a:ext cx="546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雷达系统方案介绍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2.2 LCA变道辅助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变道辅助功能旨在帮助自车驾驶员进行变道操作。系统监测位于 BSD 探测区域后面区域的目标，并且当有目标车辆从相邻车道后方快速靠近时提供报警。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自身车辆的了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LCA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LCA 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时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，LCA 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8661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LCA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1990" y="3383280"/>
            <a:ext cx="58299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sz="2000" b="1"/>
              <a:t>LCA </a:t>
            </a:r>
            <a:r>
              <a:rPr lang="zh-CN" altLang="en-US" sz="2000" b="1"/>
              <a:t>Activation Conditions /</a:t>
            </a:r>
            <a:r>
              <a:rPr lang="en-US" altLang="zh-CN" sz="2000" b="1"/>
              <a:t>LCA </a:t>
            </a:r>
            <a:r>
              <a:rPr lang="zh-CN" altLang="en-US" sz="2000" b="1"/>
              <a:t>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en-US" altLang="zh-CN"/>
              <a:t>LCA</a:t>
            </a:r>
            <a:r>
              <a:rPr lang="zh-CN" altLang="en-US"/>
              <a:t> function enabled. / </a:t>
            </a:r>
            <a:r>
              <a:rPr lang="en-US" altLang="zh-CN"/>
              <a:t>LCA</a:t>
            </a:r>
            <a:r>
              <a:rPr lang="zh-CN" altLang="en-US"/>
              <a:t> 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D</a:t>
            </a:r>
            <a:r>
              <a:rPr lang="zh-CN" altLang="en-US"/>
              <a:t>. / 挡位 </a:t>
            </a:r>
            <a:r>
              <a:rPr lang="en-US" altLang="zh-CN"/>
              <a:t>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5. The vehicle drives above activation speed (15km/h). /车辆速度在激活速度(15km/h)以上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765175"/>
            <a:ext cx="5034915" cy="5464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2.3 DOW开门预警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300" y="890905"/>
            <a:ext cx="4999355" cy="5480685"/>
          </a:xfrm>
          <a:prstGeom prst="rect">
            <a:avLst/>
          </a:prstGeom>
        </p:spPr>
      </p:pic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DOW 可以帮助驾驶员或乘客在开门，左右两侧有车辆驶来时，避免事故发生。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DOW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DOW 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内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，DOW 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8310" y="6497320"/>
            <a:ext cx="1013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DOW 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1990" y="3383280"/>
            <a:ext cx="582993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zh-CN" altLang="en-US" sz="2000" b="1"/>
              <a:t>DOW Activation Conditions /DOW 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DOW function enabled. / DOW 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P. / 挡位 P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5. Subject vehicle has stopped. /自车停车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2.4 RCTA后方交通预警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RCTA 可以辅助驾驶员在倒车时，对于可能横穿倒车路径的车辆进行监测并向驾驶员提供报警。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RCTA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RCTA 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内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RCTA 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10170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RCTA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1990" y="3383280"/>
            <a:ext cx="582993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sz="2000" b="1"/>
              <a:t>RCTA </a:t>
            </a:r>
            <a:r>
              <a:rPr lang="zh-CN" altLang="en-US" sz="2000" b="1"/>
              <a:t>Activation Conditions /</a:t>
            </a:r>
            <a:r>
              <a:rPr lang="en-US" altLang="zh-CN" sz="2000" b="1"/>
              <a:t>RCTA </a:t>
            </a:r>
            <a:r>
              <a:rPr lang="zh-CN" altLang="en-US" sz="2000" b="1"/>
              <a:t>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en-US" altLang="zh-CN"/>
              <a:t>RCTA</a:t>
            </a:r>
            <a:r>
              <a:rPr lang="zh-CN" altLang="en-US"/>
              <a:t> function enabled. / </a:t>
            </a:r>
            <a:r>
              <a:rPr lang="en-US" altLang="zh-CN"/>
              <a:t>RCTA</a:t>
            </a:r>
            <a:r>
              <a:rPr lang="zh-CN" altLang="en-US"/>
              <a:t> 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R</a:t>
            </a:r>
            <a:r>
              <a:rPr lang="zh-CN" altLang="en-US"/>
              <a:t>. / 挡位 </a:t>
            </a:r>
            <a:r>
              <a:rPr lang="en-US" altLang="zh-CN"/>
              <a:t>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765175"/>
            <a:ext cx="4889500" cy="5507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2.5 RCW后碰撞预警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RCW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可以帮助驾驶员或乘客在开门，左右两侧有车辆驶来时，避免事故发生。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RCW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RCW 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内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，RCW 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1048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RCW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1990" y="3251200"/>
            <a:ext cx="58299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zh-CN" altLang="en-US" sz="2000" b="1"/>
              <a:t>RCW</a:t>
            </a:r>
            <a:r>
              <a:rPr lang="en-US" altLang="zh-CN" sz="2000" b="1"/>
              <a:t> </a:t>
            </a:r>
            <a:r>
              <a:rPr lang="zh-CN" altLang="en-US" sz="2000" b="1"/>
              <a:t>Activation Conditions /</a:t>
            </a:r>
            <a:r>
              <a:rPr lang="en-US" altLang="zh-CN" sz="2000" b="1"/>
              <a:t>RCW </a:t>
            </a:r>
            <a:r>
              <a:rPr lang="zh-CN" altLang="en-US" sz="2000" b="1"/>
              <a:t>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RCW</a:t>
            </a:r>
            <a:r>
              <a:rPr lang="en-US" altLang="zh-CN"/>
              <a:t> </a:t>
            </a:r>
            <a:r>
              <a:rPr lang="zh-CN" altLang="en-US"/>
              <a:t>function enabled. / RCW</a:t>
            </a:r>
            <a:r>
              <a:rPr lang="en-US" altLang="zh-CN"/>
              <a:t> </a:t>
            </a:r>
            <a:r>
              <a:rPr lang="zh-CN" altLang="en-US"/>
              <a:t>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D</a:t>
            </a:r>
            <a:r>
              <a:rPr lang="zh-CN" altLang="en-US"/>
              <a:t>. / 挡位 </a:t>
            </a:r>
            <a:r>
              <a:rPr lang="en-US" altLang="zh-CN"/>
              <a:t>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5. The vehicle drives above activation speed (0km/h). /车辆速度在激活速度(0km/h)以上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765175"/>
            <a:ext cx="4913630" cy="5614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2.6 FCTA </a:t>
            </a:r>
            <a:r>
              <a:rPr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前</a:t>
            </a: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方交通预警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FCTA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 可以帮助探测前方车辆、行人等，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例如当车辆在交叉路口转向时，识别对向车辆，预测碰撞，对车辆进行预警辅助制动。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FCTA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FCTA 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内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，FCTA 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1038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FCTA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4060" y="3728085"/>
            <a:ext cx="582993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sz="2000" b="1"/>
              <a:t>FCTA </a:t>
            </a:r>
            <a:r>
              <a:rPr lang="zh-CN" altLang="en-US" sz="2000" b="1"/>
              <a:t>Activation Conditions /</a:t>
            </a:r>
            <a:r>
              <a:rPr lang="en-US" altLang="zh-CN" sz="2000" b="1"/>
              <a:t>FCTA</a:t>
            </a:r>
            <a:r>
              <a:rPr lang="zh-CN" altLang="en-US" sz="2000" b="1"/>
              <a:t>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en-US" altLang="zh-CN"/>
              <a:t>FCTA </a:t>
            </a:r>
            <a:r>
              <a:rPr lang="zh-CN" altLang="en-US"/>
              <a:t>function enabled. / </a:t>
            </a:r>
            <a:r>
              <a:rPr lang="en-US" altLang="zh-CN"/>
              <a:t>FCTA </a:t>
            </a:r>
            <a:r>
              <a:rPr lang="zh-CN" altLang="en-US"/>
              <a:t>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D</a:t>
            </a:r>
            <a:r>
              <a:rPr lang="zh-CN" altLang="en-US"/>
              <a:t>. / 挡位 </a:t>
            </a:r>
            <a:r>
              <a:rPr lang="en-US" altLang="zh-CN"/>
              <a:t>D</a:t>
            </a:r>
            <a:endParaRPr lang="zh-CN" altLang="en-US"/>
          </a:p>
        </p:txBody>
      </p:sp>
      <p:pic>
        <p:nvPicPr>
          <p:cNvPr id="9" name="图片 8" descr="FC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765175"/>
            <a:ext cx="4957445" cy="5664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2.7 FCW </a:t>
            </a:r>
            <a:r>
              <a:rPr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前</a:t>
            </a: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方</a:t>
            </a: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碰撞预警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709920" y="890905"/>
            <a:ext cx="59340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FCW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如果在行驶的时候跟前方车辆达到了危险距离，存在碰撞危险的时候，前方碰撞预警系统就会有视觉警报和声音警报来提醒驾驶者，避免跟前方车辆发生追尾碰撞事故。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FCW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FCW 报警区域，并且碰撞时间小于等于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设定的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ttc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内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，FCW 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1038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FCW 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(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注：报警区域是通过参数定义的，可以根据客户的需求进行适配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+mn-ea"/>
              </a:rPr>
              <a:t>)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  <a:p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4060" y="4083050"/>
            <a:ext cx="582993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sz="2000" b="1"/>
              <a:t>FCW </a:t>
            </a:r>
            <a:r>
              <a:rPr lang="zh-CN" altLang="en-US" sz="2000" b="1"/>
              <a:t>Activation Conditions /</a:t>
            </a:r>
            <a:r>
              <a:rPr lang="en-US" altLang="zh-CN" sz="2000" b="1"/>
              <a:t>FCW</a:t>
            </a:r>
            <a:r>
              <a:rPr lang="zh-CN" altLang="en-US" sz="2000" b="1"/>
              <a:t>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en-US" altLang="zh-CN"/>
              <a:t>FCW </a:t>
            </a:r>
            <a:r>
              <a:rPr lang="zh-CN" altLang="en-US"/>
              <a:t>function enabled. / </a:t>
            </a:r>
            <a:r>
              <a:rPr lang="en-US" altLang="zh-CN"/>
              <a:t>FCW </a:t>
            </a:r>
            <a:r>
              <a:rPr lang="zh-CN" altLang="en-US"/>
              <a:t>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D</a:t>
            </a:r>
            <a:r>
              <a:rPr lang="zh-CN" altLang="en-US"/>
              <a:t>. / 挡位 </a:t>
            </a:r>
            <a:r>
              <a:rPr lang="en-US" altLang="zh-CN"/>
              <a:t>D</a:t>
            </a:r>
            <a:endParaRPr lang="zh-CN" altLang="en-US"/>
          </a:p>
        </p:txBody>
      </p:sp>
      <p:pic>
        <p:nvPicPr>
          <p:cNvPr id="7" name="图片 6" descr="FC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765175"/>
            <a:ext cx="4977130" cy="5687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1242" y="1819409"/>
            <a:ext cx="4686300" cy="71478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5R</a:t>
            </a:r>
            <a:r>
              <a:rPr lang="zh-CN" alt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系统方案：面向带域控的常规车型</a:t>
            </a:r>
            <a:endParaRPr lang="zh-CN" altLang="zh-CN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063" y="6381366"/>
            <a:ext cx="431744" cy="3371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1242" y="3206520"/>
            <a:ext cx="4686300" cy="714786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角雷达系统方案：面向无域控的高性价比车型</a:t>
            </a:r>
            <a:endParaRPr lang="zh-CN" altLang="zh-CN" sz="1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84211" y="280610"/>
            <a:ext cx="4503772" cy="457195"/>
          </a:xfrm>
        </p:spPr>
        <p:txBody>
          <a:bodyPr/>
          <a:lstStyle/>
          <a:p>
            <a:r>
              <a:rPr lang="en-US" altLang="zh-CN" dirty="0"/>
              <a:t>5R</a:t>
            </a:r>
            <a:r>
              <a:rPr lang="zh-CN" altLang="en-US" dirty="0"/>
              <a:t>系统方案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48219" y="1278348"/>
            <a:ext cx="2186036" cy="3609619"/>
            <a:chOff x="548219" y="1278348"/>
            <a:chExt cx="2186036" cy="3609619"/>
          </a:xfrm>
        </p:grpSpPr>
        <p:sp>
          <p:nvSpPr>
            <p:cNvPr id="3" name="矩形: 圆角 2"/>
            <p:cNvSpPr/>
            <p:nvPr/>
          </p:nvSpPr>
          <p:spPr>
            <a:xfrm>
              <a:off x="667282" y="1502185"/>
              <a:ext cx="1952625" cy="330517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自车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491194" y="1278348"/>
              <a:ext cx="304800" cy="219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 rot="3287827">
              <a:off x="2467506" y="1466022"/>
              <a:ext cx="304800" cy="219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 rot="3287827">
              <a:off x="505357" y="4605398"/>
              <a:ext cx="304800" cy="219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 rot="18669724">
              <a:off x="528518" y="1423155"/>
              <a:ext cx="304800" cy="219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 rot="18326926">
              <a:off x="2472318" y="4626029"/>
              <a:ext cx="304800" cy="219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71686" y="4030121"/>
            <a:ext cx="266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GF-B —— </a:t>
            </a:r>
            <a:r>
              <a:rPr lang="zh-CN" altLang="en-US" dirty="0"/>
              <a:t>前向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左前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右前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左后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右后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554318" y="833928"/>
            <a:ext cx="5515905" cy="5251104"/>
            <a:chOff x="6554318" y="833928"/>
            <a:chExt cx="5515905" cy="5251104"/>
          </a:xfrm>
        </p:grpSpPr>
        <p:sp>
          <p:nvSpPr>
            <p:cNvPr id="17" name="矩形 16"/>
            <p:cNvSpPr/>
            <p:nvPr/>
          </p:nvSpPr>
          <p:spPr>
            <a:xfrm>
              <a:off x="6849523" y="833928"/>
              <a:ext cx="585789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89324" y="1379440"/>
              <a:ext cx="1147763" cy="10753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智驾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域控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49523" y="2028775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849524" y="3223623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53048" y="4253870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49523" y="5432848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9989323" y="4339804"/>
              <a:ext cx="1147763" cy="9667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车身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仪表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673725" y="839093"/>
              <a:ext cx="676845" cy="52459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整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车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网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络</a:t>
              </a:r>
              <a:endParaRPr lang="en-US" altLang="zh-C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7" idx="3"/>
            </p:cNvCxnSpPr>
            <p:nvPr/>
          </p:nvCxnSpPr>
          <p:spPr>
            <a:xfrm>
              <a:off x="7435312" y="1107772"/>
              <a:ext cx="12384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532702" y="1168150"/>
              <a:ext cx="954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</a:t>
              </a:r>
              <a:r>
                <a:rPr lang="zh-CN" altLang="en-US" sz="1000" dirty="0"/>
                <a:t>、目标航迹：</a:t>
              </a:r>
              <a:endParaRPr lang="en-US" altLang="zh-CN" sz="1000" dirty="0"/>
            </a:p>
            <a:p>
              <a:r>
                <a:rPr lang="en-US" altLang="zh-CN" sz="1000" dirty="0"/>
                <a:t>ID/</a:t>
              </a:r>
              <a:r>
                <a:rPr lang="zh-CN" altLang="en-US" sz="1000" dirty="0"/>
                <a:t>位置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速度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标志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时间差</a:t>
              </a:r>
              <a:endParaRPr lang="en-US" altLang="zh-CN" sz="1000" dirty="0"/>
            </a:p>
            <a:p>
              <a:r>
                <a:rPr lang="en-US" altLang="zh-CN" sz="1000" dirty="0"/>
                <a:t>2</a:t>
              </a:r>
              <a:r>
                <a:rPr lang="zh-CN" altLang="en-US" sz="1000" dirty="0"/>
                <a:t>、诊断信号</a:t>
              </a:r>
              <a:endParaRPr lang="zh-CN" altLang="en-US" sz="1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59438" y="834352"/>
              <a:ext cx="474883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7435312" y="2259916"/>
              <a:ext cx="12384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0"/>
              <a:endCxn id="19" idx="2"/>
            </p:cNvCxnSpPr>
            <p:nvPr/>
          </p:nvCxnSpPr>
          <p:spPr>
            <a:xfrm flipH="1" flipV="1">
              <a:off x="7142417" y="2576463"/>
              <a:ext cx="1" cy="64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565525" y="2797487"/>
              <a:ext cx="567996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私</a:t>
              </a:r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72280" y="1991003"/>
              <a:ext cx="474883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81088" y="4579216"/>
              <a:ext cx="9540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</a:t>
              </a:r>
              <a:r>
                <a:rPr lang="zh-CN" altLang="en-US" sz="1000" dirty="0"/>
                <a:t>、目标航迹：</a:t>
              </a:r>
              <a:endParaRPr lang="en-US" altLang="zh-CN" sz="1000" dirty="0"/>
            </a:p>
            <a:p>
              <a:r>
                <a:rPr lang="en-US" altLang="zh-CN" sz="1000" dirty="0"/>
                <a:t>ID/</a:t>
              </a:r>
              <a:r>
                <a:rPr lang="zh-CN" altLang="en-US" sz="1000" dirty="0"/>
                <a:t>位置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速度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标志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时间差</a:t>
              </a:r>
              <a:endParaRPr lang="en-US" altLang="zh-CN" sz="1000" dirty="0"/>
            </a:p>
            <a:p>
              <a:r>
                <a:rPr lang="en-US" altLang="zh-CN" sz="1000" dirty="0"/>
                <a:t>2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BSD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3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LCA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4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RCTA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5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DOW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6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RCW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7</a:t>
              </a:r>
              <a:r>
                <a:rPr lang="zh-CN" altLang="en-US" sz="1000" dirty="0"/>
                <a:t>、诊断信号</a:t>
              </a:r>
              <a:endParaRPr lang="en-US" altLang="zh-CN" sz="1000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7435312" y="4487711"/>
              <a:ext cx="12384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7129901" y="4784125"/>
              <a:ext cx="1" cy="64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816567" y="4208900"/>
              <a:ext cx="474883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54318" y="5037798"/>
              <a:ext cx="567996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私</a:t>
              </a:r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81088" y="2423960"/>
              <a:ext cx="954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</a:t>
              </a:r>
              <a:r>
                <a:rPr lang="zh-CN" altLang="en-US" sz="1000" dirty="0"/>
                <a:t>、目标航迹：</a:t>
              </a:r>
              <a:endParaRPr lang="en-US" altLang="zh-CN" sz="1000" dirty="0"/>
            </a:p>
            <a:p>
              <a:r>
                <a:rPr lang="en-US" altLang="zh-CN" sz="1000" dirty="0"/>
                <a:t>ID/</a:t>
              </a:r>
              <a:r>
                <a:rPr lang="zh-CN" altLang="en-US" sz="1000" dirty="0"/>
                <a:t>位置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速度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标志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时间差</a:t>
              </a:r>
              <a:endParaRPr lang="en-US" altLang="zh-CN" sz="1000" dirty="0"/>
            </a:p>
            <a:p>
              <a:r>
                <a:rPr lang="en-US" altLang="zh-CN" sz="1000" dirty="0"/>
                <a:t>2</a:t>
              </a:r>
              <a:r>
                <a:rPr lang="zh-CN" altLang="en-US" sz="1000" dirty="0"/>
                <a:t>、</a:t>
              </a:r>
              <a:r>
                <a:rPr lang="en-US" altLang="zh-CN" sz="1000" dirty="0"/>
                <a:t>FCTA</a:t>
              </a:r>
              <a:r>
                <a:rPr lang="zh-CN" altLang="en-US" sz="1000" dirty="0"/>
                <a:t>信号</a:t>
              </a:r>
              <a:endParaRPr lang="en-US" altLang="zh-CN" sz="1000" dirty="0"/>
            </a:p>
            <a:p>
              <a:r>
                <a:rPr lang="en-US" altLang="zh-CN" sz="1000" dirty="0"/>
                <a:t>3</a:t>
              </a:r>
              <a:r>
                <a:rPr lang="zh-CN" altLang="en-US" sz="1000" dirty="0"/>
                <a:t>、诊断信号</a:t>
              </a:r>
              <a:endParaRPr lang="en-US" altLang="zh-CN" sz="1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394948" y="4339804"/>
              <a:ext cx="675275" cy="29650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喇叭</a:t>
              </a:r>
              <a:endParaRPr lang="zh-CN" alt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394947" y="5003996"/>
              <a:ext cx="675275" cy="29650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报警灯</a:t>
              </a:r>
              <a:endParaRPr lang="zh-CN" altLang="en-US" sz="1200" dirty="0"/>
            </a:p>
          </p:txBody>
        </p:sp>
        <p:sp>
          <p:nvSpPr>
            <p:cNvPr id="39" name="箭头: 左右 38"/>
            <p:cNvSpPr/>
            <p:nvPr/>
          </p:nvSpPr>
          <p:spPr>
            <a:xfrm>
              <a:off x="9354110" y="1871472"/>
              <a:ext cx="635213" cy="119531"/>
            </a:xfrm>
            <a:prstGeom prst="leftRightArrow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左右 39"/>
            <p:cNvSpPr/>
            <p:nvPr/>
          </p:nvSpPr>
          <p:spPr>
            <a:xfrm>
              <a:off x="9350570" y="4845072"/>
              <a:ext cx="635213" cy="115735"/>
            </a:xfrm>
            <a:prstGeom prst="leftRightArrow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11137086" y="4487823"/>
              <a:ext cx="257862" cy="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1145002" y="5152246"/>
              <a:ext cx="257862" cy="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472613" y="603220"/>
            <a:ext cx="2726383" cy="300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提供毫米波雷达感知结果（航迹级）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后角雷达组提供：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BSD</a:t>
            </a:r>
            <a:r>
              <a:rPr lang="zh-CN" altLang="en-US" sz="1600" dirty="0"/>
              <a:t>（盲区检测）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LCA</a:t>
            </a:r>
            <a:r>
              <a:rPr lang="zh-CN" altLang="en-US" sz="1600" dirty="0"/>
              <a:t>（变道辅助）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RCTA</a:t>
            </a:r>
            <a:r>
              <a:rPr lang="zh-CN" altLang="en-US" sz="1600" dirty="0"/>
              <a:t>（倒车预警）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DOW</a:t>
            </a:r>
            <a:r>
              <a:rPr lang="zh-CN" altLang="en-US" sz="1600" dirty="0"/>
              <a:t>（开门预警）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RCW</a:t>
            </a:r>
            <a:r>
              <a:rPr lang="zh-CN" altLang="en-US" sz="1600" dirty="0"/>
              <a:t>（后碰撞预警）</a:t>
            </a:r>
            <a:endParaRPr lang="en-US" altLang="zh-CN" sz="1600" dirty="0"/>
          </a:p>
        </p:txBody>
      </p:sp>
      <p:sp>
        <p:nvSpPr>
          <p:cNvPr id="48" name="矩形 47"/>
          <p:cNvSpPr/>
          <p:nvPr/>
        </p:nvSpPr>
        <p:spPr>
          <a:xfrm>
            <a:off x="82672" y="5854199"/>
            <a:ext cx="6778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360°</a:t>
            </a: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毫米波雷达感知！报警级辅助驾驶功能！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84211" y="280610"/>
            <a:ext cx="4444989" cy="457195"/>
          </a:xfrm>
        </p:spPr>
        <p:txBody>
          <a:bodyPr/>
          <a:lstStyle/>
          <a:p>
            <a:r>
              <a:rPr lang="zh-CN" altLang="en-US" dirty="0"/>
              <a:t>角雷达系统方案：前向</a:t>
            </a:r>
            <a:r>
              <a:rPr lang="en-US" altLang="zh-CN" dirty="0"/>
              <a:t>2R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293271" y="1612922"/>
            <a:ext cx="4626864" cy="3338090"/>
            <a:chOff x="293271" y="1612922"/>
            <a:chExt cx="4626864" cy="3338090"/>
          </a:xfrm>
        </p:grpSpPr>
        <p:sp>
          <p:nvSpPr>
            <p:cNvPr id="65" name="对话气泡: 椭圆形 64"/>
            <p:cNvSpPr/>
            <p:nvPr/>
          </p:nvSpPr>
          <p:spPr>
            <a:xfrm>
              <a:off x="293271" y="1612922"/>
              <a:ext cx="4626864" cy="1962912"/>
            </a:xfrm>
            <a:prstGeom prst="wedgeEllipseCallout">
              <a:avLst>
                <a:gd name="adj1" fmla="val -8580"/>
                <a:gd name="adj2" fmla="val 6809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834337" y="3997082"/>
              <a:ext cx="2705108" cy="953930"/>
              <a:chOff x="688033" y="4295786"/>
              <a:chExt cx="2705108" cy="953930"/>
            </a:xfrm>
          </p:grpSpPr>
          <p:sp>
            <p:nvSpPr>
              <p:cNvPr id="3" name="矩形: 圆角 2"/>
              <p:cNvSpPr/>
              <p:nvPr/>
            </p:nvSpPr>
            <p:spPr>
              <a:xfrm>
                <a:off x="1722878" y="4423116"/>
                <a:ext cx="737521" cy="826600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自车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 rot="2132135">
                <a:off x="2345151" y="4311543"/>
                <a:ext cx="230496" cy="15449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 rot="20075342">
                <a:off x="1628952" y="4295786"/>
                <a:ext cx="231977" cy="15805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688033" y="4320246"/>
                <a:ext cx="1352554" cy="209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2040587" y="4320246"/>
                <a:ext cx="1352554" cy="209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/>
            <p:cNvSpPr txBox="1"/>
            <p:nvPr/>
          </p:nvSpPr>
          <p:spPr>
            <a:xfrm>
              <a:off x="1153138" y="1814121"/>
              <a:ext cx="3016526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＞</a:t>
              </a:r>
              <a:r>
                <a:rPr lang="en-US" altLang="zh-CN" dirty="0"/>
                <a:t>180°</a:t>
              </a:r>
              <a:r>
                <a:rPr lang="zh-CN" altLang="en-US" dirty="0"/>
                <a:t>前向</a:t>
              </a:r>
              <a:r>
                <a:rPr lang="en-US" altLang="zh-CN" dirty="0"/>
                <a:t>FOV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dirty="0"/>
                <a:t>110m</a:t>
              </a:r>
              <a:r>
                <a:rPr lang="zh-CN" altLang="en-US" dirty="0"/>
                <a:t>距离覆盖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行车前向全范围碰撞预警</a:t>
              </a:r>
              <a:endParaRPr lang="en-US" altLang="zh-CN" dirty="0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368232" y="752412"/>
            <a:ext cx="37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左前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右前</a:t>
            </a:r>
            <a:endParaRPr lang="en-US" altLang="zh-CN" dirty="0"/>
          </a:p>
        </p:txBody>
      </p:sp>
      <p:sp>
        <p:nvSpPr>
          <p:cNvPr id="67" name="文本框 66"/>
          <p:cNvSpPr txBox="1"/>
          <p:nvPr/>
        </p:nvSpPr>
        <p:spPr>
          <a:xfrm>
            <a:off x="5368232" y="1708785"/>
            <a:ext cx="3550906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前向</a:t>
            </a:r>
            <a:r>
              <a:rPr lang="en-US" altLang="zh-CN" sz="1600" dirty="0"/>
              <a:t>2R</a:t>
            </a:r>
            <a:r>
              <a:rPr lang="zh-CN" altLang="en-US" sz="1600" dirty="0"/>
              <a:t>提供：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FCTA</a:t>
            </a:r>
            <a:r>
              <a:rPr lang="zh-CN" altLang="en-US" sz="1600" dirty="0"/>
              <a:t>（前方交通穿行预警）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FCW</a:t>
            </a:r>
            <a:r>
              <a:rPr lang="zh-CN" altLang="en-US" sz="1600" dirty="0"/>
              <a:t>（前向碰撞辅助预警）</a:t>
            </a:r>
            <a:endParaRPr lang="en-US" altLang="zh-CN" sz="16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5085112" y="3236790"/>
            <a:ext cx="3262639" cy="2601844"/>
            <a:chOff x="5085112" y="3236790"/>
            <a:chExt cx="3262639" cy="2601844"/>
          </a:xfrm>
        </p:grpSpPr>
        <p:sp>
          <p:nvSpPr>
            <p:cNvPr id="87" name="矩形: 圆角 86"/>
            <p:cNvSpPr/>
            <p:nvPr/>
          </p:nvSpPr>
          <p:spPr>
            <a:xfrm>
              <a:off x="5085112" y="3236790"/>
              <a:ext cx="1583517" cy="26018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556530" y="3881061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53005" y="5060039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 flipV="1">
              <a:off x="5833383" y="4411316"/>
              <a:ext cx="1" cy="64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257800" y="4664989"/>
              <a:ext cx="567996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私</a:t>
              </a:r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46238" y="3366529"/>
              <a:ext cx="67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硬线驱动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61963" y="3431332"/>
              <a:ext cx="585788" cy="5510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喇叭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761963" y="5058476"/>
              <a:ext cx="585788" cy="5510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报警灯</a:t>
              </a:r>
              <a:endParaRPr lang="zh-CN" altLang="en-US" sz="12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00592" y="3356868"/>
              <a:ext cx="135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前向</a:t>
              </a:r>
              <a:r>
                <a:rPr lang="en-US" altLang="zh-CN" dirty="0"/>
                <a:t>2R</a:t>
              </a:r>
              <a:endParaRPr lang="zh-CN" altLang="en-US" dirty="0"/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6668629" y="3703340"/>
              <a:ext cx="10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6668629" y="5326400"/>
              <a:ext cx="10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6930242" y="5003097"/>
              <a:ext cx="67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硬线驱动</a:t>
              </a:r>
              <a:endParaRPr lang="zh-CN" altLang="en-US" dirty="0"/>
            </a:p>
          </p:txBody>
        </p:sp>
      </p:grpSp>
      <p:sp>
        <p:nvSpPr>
          <p:cNvPr id="98" name="矩形 97"/>
          <p:cNvSpPr/>
          <p:nvPr/>
        </p:nvSpPr>
        <p:spPr>
          <a:xfrm>
            <a:off x="8689561" y="858431"/>
            <a:ext cx="3155828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极简设计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可以不与整车网络发生交互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雷达作为控制器负责功能实现及执行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领先的自校准算法，提高系统正常工作鲁棒性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84211" y="280610"/>
            <a:ext cx="4444989" cy="457195"/>
          </a:xfrm>
        </p:spPr>
        <p:txBody>
          <a:bodyPr/>
          <a:lstStyle/>
          <a:p>
            <a:r>
              <a:rPr lang="zh-CN" altLang="en-US" dirty="0"/>
              <a:t>角雷达系统方案：后向</a:t>
            </a:r>
            <a:r>
              <a:rPr lang="en-US" altLang="zh-CN" dirty="0"/>
              <a:t>2R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7417" y="1593120"/>
            <a:ext cx="4626864" cy="3318090"/>
            <a:chOff x="47417" y="1593120"/>
            <a:chExt cx="4626864" cy="3318090"/>
          </a:xfrm>
        </p:grpSpPr>
        <p:sp>
          <p:nvSpPr>
            <p:cNvPr id="65" name="对话气泡: 椭圆形 64"/>
            <p:cNvSpPr/>
            <p:nvPr/>
          </p:nvSpPr>
          <p:spPr>
            <a:xfrm flipV="1">
              <a:off x="47417" y="2948298"/>
              <a:ext cx="4626864" cy="1962912"/>
            </a:xfrm>
            <a:prstGeom prst="wedgeEllipseCallout">
              <a:avLst>
                <a:gd name="adj1" fmla="val -4463"/>
                <a:gd name="adj2" fmla="val 6770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846070" y="1593120"/>
              <a:ext cx="737521" cy="8266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自车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 rot="9120950" flipV="1">
              <a:off x="2454450" y="2394632"/>
              <a:ext cx="230496" cy="15449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 rot="12627703" flipV="1">
              <a:off x="1738251" y="2378875"/>
              <a:ext cx="231977" cy="1580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4</a:t>
              </a:r>
              <a:endParaRPr lang="zh-CN" altLang="en-US" sz="10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 flipV="1">
              <a:off x="797332" y="2403335"/>
              <a:ext cx="1352554" cy="209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2149886" y="2403335"/>
              <a:ext cx="1352554" cy="209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91552" y="3244438"/>
              <a:ext cx="3016526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＞</a:t>
              </a:r>
              <a:r>
                <a:rPr lang="en-US" altLang="zh-CN" dirty="0"/>
                <a:t>180°</a:t>
              </a:r>
              <a:r>
                <a:rPr lang="zh-CN" altLang="en-US" dirty="0"/>
                <a:t>后向</a:t>
              </a:r>
              <a:r>
                <a:rPr lang="en-US" altLang="zh-CN" dirty="0"/>
                <a:t>FOV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dirty="0"/>
                <a:t>110m</a:t>
              </a:r>
              <a:r>
                <a:rPr lang="zh-CN" altLang="en-US" dirty="0"/>
                <a:t>距离覆盖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行车后向全范围碰撞预警</a:t>
              </a:r>
              <a:endParaRPr lang="en-US" altLang="zh-CN" dirty="0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121376" y="5265714"/>
            <a:ext cx="262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左后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GB-C —— </a:t>
            </a:r>
            <a:r>
              <a:rPr lang="zh-CN" altLang="en-US" dirty="0"/>
              <a:t>右后</a:t>
            </a:r>
            <a:endParaRPr lang="en-US" altLang="zh-CN" dirty="0"/>
          </a:p>
        </p:txBody>
      </p:sp>
      <p:sp>
        <p:nvSpPr>
          <p:cNvPr id="67" name="文本框 66"/>
          <p:cNvSpPr txBox="1"/>
          <p:nvPr/>
        </p:nvSpPr>
        <p:spPr>
          <a:xfrm>
            <a:off x="5289202" y="3641231"/>
            <a:ext cx="2486143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后向</a:t>
            </a:r>
            <a:r>
              <a:rPr lang="en-US" altLang="zh-CN" sz="1600" dirty="0"/>
              <a:t>2R</a:t>
            </a:r>
            <a:r>
              <a:rPr lang="zh-CN" altLang="en-US" sz="1600" dirty="0"/>
              <a:t>提供：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BSD</a:t>
            </a:r>
            <a:r>
              <a:rPr lang="zh-CN" altLang="en-US" sz="1600" dirty="0"/>
              <a:t>（盲区检测）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LCA</a:t>
            </a:r>
            <a:r>
              <a:rPr lang="zh-CN" altLang="en-US" sz="1600" dirty="0"/>
              <a:t>（变道辅助）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RCTA</a:t>
            </a:r>
            <a:r>
              <a:rPr lang="zh-CN" altLang="en-US" sz="1600" dirty="0"/>
              <a:t>（倒车预警）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DOW</a:t>
            </a:r>
            <a:r>
              <a:rPr lang="zh-CN" altLang="en-US" sz="1600" dirty="0"/>
              <a:t>（开门预警）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RCW</a:t>
            </a:r>
            <a:r>
              <a:rPr lang="zh-CN" altLang="en-US" sz="1600" dirty="0"/>
              <a:t>（后碰撞预警）</a:t>
            </a:r>
            <a:endParaRPr lang="en-US" altLang="zh-CN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913082" y="614926"/>
            <a:ext cx="3262639" cy="2601844"/>
            <a:chOff x="5085112" y="3236790"/>
            <a:chExt cx="3262639" cy="2601844"/>
          </a:xfrm>
        </p:grpSpPr>
        <p:sp>
          <p:nvSpPr>
            <p:cNvPr id="87" name="矩形: 圆角 86"/>
            <p:cNvSpPr/>
            <p:nvPr/>
          </p:nvSpPr>
          <p:spPr>
            <a:xfrm>
              <a:off x="5085112" y="3236790"/>
              <a:ext cx="1583517" cy="26018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556530" y="3881061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53005" y="5060039"/>
              <a:ext cx="585788" cy="5476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 flipV="1">
              <a:off x="5833383" y="4411316"/>
              <a:ext cx="1" cy="64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257800" y="4664989"/>
              <a:ext cx="567996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私</a:t>
              </a:r>
              <a:r>
                <a:rPr lang="en-US" altLang="zh-CN" sz="1000" dirty="0"/>
                <a:t>CAN</a:t>
              </a:r>
              <a:endParaRPr lang="zh-CN" altLang="en-US" sz="10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46238" y="3366529"/>
              <a:ext cx="67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硬线驱动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61963" y="3431332"/>
              <a:ext cx="585788" cy="5510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喇叭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761963" y="5058476"/>
              <a:ext cx="585788" cy="5510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报警灯</a:t>
              </a:r>
              <a:endParaRPr lang="zh-CN" altLang="en-US" sz="12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00592" y="3356868"/>
              <a:ext cx="135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后向</a:t>
              </a:r>
              <a:r>
                <a:rPr lang="en-US" altLang="zh-CN" dirty="0"/>
                <a:t>2R</a:t>
              </a:r>
              <a:endParaRPr lang="zh-CN" altLang="en-US" dirty="0"/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6668629" y="3703340"/>
              <a:ext cx="10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6668629" y="5326400"/>
              <a:ext cx="10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6930242" y="5003097"/>
              <a:ext cx="67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硬线驱动</a:t>
              </a:r>
              <a:endParaRPr lang="zh-CN" altLang="en-US" dirty="0"/>
            </a:p>
          </p:txBody>
        </p:sp>
      </p:grpSp>
      <p:sp>
        <p:nvSpPr>
          <p:cNvPr id="98" name="矩形 97"/>
          <p:cNvSpPr/>
          <p:nvPr/>
        </p:nvSpPr>
        <p:spPr>
          <a:xfrm>
            <a:off x="8390267" y="3803492"/>
            <a:ext cx="3155828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简洁架构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雷达作为控制器负责功能实现及执行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极致性能挖掘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0993" y="614927"/>
            <a:ext cx="644135" cy="2601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整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车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网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络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10" name="箭头: 左右 9"/>
          <p:cNvSpPr/>
          <p:nvPr/>
        </p:nvSpPr>
        <p:spPr>
          <a:xfrm>
            <a:off x="5962715" y="1856082"/>
            <a:ext cx="950367" cy="187043"/>
          </a:xfrm>
          <a:prstGeom prst="leftRightArrow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00456" y="1560664"/>
            <a:ext cx="474883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CAN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角雷达系统方案：</a:t>
            </a:r>
            <a:r>
              <a:rPr lang="en-US" altLang="zh-CN" dirty="0"/>
              <a:t>4R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06831" y="629942"/>
            <a:ext cx="4626864" cy="3338090"/>
            <a:chOff x="293271" y="1612922"/>
            <a:chExt cx="4626864" cy="3338090"/>
          </a:xfrm>
        </p:grpSpPr>
        <p:sp>
          <p:nvSpPr>
            <p:cNvPr id="4" name="对话气泡: 椭圆形 3"/>
            <p:cNvSpPr/>
            <p:nvPr/>
          </p:nvSpPr>
          <p:spPr>
            <a:xfrm>
              <a:off x="293271" y="1612922"/>
              <a:ext cx="4626864" cy="1962912"/>
            </a:xfrm>
            <a:prstGeom prst="wedgeEllipseCallout">
              <a:avLst>
                <a:gd name="adj1" fmla="val -8580"/>
                <a:gd name="adj2" fmla="val 6809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34337" y="3997082"/>
              <a:ext cx="2705108" cy="953930"/>
              <a:chOff x="688033" y="4295786"/>
              <a:chExt cx="2705108" cy="953930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722878" y="4423116"/>
                <a:ext cx="737521" cy="826600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自车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 rot="2132135">
                <a:off x="2345151" y="4311543"/>
                <a:ext cx="230496" cy="15449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 rot="20075342">
                <a:off x="1628952" y="4295786"/>
                <a:ext cx="231977" cy="15805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688033" y="4320246"/>
                <a:ext cx="1352554" cy="209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040587" y="4320246"/>
                <a:ext cx="1352554" cy="209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1153138" y="1814121"/>
              <a:ext cx="3016526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＞</a:t>
              </a:r>
              <a:r>
                <a:rPr lang="en-US" altLang="zh-CN" dirty="0"/>
                <a:t>180°</a:t>
              </a:r>
              <a:r>
                <a:rPr lang="zh-CN" altLang="en-US" dirty="0"/>
                <a:t>前向</a:t>
              </a:r>
              <a:r>
                <a:rPr lang="en-US" altLang="zh-CN" dirty="0"/>
                <a:t>FOV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dirty="0"/>
                <a:t>110m</a:t>
              </a:r>
              <a:r>
                <a:rPr lang="zh-CN" altLang="en-US" dirty="0"/>
                <a:t>距离覆盖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行车前向全范围碰撞预警</a:t>
              </a:r>
              <a:endParaRPr lang="en-US" altLang="zh-CN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76217" y="3141432"/>
            <a:ext cx="4626864" cy="3318090"/>
            <a:chOff x="47417" y="1593120"/>
            <a:chExt cx="4626864" cy="3318090"/>
          </a:xfrm>
        </p:grpSpPr>
        <p:sp>
          <p:nvSpPr>
            <p:cNvPr id="13" name="对话气泡: 椭圆形 12"/>
            <p:cNvSpPr/>
            <p:nvPr/>
          </p:nvSpPr>
          <p:spPr>
            <a:xfrm flipV="1">
              <a:off x="47417" y="2948298"/>
              <a:ext cx="4626864" cy="1962912"/>
            </a:xfrm>
            <a:prstGeom prst="wedgeEllipseCallout">
              <a:avLst>
                <a:gd name="adj1" fmla="val -4463"/>
                <a:gd name="adj2" fmla="val 6770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1846070" y="1593120"/>
              <a:ext cx="737521" cy="8266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自车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 rot="9120950" flipV="1">
              <a:off x="2454450" y="2394632"/>
              <a:ext cx="230496" cy="15449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sp>
          <p:nvSpPr>
            <p:cNvPr id="16" name="矩形 15"/>
            <p:cNvSpPr/>
            <p:nvPr/>
          </p:nvSpPr>
          <p:spPr>
            <a:xfrm rot="12627703" flipV="1">
              <a:off x="1738251" y="2378875"/>
              <a:ext cx="231977" cy="1580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4</a:t>
              </a:r>
              <a:endParaRPr lang="zh-CN" altLang="en-US" sz="10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 flipV="1">
              <a:off x="797332" y="2403335"/>
              <a:ext cx="1352554" cy="209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149886" y="2403335"/>
              <a:ext cx="1352554" cy="209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91552" y="3244438"/>
              <a:ext cx="3016526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＞</a:t>
              </a:r>
              <a:r>
                <a:rPr lang="en-US" altLang="zh-CN" dirty="0"/>
                <a:t>180°</a:t>
              </a:r>
              <a:r>
                <a:rPr lang="zh-CN" altLang="en-US" dirty="0"/>
                <a:t>后向</a:t>
              </a:r>
              <a:r>
                <a:rPr lang="en-US" altLang="zh-CN" dirty="0"/>
                <a:t>FOV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dirty="0"/>
                <a:t>110m</a:t>
              </a:r>
              <a:r>
                <a:rPr lang="zh-CN" altLang="en-US" dirty="0"/>
                <a:t>距离覆盖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dirty="0"/>
                <a:t>行车后向全范围碰撞预警</a:t>
              </a:r>
              <a:endParaRPr lang="en-US" altLang="zh-CN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050448" y="4482180"/>
            <a:ext cx="4921465" cy="129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小系统大功能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辅助行车安全，减少交通事故</a:t>
            </a:r>
            <a:endParaRPr lang="en-US" altLang="zh-C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71091" y="996738"/>
            <a:ext cx="3929077" cy="300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主要功能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BSD</a:t>
            </a:r>
            <a:r>
              <a:rPr lang="zh-CN" altLang="en-US" sz="1600" dirty="0"/>
              <a:t>（盲区检测）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LCA</a:t>
            </a:r>
            <a:r>
              <a:rPr lang="zh-CN" altLang="en-US" sz="1600" dirty="0"/>
              <a:t>（变道辅助）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RCTA</a:t>
            </a:r>
            <a:r>
              <a:rPr lang="zh-CN" altLang="en-US" sz="1600" dirty="0"/>
              <a:t>（倒车预警）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DOW</a:t>
            </a:r>
            <a:r>
              <a:rPr lang="zh-CN" altLang="en-US" sz="1600" dirty="0"/>
              <a:t>（开门预警）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RCW</a:t>
            </a:r>
            <a:r>
              <a:rPr lang="zh-CN" altLang="en-US" sz="1600" dirty="0"/>
              <a:t>（后碰撞预警）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FCTA</a:t>
            </a:r>
            <a:r>
              <a:rPr lang="zh-CN" altLang="en-US" sz="1600" dirty="0"/>
              <a:t>（前方交通穿行预警）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FCW</a:t>
            </a:r>
            <a:r>
              <a:rPr lang="zh-CN" altLang="en-US" sz="1600" dirty="0"/>
              <a:t>（前向碰撞辅助预警）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GF-B</a:t>
            </a:r>
            <a:r>
              <a:rPr lang="zh-CN" altLang="en-US" dirty="0"/>
              <a:t>雷达产品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2010" y="2015143"/>
            <a:ext cx="3292800" cy="28277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1" y="1391390"/>
            <a:ext cx="5688518" cy="4075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GB-C</a:t>
            </a:r>
            <a:r>
              <a:rPr lang="zh-CN" altLang="en-US" dirty="0"/>
              <a:t>雷达产品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51" y="1325880"/>
            <a:ext cx="5850589" cy="4271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14" y="1736698"/>
            <a:ext cx="3182594" cy="2751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461726765744d6f64756c65223a202270726f636573734f6e6c696e65466f6e7473220a7d0a"/>
          <p:cNvSpPr>
            <a:spLocks noGrp="1"/>
          </p:cNvSpPr>
          <p:nvPr>
            <p:ph type="title"/>
          </p:nvPr>
        </p:nvSpPr>
        <p:spPr>
          <a:xfrm>
            <a:off x="196215" y="75565"/>
            <a:ext cx="11002645" cy="689610"/>
          </a:xfrm>
        </p:spPr>
        <p:txBody>
          <a:bodyPr>
            <a:norm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000" spc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  <a:cs typeface="Arial" panose="020B0604020202020204" pitchFamily="34" charset="0"/>
                <a:sym typeface="方正公文黑体" panose="02000500000000000000" charset="-122"/>
              </a:rPr>
              <a:t>2.1 BSD盲点监测</a:t>
            </a:r>
            <a:endParaRPr lang="en-US" altLang="zh-CN" sz="2000" spc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  <a:cs typeface="Arial" panose="020B0604020202020204" pitchFamily="34" charset="0"/>
              <a:sym typeface="方正公文黑体" panose="02000500000000000000" charset="-122"/>
            </a:endParaRPr>
          </a:p>
        </p:txBody>
      </p:sp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5313045" y="764540"/>
            <a:ext cx="66294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盲点检测的主要功能是利用雷达监测相邻车道后方盲区车辆，弥补后视镜的盲区。当有车子进入或者位于盲区时，BSD 系统就会发出报警，通过声音、灯光等方式提醒驾驶员。</a:t>
            </a:r>
            <a:endParaRPr lang="zh-CN" altLang="en-US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当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自身车辆的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BSD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功能满足如下激活状态，且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靠近车辆处在 BSD 报警区域，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对运动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目标</a:t>
            </a:r>
            <a:r>
              <a:rPr 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BSD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  <a:sym typeface="方正仿宋_GBK" panose="02000000000000000000" charset="-122"/>
              </a:rPr>
              <a:t>报警应该发出。</a:t>
            </a:r>
            <a:endParaRPr lang="en-US" altLang="zh-CN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  <a:sym typeface="方正仿宋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7515" y="6489700"/>
            <a:ext cx="897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BSD</a:t>
            </a:r>
            <a:r>
              <a:rPr lang="zh-CN" altLang="en-US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 报警区域图</a:t>
            </a:r>
            <a:r>
              <a:rPr lang="en-US" altLang="zh-CN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 </a:t>
            </a:r>
            <a:r>
              <a:rPr lang="en-US" altLang="zh-CN" sz="1600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(</a:t>
            </a:r>
            <a:r>
              <a:rPr lang="zh-CN" altLang="en-US" sz="1600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注：报警区域是通过参数定义的，可以根据客户的需求进行适配</a:t>
            </a:r>
            <a:r>
              <a:rPr lang="en-US" altLang="zh-CN" sz="1600" dirty="0">
                <a:latin typeface="方正仿宋_GBK" panose="02000000000000000000" charset="-122"/>
                <a:ea typeface="方正仿宋_GBK" panose="02000000000000000000" charset="-122"/>
                <a:cs typeface="方正仿宋_GBK" panose="02000000000000000000" charset="-122"/>
              </a:rPr>
              <a:t>)</a:t>
            </a:r>
            <a:endParaRPr lang="en-US" altLang="zh-CN" sz="1600" dirty="0">
              <a:latin typeface="方正仿宋_GBK" panose="02000000000000000000" charset="-122"/>
              <a:ea typeface="方正仿宋_GBK" panose="02000000000000000000" charset="-122"/>
              <a:cs typeface="方正仿宋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1990" y="3383280"/>
            <a:ext cx="58299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sz="2000" b="1"/>
              <a:t>BSD</a:t>
            </a:r>
            <a:r>
              <a:rPr lang="zh-CN" altLang="en-US" sz="2000" b="1"/>
              <a:t> Activation Conditions /</a:t>
            </a:r>
            <a:r>
              <a:rPr lang="en-US" altLang="zh-CN" sz="2000" b="1"/>
              <a:t>BSD</a:t>
            </a:r>
            <a:r>
              <a:rPr lang="zh-CN" altLang="en-US" sz="2000" b="1"/>
              <a:t> 激活条件</a:t>
            </a:r>
            <a:r>
              <a:rPr lang="en-US" altLang="zh-CN" sz="2000" b="1"/>
              <a:t>:</a:t>
            </a:r>
            <a:r>
              <a:rPr lang="zh-CN" altLang="en-US" sz="2000" b="1"/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 Radar Power on. / 雷达上电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System available. /系统可用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en-US" altLang="zh-CN"/>
              <a:t>BSD</a:t>
            </a:r>
            <a:r>
              <a:rPr lang="zh-CN" altLang="en-US"/>
              <a:t> function enabled. / </a:t>
            </a:r>
            <a:r>
              <a:rPr lang="en-US" altLang="zh-CN"/>
              <a:t>BSD</a:t>
            </a:r>
            <a:r>
              <a:rPr lang="zh-CN" altLang="en-US"/>
              <a:t> 功能使能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Gear </a:t>
            </a:r>
            <a:r>
              <a:rPr lang="en-US" altLang="zh-CN"/>
              <a:t>D</a:t>
            </a:r>
            <a:r>
              <a:rPr lang="zh-CN" altLang="en-US"/>
              <a:t>. / 挡位 </a:t>
            </a:r>
            <a:r>
              <a:rPr lang="en-US" altLang="zh-CN"/>
              <a:t>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5. The vehicle drives above activation speed (15km/h). /车辆速度在激活速度(15km/h)以上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765175"/>
            <a:ext cx="5013325" cy="5612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08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08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0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7、19、20、21、22、23、24、28、33、37、3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2.xml><?xml version="1.0" encoding="utf-8"?>
<p:tagLst xmlns:p="http://schemas.openxmlformats.org/presentationml/2006/main">
  <p:tag name="KSO_WM_UNIT_PLACING_PICTURE_USER_VIEWPORT" val="{&quot;height&quot;:7750,&quot;width&quot;:6870}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08"/>
</p:tagLst>
</file>

<file path=ppt/tags/tag148.xml><?xml version="1.0" encoding="utf-8"?>
<p:tagLst xmlns:p="http://schemas.openxmlformats.org/presentationml/2006/main">
  <p:tag name="KSO_WPP_MARK_KEY" val="4b51ba73-6b9c-4747-918c-ee362de3a567"/>
  <p:tag name="COMMONDATA" val="eyJoZGlkIjoiODViODg3YjFlYTJhMGMwYzlhZDY2ZWJhOTc1Mjc5NjI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508">
      <a:dk1>
        <a:srgbClr val="000000"/>
      </a:dk1>
      <a:lt1>
        <a:srgbClr val="FFFFFF"/>
      </a:lt1>
      <a:dk2>
        <a:srgbClr val="ECEDEF"/>
      </a:dk2>
      <a:lt2>
        <a:srgbClr val="FCFCFD"/>
      </a:lt2>
      <a:accent1>
        <a:srgbClr val="517AAE"/>
      </a:accent1>
      <a:accent2>
        <a:srgbClr val="5E6FA0"/>
      </a:accent2>
      <a:accent3>
        <a:srgbClr val="6B6492"/>
      </a:accent3>
      <a:accent4>
        <a:srgbClr val="795A83"/>
      </a:accent4>
      <a:accent5>
        <a:srgbClr val="864F75"/>
      </a:accent5>
      <a:accent6>
        <a:srgbClr val="93446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演示</Application>
  <PresentationFormat>宽屏</PresentationFormat>
  <Paragraphs>324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华文楷体</vt:lpstr>
      <vt:lpstr>微软雅黑</vt:lpstr>
      <vt:lpstr>汉仪旗黑-85S</vt:lpstr>
      <vt:lpstr>黑体</vt:lpstr>
      <vt:lpstr>Times New Roman</vt:lpstr>
      <vt:lpstr>Calibri</vt:lpstr>
      <vt:lpstr>微软雅黑 Light</vt:lpstr>
      <vt:lpstr>方正公文黑体</vt:lpstr>
      <vt:lpstr>方正仿宋_GBK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BSD盲点监测</vt:lpstr>
      <vt:lpstr>2.2 LCA变道辅助</vt:lpstr>
      <vt:lpstr>2.3 DOW开门预警</vt:lpstr>
      <vt:lpstr>2.4 RCTA后方交通预警</vt:lpstr>
      <vt:lpstr>2.5 RCW后碰撞预警</vt:lpstr>
      <vt:lpstr>2.6 FCTA 前方交通预警</vt:lpstr>
      <vt:lpstr>2.7 FCW 前方碰撞预警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nova</dc:creator>
  <cp:lastModifiedBy>崔兴海</cp:lastModifiedBy>
  <cp:revision>80</cp:revision>
  <dcterms:created xsi:type="dcterms:W3CDTF">2022-08-03T09:22:00Z</dcterms:created>
  <dcterms:modified xsi:type="dcterms:W3CDTF">2022-12-28T01:49:16Z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6F8FD45D40624878BE5C09A0DB941305</vt:lpwstr>
  </property>
  <property fmtid="{D5CDD505-2E9C-101B-9397-08002B2CF9AE}" pid="3" name="KSOProductBuildVer">
    <vt:lpwstr>2052-11.1.0.12970</vt:lpwstr>
  </property>
</Properties>
</file>