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gif" ContentType="image/gif"/>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0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708" autoAdjust="0"/>
  </p:normalViewPr>
  <p:slideViewPr>
    <p:cSldViewPr>
      <p:cViewPr varScale="1">
        <p:scale>
          <a:sx n="116" d="100"/>
          <a:sy n="116" d="100"/>
        </p:scale>
        <p:origin x="-1434"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presProps" Target="pres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bd10f151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bd10f15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bd10f151e_0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bd10f151e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1bfea8a10f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1bfea8a10f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1bfea8a10f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1bfea8a10f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1bfea8a10f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1bfea8a10f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from GitHub</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1bd6de8d5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1bd6de8d5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it looks like on TensorBoard</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4cb222212c3f275d_4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4cb222212c3f275d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4cb222212c3f275d_3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4cb222212c3f275d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bd9898b6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bd9898b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bd10f151e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bd10f151e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bd10f151e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bd10f151e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bd10f151e_0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bd10f151e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df700e686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df700e686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bd9898b6a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bd9898b6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df700e686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df700e686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bd10f151e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bd10f151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333333"/>
                </a:solidFill>
                <a:highlight>
                  <a:srgbClr val="FFFFFF"/>
                </a:highlight>
              </a:rPr>
              <a:t>These are more compact than constants in the graph def, resulting in faster startup (especially in distributed where the graph must be send to all workers)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4cb222212c3f275d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4cb222212c3f275d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bd10f151e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bd10f151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cb222212c3f275d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4cb222212c3f275d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4cb222212c3f275d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4cb222212c3f275d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4cb222212c3f275d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4cb222212c3f275d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t># create a sequence of num evenly-spaced values are generated beginning at start. If num &gt; 1, the values in the sequence increase by stop - start / num - 1, so that the last one is exactly stop.</a:t>
            </a:r>
            <a:endParaRPr dirty="0"/>
          </a:p>
          <a:p>
            <a:pPr marL="0" lvl="0" indent="0" algn="l" rtl="0">
              <a:lnSpc>
                <a:spcPct val="115000"/>
              </a:lnSpc>
              <a:spcBef>
                <a:spcPts val="1600"/>
              </a:spcBef>
              <a:spcAft>
                <a:spcPts val="0"/>
              </a:spcAft>
              <a:buNone/>
            </a:pPr>
            <a:r>
              <a:rPr lang="en" dirty="0">
                <a:latin typeface="Georgia"/>
                <a:ea typeface="Georgia"/>
                <a:cs typeface="Georgia"/>
                <a:sym typeface="Georgia"/>
              </a:rPr>
              <a:t> create a sequence of numbers that begins at start and extends by increments of delta up to but not including limit</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bfb21316d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bfb21316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You’ll often see use of tf.truncated_normal() instead of tf.random_normal(), as it doesn’t create any values more than two standard deviations away from its mean.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bfb21316d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bfb21316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df700e686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df700e686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Should i keep this or nah?</a:t>
            </a:r>
            <a:endParaRPr/>
          </a:p>
          <a:p>
            <a:pPr marL="0" lvl="0" indent="0" algn="l" rtl="0">
              <a:spcBef>
                <a:spcPts val="0"/>
              </a:spcBef>
              <a:spcAft>
                <a:spcPts val="0"/>
              </a:spcAft>
              <a:buNone/>
            </a:pPr>
            <a:endParaRPr/>
          </a:p>
          <a:p>
            <a:pPr marL="0" lvl="0" indent="0" algn="l" rtl="0">
              <a:spcBef>
                <a:spcPts val="0"/>
              </a:spcBef>
              <a:spcAft>
                <a:spcPts val="0"/>
              </a:spcAft>
              <a:buNone/>
            </a:pPr>
            <a:r>
              <a:rPr lang="en"/>
              <a:t>Not sure it adds much that isn’t already in the slides -straka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4cb222212c3f275d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4cb222212c3f275d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ee508db2e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ee508db2e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Make sure you read the documentation to understand which one to use. High level,, tf.div does TensorFlow’s style division, while tf.divide does exactly Python’s style division.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4cb222212c3f275d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4cb222212c3f275d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marL="0" lvl="0" indent="0" algn="l"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ee508db2e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ee508db2e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marL="0" lvl="0" indent="0" algn="l"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bd10f151e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bd10f151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ee508db2e_1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ee508db2e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marL="0" lvl="0" indent="0" algn="l"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ee508db2e_1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2ee508db2e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marL="0" lvl="0" indent="0" algn="l"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ee508db2e_1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ee508db2e_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marL="0" lvl="0" indent="0" algn="l"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ee508db2e_1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2ee508db2e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marL="0" lvl="0" indent="0" algn="l"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ee508db2e_1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ee508db2e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marL="0" lvl="0" indent="0" algn="l"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ee508db2e_1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2ee508db2e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marL="0" lvl="0" indent="0" algn="l"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4cb222212c3f275d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4cb222212c3f275d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https://www.tensorflow.org/api_docs/python/tf/DType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4cb222212c3f275d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4cb222212c3f275d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2ee508db2e_1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2ee508db2e_1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4cb222212c3f275d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4cb222212c3f275d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latin typeface="Georgia"/>
                <a:ea typeface="Georgia"/>
                <a:cs typeface="Georgia"/>
                <a:sym typeface="Georgia"/>
              </a:rPr>
              <a:t>Using Python types to specify TensorFlow objects is quick and easy, and it is useful for prototyping ideas. However, there is an important pitfall in doing it this way. Python types lack the ability to explicitly state the data type, but TensorFlow’s data types are more specific. For example, all integers are the same type, but TensorFlow has 8-bit, 16-bit, 32-bit, and 64-bit integers available. Therefore, if you use a Python type, TensorFlow has to infer which data type you mean. </a:t>
            </a:r>
            <a:endParaRPr dirty="0">
              <a:latin typeface="Georgia"/>
              <a:ea typeface="Georgia"/>
              <a:cs typeface="Georgia"/>
              <a:sym typeface="Georgia"/>
            </a:endParaRPr>
          </a:p>
          <a:p>
            <a:pPr marL="0" lvl="0" indent="0" algn="l" rtl="0">
              <a:lnSpc>
                <a:spcPct val="115000"/>
              </a:lnSpc>
              <a:spcBef>
                <a:spcPts val="0"/>
              </a:spcBef>
              <a:spcAft>
                <a:spcPts val="0"/>
              </a:spcAft>
              <a:buNone/>
            </a:pPr>
            <a:endParaRPr dirty="0">
              <a:latin typeface="Georgia"/>
              <a:ea typeface="Georgia"/>
              <a:cs typeface="Georgia"/>
              <a:sym typeface="Georgia"/>
            </a:endParaRPr>
          </a:p>
          <a:p>
            <a:pPr marL="0" lvl="0" indent="0" algn="l" rtl="0">
              <a:lnSpc>
                <a:spcPct val="115000"/>
              </a:lnSpc>
              <a:spcBef>
                <a:spcPts val="0"/>
              </a:spcBef>
              <a:spcAft>
                <a:spcPts val="0"/>
              </a:spcAft>
              <a:buNone/>
            </a:pPr>
            <a:r>
              <a:rPr lang="en" dirty="0">
                <a:latin typeface="Georgia"/>
                <a:ea typeface="Georgia"/>
                <a:cs typeface="Georgia"/>
                <a:sym typeface="Georgia"/>
              </a:rPr>
              <a:t>It’s possible to convert the data into the appropriate type when you pass it into TensorFlow, but certain data types still may be difficult to declare correctly, such as complex numbers. Because of this, it is recommended to created hand-defined Tensor objects as NumPy arrays.</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df700e68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df700e6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Style choice:</a:t>
            </a:r>
            <a:endParaRPr/>
          </a:p>
          <a:p>
            <a:pPr marL="0" lvl="0" indent="0" algn="l" rtl="0">
              <a:spcBef>
                <a:spcPts val="0"/>
              </a:spcBef>
              <a:spcAft>
                <a:spcPts val="0"/>
              </a:spcAft>
              <a:buNone/>
            </a:pPr>
            <a:r>
              <a:rPr lang="en"/>
              <a:t>sess = tf.Session() instead of with tf.Session()</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ee508db2e_1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2ee508db2e_1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dirty="0">
              <a:latin typeface="Georgia"/>
              <a:ea typeface="Georgia"/>
              <a:cs typeface="Georgia"/>
              <a:sym typeface="Georgia"/>
            </a:endParaRPr>
          </a:p>
          <a:p>
            <a:pPr marL="0" lvl="0" indent="0" algn="l" rtl="0">
              <a:lnSpc>
                <a:spcPct val="115000"/>
              </a:lnSpc>
              <a:spcBef>
                <a:spcPts val="0"/>
              </a:spcBef>
              <a:spcAft>
                <a:spcPts val="0"/>
              </a:spcAft>
              <a:buNone/>
            </a:pPr>
            <a:r>
              <a:rPr lang="en" dirty="0">
                <a:latin typeface="Georgia"/>
                <a:ea typeface="Georgia"/>
                <a:cs typeface="Georgia"/>
                <a:sym typeface="Georgia"/>
              </a:rPr>
              <a:t>It’s possible to convert the data into the appropriate type when you pass it into TensorFlow, but certain data types still may be difficult to declare correctly, such as complex numbers. Because of this, it is recommended to created hand-defined Tensor objects as NumPy arrays.</a:t>
            </a: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4cb222212c3f275d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4cb222212c3f275d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beedf50eb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beedf50eb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1beedf50eb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beedf50eb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graph definition is stored in a protobuf (protocol buffers, Google's language-neutral, platform-neutral, extensible mechanism for serializing structured data – think XML, but smaller, faster, and simpler.)</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2ee508db2e_1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2ee508db2e_1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2ee508db2e_1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2ee508db2e_1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4cb222212c3f275d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4cb222212c3f275d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2ee508db2e_1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2ee508db2e_1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2ee508db2e_1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2ee508db2e_1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2ee508db2e_1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2ee508db2e_1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df700e686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df700e68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Style choice:</a:t>
            </a:r>
            <a:endParaRPr/>
          </a:p>
          <a:p>
            <a:pPr marL="0" lvl="0" indent="0" algn="l" rtl="0">
              <a:spcBef>
                <a:spcPts val="0"/>
              </a:spcBef>
              <a:spcAft>
                <a:spcPts val="0"/>
              </a:spcAft>
              <a:buNone/>
            </a:pPr>
            <a:r>
              <a:rPr lang="en"/>
              <a:t>sess = tf.Session() instead of with tf.Session()</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2ee508db2e_1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2ee508db2e_1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2ee508db2e_1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2ee508db2e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333333"/>
                </a:solidFill>
                <a:highlight>
                  <a:srgbClr val="FFFFFF"/>
                </a:highlight>
              </a:rPr>
              <a:t>As a shortcut, TF allows you to omit the `.value` in many cases, so you can pass values of vars to other ops as tf.add(x, ...) rather than tf.add(x.value,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df700e686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df700e686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1bd10f151e_0_2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1bd10f151e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1bf2cc2b44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1bf2cc2b4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1bf2cc2b44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1bf2cc2b4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4cb222212c3f275d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4cb222212c3f275d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4cb222212c3f275d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4cb222212c3f275d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have to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4cb222212c3f275d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4cb222212c3f275d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1bf2cc2b44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1bf2cc2b4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df700e686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df700e68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Style choice:</a:t>
            </a:r>
            <a:endParaRPr/>
          </a:p>
          <a:p>
            <a:pPr marL="0" lvl="0" indent="0" algn="l" rtl="0">
              <a:spcBef>
                <a:spcPts val="0"/>
              </a:spcBef>
              <a:spcAft>
                <a:spcPts val="0"/>
              </a:spcAft>
              <a:buNone/>
            </a:pPr>
            <a:r>
              <a:rPr lang="en"/>
              <a:t>sess = tf.Session() instead of with tf.Session()</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bf2cc2b44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bf2cc2b44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bf2cc2b44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bf2cc2b4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don’t need to initialize variable because assign_op does it for you. In fact, initializer op is the assign op that assigns the variable’s initial value to the variable itself.</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bf2cc2b44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bf2cc2b4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1bd9898b6a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1bd9898b6a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bd9898b6a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bd9898b6a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bf2cc2b44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1bf2cc2b44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assign_add() and assign_sub() can’t initialize the variable my_var for you because these ops need the original value of my_var</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bf2cc2b44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1bf2cc2b44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1c0aab257d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1c0aab257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1c0aab257d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1c0aab257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bf2cc2b44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1bf2cc2b44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Sometimes, we will have two more two independent ops but you’d like to specify which op should be run first, then you use tf.Graph.control_dependencies(control_inputs)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bd10f151e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bd10f151e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choose where to put your files. I find it easier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1df700e686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1df700e686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2fbf2b001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2fbf2b001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4cb222212c3f275d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4cb222212c3f275d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1bd9898b6a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1bd9898b6a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1bd9898b6a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1bd9898b6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4cb222212c3f275d_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4cb222212c3f275d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4cb222212c3f275d_3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4cb222212c3f275d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2ee508db2e_1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2ee508db2e_1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1bd9898b6a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1bd9898b6a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2ee508db2e_1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2ee508db2e_1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bd10f151e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bd10f151e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1bd9898b6a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1bd9898b6a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1bdcd6bd21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1bdcd6bd2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session will look at the graph, trying to think: hmm, how can I get the value of a, then it computes all the nodes that leads to a.</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1bd9898b6a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1bd9898b6a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333333"/>
                </a:solidFill>
                <a:highlight>
                  <a:srgbClr val="FFFFFF"/>
                </a:highlight>
              </a:rPr>
              <a:t>we can feed_dict any tensors. placeholders are just a way to indicate that sth must be fed</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4cb222212c3f275d_3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4cb222212c3f275d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1bdcd6bd21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1bdcd6bd21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1c003f984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1c003f984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from GitHub</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1bfb21316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1bfb2131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session will look at the graph, trying to think: hmm, how can I get the value of a, then it computes all the nodes that leads to a.</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4cb222212c3f275d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4cb222212c3f275d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When you have a large graph and just want to test out certain parts, you can provide dummy values so TensorFlow won’t waste time doing unnecessary computations.</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1bfea8a10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1bfea8a1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1bfea8a10f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1bfea8a10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4cb222212c3f275d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4cb222212c3f275d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333333"/>
                </a:solidFill>
                <a:highlight>
                  <a:srgbClr val="FFFFFF"/>
                </a:highlight>
              </a:rPr>
              <a:t>let students look at the written graph def first (its a protobuf). show them that the values of `tf.constant()` nodes are stored in the graph def. that's why you only use constant nodes for small values (and variables or readers for larger ones)</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1bfea8a10f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1bfea8a10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1bfea8a10f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1bfea8a10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2ee508db2e_1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2ee508db2e_1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1bfea8a10f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1bfea8a10f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bfea8a10f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bfea8a10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Looks normal</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1c003f9843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1c003f984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1bfea8a10f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1bfea8a10f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tensorflow.python.framework.errors_impl.FailedPreconditionError: Attempting to use uninitialized value</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1bfea8a10f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1bfea8a10f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1bfb21316d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1bfb21316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from GitHub</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1bfea8a10f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1bfea8a10f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from GitHub</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dk1"/>
              </a:buClr>
              <a:buSzPts val="1800"/>
              <a:buChar char="●"/>
              <a:defRPr>
                <a:solidFill>
                  <a:schemeClr val="dk1"/>
                </a:solidFill>
              </a:defRPr>
            </a:lvl1pPr>
            <a:lvl2pPr marL="914400" lvl="1" indent="-317500" rtl="0">
              <a:spcBef>
                <a:spcPts val="160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Char char="●"/>
              <a:defRPr sz="1800">
                <a:solidFill>
                  <a:schemeClr val="lt2"/>
                </a:solidFill>
              </a:defRPr>
            </a:lvl1pPr>
            <a:lvl2pPr marL="914400" lvl="1" indent="-317500" rtl="0">
              <a:lnSpc>
                <a:spcPct val="115000"/>
              </a:lnSpc>
              <a:spcBef>
                <a:spcPts val="1600"/>
              </a:spcBef>
              <a:spcAft>
                <a:spcPts val="0"/>
              </a:spcAft>
              <a:buClr>
                <a:schemeClr val="lt2"/>
              </a:buClr>
              <a:buSzPts val="1400"/>
              <a:buChar char="○"/>
              <a:defRPr>
                <a:solidFill>
                  <a:schemeClr val="lt2"/>
                </a:solidFill>
              </a:defRPr>
            </a:lvl2pPr>
            <a:lvl3pPr marL="1371600" lvl="2" indent="-317500" rtl="0">
              <a:lnSpc>
                <a:spcPct val="115000"/>
              </a:lnSpc>
              <a:spcBef>
                <a:spcPts val="1600"/>
              </a:spcBef>
              <a:spcAft>
                <a:spcPts val="0"/>
              </a:spcAft>
              <a:buClr>
                <a:schemeClr val="lt2"/>
              </a:buClr>
              <a:buSzPts val="1400"/>
              <a:buChar char="■"/>
              <a:defRPr>
                <a:solidFill>
                  <a:schemeClr val="lt2"/>
                </a:solidFill>
              </a:defRPr>
            </a:lvl3pPr>
            <a:lvl4pPr marL="1828800" lvl="3" indent="-317500" rtl="0">
              <a:lnSpc>
                <a:spcPct val="115000"/>
              </a:lnSpc>
              <a:spcBef>
                <a:spcPts val="1600"/>
              </a:spcBef>
              <a:spcAft>
                <a:spcPts val="0"/>
              </a:spcAft>
              <a:buClr>
                <a:schemeClr val="lt2"/>
              </a:buClr>
              <a:buSzPts val="1400"/>
              <a:buChar char="●"/>
              <a:defRPr>
                <a:solidFill>
                  <a:schemeClr val="lt2"/>
                </a:solidFill>
              </a:defRPr>
            </a:lvl4pPr>
            <a:lvl5pPr marL="2286000" lvl="4" indent="-317500" rtl="0">
              <a:lnSpc>
                <a:spcPct val="115000"/>
              </a:lnSpc>
              <a:spcBef>
                <a:spcPts val="1600"/>
              </a:spcBef>
              <a:spcAft>
                <a:spcPts val="0"/>
              </a:spcAft>
              <a:buClr>
                <a:schemeClr val="lt2"/>
              </a:buClr>
              <a:buSzPts val="1400"/>
              <a:buChar char="○"/>
              <a:defRPr>
                <a:solidFill>
                  <a:schemeClr val="lt2"/>
                </a:solidFill>
              </a:defRPr>
            </a:lvl5pPr>
            <a:lvl6pPr marL="2743200" lvl="5" indent="-317500" rtl="0">
              <a:lnSpc>
                <a:spcPct val="115000"/>
              </a:lnSpc>
              <a:spcBef>
                <a:spcPts val="1600"/>
              </a:spcBef>
              <a:spcAft>
                <a:spcPts val="0"/>
              </a:spcAft>
              <a:buClr>
                <a:schemeClr val="lt2"/>
              </a:buClr>
              <a:buSzPts val="1400"/>
              <a:buChar char="■"/>
              <a:defRPr>
                <a:solidFill>
                  <a:schemeClr val="lt2"/>
                </a:solidFill>
              </a:defRPr>
            </a:lvl6pPr>
            <a:lvl7pPr marL="3200400" lvl="6" indent="-317500" rtl="0">
              <a:lnSpc>
                <a:spcPct val="115000"/>
              </a:lnSpc>
              <a:spcBef>
                <a:spcPts val="1600"/>
              </a:spcBef>
              <a:spcAft>
                <a:spcPts val="0"/>
              </a:spcAft>
              <a:buClr>
                <a:schemeClr val="lt2"/>
              </a:buClr>
              <a:buSzPts val="1400"/>
              <a:buChar char="●"/>
              <a:defRPr>
                <a:solidFill>
                  <a:schemeClr val="lt2"/>
                </a:solidFill>
              </a:defRPr>
            </a:lvl7pPr>
            <a:lvl8pPr marL="3657600" lvl="7" indent="-317500" rtl="0">
              <a:lnSpc>
                <a:spcPct val="115000"/>
              </a:lnSpc>
              <a:spcBef>
                <a:spcPts val="1600"/>
              </a:spcBef>
              <a:spcAft>
                <a:spcPts val="0"/>
              </a:spcAft>
              <a:buClr>
                <a:schemeClr val="lt2"/>
              </a:buClr>
              <a:buSzPts val="1400"/>
              <a:buChar char="○"/>
              <a:defRPr>
                <a:solidFill>
                  <a:schemeClr val="lt2"/>
                </a:solidFill>
              </a:defRPr>
            </a:lvl8pPr>
            <a:lvl9pPr marL="4114800" lvl="8" indent="-317500" rtl="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defRPr>
            </a:lvl1pPr>
            <a:lvl2pPr lvl="1" algn="r" rtl="0">
              <a:buNone/>
              <a:defRPr sz="1000">
                <a:solidFill>
                  <a:schemeClr val="lt2"/>
                </a:solidFill>
              </a:defRPr>
            </a:lvl2pPr>
            <a:lvl3pPr lvl="2" algn="r" rtl="0">
              <a:buNone/>
              <a:defRPr sz="1000">
                <a:solidFill>
                  <a:schemeClr val="lt2"/>
                </a:solidFill>
              </a:defRPr>
            </a:lvl3pPr>
            <a:lvl4pPr lvl="3" algn="r" rtl="0">
              <a:buNone/>
              <a:defRPr sz="1000">
                <a:solidFill>
                  <a:schemeClr val="lt2"/>
                </a:solidFill>
              </a:defRPr>
            </a:lvl4pPr>
            <a:lvl5pPr lvl="4" algn="r" rtl="0">
              <a:buNone/>
              <a:defRPr sz="1000">
                <a:solidFill>
                  <a:schemeClr val="lt2"/>
                </a:solidFill>
              </a:defRPr>
            </a:lvl5pPr>
            <a:lvl6pPr lvl="5" algn="r" rtl="0">
              <a:buNone/>
              <a:defRPr sz="1000">
                <a:solidFill>
                  <a:schemeClr val="lt2"/>
                </a:solidFill>
              </a:defRPr>
            </a:lvl6pPr>
            <a:lvl7pPr lvl="6" algn="r" rtl="0">
              <a:buNone/>
              <a:defRPr sz="1000">
                <a:solidFill>
                  <a:schemeClr val="lt2"/>
                </a:solidFill>
              </a:defRPr>
            </a:lvl7pPr>
            <a:lvl8pPr lvl="7" algn="r" rtl="0">
              <a:buNone/>
              <a:defRPr sz="1000">
                <a:solidFill>
                  <a:schemeClr val="lt2"/>
                </a:solidFill>
              </a:defRPr>
            </a:lvl8pPr>
            <a:lvl9pPr lvl="8" algn="r" rtl="0">
              <a:buNone/>
              <a:defRPr sz="1000">
                <a:solidFill>
                  <a:schemeClr val="lt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3.xml"/><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3" Type="http://schemas.openxmlformats.org/officeDocument/2006/relationships/hyperlink" Target="mailto:huyenn@stanford.edu" TargetMode="External"/><Relationship Id="rId2" Type="http://schemas.openxmlformats.org/officeDocument/2006/relationships/notesSlide" Target="../notesSlides/notesSlide105.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8.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2.xml"/><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88.xml"/><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4.xml"/><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5.xml"/><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687375" y="1760613"/>
            <a:ext cx="8145000" cy="103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Georgia"/>
                <a:ea typeface="Georgia"/>
                <a:cs typeface="Georgia"/>
                <a:sym typeface="Georgia"/>
              </a:rPr>
              <a:t>TensorFlow Ops</a:t>
            </a:r>
            <a:endParaRPr>
              <a:latin typeface="Georgia"/>
              <a:ea typeface="Georgia"/>
              <a:cs typeface="Georgia"/>
              <a:sym typeface="Georgia"/>
            </a:endParaRPr>
          </a:p>
        </p:txBody>
      </p:sp>
      <p:sp>
        <p:nvSpPr>
          <p:cNvPr id="100" name="Google Shape;100;p25"/>
          <p:cNvSpPr txBox="1">
            <a:spLocks noGrp="1"/>
          </p:cNvSpPr>
          <p:nvPr>
            <p:ph type="subTitle" idx="1"/>
          </p:nvPr>
        </p:nvSpPr>
        <p:spPr>
          <a:xfrm>
            <a:off x="311700" y="2834125"/>
            <a:ext cx="8520600" cy="107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eorgia"/>
                <a:ea typeface="Georgia"/>
                <a:cs typeface="Georgia"/>
                <a:sym typeface="Georgia"/>
              </a:rPr>
              <a:t>CS 20:  TensorFlow for Deep Learning Research</a:t>
            </a:r>
            <a:endParaRPr sz="1800">
              <a:latin typeface="Georgia"/>
              <a:ea typeface="Georgia"/>
              <a:cs typeface="Georgia"/>
              <a:sym typeface="Georgia"/>
            </a:endParaRPr>
          </a:p>
          <a:p>
            <a:pPr marL="0" lvl="0" indent="0" algn="ctr" rtl="0">
              <a:spcBef>
                <a:spcPts val="0"/>
              </a:spcBef>
              <a:spcAft>
                <a:spcPts val="0"/>
              </a:spcAft>
              <a:buNone/>
            </a:pPr>
            <a:r>
              <a:rPr lang="en" sz="1800">
                <a:latin typeface="Georgia"/>
                <a:ea typeface="Georgia"/>
                <a:cs typeface="Georgia"/>
                <a:sym typeface="Georgia"/>
              </a:rPr>
              <a:t>Lecture 2</a:t>
            </a:r>
            <a:endParaRPr sz="1800">
              <a:latin typeface="Georgia"/>
              <a:ea typeface="Georgia"/>
              <a:cs typeface="Georgia"/>
              <a:sym typeface="Georgia"/>
            </a:endParaRPr>
          </a:p>
          <a:p>
            <a:pPr marL="0" lvl="0" indent="0" algn="ctr" rtl="0">
              <a:spcBef>
                <a:spcPts val="0"/>
              </a:spcBef>
              <a:spcAft>
                <a:spcPts val="0"/>
              </a:spcAft>
              <a:buNone/>
            </a:pPr>
            <a:r>
              <a:rPr lang="en" sz="1800">
                <a:latin typeface="Georgia"/>
                <a:ea typeface="Georgia"/>
                <a:cs typeface="Georgia"/>
                <a:sym typeface="Georgia"/>
              </a:rPr>
              <a:t>1/17/2017</a:t>
            </a:r>
            <a:endParaRPr sz="1800">
              <a:latin typeface="Georgia"/>
              <a:ea typeface="Georgia"/>
              <a:cs typeface="Georgia"/>
              <a:sym typeface="Georgia"/>
            </a:endParaRPr>
          </a:p>
        </p:txBody>
      </p:sp>
      <p:sp>
        <p:nvSpPr>
          <p:cNvPr id="101" name="Google Shape;101;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a:t>
            </a:fld>
            <a:endParaRPr/>
          </a:p>
        </p:txBody>
      </p:sp>
      <p:pic>
        <p:nvPicPr>
          <p:cNvPr id="102" name="Google Shape;102;p25"/>
          <p:cNvPicPr preferRelativeResize="0"/>
          <p:nvPr/>
        </p:nvPicPr>
        <p:blipFill>
          <a:blip r:embed="rId3">
            <a:alphaModFix/>
          </a:blip>
          <a:stretch>
            <a:fillRect/>
          </a:stretch>
        </p:blipFill>
        <p:spPr>
          <a:xfrm>
            <a:off x="3876375" y="407650"/>
            <a:ext cx="1163700" cy="1468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4"/>
          <p:cNvSpPr txBox="1">
            <a:spLocks noGrp="1"/>
          </p:cNvSpPr>
          <p:nvPr>
            <p:ph type="body" idx="1"/>
          </p:nvPr>
        </p:nvSpPr>
        <p:spPr>
          <a:xfrm>
            <a:off x="311700" y="1152475"/>
            <a:ext cx="8520600" cy="35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FFFFFF"/>
                </a:solidFill>
                <a:latin typeface="Consolas"/>
                <a:ea typeface="Consolas"/>
                <a:cs typeface="Consolas"/>
                <a:sym typeface="Consolas"/>
              </a:rPr>
              <a:t>import tensorflow as tf</a:t>
            </a:r>
            <a:endParaRPr sz="1400">
              <a:solidFill>
                <a:srgbClr val="FFFFFF"/>
              </a:solidFill>
              <a:latin typeface="Consolas"/>
              <a:ea typeface="Consolas"/>
              <a:cs typeface="Consolas"/>
              <a:sym typeface="Consolas"/>
            </a:endParaRPr>
          </a:p>
          <a:p>
            <a:pPr marL="0" lvl="0" indent="0" algn="l" rtl="0">
              <a:spcBef>
                <a:spcPts val="1600"/>
              </a:spcBef>
              <a:spcAft>
                <a:spcPts val="1600"/>
              </a:spcAft>
              <a:buNone/>
            </a:pPr>
            <a:r>
              <a:rPr lang="en" sz="1400">
                <a:solidFill>
                  <a:srgbClr val="FFFFFF"/>
                </a:solidFill>
                <a:latin typeface="Consolas"/>
                <a:ea typeface="Consolas"/>
                <a:cs typeface="Consolas"/>
                <a:sym typeface="Consolas"/>
              </a:rPr>
              <a:t>a = tf.constant(2)</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b = tf.constant(3)</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x = tf.add(a, b)</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writer = tf.summary.FileWriter('./graphs', tf.get_default_graph())</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writer.close()</a:t>
            </a:r>
            <a:endParaRPr sz="1400">
              <a:solidFill>
                <a:srgbClr val="FFFFFF"/>
              </a:solidFill>
              <a:latin typeface="Consolas"/>
              <a:ea typeface="Consolas"/>
              <a:cs typeface="Consolas"/>
              <a:sym typeface="Consolas"/>
            </a:endParaRPr>
          </a:p>
        </p:txBody>
      </p:sp>
      <p:sp>
        <p:nvSpPr>
          <p:cNvPr id="167" name="Google Shape;167;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Visualize it with TensorBoard</a:t>
            </a:r>
            <a:endParaRPr b="1">
              <a:latin typeface="Georgia"/>
              <a:ea typeface="Georgia"/>
              <a:cs typeface="Georgia"/>
              <a:sym typeface="Georgia"/>
            </a:endParaRPr>
          </a:p>
        </p:txBody>
      </p:sp>
      <p:pic>
        <p:nvPicPr>
          <p:cNvPr id="168" name="Google Shape;168;p34"/>
          <p:cNvPicPr preferRelativeResize="0"/>
          <p:nvPr/>
        </p:nvPicPr>
        <p:blipFill>
          <a:blip r:embed="rId3">
            <a:alphaModFix/>
          </a:blip>
          <a:stretch>
            <a:fillRect/>
          </a:stretch>
        </p:blipFill>
        <p:spPr>
          <a:xfrm>
            <a:off x="2663675" y="3091400"/>
            <a:ext cx="3694700" cy="1290425"/>
          </a:xfrm>
          <a:prstGeom prst="rect">
            <a:avLst/>
          </a:prstGeom>
          <a:noFill/>
          <a:ln>
            <a:noFill/>
          </a:ln>
        </p:spPr>
      </p:pic>
      <p:sp>
        <p:nvSpPr>
          <p:cNvPr id="169" name="Google Shape;169;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124"/>
          <p:cNvSpPr txBox="1">
            <a:spLocks noGrp="1"/>
          </p:cNvSpPr>
          <p:nvPr>
            <p:ph type="title"/>
          </p:nvPr>
        </p:nvSpPr>
        <p:spPr>
          <a:xfrm>
            <a:off x="311700" y="2052225"/>
            <a:ext cx="8520600" cy="107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One of the most common TF non-bug bugs I’ve seen on GitHub</a:t>
            </a:r>
            <a:endParaRPr b="1">
              <a:latin typeface="Georgia"/>
              <a:ea typeface="Georgia"/>
              <a:cs typeface="Georgia"/>
              <a:sym typeface="Georgia"/>
            </a:endParaRPr>
          </a:p>
        </p:txBody>
      </p:sp>
      <p:sp>
        <p:nvSpPr>
          <p:cNvPr id="820" name="Google Shape;820;p1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100</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125"/>
          <p:cNvSpPr txBox="1">
            <a:spLocks noGrp="1"/>
          </p:cNvSpPr>
          <p:nvPr>
            <p:ph type="title"/>
          </p:nvPr>
        </p:nvSpPr>
        <p:spPr>
          <a:xfrm>
            <a:off x="397800" y="1521050"/>
            <a:ext cx="8520600" cy="2599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Font typeface="Georgia"/>
              <a:buAutoNum type="arabicPeriod"/>
            </a:pPr>
            <a:r>
              <a:rPr lang="en" sz="1800">
                <a:solidFill>
                  <a:srgbClr val="FFFFFF"/>
                </a:solidFill>
                <a:latin typeface="Georgia"/>
                <a:ea typeface="Georgia"/>
                <a:cs typeface="Georgia"/>
                <a:sym typeface="Georgia"/>
              </a:rPr>
              <a:t>Separate definition of ops from computing/running ops </a:t>
            </a:r>
            <a:endParaRPr sz="1800">
              <a:solidFill>
                <a:srgbClr val="FFFFFF"/>
              </a:solidFill>
              <a:latin typeface="Georgia"/>
              <a:ea typeface="Georgia"/>
              <a:cs typeface="Georgia"/>
              <a:sym typeface="Georgia"/>
            </a:endParaRPr>
          </a:p>
          <a:p>
            <a:pPr marL="457200" lvl="0" indent="-342900" algn="l" rtl="0">
              <a:spcBef>
                <a:spcPts val="0"/>
              </a:spcBef>
              <a:spcAft>
                <a:spcPts val="0"/>
              </a:spcAft>
              <a:buClr>
                <a:srgbClr val="FFFFFF"/>
              </a:buClr>
              <a:buSzPts val="1800"/>
              <a:buFont typeface="Georgia"/>
              <a:buAutoNum type="arabicPeriod"/>
            </a:pPr>
            <a:r>
              <a:rPr lang="en" sz="1800">
                <a:solidFill>
                  <a:srgbClr val="FFFFFF"/>
                </a:solidFill>
                <a:latin typeface="Georgia"/>
                <a:ea typeface="Georgia"/>
                <a:cs typeface="Georgia"/>
                <a:sym typeface="Georgia"/>
              </a:rPr>
              <a:t>Use Python property to ensure function is also loaded once the first time it is called*</a:t>
            </a:r>
            <a:endParaRPr sz="1800">
              <a:solidFill>
                <a:srgbClr val="FFFFFF"/>
              </a:solidFill>
              <a:latin typeface="Georgia"/>
              <a:ea typeface="Georgia"/>
              <a:cs typeface="Georgia"/>
              <a:sym typeface="Georgia"/>
            </a:endParaRPr>
          </a:p>
        </p:txBody>
      </p:sp>
      <p:sp>
        <p:nvSpPr>
          <p:cNvPr id="826" name="Google Shape;826;p1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Solution</a:t>
            </a:r>
            <a:endParaRPr b="1">
              <a:latin typeface="Georgia"/>
              <a:ea typeface="Georgia"/>
              <a:cs typeface="Georgia"/>
              <a:sym typeface="Georgia"/>
            </a:endParaRPr>
          </a:p>
        </p:txBody>
      </p:sp>
      <p:sp>
        <p:nvSpPr>
          <p:cNvPr id="827" name="Google Shape;827;p1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101</a:t>
            </a:fld>
            <a:endParaRPr/>
          </a:p>
        </p:txBody>
      </p:sp>
      <p:sp>
        <p:nvSpPr>
          <p:cNvPr id="828" name="Google Shape;828;p125"/>
          <p:cNvSpPr txBox="1"/>
          <p:nvPr/>
        </p:nvSpPr>
        <p:spPr>
          <a:xfrm>
            <a:off x="220375" y="4541650"/>
            <a:ext cx="4886700" cy="34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Times New Roman"/>
                <a:ea typeface="Times New Roman"/>
                <a:cs typeface="Times New Roman"/>
                <a:sym typeface="Times New Roman"/>
              </a:rPr>
              <a:t>* This is not a Python class so I won’t go into it here. But if you don’t know how to use this property, you’re welcome to ask me!</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126"/>
          <p:cNvSpPr txBox="1">
            <a:spLocks noGrp="1"/>
          </p:cNvSpPr>
          <p:nvPr>
            <p:ph type="title"/>
          </p:nvPr>
        </p:nvSpPr>
        <p:spPr>
          <a:xfrm>
            <a:off x="311700" y="2052225"/>
            <a:ext cx="8520600" cy="107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Putting it together:</a:t>
            </a:r>
            <a:endParaRPr b="1">
              <a:latin typeface="Georgia"/>
              <a:ea typeface="Georgia"/>
              <a:cs typeface="Georgia"/>
              <a:sym typeface="Georgia"/>
            </a:endParaRPr>
          </a:p>
          <a:p>
            <a:pPr marL="0" lvl="0" indent="0" algn="ctr" rtl="0">
              <a:spcBef>
                <a:spcPts val="0"/>
              </a:spcBef>
              <a:spcAft>
                <a:spcPts val="0"/>
              </a:spcAft>
              <a:buNone/>
            </a:pPr>
            <a:r>
              <a:rPr lang="en" b="1">
                <a:latin typeface="Georgia"/>
                <a:ea typeface="Georgia"/>
                <a:cs typeface="Georgia"/>
                <a:sym typeface="Georgia"/>
              </a:rPr>
              <a:t>Let’s build a machine learning model!</a:t>
            </a:r>
            <a:endParaRPr b="1">
              <a:latin typeface="Georgia"/>
              <a:ea typeface="Georgia"/>
              <a:cs typeface="Georgia"/>
              <a:sym typeface="Georgia"/>
            </a:endParaRPr>
          </a:p>
        </p:txBody>
      </p:sp>
      <p:sp>
        <p:nvSpPr>
          <p:cNvPr id="834" name="Google Shape;834;p1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102</a:t>
            </a:fld>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1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103</a:t>
            </a:fld>
            <a:endParaRPr/>
          </a:p>
        </p:txBody>
      </p:sp>
      <p:pic>
        <p:nvPicPr>
          <p:cNvPr id="840" name="Google Shape;840;p127"/>
          <p:cNvPicPr preferRelativeResize="0"/>
          <p:nvPr/>
        </p:nvPicPr>
        <p:blipFill>
          <a:blip r:embed="rId3">
            <a:alphaModFix/>
          </a:blip>
          <a:stretch>
            <a:fillRect/>
          </a:stretch>
        </p:blipFill>
        <p:spPr>
          <a:xfrm>
            <a:off x="488175" y="263063"/>
            <a:ext cx="8167658" cy="4617369"/>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128"/>
          <p:cNvSpPr txBox="1">
            <a:spLocks noGrp="1"/>
          </p:cNvSpPr>
          <p:nvPr>
            <p:ph type="title"/>
          </p:nvPr>
        </p:nvSpPr>
        <p:spPr>
          <a:xfrm>
            <a:off x="2074800" y="1521050"/>
            <a:ext cx="4994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We will construct this model next time!!</a:t>
            </a:r>
            <a:endParaRPr b="1">
              <a:latin typeface="Georgia"/>
              <a:ea typeface="Georgia"/>
              <a:cs typeface="Georgia"/>
              <a:sym typeface="Georgia"/>
            </a:endParaRPr>
          </a:p>
        </p:txBody>
      </p:sp>
      <p:sp>
        <p:nvSpPr>
          <p:cNvPr id="846" name="Google Shape;846;p1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104</a:t>
            </a:fld>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129"/>
          <p:cNvSpPr txBox="1">
            <a:spLocks noGrp="1"/>
          </p:cNvSpPr>
          <p:nvPr>
            <p:ph type="title"/>
          </p:nvPr>
        </p:nvSpPr>
        <p:spPr>
          <a:xfrm>
            <a:off x="311700" y="5212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Next class</a:t>
            </a:r>
            <a:endParaRPr b="1">
              <a:latin typeface="Georgia"/>
              <a:ea typeface="Georgia"/>
              <a:cs typeface="Georgia"/>
              <a:sym typeface="Georgia"/>
            </a:endParaRPr>
          </a:p>
        </p:txBody>
      </p:sp>
      <p:sp>
        <p:nvSpPr>
          <p:cNvPr id="852" name="Google Shape;852;p129"/>
          <p:cNvSpPr txBox="1">
            <a:spLocks noGrp="1"/>
          </p:cNvSpPr>
          <p:nvPr>
            <p:ph type="body" idx="1"/>
          </p:nvPr>
        </p:nvSpPr>
        <p:spPr>
          <a:xfrm>
            <a:off x="311700" y="1330250"/>
            <a:ext cx="7491900" cy="312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Georgia"/>
                <a:ea typeface="Georgia"/>
                <a:cs typeface="Georgia"/>
                <a:sym typeface="Georgia"/>
              </a:rPr>
              <a:t>Linear regression</a:t>
            </a:r>
            <a:endParaRPr>
              <a:latin typeface="Georgia"/>
              <a:ea typeface="Georgia"/>
              <a:cs typeface="Georgia"/>
              <a:sym typeface="Georgia"/>
            </a:endParaRPr>
          </a:p>
          <a:p>
            <a:pPr marL="0" lvl="0" indent="0" algn="l" rtl="0">
              <a:spcBef>
                <a:spcPts val="1600"/>
              </a:spcBef>
              <a:spcAft>
                <a:spcPts val="0"/>
              </a:spcAft>
              <a:buNone/>
            </a:pPr>
            <a:r>
              <a:rPr lang="en">
                <a:latin typeface="Georgia"/>
                <a:ea typeface="Georgia"/>
                <a:cs typeface="Georgia"/>
                <a:sym typeface="Georgia"/>
              </a:rPr>
              <a:t>Control Flow</a:t>
            </a:r>
            <a:endParaRPr>
              <a:latin typeface="Georgia"/>
              <a:ea typeface="Georgia"/>
              <a:cs typeface="Georgia"/>
              <a:sym typeface="Georgia"/>
            </a:endParaRPr>
          </a:p>
          <a:p>
            <a:pPr marL="0" lvl="0" indent="0" algn="l" rtl="0">
              <a:spcBef>
                <a:spcPts val="1600"/>
              </a:spcBef>
              <a:spcAft>
                <a:spcPts val="0"/>
              </a:spcAft>
              <a:buNone/>
            </a:pPr>
            <a:r>
              <a:rPr lang="en">
                <a:latin typeface="Georgia"/>
                <a:ea typeface="Georgia"/>
                <a:cs typeface="Georgia"/>
                <a:sym typeface="Georgia"/>
              </a:rPr>
              <a:t>tf.data</a:t>
            </a:r>
            <a:endParaRPr>
              <a:latin typeface="Georgia"/>
              <a:ea typeface="Georgia"/>
              <a:cs typeface="Georgia"/>
              <a:sym typeface="Georgia"/>
            </a:endParaRPr>
          </a:p>
          <a:p>
            <a:pPr marL="0" lvl="0" indent="0" algn="l" rtl="0">
              <a:spcBef>
                <a:spcPts val="1600"/>
              </a:spcBef>
              <a:spcAft>
                <a:spcPts val="0"/>
              </a:spcAft>
              <a:buNone/>
            </a:pPr>
            <a:r>
              <a:rPr lang="en">
                <a:latin typeface="Georgia"/>
                <a:ea typeface="Georgia"/>
                <a:cs typeface="Georgia"/>
                <a:sym typeface="Georgia"/>
              </a:rPr>
              <a:t>Optimizers</a:t>
            </a:r>
            <a:endParaRPr>
              <a:latin typeface="Georgia"/>
              <a:ea typeface="Georgia"/>
              <a:cs typeface="Georgia"/>
              <a:sym typeface="Georgia"/>
            </a:endParaRPr>
          </a:p>
          <a:p>
            <a:pPr marL="0" lvl="0" indent="0" algn="l" rtl="0">
              <a:spcBef>
                <a:spcPts val="1600"/>
              </a:spcBef>
              <a:spcAft>
                <a:spcPts val="0"/>
              </a:spcAft>
              <a:buNone/>
            </a:pPr>
            <a:r>
              <a:rPr lang="en">
                <a:latin typeface="Georgia"/>
                <a:ea typeface="Georgia"/>
                <a:cs typeface="Georgia"/>
                <a:sym typeface="Georgia"/>
              </a:rPr>
              <a:t>Logistic regression on MNIST</a:t>
            </a:r>
            <a:endParaRPr>
              <a:latin typeface="Georgia"/>
              <a:ea typeface="Georgia"/>
              <a:cs typeface="Georgia"/>
              <a:sym typeface="Georgia"/>
            </a:endParaRPr>
          </a:p>
          <a:p>
            <a:pPr marL="0" lvl="0" indent="0" algn="l" rtl="0">
              <a:spcBef>
                <a:spcPts val="1600"/>
              </a:spcBef>
              <a:spcAft>
                <a:spcPts val="0"/>
              </a:spcAft>
              <a:buNone/>
            </a:pPr>
            <a:r>
              <a:rPr lang="en">
                <a:latin typeface="Georgia"/>
                <a:ea typeface="Georgia"/>
                <a:cs typeface="Georgia"/>
                <a:sym typeface="Georgia"/>
              </a:rPr>
              <a:t>Feedback: </a:t>
            </a:r>
            <a:r>
              <a:rPr lang="en" u="sng">
                <a:solidFill>
                  <a:schemeClr val="hlink"/>
                </a:solidFill>
                <a:latin typeface="Georgia"/>
                <a:ea typeface="Georgia"/>
                <a:cs typeface="Georgia"/>
                <a:sym typeface="Georgia"/>
                <a:hlinkClick r:id="rId3"/>
              </a:rPr>
              <a:t>huyenn@stanford.edu</a:t>
            </a:r>
            <a:endParaRPr>
              <a:latin typeface="Georgia"/>
              <a:ea typeface="Georgia"/>
              <a:cs typeface="Georgia"/>
              <a:sym typeface="Georgia"/>
            </a:endParaRPr>
          </a:p>
          <a:p>
            <a:pPr marL="0" lvl="0" indent="0" algn="l" rtl="0">
              <a:spcBef>
                <a:spcPts val="1600"/>
              </a:spcBef>
              <a:spcAft>
                <a:spcPts val="1600"/>
              </a:spcAft>
              <a:buNone/>
            </a:pPr>
            <a:r>
              <a:rPr lang="en">
                <a:latin typeface="Georgia"/>
                <a:ea typeface="Georgia"/>
                <a:cs typeface="Georgia"/>
                <a:sym typeface="Georgia"/>
              </a:rPr>
              <a:t>Thanks!</a:t>
            </a:r>
            <a:endParaRPr>
              <a:latin typeface="Georgia"/>
              <a:ea typeface="Georgia"/>
              <a:cs typeface="Georgia"/>
              <a:sym typeface="Georgia"/>
            </a:endParaRPr>
          </a:p>
        </p:txBody>
      </p:sp>
      <p:sp>
        <p:nvSpPr>
          <p:cNvPr id="853" name="Google Shape;853;p1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105</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5"/>
          <p:cNvSpPr txBox="1">
            <a:spLocks noGrp="1"/>
          </p:cNvSpPr>
          <p:nvPr>
            <p:ph type="body" idx="1"/>
          </p:nvPr>
        </p:nvSpPr>
        <p:spPr>
          <a:xfrm>
            <a:off x="311700" y="1152475"/>
            <a:ext cx="8520600" cy="35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dk1"/>
                </a:solidFill>
                <a:latin typeface="Consolas"/>
                <a:ea typeface="Consolas"/>
                <a:cs typeface="Consolas"/>
                <a:sym typeface="Consolas"/>
              </a:rPr>
              <a:t>import tensorflow as tf</a:t>
            </a:r>
            <a:endParaRPr sz="1400">
              <a:solidFill>
                <a:schemeClr val="dk1"/>
              </a:solidFill>
              <a:latin typeface="Consolas"/>
              <a:ea typeface="Consolas"/>
              <a:cs typeface="Consolas"/>
              <a:sym typeface="Consolas"/>
            </a:endParaRPr>
          </a:p>
          <a:p>
            <a:pPr marL="0" lvl="0" indent="0" algn="l" rtl="0">
              <a:spcBef>
                <a:spcPts val="1600"/>
              </a:spcBef>
              <a:spcAft>
                <a:spcPts val="0"/>
              </a:spcAft>
              <a:buNone/>
            </a:pPr>
            <a:r>
              <a:rPr lang="en" sz="1400">
                <a:solidFill>
                  <a:schemeClr val="dk1"/>
                </a:solidFill>
                <a:latin typeface="Consolas"/>
                <a:ea typeface="Consolas"/>
                <a:cs typeface="Consolas"/>
                <a:sym typeface="Consolas"/>
              </a:rPr>
              <a:t>a = tf.constant(2)</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b = tf.constant(3)</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x = tf.add(a, b)</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writer = tf.summary.FileWriter('./graphs', tf.get_default_graph())</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writer.close()</a:t>
            </a:r>
            <a:endParaRPr sz="1400">
              <a:solidFill>
                <a:schemeClr val="dk1"/>
              </a:solidFill>
              <a:latin typeface="Consolas"/>
              <a:ea typeface="Consolas"/>
              <a:cs typeface="Consolas"/>
              <a:sym typeface="Consolas"/>
            </a:endParaRPr>
          </a:p>
          <a:p>
            <a:pPr marL="0" lvl="0" indent="0" algn="l" rtl="0">
              <a:spcBef>
                <a:spcPts val="1600"/>
              </a:spcBef>
              <a:spcAft>
                <a:spcPts val="1600"/>
              </a:spcAft>
              <a:buNone/>
            </a:pPr>
            <a:endParaRPr sz="1400">
              <a:solidFill>
                <a:srgbClr val="FFFFFF"/>
              </a:solidFill>
              <a:latin typeface="Consolas"/>
              <a:ea typeface="Consolas"/>
              <a:cs typeface="Consolas"/>
              <a:sym typeface="Consolas"/>
            </a:endParaRPr>
          </a:p>
        </p:txBody>
      </p:sp>
      <p:sp>
        <p:nvSpPr>
          <p:cNvPr id="175" name="Google Shape;175;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Visualize it with TensorBoard</a:t>
            </a:r>
            <a:endParaRPr b="1">
              <a:latin typeface="Georgia"/>
              <a:ea typeface="Georgia"/>
              <a:cs typeface="Georgia"/>
              <a:sym typeface="Georgia"/>
            </a:endParaRPr>
          </a:p>
        </p:txBody>
      </p:sp>
      <p:sp>
        <p:nvSpPr>
          <p:cNvPr id="176" name="Google Shape;176;p35"/>
          <p:cNvSpPr txBox="1"/>
          <p:nvPr/>
        </p:nvSpPr>
        <p:spPr>
          <a:xfrm>
            <a:off x="2601600" y="4338625"/>
            <a:ext cx="5103600" cy="104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rgbClr val="FFFFFF"/>
                </a:solidFill>
                <a:latin typeface="Times New Roman"/>
                <a:ea typeface="Times New Roman"/>
                <a:cs typeface="Times New Roman"/>
                <a:sym typeface="Times New Roman"/>
              </a:rPr>
              <a:t>Question</a:t>
            </a:r>
            <a:r>
              <a:rPr lang="en">
                <a:solidFill>
                  <a:srgbClr val="FFFFFF"/>
                </a:solidFill>
                <a:latin typeface="Times New Roman"/>
                <a:ea typeface="Times New Roman"/>
                <a:cs typeface="Times New Roman"/>
                <a:sym typeface="Times New Roman"/>
              </a:rPr>
              <a:t>:</a:t>
            </a:r>
            <a:endParaRPr>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rgbClr val="FFFFFF"/>
                </a:solidFill>
                <a:latin typeface="Times New Roman"/>
                <a:ea typeface="Times New Roman"/>
                <a:cs typeface="Times New Roman"/>
                <a:sym typeface="Times New Roman"/>
              </a:rPr>
              <a:t>How to change Const, Const_1 to the names we give the variables?</a:t>
            </a:r>
            <a:endParaRPr>
              <a:solidFill>
                <a:srgbClr val="FFFFFF"/>
              </a:solidFill>
              <a:latin typeface="Times New Roman"/>
              <a:ea typeface="Times New Roman"/>
              <a:cs typeface="Times New Roman"/>
              <a:sym typeface="Times New Roman"/>
            </a:endParaRPr>
          </a:p>
        </p:txBody>
      </p:sp>
      <p:sp>
        <p:nvSpPr>
          <p:cNvPr id="177" name="Google Shape;177;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pic>
        <p:nvPicPr>
          <p:cNvPr id="178" name="Google Shape;178;p35"/>
          <p:cNvPicPr preferRelativeResize="0"/>
          <p:nvPr/>
        </p:nvPicPr>
        <p:blipFill>
          <a:blip r:embed="rId3">
            <a:alphaModFix/>
          </a:blip>
          <a:stretch>
            <a:fillRect/>
          </a:stretch>
        </p:blipFill>
        <p:spPr>
          <a:xfrm>
            <a:off x="2663675" y="3091400"/>
            <a:ext cx="3694700" cy="1290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6"/>
          <p:cNvSpPr txBox="1">
            <a:spLocks noGrp="1"/>
          </p:cNvSpPr>
          <p:nvPr>
            <p:ph type="body" idx="1"/>
          </p:nvPr>
        </p:nvSpPr>
        <p:spPr>
          <a:xfrm>
            <a:off x="311700" y="1152475"/>
            <a:ext cx="8520600" cy="35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FFFFFF"/>
                </a:solidFill>
                <a:latin typeface="Consolas"/>
                <a:ea typeface="Consolas"/>
                <a:cs typeface="Consolas"/>
                <a:sym typeface="Consolas"/>
              </a:rPr>
              <a:t>import tensorflow as tf</a:t>
            </a:r>
            <a:endParaRPr sz="1400">
              <a:solidFill>
                <a:srgbClr val="FFFFFF"/>
              </a:solidFill>
              <a:latin typeface="Consolas"/>
              <a:ea typeface="Consolas"/>
              <a:cs typeface="Consolas"/>
              <a:sym typeface="Consolas"/>
            </a:endParaRPr>
          </a:p>
          <a:p>
            <a:pPr marL="0" lvl="0" indent="0" algn="l" rtl="0">
              <a:spcBef>
                <a:spcPts val="1600"/>
              </a:spcBef>
              <a:spcAft>
                <a:spcPts val="0"/>
              </a:spcAft>
              <a:buNone/>
            </a:pPr>
            <a:r>
              <a:rPr lang="en" sz="1400">
                <a:solidFill>
                  <a:srgbClr val="FFFFFF"/>
                </a:solidFill>
                <a:latin typeface="Consolas"/>
                <a:ea typeface="Consolas"/>
                <a:cs typeface="Consolas"/>
                <a:sym typeface="Consolas"/>
              </a:rPr>
              <a:t>a = tf.constant(2, </a:t>
            </a:r>
            <a:r>
              <a:rPr lang="en" sz="1400" b="1">
                <a:solidFill>
                  <a:srgbClr val="FFFFFF"/>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lang="en" sz="1400" b="1">
                <a:solidFill>
                  <a:srgbClr val="FFFFFF"/>
                </a:solidFill>
                <a:highlight>
                  <a:schemeClr val="accent3"/>
                </a:highlight>
                <a:latin typeface="Consolas"/>
                <a:ea typeface="Consolas"/>
                <a:cs typeface="Consolas"/>
                <a:sym typeface="Consolas"/>
              </a:rPr>
              <a:t>a</a:t>
            </a:r>
            <a:r>
              <a:rPr lang="en" sz="1400">
                <a:solidFill>
                  <a:schemeClr val="dk1"/>
                </a:solidFill>
                <a:highlight>
                  <a:schemeClr val="accent3"/>
                </a:highlight>
                <a:latin typeface="Consolas"/>
                <a:ea typeface="Consolas"/>
                <a:cs typeface="Consolas"/>
                <a:sym typeface="Consolas"/>
              </a:rPr>
              <a:t>'</a:t>
            </a:r>
            <a:r>
              <a:rPr lang="en" sz="1400">
                <a:solidFill>
                  <a:srgbClr val="FFFFFF"/>
                </a:solidFill>
                <a:latin typeface="Consolas"/>
                <a:ea typeface="Consolas"/>
                <a:cs typeface="Consolas"/>
                <a:sym typeface="Consolas"/>
              </a:rPr>
              <a:t>)</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b = tf.constant(3, </a:t>
            </a:r>
            <a:r>
              <a:rPr lang="en" sz="1400" b="1">
                <a:solidFill>
                  <a:srgbClr val="FFFFFF"/>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lang="en" sz="1400" b="1">
                <a:solidFill>
                  <a:srgbClr val="FFFFFF"/>
                </a:solidFill>
                <a:highlight>
                  <a:schemeClr val="accent3"/>
                </a:highlight>
                <a:latin typeface="Consolas"/>
                <a:ea typeface="Consolas"/>
                <a:cs typeface="Consolas"/>
                <a:sym typeface="Consolas"/>
              </a:rPr>
              <a:t>b</a:t>
            </a:r>
            <a:r>
              <a:rPr lang="en" sz="1400">
                <a:solidFill>
                  <a:schemeClr val="dk1"/>
                </a:solidFill>
                <a:highlight>
                  <a:schemeClr val="accent3"/>
                </a:highlight>
                <a:latin typeface="Consolas"/>
                <a:ea typeface="Consolas"/>
                <a:cs typeface="Consolas"/>
                <a:sym typeface="Consolas"/>
              </a:rPr>
              <a:t>'</a:t>
            </a:r>
            <a:r>
              <a:rPr lang="en" sz="1400">
                <a:solidFill>
                  <a:srgbClr val="FFFFFF"/>
                </a:solidFill>
                <a:latin typeface="Consolas"/>
                <a:ea typeface="Consolas"/>
                <a:cs typeface="Consolas"/>
                <a:sym typeface="Consolas"/>
              </a:rPr>
              <a:t>)</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x = tf.add(a, b, </a:t>
            </a:r>
            <a:r>
              <a:rPr lang="en" sz="1400" b="1">
                <a:solidFill>
                  <a:srgbClr val="FFFFFF"/>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lang="en" sz="1400" b="1">
                <a:solidFill>
                  <a:srgbClr val="FFFFFF"/>
                </a:solidFill>
                <a:highlight>
                  <a:schemeClr val="accent3"/>
                </a:highlight>
                <a:latin typeface="Consolas"/>
                <a:ea typeface="Consolas"/>
                <a:cs typeface="Consolas"/>
                <a:sym typeface="Consolas"/>
              </a:rPr>
              <a:t>add</a:t>
            </a:r>
            <a:r>
              <a:rPr lang="en" sz="1400">
                <a:solidFill>
                  <a:schemeClr val="dk1"/>
                </a:solidFill>
                <a:highlight>
                  <a:schemeClr val="accent3"/>
                </a:highlight>
                <a:latin typeface="Consolas"/>
                <a:ea typeface="Consolas"/>
                <a:cs typeface="Consolas"/>
                <a:sym typeface="Consolas"/>
              </a:rPr>
              <a:t>'</a:t>
            </a: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marL="0" lvl="0" indent="0" algn="l" rtl="0">
              <a:spcBef>
                <a:spcPts val="1600"/>
              </a:spcBef>
              <a:spcAft>
                <a:spcPts val="1600"/>
              </a:spcAft>
              <a:buNone/>
            </a:pPr>
            <a:r>
              <a:rPr lang="en" sz="1400">
                <a:solidFill>
                  <a:srgbClr val="FFFFFF"/>
                </a:solidFill>
                <a:latin typeface="Consolas"/>
                <a:ea typeface="Consolas"/>
                <a:cs typeface="Consolas"/>
                <a:sym typeface="Consolas"/>
              </a:rPr>
              <a:t>writer = tf.summary.FileWriter('./graphs', tf.get_default_graph())</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print(sess.run(x)) # &gt;&gt; 5</a:t>
            </a:r>
            <a:endParaRPr sz="1400">
              <a:solidFill>
                <a:srgbClr val="FFFFFF"/>
              </a:solidFill>
              <a:latin typeface="Consolas"/>
              <a:ea typeface="Consolas"/>
              <a:cs typeface="Consolas"/>
              <a:sym typeface="Consolas"/>
            </a:endParaRPr>
          </a:p>
        </p:txBody>
      </p:sp>
      <p:sp>
        <p:nvSpPr>
          <p:cNvPr id="184" name="Google Shape;184;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Explicitly name them</a:t>
            </a:r>
            <a:endParaRPr b="1">
              <a:latin typeface="Georgia"/>
              <a:ea typeface="Georgia"/>
              <a:cs typeface="Georgia"/>
              <a:sym typeface="Georgia"/>
            </a:endParaRPr>
          </a:p>
        </p:txBody>
      </p:sp>
      <p:sp>
        <p:nvSpPr>
          <p:cNvPr id="185" name="Google Shape;185;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7"/>
          <p:cNvSpPr txBox="1">
            <a:spLocks noGrp="1"/>
          </p:cNvSpPr>
          <p:nvPr>
            <p:ph type="body" idx="1"/>
          </p:nvPr>
        </p:nvSpPr>
        <p:spPr>
          <a:xfrm>
            <a:off x="311700" y="1152475"/>
            <a:ext cx="8520600" cy="35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dk1"/>
                </a:solidFill>
                <a:latin typeface="Consolas"/>
                <a:ea typeface="Consolas"/>
                <a:cs typeface="Consolas"/>
                <a:sym typeface="Consolas"/>
              </a:rPr>
              <a:t>import tensorflow as tf</a:t>
            </a:r>
            <a:endParaRPr sz="1400">
              <a:solidFill>
                <a:schemeClr val="dk1"/>
              </a:solidFill>
              <a:latin typeface="Consolas"/>
              <a:ea typeface="Consolas"/>
              <a:cs typeface="Consolas"/>
              <a:sym typeface="Consolas"/>
            </a:endParaRPr>
          </a:p>
          <a:p>
            <a:pPr marL="0" lvl="0" indent="0" algn="l" rtl="0">
              <a:spcBef>
                <a:spcPts val="1600"/>
              </a:spcBef>
              <a:spcAft>
                <a:spcPts val="0"/>
              </a:spcAft>
              <a:buNone/>
            </a:pPr>
            <a:r>
              <a:rPr lang="en" sz="1400">
                <a:solidFill>
                  <a:schemeClr val="dk1"/>
                </a:solidFill>
                <a:latin typeface="Consolas"/>
                <a:ea typeface="Consolas"/>
                <a:cs typeface="Consolas"/>
                <a:sym typeface="Consolas"/>
              </a:rPr>
              <a:t>a = tf.constant(2, </a:t>
            </a:r>
            <a:r>
              <a:rPr lang="en" sz="1400" b="1">
                <a:solidFill>
                  <a:schemeClr val="dk1"/>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lang="en" sz="1400" b="1">
                <a:solidFill>
                  <a:schemeClr val="dk1"/>
                </a:solidFill>
                <a:highlight>
                  <a:schemeClr val="accent3"/>
                </a:highlight>
                <a:latin typeface="Consolas"/>
                <a:ea typeface="Consolas"/>
                <a:cs typeface="Consolas"/>
                <a:sym typeface="Consolas"/>
              </a:rPr>
              <a:t>a</a:t>
            </a:r>
            <a:r>
              <a:rPr lang="en" sz="1400">
                <a:solidFill>
                  <a:schemeClr val="dk1"/>
                </a:solidFill>
                <a:highlight>
                  <a:schemeClr val="accent3"/>
                </a:highlight>
                <a:latin typeface="Consolas"/>
                <a:ea typeface="Consolas"/>
                <a:cs typeface="Consolas"/>
                <a:sym typeface="Consolas"/>
              </a:rPr>
              <a:t>'</a:t>
            </a:r>
            <a:r>
              <a:rPr lang="en" sz="1400">
                <a:solidFill>
                  <a:schemeClr val="dk1"/>
                </a:solidFill>
                <a:latin typeface="Consolas"/>
                <a:ea typeface="Consolas"/>
                <a:cs typeface="Consolas"/>
                <a:sym typeface="Consolas"/>
              </a:rPr>
              <a:t>)</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b = tf.constant(3, </a:t>
            </a:r>
            <a:r>
              <a:rPr lang="en" sz="1400" b="1">
                <a:solidFill>
                  <a:schemeClr val="dk1"/>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lang="en" sz="1400" b="1">
                <a:solidFill>
                  <a:schemeClr val="dk1"/>
                </a:solidFill>
                <a:highlight>
                  <a:schemeClr val="accent3"/>
                </a:highlight>
                <a:latin typeface="Consolas"/>
                <a:ea typeface="Consolas"/>
                <a:cs typeface="Consolas"/>
                <a:sym typeface="Consolas"/>
              </a:rPr>
              <a:t>b</a:t>
            </a:r>
            <a:r>
              <a:rPr lang="en" sz="1400">
                <a:solidFill>
                  <a:schemeClr val="dk1"/>
                </a:solidFill>
                <a:highlight>
                  <a:schemeClr val="accent3"/>
                </a:highlight>
                <a:latin typeface="Consolas"/>
                <a:ea typeface="Consolas"/>
                <a:cs typeface="Consolas"/>
                <a:sym typeface="Consolas"/>
              </a:rPr>
              <a:t>'</a:t>
            </a:r>
            <a:r>
              <a:rPr lang="en" sz="1400">
                <a:solidFill>
                  <a:schemeClr val="dk1"/>
                </a:solidFill>
                <a:latin typeface="Consolas"/>
                <a:ea typeface="Consolas"/>
                <a:cs typeface="Consolas"/>
                <a:sym typeface="Consolas"/>
              </a:rPr>
              <a:t>)</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x = tf.add(a, b, </a:t>
            </a:r>
            <a:r>
              <a:rPr lang="en" sz="1400" b="1">
                <a:solidFill>
                  <a:schemeClr val="dk1"/>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lang="en" sz="1400" b="1">
                <a:solidFill>
                  <a:schemeClr val="dk1"/>
                </a:solidFill>
                <a:highlight>
                  <a:schemeClr val="accent3"/>
                </a:highlight>
                <a:latin typeface="Consolas"/>
                <a:ea typeface="Consolas"/>
                <a:cs typeface="Consolas"/>
                <a:sym typeface="Consolas"/>
              </a:rPr>
              <a:t>add</a:t>
            </a:r>
            <a:r>
              <a:rPr lang="en" sz="1400">
                <a:solidFill>
                  <a:schemeClr val="dk1"/>
                </a:solidFill>
                <a:highlight>
                  <a:schemeClr val="accent3"/>
                </a:highlight>
                <a:latin typeface="Consolas"/>
                <a:ea typeface="Consolas"/>
                <a:cs typeface="Consolas"/>
                <a:sym typeface="Consolas"/>
              </a:rPr>
              <a:t>'</a:t>
            </a:r>
            <a:r>
              <a:rPr lang="en" sz="1400">
                <a:solidFill>
                  <a:schemeClr val="dk1"/>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marL="0" lvl="0" indent="0" algn="l" rtl="0">
              <a:spcBef>
                <a:spcPts val="1600"/>
              </a:spcBef>
              <a:spcAft>
                <a:spcPts val="0"/>
              </a:spcAft>
              <a:buNone/>
            </a:pPr>
            <a:r>
              <a:rPr lang="en" sz="1400">
                <a:solidFill>
                  <a:schemeClr val="dk1"/>
                </a:solidFill>
                <a:latin typeface="Consolas"/>
                <a:ea typeface="Consolas"/>
                <a:cs typeface="Consolas"/>
                <a:sym typeface="Consolas"/>
              </a:rPr>
              <a:t>writer = tf.summary.FileWriter('./graphs', tf.get_default_graph())</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with tf.Session() as sess:</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	print(sess.run(x)) # &gt;&gt; 5</a:t>
            </a:r>
            <a:endParaRPr sz="1400">
              <a:solidFill>
                <a:schemeClr val="dk1"/>
              </a:solidFill>
              <a:latin typeface="Consolas"/>
              <a:ea typeface="Consolas"/>
              <a:cs typeface="Consolas"/>
              <a:sym typeface="Consolas"/>
            </a:endParaRPr>
          </a:p>
          <a:p>
            <a:pPr marL="0" lvl="0" indent="0" algn="l" rtl="0">
              <a:spcBef>
                <a:spcPts val="1600"/>
              </a:spcBef>
              <a:spcAft>
                <a:spcPts val="1600"/>
              </a:spcAft>
              <a:buNone/>
            </a:pPr>
            <a:endParaRPr sz="1400">
              <a:solidFill>
                <a:srgbClr val="FFFFFF"/>
              </a:solidFill>
              <a:latin typeface="Georgia"/>
              <a:ea typeface="Georgia"/>
              <a:cs typeface="Georgia"/>
              <a:sym typeface="Georgia"/>
            </a:endParaRPr>
          </a:p>
        </p:txBody>
      </p:sp>
      <p:sp>
        <p:nvSpPr>
          <p:cNvPr id="191" name="Google Shape;191;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Explicitly name them</a:t>
            </a:r>
            <a:endParaRPr b="1">
              <a:latin typeface="Georgia"/>
              <a:ea typeface="Georgia"/>
              <a:cs typeface="Georgia"/>
              <a:sym typeface="Georgia"/>
            </a:endParaRPr>
          </a:p>
        </p:txBody>
      </p:sp>
      <p:pic>
        <p:nvPicPr>
          <p:cNvPr id="192" name="Google Shape;192;p37"/>
          <p:cNvPicPr preferRelativeResize="0"/>
          <p:nvPr/>
        </p:nvPicPr>
        <p:blipFill>
          <a:blip r:embed="rId3">
            <a:alphaModFix/>
          </a:blip>
          <a:stretch>
            <a:fillRect/>
          </a:stretch>
        </p:blipFill>
        <p:spPr>
          <a:xfrm>
            <a:off x="4889352" y="1152475"/>
            <a:ext cx="3104700" cy="1414375"/>
          </a:xfrm>
          <a:prstGeom prst="rect">
            <a:avLst/>
          </a:prstGeom>
          <a:noFill/>
          <a:ln>
            <a:noFill/>
          </a:ln>
        </p:spPr>
      </p:pic>
      <p:sp>
        <p:nvSpPr>
          <p:cNvPr id="193" name="Google Shape;193;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8"/>
          <p:cNvSpPr txBox="1">
            <a:spLocks noGrp="1"/>
          </p:cNvSpPr>
          <p:nvPr>
            <p:ph type="title"/>
          </p:nvPr>
        </p:nvSpPr>
        <p:spPr>
          <a:xfrm>
            <a:off x="397800" y="1521050"/>
            <a:ext cx="8520600" cy="135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TensorBoard can do much more than just visualizing your graphs.</a:t>
            </a:r>
            <a:endParaRPr b="1">
              <a:latin typeface="Georgia"/>
              <a:ea typeface="Georgia"/>
              <a:cs typeface="Georgia"/>
              <a:sym typeface="Georgia"/>
            </a:endParaRPr>
          </a:p>
          <a:p>
            <a:pPr marL="0" lvl="0" indent="0" algn="ctr" rtl="0">
              <a:spcBef>
                <a:spcPts val="0"/>
              </a:spcBef>
              <a:spcAft>
                <a:spcPts val="0"/>
              </a:spcAft>
              <a:buNone/>
            </a:pPr>
            <a:r>
              <a:rPr lang="en" b="1">
                <a:latin typeface="Georgia"/>
                <a:ea typeface="Georgia"/>
                <a:cs typeface="Georgia"/>
                <a:sym typeface="Georgia"/>
              </a:rPr>
              <a:t>Learn to use TensorBoard </a:t>
            </a:r>
            <a:endParaRPr b="1">
              <a:latin typeface="Georgia"/>
              <a:ea typeface="Georgia"/>
              <a:cs typeface="Georgia"/>
              <a:sym typeface="Georgia"/>
            </a:endParaRPr>
          </a:p>
          <a:p>
            <a:pPr marL="0" lvl="0" indent="0" algn="ctr" rtl="0">
              <a:spcBef>
                <a:spcPts val="0"/>
              </a:spcBef>
              <a:spcAft>
                <a:spcPts val="0"/>
              </a:spcAft>
              <a:buNone/>
            </a:pPr>
            <a:r>
              <a:rPr lang="en" b="1">
                <a:latin typeface="Georgia"/>
                <a:ea typeface="Georgia"/>
                <a:cs typeface="Georgia"/>
                <a:sym typeface="Georgia"/>
              </a:rPr>
              <a:t>well and often!</a:t>
            </a:r>
            <a:endParaRPr b="1">
              <a:latin typeface="Georgia"/>
              <a:ea typeface="Georgia"/>
              <a:cs typeface="Georgia"/>
              <a:sym typeface="Georgia"/>
            </a:endParaRPr>
          </a:p>
        </p:txBody>
      </p:sp>
      <p:sp>
        <p:nvSpPr>
          <p:cNvPr id="199" name="Google Shape;199;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9"/>
          <p:cNvSpPr txBox="1">
            <a:spLocks noGrp="1"/>
          </p:cNvSpPr>
          <p:nvPr>
            <p:ph type="ctrTitle"/>
          </p:nvPr>
        </p:nvSpPr>
        <p:spPr>
          <a:xfrm>
            <a:off x="687375" y="2058524"/>
            <a:ext cx="8145000" cy="166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Georgia"/>
                <a:ea typeface="Georgia"/>
                <a:cs typeface="Georgia"/>
                <a:sym typeface="Georgia"/>
              </a:rPr>
              <a:t>Constants, Sequences, Variables, Ops</a:t>
            </a:r>
            <a:endParaRPr>
              <a:latin typeface="Georgia"/>
              <a:ea typeface="Georgia"/>
              <a:cs typeface="Georgia"/>
              <a:sym typeface="Georgia"/>
            </a:endParaRPr>
          </a:p>
        </p:txBody>
      </p:sp>
      <p:sp>
        <p:nvSpPr>
          <p:cNvPr id="205" name="Google Shape;205;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15</a:t>
            </a:fld>
            <a:endParaRPr/>
          </a:p>
        </p:txBody>
      </p:sp>
      <p:pic>
        <p:nvPicPr>
          <p:cNvPr id="206" name="Google Shape;206;p39"/>
          <p:cNvPicPr preferRelativeResize="0"/>
          <p:nvPr/>
        </p:nvPicPr>
        <p:blipFill>
          <a:blip r:embed="rId3">
            <a:alphaModFix/>
          </a:blip>
          <a:stretch>
            <a:fillRect/>
          </a:stretch>
        </p:blipFill>
        <p:spPr>
          <a:xfrm>
            <a:off x="3876375" y="407650"/>
            <a:ext cx="1163700" cy="1468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0"/>
          <p:cNvSpPr txBox="1">
            <a:spLocks noGrp="1"/>
          </p:cNvSpPr>
          <p:nvPr>
            <p:ph type="body" idx="1"/>
          </p:nvPr>
        </p:nvSpPr>
        <p:spPr>
          <a:xfrm>
            <a:off x="311700" y="1152475"/>
            <a:ext cx="8520600" cy="35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latin typeface="Consolas"/>
                <a:ea typeface="Consolas"/>
                <a:cs typeface="Consolas"/>
                <a:sym typeface="Consolas"/>
              </a:rPr>
              <a:t>import tensorflow as tf</a:t>
            </a:r>
            <a:endParaRPr sz="1200">
              <a:solidFill>
                <a:srgbClr val="FFFFFF"/>
              </a:solidFill>
              <a:latin typeface="Consolas"/>
              <a:ea typeface="Consolas"/>
              <a:cs typeface="Consolas"/>
              <a:sym typeface="Consolas"/>
            </a:endParaRPr>
          </a:p>
          <a:p>
            <a:pPr marL="0" lvl="0" indent="0" algn="l" rtl="0">
              <a:spcBef>
                <a:spcPts val="1600"/>
              </a:spcBef>
              <a:spcAft>
                <a:spcPts val="0"/>
              </a:spcAft>
              <a:buNone/>
            </a:pPr>
            <a:r>
              <a:rPr lang="en" sz="1200">
                <a:solidFill>
                  <a:srgbClr val="FFFFFF"/>
                </a:solidFill>
                <a:latin typeface="Consolas"/>
                <a:ea typeface="Consolas"/>
                <a:cs typeface="Consolas"/>
                <a:sym typeface="Consolas"/>
              </a:rPr>
              <a:t>a = tf.constant([2, 2], name=</a:t>
            </a:r>
            <a:r>
              <a:rPr lang="en" sz="1400">
                <a:solidFill>
                  <a:srgbClr val="FFFFFF"/>
                </a:solidFill>
                <a:latin typeface="Times New Roman"/>
                <a:ea typeface="Times New Roman"/>
                <a:cs typeface="Times New Roman"/>
                <a:sym typeface="Times New Roman"/>
              </a:rPr>
              <a:t>'</a:t>
            </a:r>
            <a:r>
              <a:rPr lang="en" sz="1200">
                <a:solidFill>
                  <a:srgbClr val="FFFFFF"/>
                </a:solidFill>
                <a:latin typeface="Consolas"/>
                <a:ea typeface="Consolas"/>
                <a:cs typeface="Consolas"/>
                <a:sym typeface="Consolas"/>
              </a:rPr>
              <a:t>a</a:t>
            </a:r>
            <a:r>
              <a:rPr lang="en" sz="1400">
                <a:solidFill>
                  <a:srgbClr val="FFFFFF"/>
                </a:solidFill>
                <a:latin typeface="Times New Roman"/>
                <a:ea typeface="Times New Roman"/>
                <a:cs typeface="Times New Roman"/>
                <a:sym typeface="Times New Roman"/>
              </a:rPr>
              <a:t>'</a:t>
            </a:r>
            <a:r>
              <a:rPr lang="en" sz="1200">
                <a:solidFill>
                  <a:srgbClr val="FFFFFF"/>
                </a:solidFill>
                <a:latin typeface="Consolas"/>
                <a:ea typeface="Consolas"/>
                <a:cs typeface="Consolas"/>
                <a:sym typeface="Consolas"/>
              </a:rPr>
              <a:t>)</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b = tf.constant([[0, 1], [2, 3]], name=</a:t>
            </a:r>
            <a:r>
              <a:rPr lang="en" sz="1400">
                <a:solidFill>
                  <a:srgbClr val="FFFFFF"/>
                </a:solidFill>
                <a:latin typeface="Times New Roman"/>
                <a:ea typeface="Times New Roman"/>
                <a:cs typeface="Times New Roman"/>
                <a:sym typeface="Times New Roman"/>
              </a:rPr>
              <a:t>'</a:t>
            </a:r>
            <a:r>
              <a:rPr lang="en" sz="1200">
                <a:solidFill>
                  <a:srgbClr val="FFFFFF"/>
                </a:solidFill>
                <a:latin typeface="Consolas"/>
                <a:ea typeface="Consolas"/>
                <a:cs typeface="Consolas"/>
                <a:sym typeface="Consolas"/>
              </a:rPr>
              <a:t>b</a:t>
            </a:r>
            <a:r>
              <a:rPr lang="en" sz="1400">
                <a:solidFill>
                  <a:srgbClr val="FFFFFF"/>
                </a:solidFill>
                <a:latin typeface="Times New Roman"/>
                <a:ea typeface="Times New Roman"/>
                <a:cs typeface="Times New Roman"/>
                <a:sym typeface="Times New Roman"/>
              </a:rPr>
              <a:t>'</a:t>
            </a:r>
            <a:r>
              <a:rPr lang="en" sz="12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marL="0" lvl="0" indent="0" algn="l" rtl="0">
              <a:spcBef>
                <a:spcPts val="1600"/>
              </a:spcBef>
              <a:spcAft>
                <a:spcPts val="1600"/>
              </a:spcAft>
              <a:buNone/>
            </a:pPr>
            <a:endParaRPr sz="1200">
              <a:solidFill>
                <a:srgbClr val="FFFFFF"/>
              </a:solidFill>
              <a:latin typeface="Consolas"/>
              <a:ea typeface="Consolas"/>
              <a:cs typeface="Consolas"/>
              <a:sym typeface="Consolas"/>
            </a:endParaRPr>
          </a:p>
        </p:txBody>
      </p:sp>
      <p:sp>
        <p:nvSpPr>
          <p:cNvPr id="212" name="Google Shape;212;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Constants</a:t>
            </a:r>
            <a:endParaRPr b="1">
              <a:latin typeface="Georgia"/>
              <a:ea typeface="Georgia"/>
              <a:cs typeface="Georgia"/>
              <a:sym typeface="Georgia"/>
            </a:endParaRPr>
          </a:p>
        </p:txBody>
      </p:sp>
      <p:sp>
        <p:nvSpPr>
          <p:cNvPr id="213" name="Google Shape;213;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16</a:t>
            </a:fld>
            <a:endParaRPr/>
          </a:p>
        </p:txBody>
      </p:sp>
      <p:sp>
        <p:nvSpPr>
          <p:cNvPr id="214" name="Google Shape;214;p40"/>
          <p:cNvSpPr txBox="1"/>
          <p:nvPr/>
        </p:nvSpPr>
        <p:spPr>
          <a:xfrm>
            <a:off x="5751150" y="1585975"/>
            <a:ext cx="2829300" cy="174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FFFFFF"/>
                </a:solidFill>
                <a:latin typeface="Consolas"/>
                <a:ea typeface="Consolas"/>
                <a:cs typeface="Consolas"/>
                <a:sym typeface="Consolas"/>
              </a:rPr>
              <a:t>tf.constant(</a:t>
            </a:r>
            <a:endParaRPr sz="1600">
              <a:solidFill>
                <a:srgbClr val="FFFFFF"/>
              </a:solidFill>
              <a:latin typeface="Consolas"/>
              <a:ea typeface="Consolas"/>
              <a:cs typeface="Consolas"/>
              <a:sym typeface="Consolas"/>
            </a:endParaRPr>
          </a:p>
          <a:p>
            <a:pPr marL="0" lvl="0" indent="0" algn="l" rtl="0">
              <a:spcBef>
                <a:spcPts val="0"/>
              </a:spcBef>
              <a:spcAft>
                <a:spcPts val="0"/>
              </a:spcAft>
              <a:buNone/>
            </a:pPr>
            <a:r>
              <a:rPr lang="en" sz="1600">
                <a:solidFill>
                  <a:srgbClr val="FFFFFF"/>
                </a:solidFill>
                <a:latin typeface="Consolas"/>
                <a:ea typeface="Consolas"/>
                <a:cs typeface="Consolas"/>
                <a:sym typeface="Consolas"/>
              </a:rPr>
              <a:t>    value,</a:t>
            </a:r>
            <a:endParaRPr sz="1600">
              <a:solidFill>
                <a:srgbClr val="FFFFFF"/>
              </a:solidFill>
              <a:latin typeface="Consolas"/>
              <a:ea typeface="Consolas"/>
              <a:cs typeface="Consolas"/>
              <a:sym typeface="Consolas"/>
            </a:endParaRPr>
          </a:p>
          <a:p>
            <a:pPr marL="0" lvl="0" indent="0" algn="l" rtl="0">
              <a:spcBef>
                <a:spcPts val="0"/>
              </a:spcBef>
              <a:spcAft>
                <a:spcPts val="0"/>
              </a:spcAft>
              <a:buNone/>
            </a:pPr>
            <a:r>
              <a:rPr lang="en" sz="1600">
                <a:solidFill>
                  <a:srgbClr val="FFFFFF"/>
                </a:solidFill>
                <a:latin typeface="Consolas"/>
                <a:ea typeface="Consolas"/>
                <a:cs typeface="Consolas"/>
                <a:sym typeface="Consolas"/>
              </a:rPr>
              <a:t>    dtype=None,</a:t>
            </a:r>
            <a:endParaRPr sz="1600">
              <a:solidFill>
                <a:srgbClr val="FFFFFF"/>
              </a:solidFill>
              <a:latin typeface="Consolas"/>
              <a:ea typeface="Consolas"/>
              <a:cs typeface="Consolas"/>
              <a:sym typeface="Consolas"/>
            </a:endParaRPr>
          </a:p>
          <a:p>
            <a:pPr marL="0" lvl="0" indent="0" algn="l" rtl="0">
              <a:spcBef>
                <a:spcPts val="0"/>
              </a:spcBef>
              <a:spcAft>
                <a:spcPts val="0"/>
              </a:spcAft>
              <a:buNone/>
            </a:pPr>
            <a:r>
              <a:rPr lang="en" sz="1600">
                <a:solidFill>
                  <a:srgbClr val="FFFFFF"/>
                </a:solidFill>
                <a:latin typeface="Consolas"/>
                <a:ea typeface="Consolas"/>
                <a:cs typeface="Consolas"/>
                <a:sym typeface="Consolas"/>
              </a:rPr>
              <a:t>    shape=None,</a:t>
            </a:r>
            <a:endParaRPr sz="1600">
              <a:solidFill>
                <a:srgbClr val="FFFFFF"/>
              </a:solidFill>
              <a:latin typeface="Consolas"/>
              <a:ea typeface="Consolas"/>
              <a:cs typeface="Consolas"/>
              <a:sym typeface="Consolas"/>
            </a:endParaRPr>
          </a:p>
          <a:p>
            <a:pPr marL="0" lvl="0" indent="0" algn="l" rtl="0">
              <a:spcBef>
                <a:spcPts val="0"/>
              </a:spcBef>
              <a:spcAft>
                <a:spcPts val="0"/>
              </a:spcAft>
              <a:buNone/>
            </a:pPr>
            <a:r>
              <a:rPr lang="en" sz="1600">
                <a:solidFill>
                  <a:srgbClr val="FFFFFF"/>
                </a:solidFill>
                <a:latin typeface="Consolas"/>
                <a:ea typeface="Consolas"/>
                <a:cs typeface="Consolas"/>
                <a:sym typeface="Consolas"/>
              </a:rPr>
              <a:t>    name='Const',</a:t>
            </a:r>
            <a:endParaRPr sz="1600">
              <a:solidFill>
                <a:srgbClr val="FFFFFF"/>
              </a:solidFill>
              <a:latin typeface="Consolas"/>
              <a:ea typeface="Consolas"/>
              <a:cs typeface="Consolas"/>
              <a:sym typeface="Consolas"/>
            </a:endParaRPr>
          </a:p>
          <a:p>
            <a:pPr marL="0" lvl="0" indent="0" algn="l" rtl="0">
              <a:spcBef>
                <a:spcPts val="0"/>
              </a:spcBef>
              <a:spcAft>
                <a:spcPts val="0"/>
              </a:spcAft>
              <a:buNone/>
            </a:pPr>
            <a:r>
              <a:rPr lang="en" sz="1600">
                <a:solidFill>
                  <a:srgbClr val="FFFFFF"/>
                </a:solidFill>
                <a:latin typeface="Consolas"/>
                <a:ea typeface="Consolas"/>
                <a:cs typeface="Consolas"/>
                <a:sym typeface="Consolas"/>
              </a:rPr>
              <a:t>    verify_shape=False</a:t>
            </a:r>
            <a:endParaRPr sz="1600">
              <a:solidFill>
                <a:srgbClr val="FFFFFF"/>
              </a:solidFill>
              <a:latin typeface="Consolas"/>
              <a:ea typeface="Consolas"/>
              <a:cs typeface="Consolas"/>
              <a:sym typeface="Consolas"/>
            </a:endParaRPr>
          </a:p>
          <a:p>
            <a:pPr marL="0" lvl="0" indent="0" algn="l" rtl="0">
              <a:spcBef>
                <a:spcPts val="0"/>
              </a:spcBef>
              <a:spcAft>
                <a:spcPts val="0"/>
              </a:spcAft>
              <a:buNone/>
            </a:pPr>
            <a:r>
              <a:rPr lang="en"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1"/>
          <p:cNvSpPr txBox="1">
            <a:spLocks noGrp="1"/>
          </p:cNvSpPr>
          <p:nvPr>
            <p:ph type="body" idx="1"/>
          </p:nvPr>
        </p:nvSpPr>
        <p:spPr>
          <a:xfrm>
            <a:off x="311700" y="1152475"/>
            <a:ext cx="8520600" cy="35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Consolas"/>
                <a:ea typeface="Consolas"/>
                <a:cs typeface="Consolas"/>
                <a:sym typeface="Consolas"/>
              </a:rPr>
              <a:t>import tensorflow as tf</a:t>
            </a:r>
            <a:endParaRPr sz="1200">
              <a:solidFill>
                <a:schemeClr val="dk1"/>
              </a:solidFill>
              <a:latin typeface="Consolas"/>
              <a:ea typeface="Consolas"/>
              <a:cs typeface="Consolas"/>
              <a:sym typeface="Consolas"/>
            </a:endParaRPr>
          </a:p>
          <a:p>
            <a:pPr marL="0" lvl="0" indent="0" algn="l" rtl="0">
              <a:spcBef>
                <a:spcPts val="1600"/>
              </a:spcBef>
              <a:spcAft>
                <a:spcPts val="0"/>
              </a:spcAft>
              <a:buNone/>
            </a:pPr>
            <a:r>
              <a:rPr lang="en" sz="1200">
                <a:solidFill>
                  <a:schemeClr val="dk1"/>
                </a:solidFill>
                <a:latin typeface="Consolas"/>
                <a:ea typeface="Consolas"/>
                <a:cs typeface="Consolas"/>
                <a:sym typeface="Consolas"/>
              </a:rPr>
              <a:t>a = tf.constant([2, 2], name=</a:t>
            </a:r>
            <a:r>
              <a:rPr lang="en" sz="1400">
                <a:solidFill>
                  <a:schemeClr val="dk1"/>
                </a:solidFill>
                <a:latin typeface="Times New Roman"/>
                <a:ea typeface="Times New Roman"/>
                <a:cs typeface="Times New Roman"/>
                <a:sym typeface="Times New Roman"/>
              </a:rPr>
              <a:t>'</a:t>
            </a:r>
            <a:r>
              <a:rPr lang="en" sz="1200">
                <a:solidFill>
                  <a:schemeClr val="dk1"/>
                </a:solidFill>
                <a:latin typeface="Consolas"/>
                <a:ea typeface="Consolas"/>
                <a:cs typeface="Consolas"/>
                <a:sym typeface="Consolas"/>
              </a:rPr>
              <a:t>a</a:t>
            </a:r>
            <a:r>
              <a:rPr lang="en" sz="1400">
                <a:solidFill>
                  <a:schemeClr val="dk1"/>
                </a:solidFill>
                <a:latin typeface="Times New Roman"/>
                <a:ea typeface="Times New Roman"/>
                <a:cs typeface="Times New Roman"/>
                <a:sym typeface="Times New Roman"/>
              </a:rPr>
              <a:t>'</a:t>
            </a:r>
            <a:r>
              <a:rPr lang="en" sz="1200">
                <a:solidFill>
                  <a:schemeClr val="dk1"/>
                </a:solidFill>
                <a:latin typeface="Consolas"/>
                <a:ea typeface="Consolas"/>
                <a:cs typeface="Consolas"/>
                <a:sym typeface="Consolas"/>
              </a:rPr>
              <a: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b = tf.constant([[0, 1], [2, 3]], name=</a:t>
            </a:r>
            <a:r>
              <a:rPr lang="en" sz="1400">
                <a:solidFill>
                  <a:schemeClr val="dk1"/>
                </a:solidFill>
                <a:latin typeface="Times New Roman"/>
                <a:ea typeface="Times New Roman"/>
                <a:cs typeface="Times New Roman"/>
                <a:sym typeface="Times New Roman"/>
              </a:rPr>
              <a:t>'</a:t>
            </a:r>
            <a:r>
              <a:rPr lang="en" sz="1200">
                <a:solidFill>
                  <a:schemeClr val="dk1"/>
                </a:solidFill>
                <a:latin typeface="Consolas"/>
                <a:ea typeface="Consolas"/>
                <a:cs typeface="Consolas"/>
                <a:sym typeface="Consolas"/>
              </a:rPr>
              <a:t>b</a:t>
            </a:r>
            <a:r>
              <a:rPr lang="en" sz="1400">
                <a:solidFill>
                  <a:schemeClr val="dk1"/>
                </a:solidFill>
                <a:latin typeface="Times New Roman"/>
                <a:ea typeface="Times New Roman"/>
                <a:cs typeface="Times New Roman"/>
                <a:sym typeface="Times New Roman"/>
              </a:rPr>
              <a:t>'</a:t>
            </a:r>
            <a:r>
              <a:rPr lang="en" sz="1200">
                <a:solidFill>
                  <a:schemeClr val="dk1"/>
                </a:solidFill>
                <a:latin typeface="Consolas"/>
                <a:ea typeface="Consolas"/>
                <a:cs typeface="Consolas"/>
                <a:sym typeface="Consolas"/>
              </a:rPr>
              <a: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x = tf.multiply(a, b, name='mul')</a:t>
            </a:r>
            <a:endParaRPr sz="1200">
              <a:solidFill>
                <a:schemeClr val="dk1"/>
              </a:solidFill>
              <a:latin typeface="Consolas"/>
              <a:ea typeface="Consolas"/>
              <a:cs typeface="Consolas"/>
              <a:sym typeface="Consolas"/>
            </a:endParaRPr>
          </a:p>
          <a:p>
            <a:pPr marL="0" lvl="0" indent="0" algn="l" rtl="0">
              <a:spcBef>
                <a:spcPts val="1600"/>
              </a:spcBef>
              <a:spcAft>
                <a:spcPts val="0"/>
              </a:spcAft>
              <a:buNone/>
            </a:pPr>
            <a:r>
              <a:rPr lang="en" sz="1200">
                <a:solidFill>
                  <a:schemeClr val="dk1"/>
                </a:solidFill>
                <a:latin typeface="Consolas"/>
                <a:ea typeface="Consolas"/>
                <a:cs typeface="Consolas"/>
                <a:sym typeface="Consolas"/>
              </a:rPr>
              <a:t>with tf.Session() as sess:</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print(sess.run(x))</a:t>
            </a:r>
            <a:endParaRPr sz="1200">
              <a:solidFill>
                <a:srgbClr val="FFFFFF"/>
              </a:solidFill>
              <a:latin typeface="Consolas"/>
              <a:ea typeface="Consolas"/>
              <a:cs typeface="Consolas"/>
              <a:sym typeface="Consolas"/>
            </a:endParaRPr>
          </a:p>
          <a:p>
            <a:pPr marL="0" lvl="0" indent="0" algn="l" rtl="0">
              <a:spcBef>
                <a:spcPts val="1600"/>
              </a:spcBef>
              <a:spcAft>
                <a:spcPts val="0"/>
              </a:spcAft>
              <a:buNone/>
            </a:pPr>
            <a:r>
              <a:rPr lang="en" sz="1400">
                <a:solidFill>
                  <a:srgbClr val="FFFFFF"/>
                </a:solidFill>
                <a:latin typeface="Consolas"/>
                <a:ea typeface="Consolas"/>
                <a:cs typeface="Consolas"/>
                <a:sym typeface="Consolas"/>
              </a:rPr>
              <a:t>#  &gt;&gt;  [[0 2]</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[4 6]]</a:t>
            </a:r>
            <a:endParaRPr sz="1400">
              <a:solidFill>
                <a:srgbClr val="FFFFFF"/>
              </a:solidFill>
              <a:latin typeface="Consolas"/>
              <a:ea typeface="Consolas"/>
              <a:cs typeface="Consolas"/>
              <a:sym typeface="Consolas"/>
            </a:endParaRPr>
          </a:p>
          <a:p>
            <a:pPr marL="0" lvl="0" indent="0" algn="l" rtl="0">
              <a:spcBef>
                <a:spcPts val="0"/>
              </a:spcBef>
              <a:spcAft>
                <a:spcPts val="1600"/>
              </a:spcAft>
              <a:buNone/>
            </a:pPr>
            <a:endParaRPr sz="1200">
              <a:solidFill>
                <a:srgbClr val="FFFFFF"/>
              </a:solidFill>
              <a:latin typeface="Consolas"/>
              <a:ea typeface="Consolas"/>
              <a:cs typeface="Consolas"/>
              <a:sym typeface="Consolas"/>
            </a:endParaRPr>
          </a:p>
        </p:txBody>
      </p:sp>
      <p:sp>
        <p:nvSpPr>
          <p:cNvPr id="220" name="Google Shape;220;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Constants</a:t>
            </a:r>
            <a:endParaRPr b="1">
              <a:latin typeface="Georgia"/>
              <a:ea typeface="Georgia"/>
              <a:cs typeface="Georgia"/>
              <a:sym typeface="Georgia"/>
            </a:endParaRPr>
          </a:p>
        </p:txBody>
      </p:sp>
      <p:sp>
        <p:nvSpPr>
          <p:cNvPr id="221" name="Google Shape;221;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17</a:t>
            </a:fld>
            <a:endParaRPr/>
          </a:p>
        </p:txBody>
      </p:sp>
      <p:sp>
        <p:nvSpPr>
          <p:cNvPr id="222" name="Google Shape;222;p41"/>
          <p:cNvSpPr txBox="1"/>
          <p:nvPr/>
        </p:nvSpPr>
        <p:spPr>
          <a:xfrm>
            <a:off x="4624500" y="2161150"/>
            <a:ext cx="2496600" cy="5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Times New Roman"/>
                <a:ea typeface="Times New Roman"/>
                <a:cs typeface="Times New Roman"/>
                <a:sym typeface="Times New Roman"/>
              </a:rPr>
              <a:t>Broadcasting similar to NumPy</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Tensors filled with a specific value</a:t>
            </a:r>
            <a:endParaRPr b="1">
              <a:latin typeface="Georgia"/>
              <a:ea typeface="Georgia"/>
              <a:cs typeface="Georgia"/>
              <a:sym typeface="Georgia"/>
            </a:endParaRPr>
          </a:p>
        </p:txBody>
      </p:sp>
      <p:sp>
        <p:nvSpPr>
          <p:cNvPr id="228" name="Google Shape;228;p42"/>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rgbClr val="FFFFFF"/>
                </a:solidFill>
                <a:latin typeface="Consolas"/>
                <a:ea typeface="Consolas"/>
                <a:cs typeface="Consolas"/>
                <a:sym typeface="Consolas"/>
              </a:rPr>
              <a:t>tf.zeros(shape, dtype=tf.float32, name=None)</a:t>
            </a:r>
            <a:endParaRPr sz="1400" dirty="0">
              <a:solidFill>
                <a:srgbClr val="FFFFFF"/>
              </a:solidFill>
              <a:latin typeface="Consolas"/>
              <a:ea typeface="Consolas"/>
              <a:cs typeface="Consolas"/>
              <a:sym typeface="Consolas"/>
            </a:endParaRPr>
          </a:p>
          <a:p>
            <a:pPr marL="0" lvl="0" indent="0" algn="l" rtl="0">
              <a:spcBef>
                <a:spcPts val="1600"/>
              </a:spcBef>
              <a:spcAft>
                <a:spcPts val="0"/>
              </a:spcAft>
              <a:buNone/>
            </a:pPr>
            <a:r>
              <a:rPr lang="en" sz="1400" dirty="0">
                <a:latin typeface="Georgia"/>
                <a:ea typeface="Georgia"/>
                <a:cs typeface="Georgia"/>
                <a:sym typeface="Georgia"/>
              </a:rPr>
              <a:t>creates a tensor of shape and all elements will be zeros</a:t>
            </a:r>
            <a:endParaRPr sz="1400" dirty="0">
              <a:latin typeface="Georgia"/>
              <a:ea typeface="Georgia"/>
              <a:cs typeface="Georgia"/>
              <a:sym typeface="Georgia"/>
            </a:endParaRPr>
          </a:p>
          <a:p>
            <a:pPr marL="0" lvl="0" indent="0" algn="l" rtl="0">
              <a:spcBef>
                <a:spcPts val="1600"/>
              </a:spcBef>
              <a:spcAft>
                <a:spcPts val="0"/>
              </a:spcAft>
              <a:buNone/>
            </a:pPr>
            <a:endParaRPr sz="1400" dirty="0">
              <a:latin typeface="Georgia"/>
              <a:ea typeface="Georgia"/>
              <a:cs typeface="Georgia"/>
              <a:sym typeface="Georgia"/>
            </a:endParaRPr>
          </a:p>
          <a:p>
            <a:pPr marL="0" lvl="0" indent="0" algn="l" rtl="0">
              <a:spcBef>
                <a:spcPts val="1600"/>
              </a:spcBef>
              <a:spcAft>
                <a:spcPts val="0"/>
              </a:spcAft>
              <a:buNone/>
            </a:pPr>
            <a:r>
              <a:rPr lang="en" sz="1400" dirty="0">
                <a:solidFill>
                  <a:srgbClr val="FFFFFF"/>
                </a:solidFill>
                <a:latin typeface="Consolas"/>
                <a:ea typeface="Consolas"/>
                <a:cs typeface="Consolas"/>
                <a:sym typeface="Consolas"/>
              </a:rPr>
              <a:t>tf.zeros([2, 3], tf.int32) ==&gt; [[0, 0, 0], [0, 0, 0]]</a:t>
            </a:r>
            <a:endParaRPr sz="1400" dirty="0">
              <a:solidFill>
                <a:srgbClr val="FFFFFF"/>
              </a:solidFill>
              <a:latin typeface="Consolas"/>
              <a:ea typeface="Consolas"/>
              <a:cs typeface="Consolas"/>
              <a:sym typeface="Consolas"/>
            </a:endParaRPr>
          </a:p>
          <a:p>
            <a:pPr marL="0" lvl="0" indent="0" algn="l" rtl="0">
              <a:spcBef>
                <a:spcPts val="1600"/>
              </a:spcBef>
              <a:spcAft>
                <a:spcPts val="0"/>
              </a:spcAft>
              <a:buNone/>
            </a:pPr>
            <a:endParaRPr sz="1400" dirty="0">
              <a:latin typeface="Georgia"/>
              <a:ea typeface="Georgia"/>
              <a:cs typeface="Georgia"/>
              <a:sym typeface="Georgia"/>
            </a:endParaRPr>
          </a:p>
          <a:p>
            <a:pPr marL="0" lvl="0" indent="0" algn="l" rtl="0">
              <a:spcBef>
                <a:spcPts val="1600"/>
              </a:spcBef>
              <a:spcAft>
                <a:spcPts val="1600"/>
              </a:spcAft>
              <a:buNone/>
            </a:pPr>
            <a:endParaRPr sz="1400" dirty="0">
              <a:latin typeface="Georgia"/>
              <a:ea typeface="Georgia"/>
              <a:cs typeface="Georgia"/>
              <a:sym typeface="Georgia"/>
            </a:endParaRPr>
          </a:p>
        </p:txBody>
      </p:sp>
      <p:sp>
        <p:nvSpPr>
          <p:cNvPr id="229" name="Google Shape;229;p42"/>
          <p:cNvSpPr txBox="1"/>
          <p:nvPr/>
        </p:nvSpPr>
        <p:spPr>
          <a:xfrm>
            <a:off x="5959125" y="1987375"/>
            <a:ext cx="2496600" cy="5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Times New Roman"/>
                <a:ea typeface="Times New Roman"/>
                <a:cs typeface="Times New Roman"/>
                <a:sym typeface="Times New Roman"/>
              </a:rPr>
              <a:t>Similar to numpy.zeros</a:t>
            </a:r>
            <a:endParaRPr>
              <a:solidFill>
                <a:srgbClr val="FFFFFF"/>
              </a:solidFill>
              <a:latin typeface="Times New Roman"/>
              <a:ea typeface="Times New Roman"/>
              <a:cs typeface="Times New Roman"/>
              <a:sym typeface="Times New Roman"/>
            </a:endParaRPr>
          </a:p>
        </p:txBody>
      </p:sp>
      <p:sp>
        <p:nvSpPr>
          <p:cNvPr id="230" name="Google Shape;230;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Tensors filled with a specific value</a:t>
            </a:r>
            <a:endParaRPr b="1">
              <a:latin typeface="Georgia"/>
              <a:ea typeface="Georgia"/>
              <a:cs typeface="Georgia"/>
              <a:sym typeface="Georgia"/>
            </a:endParaRPr>
          </a:p>
        </p:txBody>
      </p:sp>
      <p:sp>
        <p:nvSpPr>
          <p:cNvPr id="236" name="Google Shape;236;p43"/>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rgbClr val="FFFFFF"/>
                </a:solidFill>
                <a:latin typeface="Consolas"/>
                <a:ea typeface="Consolas"/>
                <a:cs typeface="Consolas"/>
                <a:sym typeface="Consolas"/>
              </a:rPr>
              <a:t>tf.zeros_like(input_tensor, dtype=None, name=None, optimize=True)</a:t>
            </a:r>
            <a:endParaRPr sz="1400" dirty="0">
              <a:solidFill>
                <a:srgbClr val="FFFFFF"/>
              </a:solidFill>
              <a:latin typeface="Consolas"/>
              <a:ea typeface="Consolas"/>
              <a:cs typeface="Consolas"/>
              <a:sym typeface="Consolas"/>
            </a:endParaRPr>
          </a:p>
          <a:p>
            <a:pPr marL="0" lvl="0" indent="0" algn="l" rtl="0">
              <a:spcBef>
                <a:spcPts val="1600"/>
              </a:spcBef>
              <a:spcAft>
                <a:spcPts val="0"/>
              </a:spcAft>
              <a:buNone/>
            </a:pPr>
            <a:r>
              <a:rPr lang="en" sz="1400" dirty="0">
                <a:latin typeface="Georgia"/>
                <a:ea typeface="Georgia"/>
                <a:cs typeface="Georgia"/>
                <a:sym typeface="Georgia"/>
              </a:rPr>
              <a:t>creates a tensor of shape and type (unless type is specified) as the input_tensor but all elements are zeros.</a:t>
            </a:r>
            <a:endParaRPr sz="1400" dirty="0">
              <a:latin typeface="Georgia"/>
              <a:ea typeface="Georgia"/>
              <a:cs typeface="Georgia"/>
              <a:sym typeface="Georgia"/>
            </a:endParaRPr>
          </a:p>
          <a:p>
            <a:pPr marL="0" lvl="0" indent="0" algn="l" rtl="0">
              <a:spcBef>
                <a:spcPts val="1600"/>
              </a:spcBef>
              <a:spcAft>
                <a:spcPts val="0"/>
              </a:spcAft>
              <a:buNone/>
            </a:pPr>
            <a:endParaRPr sz="1400" dirty="0">
              <a:latin typeface="Georgia"/>
              <a:ea typeface="Georgia"/>
              <a:cs typeface="Georgia"/>
              <a:sym typeface="Georgia"/>
            </a:endParaRPr>
          </a:p>
          <a:p>
            <a:pPr marL="0" lvl="0" indent="0" algn="l" rtl="0">
              <a:spcBef>
                <a:spcPts val="1600"/>
              </a:spcBef>
              <a:spcAft>
                <a:spcPts val="0"/>
              </a:spcAft>
              <a:buNone/>
            </a:pPr>
            <a:r>
              <a:rPr lang="en" sz="1400" dirty="0">
                <a:solidFill>
                  <a:srgbClr val="FFFFFF"/>
                </a:solidFill>
                <a:latin typeface="Consolas"/>
                <a:ea typeface="Consolas"/>
                <a:cs typeface="Consolas"/>
                <a:sym typeface="Consolas"/>
              </a:rPr>
              <a:t># input_tensor is [[0, 1], [2, 3], [4, 5]]</a:t>
            </a:r>
            <a:endParaRPr sz="1400" dirty="0">
              <a:solidFill>
                <a:srgbClr val="FFFFFF"/>
              </a:solidFill>
              <a:latin typeface="Consolas"/>
              <a:ea typeface="Consolas"/>
              <a:cs typeface="Consolas"/>
              <a:sym typeface="Consolas"/>
            </a:endParaRPr>
          </a:p>
          <a:p>
            <a:pPr marL="0" lvl="0" indent="0" algn="l" rtl="0">
              <a:spcBef>
                <a:spcPts val="1600"/>
              </a:spcBef>
              <a:spcAft>
                <a:spcPts val="0"/>
              </a:spcAft>
              <a:buNone/>
            </a:pPr>
            <a:r>
              <a:rPr lang="en" sz="1400" dirty="0">
                <a:solidFill>
                  <a:srgbClr val="FFFFFF"/>
                </a:solidFill>
                <a:latin typeface="Consolas"/>
                <a:ea typeface="Consolas"/>
                <a:cs typeface="Consolas"/>
                <a:sym typeface="Consolas"/>
              </a:rPr>
              <a:t>tf.zeros_like(input_tensor) ==&gt; [[0, 0], [0, 0], [0, 0]]</a:t>
            </a:r>
            <a:endParaRPr sz="1400" dirty="0">
              <a:solidFill>
                <a:srgbClr val="FFFFFF"/>
              </a:solidFill>
              <a:latin typeface="Consolas"/>
              <a:ea typeface="Consolas"/>
              <a:cs typeface="Consolas"/>
              <a:sym typeface="Consolas"/>
            </a:endParaRPr>
          </a:p>
          <a:p>
            <a:pPr marL="0" lvl="0" indent="0" algn="l" rtl="0">
              <a:spcBef>
                <a:spcPts val="1600"/>
              </a:spcBef>
              <a:spcAft>
                <a:spcPts val="0"/>
              </a:spcAft>
              <a:buNone/>
            </a:pPr>
            <a:endParaRPr sz="1400" dirty="0">
              <a:latin typeface="Georgia"/>
              <a:ea typeface="Georgia"/>
              <a:cs typeface="Georgia"/>
              <a:sym typeface="Georgia"/>
            </a:endParaRPr>
          </a:p>
          <a:p>
            <a:pPr marL="0" lvl="0" indent="0" algn="l" rtl="0">
              <a:spcBef>
                <a:spcPts val="1600"/>
              </a:spcBef>
              <a:spcAft>
                <a:spcPts val="0"/>
              </a:spcAft>
              <a:buNone/>
            </a:pPr>
            <a:endParaRPr sz="1400" dirty="0">
              <a:latin typeface="Georgia"/>
              <a:ea typeface="Georgia"/>
              <a:cs typeface="Georgia"/>
              <a:sym typeface="Georgia"/>
            </a:endParaRPr>
          </a:p>
          <a:p>
            <a:pPr marL="0" lvl="0" indent="0" algn="l" rtl="0">
              <a:spcBef>
                <a:spcPts val="1600"/>
              </a:spcBef>
              <a:spcAft>
                <a:spcPts val="1600"/>
              </a:spcAft>
              <a:buNone/>
            </a:pPr>
            <a:endParaRPr sz="1400" dirty="0">
              <a:latin typeface="Georgia"/>
              <a:ea typeface="Georgia"/>
              <a:cs typeface="Georgia"/>
              <a:sym typeface="Georgia"/>
            </a:endParaRPr>
          </a:p>
        </p:txBody>
      </p:sp>
      <p:sp>
        <p:nvSpPr>
          <p:cNvPr id="237" name="Google Shape;237;p43"/>
          <p:cNvSpPr txBox="1"/>
          <p:nvPr/>
        </p:nvSpPr>
        <p:spPr>
          <a:xfrm>
            <a:off x="5936200" y="2283750"/>
            <a:ext cx="2496600" cy="5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Times New Roman"/>
                <a:ea typeface="Times New Roman"/>
                <a:cs typeface="Times New Roman"/>
                <a:sym typeface="Times New Roman"/>
              </a:rPr>
              <a:t>Similar to numpy.zeros_like</a:t>
            </a:r>
            <a:endParaRPr>
              <a:solidFill>
                <a:srgbClr val="FFFFFF"/>
              </a:solidFill>
              <a:latin typeface="Times New Roman"/>
              <a:ea typeface="Times New Roman"/>
              <a:cs typeface="Times New Roman"/>
              <a:sym typeface="Times New Roman"/>
            </a:endParaRPr>
          </a:p>
        </p:txBody>
      </p:sp>
      <p:sp>
        <p:nvSpPr>
          <p:cNvPr id="238" name="Google Shape;238;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Tensors filled with a specific value</a:t>
            </a:r>
            <a:endParaRPr b="1">
              <a:latin typeface="Georgia"/>
              <a:ea typeface="Georgia"/>
              <a:cs typeface="Georgia"/>
              <a:sym typeface="Georgia"/>
            </a:endParaRPr>
          </a:p>
        </p:txBody>
      </p:sp>
      <p:sp>
        <p:nvSpPr>
          <p:cNvPr id="244" name="Google Shape;244;p44"/>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FFFFFF"/>
                </a:solidFill>
                <a:latin typeface="Consolas"/>
                <a:ea typeface="Consolas"/>
                <a:cs typeface="Consolas"/>
                <a:sym typeface="Consolas"/>
              </a:rPr>
              <a:t>tf.ones(shape, dtype=tf.float32, name=None)</a:t>
            </a:r>
            <a:endParaRPr sz="1400">
              <a:solidFill>
                <a:srgbClr val="FFFFFF"/>
              </a:solidFill>
              <a:latin typeface="Consolas"/>
              <a:ea typeface="Consolas"/>
              <a:cs typeface="Consolas"/>
              <a:sym typeface="Consolas"/>
            </a:endParaRPr>
          </a:p>
          <a:p>
            <a:pPr marL="0" lvl="0" indent="0" algn="l" rtl="0">
              <a:spcBef>
                <a:spcPts val="1600"/>
              </a:spcBef>
              <a:spcAft>
                <a:spcPts val="0"/>
              </a:spcAft>
              <a:buNone/>
            </a:pPr>
            <a:r>
              <a:rPr lang="en" sz="1400">
                <a:solidFill>
                  <a:srgbClr val="FFFFFF"/>
                </a:solidFill>
                <a:latin typeface="Consolas"/>
                <a:ea typeface="Consolas"/>
                <a:cs typeface="Consolas"/>
                <a:sym typeface="Consolas"/>
              </a:rPr>
              <a:t>tf.ones_like(input_tensor, dtype=None, name=None, optimize=True)</a:t>
            </a:r>
            <a:endParaRPr sz="1400">
              <a:solidFill>
                <a:srgbClr val="FFFFFF"/>
              </a:solidFill>
              <a:latin typeface="Consolas"/>
              <a:ea typeface="Consolas"/>
              <a:cs typeface="Consolas"/>
              <a:sym typeface="Consolas"/>
            </a:endParaRPr>
          </a:p>
          <a:p>
            <a:pPr marL="0" lvl="0" indent="0" algn="l" rtl="0">
              <a:spcBef>
                <a:spcPts val="1600"/>
              </a:spcBef>
              <a:spcAft>
                <a:spcPts val="0"/>
              </a:spcAft>
              <a:buNone/>
            </a:pPr>
            <a:endParaRPr sz="1400">
              <a:latin typeface="Georgia"/>
              <a:ea typeface="Georgia"/>
              <a:cs typeface="Georgia"/>
              <a:sym typeface="Georgia"/>
            </a:endParaRPr>
          </a:p>
          <a:p>
            <a:pPr marL="0" lvl="0" indent="0" algn="l" rtl="0">
              <a:spcBef>
                <a:spcPts val="1600"/>
              </a:spcBef>
              <a:spcAft>
                <a:spcPts val="1600"/>
              </a:spcAft>
              <a:buNone/>
            </a:pPr>
            <a:endParaRPr sz="1400">
              <a:latin typeface="Georgia"/>
              <a:ea typeface="Georgia"/>
              <a:cs typeface="Georgia"/>
              <a:sym typeface="Georgia"/>
            </a:endParaRPr>
          </a:p>
        </p:txBody>
      </p:sp>
      <p:sp>
        <p:nvSpPr>
          <p:cNvPr id="245" name="Google Shape;245;p44"/>
          <p:cNvSpPr txBox="1"/>
          <p:nvPr/>
        </p:nvSpPr>
        <p:spPr>
          <a:xfrm>
            <a:off x="6373775" y="2502125"/>
            <a:ext cx="2042400" cy="5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Times New Roman"/>
                <a:ea typeface="Times New Roman"/>
                <a:cs typeface="Times New Roman"/>
                <a:sym typeface="Times New Roman"/>
              </a:rPr>
              <a:t>Similar to numpy.ones, numpy.ones_like</a:t>
            </a:r>
            <a:endParaRPr>
              <a:solidFill>
                <a:srgbClr val="FFFFFF"/>
              </a:solidFill>
              <a:latin typeface="Times New Roman"/>
              <a:ea typeface="Times New Roman"/>
              <a:cs typeface="Times New Roman"/>
              <a:sym typeface="Times New Roman"/>
            </a:endParaRPr>
          </a:p>
        </p:txBody>
      </p:sp>
      <p:sp>
        <p:nvSpPr>
          <p:cNvPr id="246" name="Google Shape;246;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Tensors filled with a specific value</a:t>
            </a:r>
            <a:endParaRPr b="1">
              <a:latin typeface="Georgia"/>
              <a:ea typeface="Georgia"/>
              <a:cs typeface="Georgia"/>
              <a:sym typeface="Georgia"/>
            </a:endParaRPr>
          </a:p>
        </p:txBody>
      </p:sp>
      <p:sp>
        <p:nvSpPr>
          <p:cNvPr id="252" name="Google Shape;252;p45"/>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FFFFFF"/>
                </a:solidFill>
                <a:latin typeface="Consolas"/>
                <a:ea typeface="Consolas"/>
                <a:cs typeface="Consolas"/>
                <a:sym typeface="Consolas"/>
              </a:rPr>
              <a:t>tf.fill(dims, value, name=None) </a:t>
            </a:r>
            <a:endParaRPr sz="1400">
              <a:solidFill>
                <a:srgbClr val="FFFFFF"/>
              </a:solidFill>
              <a:latin typeface="Consolas"/>
              <a:ea typeface="Consolas"/>
              <a:cs typeface="Consolas"/>
              <a:sym typeface="Consolas"/>
            </a:endParaRPr>
          </a:p>
          <a:p>
            <a:pPr marL="0" lvl="0" indent="0" algn="l" rtl="0">
              <a:spcBef>
                <a:spcPts val="1600"/>
              </a:spcBef>
              <a:spcAft>
                <a:spcPts val="0"/>
              </a:spcAft>
              <a:buNone/>
            </a:pPr>
            <a:r>
              <a:rPr lang="en" sz="1400">
                <a:latin typeface="Georgia"/>
                <a:ea typeface="Georgia"/>
                <a:cs typeface="Georgia"/>
                <a:sym typeface="Georgia"/>
              </a:rPr>
              <a:t>creates a tensor filled with a scalar value.</a:t>
            </a:r>
            <a:endParaRPr sz="1400">
              <a:latin typeface="Georgia"/>
              <a:ea typeface="Georgia"/>
              <a:cs typeface="Georgia"/>
              <a:sym typeface="Georgia"/>
            </a:endParaRPr>
          </a:p>
          <a:p>
            <a:pPr marL="0" lvl="0" indent="0" algn="l" rtl="0">
              <a:spcBef>
                <a:spcPts val="1600"/>
              </a:spcBef>
              <a:spcAft>
                <a:spcPts val="0"/>
              </a:spcAft>
              <a:buNone/>
            </a:pPr>
            <a:endParaRPr sz="1400">
              <a:latin typeface="Georgia"/>
              <a:ea typeface="Georgia"/>
              <a:cs typeface="Georgia"/>
              <a:sym typeface="Georgia"/>
            </a:endParaRPr>
          </a:p>
          <a:p>
            <a:pPr marL="0" lvl="0" indent="0" algn="l" rtl="0">
              <a:spcBef>
                <a:spcPts val="1600"/>
              </a:spcBef>
              <a:spcAft>
                <a:spcPts val="0"/>
              </a:spcAft>
              <a:buNone/>
            </a:pPr>
            <a:r>
              <a:rPr lang="en" sz="1400">
                <a:solidFill>
                  <a:srgbClr val="FFFFFF"/>
                </a:solidFill>
                <a:latin typeface="Consolas"/>
                <a:ea typeface="Consolas"/>
                <a:cs typeface="Consolas"/>
                <a:sym typeface="Consolas"/>
              </a:rPr>
              <a:t>tf.fill([2, 3], 8) ==&gt; [[8, 8, 8], [8, 8, 8]]</a:t>
            </a:r>
            <a:endParaRPr sz="1400">
              <a:solidFill>
                <a:srgbClr val="FFFFFF"/>
              </a:solidFill>
              <a:latin typeface="Consolas"/>
              <a:ea typeface="Consolas"/>
              <a:cs typeface="Consolas"/>
              <a:sym typeface="Consolas"/>
            </a:endParaRPr>
          </a:p>
          <a:p>
            <a:pPr marL="0" lvl="0" indent="0" algn="l" rtl="0">
              <a:spcBef>
                <a:spcPts val="1600"/>
              </a:spcBef>
              <a:spcAft>
                <a:spcPts val="0"/>
              </a:spcAft>
              <a:buNone/>
            </a:pPr>
            <a:endParaRPr sz="1400">
              <a:latin typeface="Georgia"/>
              <a:ea typeface="Georgia"/>
              <a:cs typeface="Georgia"/>
              <a:sym typeface="Georgia"/>
            </a:endParaRPr>
          </a:p>
          <a:p>
            <a:pPr marL="0" lvl="0" indent="0" algn="l" rtl="0">
              <a:spcBef>
                <a:spcPts val="1600"/>
              </a:spcBef>
              <a:spcAft>
                <a:spcPts val="0"/>
              </a:spcAft>
              <a:buNone/>
            </a:pPr>
            <a:endParaRPr sz="1400">
              <a:latin typeface="Georgia"/>
              <a:ea typeface="Georgia"/>
              <a:cs typeface="Georgia"/>
              <a:sym typeface="Georgia"/>
            </a:endParaRPr>
          </a:p>
          <a:p>
            <a:pPr marL="0" lvl="0" indent="0" algn="l" rtl="0">
              <a:spcBef>
                <a:spcPts val="1600"/>
              </a:spcBef>
              <a:spcAft>
                <a:spcPts val="0"/>
              </a:spcAft>
              <a:buNone/>
            </a:pPr>
            <a:endParaRPr sz="1400">
              <a:latin typeface="Georgia"/>
              <a:ea typeface="Georgia"/>
              <a:cs typeface="Georgia"/>
              <a:sym typeface="Georgia"/>
            </a:endParaRPr>
          </a:p>
          <a:p>
            <a:pPr marL="0" lvl="0" indent="0" algn="l" rtl="0">
              <a:spcBef>
                <a:spcPts val="1600"/>
              </a:spcBef>
              <a:spcAft>
                <a:spcPts val="1600"/>
              </a:spcAft>
              <a:buNone/>
            </a:pPr>
            <a:endParaRPr sz="1400">
              <a:latin typeface="Georgia"/>
              <a:ea typeface="Georgia"/>
              <a:cs typeface="Georgia"/>
              <a:sym typeface="Georgia"/>
            </a:endParaRPr>
          </a:p>
        </p:txBody>
      </p:sp>
      <p:sp>
        <p:nvSpPr>
          <p:cNvPr id="253" name="Google Shape;253;p45"/>
          <p:cNvSpPr txBox="1"/>
          <p:nvPr/>
        </p:nvSpPr>
        <p:spPr>
          <a:xfrm>
            <a:off x="5480825" y="1924625"/>
            <a:ext cx="3079200" cy="147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Times New Roman"/>
                <a:ea typeface="Times New Roman"/>
                <a:cs typeface="Times New Roman"/>
                <a:sym typeface="Times New Roman"/>
              </a:rPr>
              <a:t>Similar to NumPy.full</a:t>
            </a:r>
            <a:endParaRPr>
              <a:solidFill>
                <a:srgbClr val="FFFFFF"/>
              </a:solidFill>
              <a:latin typeface="Times New Roman"/>
              <a:ea typeface="Times New Roman"/>
              <a:cs typeface="Times New Roman"/>
              <a:sym typeface="Times New Roman"/>
            </a:endParaRPr>
          </a:p>
        </p:txBody>
      </p:sp>
      <p:sp>
        <p:nvSpPr>
          <p:cNvPr id="254" name="Google Shape;254;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Constants as sequences</a:t>
            </a:r>
            <a:endParaRPr b="1">
              <a:latin typeface="Georgia"/>
              <a:ea typeface="Georgia"/>
              <a:cs typeface="Georgia"/>
              <a:sym typeface="Georgia"/>
            </a:endParaRPr>
          </a:p>
        </p:txBody>
      </p:sp>
      <p:sp>
        <p:nvSpPr>
          <p:cNvPr id="260" name="Google Shape;260;p46"/>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Consolas"/>
                <a:ea typeface="Consolas"/>
                <a:cs typeface="Consolas"/>
                <a:sym typeface="Consolas"/>
              </a:rPr>
              <a:t>tf.lin_space(start, stop, num, name=None) </a:t>
            </a:r>
            <a:br>
              <a:rPr lang="en" b="1">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tf.lin_space(10.0, 13.0, 4) ==&gt; [10. 11. 12. 13.]</a:t>
            </a:r>
            <a:endParaRPr sz="1400">
              <a:solidFill>
                <a:srgbClr val="FFFFFF"/>
              </a:solidFill>
              <a:latin typeface="Consolas"/>
              <a:ea typeface="Consolas"/>
              <a:cs typeface="Consolas"/>
              <a:sym typeface="Consolas"/>
            </a:endParaRPr>
          </a:p>
          <a:p>
            <a:pPr marL="0" lvl="0" indent="0" algn="l" rtl="0">
              <a:spcBef>
                <a:spcPts val="1600"/>
              </a:spcBef>
              <a:spcAft>
                <a:spcPts val="0"/>
              </a:spcAft>
              <a:buNone/>
            </a:pPr>
            <a:endParaRPr sz="1400">
              <a:solidFill>
                <a:srgbClr val="FFFFFF"/>
              </a:solidFill>
              <a:latin typeface="Consolas"/>
              <a:ea typeface="Consolas"/>
              <a:cs typeface="Consolas"/>
              <a:sym typeface="Consolas"/>
            </a:endParaRPr>
          </a:p>
          <a:p>
            <a:pPr marL="0" lvl="0" indent="0" algn="l" rtl="0">
              <a:spcBef>
                <a:spcPts val="1600"/>
              </a:spcBef>
              <a:spcAft>
                <a:spcPts val="1600"/>
              </a:spcAft>
              <a:buNone/>
            </a:pPr>
            <a:r>
              <a:rPr lang="en" b="1">
                <a:solidFill>
                  <a:srgbClr val="FFFFFF"/>
                </a:solidFill>
                <a:latin typeface="Consolas"/>
                <a:ea typeface="Consolas"/>
                <a:cs typeface="Consolas"/>
                <a:sym typeface="Consolas"/>
              </a:rPr>
              <a:t>tf.range(start, limit=None, delta=1, dtype=None, name='range')</a:t>
            </a:r>
            <a:r>
              <a:rPr lang="en">
                <a:solidFill>
                  <a:srgbClr val="FFFFFF"/>
                </a:solidFill>
                <a:latin typeface="Consolas"/>
                <a:ea typeface="Consolas"/>
                <a:cs typeface="Consolas"/>
                <a:sym typeface="Consolas"/>
              </a:rPr>
              <a:t/>
            </a:r>
            <a:br>
              <a:rPr lang="en">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tf.range(3, 18, 3) ==&gt; [3 6 9 12 15]</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tf.range(5) ==&gt; [0 1 2 3 4]</a:t>
            </a:r>
            <a:endParaRPr sz="1400">
              <a:solidFill>
                <a:srgbClr val="FFFFFF"/>
              </a:solidFill>
              <a:latin typeface="Consolas"/>
              <a:ea typeface="Consolas"/>
              <a:cs typeface="Consolas"/>
              <a:sym typeface="Consolas"/>
            </a:endParaRPr>
          </a:p>
        </p:txBody>
      </p:sp>
      <p:sp>
        <p:nvSpPr>
          <p:cNvPr id="261" name="Google Shape;261;p46"/>
          <p:cNvSpPr txBox="1"/>
          <p:nvPr/>
        </p:nvSpPr>
        <p:spPr>
          <a:xfrm>
            <a:off x="5415900" y="1152475"/>
            <a:ext cx="3362700" cy="46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FFFF"/>
              </a:solidFill>
              <a:latin typeface="Times New Roman"/>
              <a:ea typeface="Times New Roman"/>
              <a:cs typeface="Times New Roman"/>
              <a:sym typeface="Times New Roman"/>
            </a:endParaRPr>
          </a:p>
        </p:txBody>
      </p:sp>
      <p:sp>
        <p:nvSpPr>
          <p:cNvPr id="262" name="Google Shape;262;p46"/>
          <p:cNvSpPr txBox="1"/>
          <p:nvPr/>
        </p:nvSpPr>
        <p:spPr>
          <a:xfrm>
            <a:off x="4525325" y="3191150"/>
            <a:ext cx="3865800" cy="130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Times New Roman"/>
                <a:ea typeface="Times New Roman"/>
                <a:cs typeface="Times New Roman"/>
                <a:sym typeface="Times New Roman"/>
              </a:rPr>
              <a:t>NOT THE SAME AS NUMPY SEQUENCES</a:t>
            </a:r>
            <a:endParaRPr>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rgbClr val="FFFFFF"/>
                </a:solidFill>
                <a:latin typeface="Times New Roman"/>
                <a:ea typeface="Times New Roman"/>
                <a:cs typeface="Times New Roman"/>
                <a:sym typeface="Times New Roman"/>
              </a:rPr>
              <a:t>Tensor objects are not iterable</a:t>
            </a:r>
            <a:endParaRPr>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rgbClr val="FFFFFF"/>
                </a:solidFill>
                <a:latin typeface="Consolas"/>
                <a:ea typeface="Consolas"/>
                <a:cs typeface="Consolas"/>
                <a:sym typeface="Consolas"/>
              </a:rPr>
              <a:t>for _ in tf.range(4): # TypeError</a:t>
            </a:r>
            <a:endParaRPr>
              <a:solidFill>
                <a:srgbClr val="FFFFFF"/>
              </a:solidFill>
              <a:latin typeface="Consolas"/>
              <a:ea typeface="Consolas"/>
              <a:cs typeface="Consolas"/>
              <a:sym typeface="Consolas"/>
            </a:endParaRPr>
          </a:p>
        </p:txBody>
      </p:sp>
      <p:sp>
        <p:nvSpPr>
          <p:cNvPr id="263" name="Google Shape;263;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Randomly Generated Constants</a:t>
            </a:r>
            <a:endParaRPr b="1">
              <a:latin typeface="Georgia"/>
              <a:ea typeface="Georgia"/>
              <a:cs typeface="Georgia"/>
              <a:sym typeface="Georgia"/>
            </a:endParaRPr>
          </a:p>
        </p:txBody>
      </p:sp>
      <p:sp>
        <p:nvSpPr>
          <p:cNvPr id="269" name="Google Shape;269;p47"/>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749300" algn="l" rtl="0">
              <a:spcBef>
                <a:spcPts val="0"/>
              </a:spcBef>
              <a:spcAft>
                <a:spcPts val="0"/>
              </a:spcAft>
              <a:buNone/>
            </a:pPr>
            <a:endParaRPr sz="1400">
              <a:solidFill>
                <a:srgbClr val="FFFFFF"/>
              </a:solidFill>
              <a:latin typeface="Consolas"/>
              <a:ea typeface="Consolas"/>
              <a:cs typeface="Consolas"/>
              <a:sym typeface="Consolas"/>
            </a:endParaRPr>
          </a:p>
          <a:p>
            <a:pPr marL="0" lvl="0" indent="749300" algn="l" rtl="0">
              <a:spcBef>
                <a:spcPts val="0"/>
              </a:spcBef>
              <a:spcAft>
                <a:spcPts val="0"/>
              </a:spcAft>
              <a:buNone/>
            </a:pPr>
            <a:endParaRPr sz="1400">
              <a:solidFill>
                <a:srgbClr val="FFFFFF"/>
              </a:solidFill>
              <a:latin typeface="Consolas"/>
              <a:ea typeface="Consolas"/>
              <a:cs typeface="Consolas"/>
              <a:sym typeface="Consolas"/>
            </a:endParaRPr>
          </a:p>
          <a:p>
            <a:pPr marL="0" lvl="0" indent="0" algn="l" rtl="0">
              <a:spcBef>
                <a:spcPts val="0"/>
              </a:spcBef>
              <a:spcAft>
                <a:spcPts val="0"/>
              </a:spcAft>
              <a:buNone/>
            </a:pPr>
            <a:r>
              <a:rPr lang="en" sz="1400">
                <a:solidFill>
                  <a:srgbClr val="FFFFFF"/>
                </a:solidFill>
                <a:latin typeface="Consolas"/>
                <a:ea typeface="Consolas"/>
                <a:cs typeface="Consolas"/>
                <a:sym typeface="Consolas"/>
              </a:rPr>
              <a:t>tf.random_normal</a:t>
            </a:r>
            <a:endParaRPr sz="1400">
              <a:solidFill>
                <a:srgbClr val="FFFFFF"/>
              </a:solidFill>
              <a:latin typeface="Consolas"/>
              <a:ea typeface="Consolas"/>
              <a:cs typeface="Consolas"/>
              <a:sym typeface="Consolas"/>
            </a:endParaRPr>
          </a:p>
          <a:p>
            <a:pPr marL="0" lvl="0" indent="0" algn="l" rtl="0">
              <a:spcBef>
                <a:spcPts val="0"/>
              </a:spcBef>
              <a:spcAft>
                <a:spcPts val="0"/>
              </a:spcAft>
              <a:buNone/>
            </a:pPr>
            <a:r>
              <a:rPr lang="en" sz="1400">
                <a:solidFill>
                  <a:srgbClr val="FFFFFF"/>
                </a:solidFill>
                <a:latin typeface="Consolas"/>
                <a:ea typeface="Consolas"/>
                <a:cs typeface="Consolas"/>
                <a:sym typeface="Consolas"/>
              </a:rPr>
              <a:t>tf.truncated_normal</a:t>
            </a:r>
            <a:endParaRPr sz="1400">
              <a:solidFill>
                <a:srgbClr val="FFFFFF"/>
              </a:solidFill>
              <a:latin typeface="Consolas"/>
              <a:ea typeface="Consolas"/>
              <a:cs typeface="Consolas"/>
              <a:sym typeface="Consolas"/>
            </a:endParaRPr>
          </a:p>
          <a:p>
            <a:pPr marL="0" lvl="0" indent="0" algn="l" rtl="0">
              <a:spcBef>
                <a:spcPts val="0"/>
              </a:spcBef>
              <a:spcAft>
                <a:spcPts val="0"/>
              </a:spcAft>
              <a:buNone/>
            </a:pPr>
            <a:r>
              <a:rPr lang="en" sz="1400">
                <a:solidFill>
                  <a:srgbClr val="FFFFFF"/>
                </a:solidFill>
                <a:latin typeface="Consolas"/>
                <a:ea typeface="Consolas"/>
                <a:cs typeface="Consolas"/>
                <a:sym typeface="Consolas"/>
              </a:rPr>
              <a:t>tf.random_uniform</a:t>
            </a:r>
            <a:endParaRPr sz="1400">
              <a:solidFill>
                <a:srgbClr val="FFFFFF"/>
              </a:solidFill>
              <a:latin typeface="Consolas"/>
              <a:ea typeface="Consolas"/>
              <a:cs typeface="Consolas"/>
              <a:sym typeface="Consolas"/>
            </a:endParaRPr>
          </a:p>
          <a:p>
            <a:pPr marL="0" lvl="0" indent="0" algn="l" rtl="0">
              <a:spcBef>
                <a:spcPts val="0"/>
              </a:spcBef>
              <a:spcAft>
                <a:spcPts val="0"/>
              </a:spcAft>
              <a:buNone/>
            </a:pPr>
            <a:r>
              <a:rPr lang="en" sz="1400">
                <a:solidFill>
                  <a:srgbClr val="FFFFFF"/>
                </a:solidFill>
                <a:latin typeface="Consolas"/>
                <a:ea typeface="Consolas"/>
                <a:cs typeface="Consolas"/>
                <a:sym typeface="Consolas"/>
              </a:rPr>
              <a:t>tf.random_shuffle</a:t>
            </a:r>
            <a:endParaRPr sz="1400">
              <a:solidFill>
                <a:srgbClr val="FFFFFF"/>
              </a:solidFill>
              <a:latin typeface="Consolas"/>
              <a:ea typeface="Consolas"/>
              <a:cs typeface="Consolas"/>
              <a:sym typeface="Consolas"/>
            </a:endParaRPr>
          </a:p>
          <a:p>
            <a:pPr marL="0" lvl="0" indent="0" algn="l" rtl="0">
              <a:spcBef>
                <a:spcPts val="0"/>
              </a:spcBef>
              <a:spcAft>
                <a:spcPts val="0"/>
              </a:spcAft>
              <a:buNone/>
            </a:pPr>
            <a:r>
              <a:rPr lang="en" sz="1400">
                <a:solidFill>
                  <a:srgbClr val="FFFFFF"/>
                </a:solidFill>
                <a:latin typeface="Consolas"/>
                <a:ea typeface="Consolas"/>
                <a:cs typeface="Consolas"/>
                <a:sym typeface="Consolas"/>
              </a:rPr>
              <a:t>tf.random_crop</a:t>
            </a:r>
            <a:endParaRPr sz="1400">
              <a:solidFill>
                <a:srgbClr val="FFFFFF"/>
              </a:solidFill>
              <a:latin typeface="Consolas"/>
              <a:ea typeface="Consolas"/>
              <a:cs typeface="Consolas"/>
              <a:sym typeface="Consolas"/>
            </a:endParaRPr>
          </a:p>
          <a:p>
            <a:pPr marL="0" lvl="0" indent="0" algn="l" rtl="0">
              <a:spcBef>
                <a:spcPts val="0"/>
              </a:spcBef>
              <a:spcAft>
                <a:spcPts val="0"/>
              </a:spcAft>
              <a:buNone/>
            </a:pPr>
            <a:r>
              <a:rPr lang="en" sz="1400">
                <a:solidFill>
                  <a:srgbClr val="FFFFFF"/>
                </a:solidFill>
                <a:latin typeface="Consolas"/>
                <a:ea typeface="Consolas"/>
                <a:cs typeface="Consolas"/>
                <a:sym typeface="Consolas"/>
              </a:rPr>
              <a:t>tf.multinomial</a:t>
            </a:r>
            <a:endParaRPr sz="1400">
              <a:solidFill>
                <a:srgbClr val="FFFFFF"/>
              </a:solidFill>
              <a:latin typeface="Consolas"/>
              <a:ea typeface="Consolas"/>
              <a:cs typeface="Consolas"/>
              <a:sym typeface="Consolas"/>
            </a:endParaRPr>
          </a:p>
          <a:p>
            <a:pPr marL="0" lvl="0" indent="0" algn="l" rtl="0">
              <a:spcBef>
                <a:spcPts val="0"/>
              </a:spcBef>
              <a:spcAft>
                <a:spcPts val="0"/>
              </a:spcAft>
              <a:buNone/>
            </a:pPr>
            <a:r>
              <a:rPr lang="en" sz="1400">
                <a:solidFill>
                  <a:srgbClr val="FFFFFF"/>
                </a:solidFill>
                <a:latin typeface="Consolas"/>
                <a:ea typeface="Consolas"/>
                <a:cs typeface="Consolas"/>
                <a:sym typeface="Consolas"/>
              </a:rPr>
              <a:t>tf.random_gamma</a:t>
            </a:r>
            <a:endParaRPr sz="1400" b="1">
              <a:solidFill>
                <a:srgbClr val="FFFFFF"/>
              </a:solidFill>
              <a:latin typeface="Consolas"/>
              <a:ea typeface="Consolas"/>
              <a:cs typeface="Consolas"/>
              <a:sym typeface="Consolas"/>
            </a:endParaRPr>
          </a:p>
        </p:txBody>
      </p:sp>
      <p:sp>
        <p:nvSpPr>
          <p:cNvPr id="270" name="Google Shape;270;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Randomly Generated Constants</a:t>
            </a:r>
            <a:endParaRPr b="1">
              <a:latin typeface="Georgia"/>
              <a:ea typeface="Georgia"/>
              <a:cs typeface="Georgia"/>
              <a:sym typeface="Georgia"/>
            </a:endParaRPr>
          </a:p>
        </p:txBody>
      </p:sp>
      <p:sp>
        <p:nvSpPr>
          <p:cNvPr id="276" name="Google Shape;276;p48"/>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1400" b="1">
              <a:solidFill>
                <a:schemeClr val="dk1"/>
              </a:solidFill>
              <a:latin typeface="Consolas"/>
              <a:ea typeface="Consolas"/>
              <a:cs typeface="Consolas"/>
              <a:sym typeface="Consolas"/>
            </a:endParaRPr>
          </a:p>
          <a:p>
            <a:pPr marL="0" lvl="0" indent="0" algn="ctr" rtl="0">
              <a:spcBef>
                <a:spcPts val="1600"/>
              </a:spcBef>
              <a:spcAft>
                <a:spcPts val="0"/>
              </a:spcAft>
              <a:buNone/>
            </a:pPr>
            <a:endParaRPr sz="1400" b="1">
              <a:solidFill>
                <a:schemeClr val="dk1"/>
              </a:solidFill>
              <a:latin typeface="Consolas"/>
              <a:ea typeface="Consolas"/>
              <a:cs typeface="Consolas"/>
              <a:sym typeface="Consolas"/>
            </a:endParaRPr>
          </a:p>
          <a:p>
            <a:pPr marL="0" lvl="0" indent="0" algn="ctr" rtl="0">
              <a:spcBef>
                <a:spcPts val="1600"/>
              </a:spcBef>
              <a:spcAft>
                <a:spcPts val="0"/>
              </a:spcAft>
              <a:buNone/>
            </a:pPr>
            <a:endParaRPr sz="1400" b="1">
              <a:solidFill>
                <a:schemeClr val="dk1"/>
              </a:solidFill>
              <a:latin typeface="Consolas"/>
              <a:ea typeface="Consolas"/>
              <a:cs typeface="Consolas"/>
              <a:sym typeface="Consolas"/>
            </a:endParaRPr>
          </a:p>
          <a:p>
            <a:pPr marL="0" lvl="0" indent="0" algn="ctr" rtl="0">
              <a:spcBef>
                <a:spcPts val="1600"/>
              </a:spcBef>
              <a:spcAft>
                <a:spcPts val="1600"/>
              </a:spcAft>
              <a:buNone/>
            </a:pPr>
            <a:r>
              <a:rPr lang="en" b="1">
                <a:solidFill>
                  <a:schemeClr val="dk1"/>
                </a:solidFill>
                <a:latin typeface="Consolas"/>
                <a:ea typeface="Consolas"/>
                <a:cs typeface="Consolas"/>
                <a:sym typeface="Consolas"/>
              </a:rPr>
              <a:t>tf.set_random_seed(seed)</a:t>
            </a:r>
            <a:endParaRPr b="1">
              <a:solidFill>
                <a:srgbClr val="FFFFFF"/>
              </a:solidFill>
              <a:latin typeface="Consolas"/>
              <a:ea typeface="Consolas"/>
              <a:cs typeface="Consolas"/>
              <a:sym typeface="Consolas"/>
            </a:endParaRPr>
          </a:p>
        </p:txBody>
      </p:sp>
      <p:sp>
        <p:nvSpPr>
          <p:cNvPr id="277" name="Google Shape;277;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Operations</a:t>
            </a:r>
            <a:endParaRPr b="1">
              <a:latin typeface="Georgia"/>
              <a:ea typeface="Georgia"/>
              <a:cs typeface="Georgia"/>
              <a:sym typeface="Georgia"/>
            </a:endParaRPr>
          </a:p>
        </p:txBody>
      </p:sp>
      <p:pic>
        <p:nvPicPr>
          <p:cNvPr id="283" name="Google Shape;283;p49"/>
          <p:cNvPicPr preferRelativeResize="0"/>
          <p:nvPr/>
        </p:nvPicPr>
        <p:blipFill>
          <a:blip r:embed="rId3">
            <a:alphaModFix/>
          </a:blip>
          <a:stretch>
            <a:fillRect/>
          </a:stretch>
        </p:blipFill>
        <p:spPr>
          <a:xfrm>
            <a:off x="0" y="1313598"/>
            <a:ext cx="9144001" cy="2747705"/>
          </a:xfrm>
          <a:prstGeom prst="rect">
            <a:avLst/>
          </a:prstGeom>
          <a:noFill/>
          <a:ln>
            <a:noFill/>
          </a:ln>
        </p:spPr>
      </p:pic>
      <p:sp>
        <p:nvSpPr>
          <p:cNvPr id="284" name="Google Shape;284;p49"/>
          <p:cNvSpPr txBox="1"/>
          <p:nvPr/>
        </p:nvSpPr>
        <p:spPr>
          <a:xfrm>
            <a:off x="0" y="4778400"/>
            <a:ext cx="3578100" cy="3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FFFFFF"/>
                </a:solidFill>
                <a:latin typeface="Times New Roman"/>
                <a:ea typeface="Times New Roman"/>
                <a:cs typeface="Times New Roman"/>
                <a:sym typeface="Times New Roman"/>
              </a:rPr>
              <a:t>Buduma. </a:t>
            </a:r>
            <a:r>
              <a:rPr lang="en" sz="1100" i="1">
                <a:solidFill>
                  <a:srgbClr val="FFFFFF"/>
                </a:solidFill>
                <a:latin typeface="Times New Roman"/>
                <a:ea typeface="Times New Roman"/>
                <a:cs typeface="Times New Roman"/>
                <a:sym typeface="Times New Roman"/>
              </a:rPr>
              <a:t>Fundamentals of Deep Learning</a:t>
            </a:r>
            <a:r>
              <a:rPr lang="en" sz="1100">
                <a:solidFill>
                  <a:srgbClr val="FFFFFF"/>
                </a:solidFill>
                <a:latin typeface="Times New Roman"/>
                <a:ea typeface="Times New Roman"/>
                <a:cs typeface="Times New Roman"/>
                <a:sym typeface="Times New Roman"/>
              </a:rPr>
              <a:t>. O’Reilly, 2017</a:t>
            </a:r>
            <a:endParaRPr sz="1100">
              <a:solidFill>
                <a:srgbClr val="FFFFFF"/>
              </a:solidFill>
              <a:latin typeface="Times New Roman"/>
              <a:ea typeface="Times New Roman"/>
              <a:cs typeface="Times New Roman"/>
              <a:sym typeface="Times New Roman"/>
            </a:endParaRPr>
          </a:p>
        </p:txBody>
      </p:sp>
      <p:sp>
        <p:nvSpPr>
          <p:cNvPr id="285" name="Google Shape;285;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Arithmetic Ops</a:t>
            </a:r>
            <a:endParaRPr b="1">
              <a:latin typeface="Georgia"/>
              <a:ea typeface="Georgia"/>
              <a:cs typeface="Georgia"/>
              <a:sym typeface="Georgia"/>
            </a:endParaRPr>
          </a:p>
        </p:txBody>
      </p:sp>
      <p:sp>
        <p:nvSpPr>
          <p:cNvPr id="291" name="Google Shape;291;p50"/>
          <p:cNvSpPr txBox="1"/>
          <p:nvPr/>
        </p:nvSpPr>
        <p:spPr>
          <a:xfrm>
            <a:off x="4497700" y="1378150"/>
            <a:ext cx="3503100" cy="5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Times New Roman"/>
                <a:ea typeface="Times New Roman"/>
                <a:cs typeface="Times New Roman"/>
                <a:sym typeface="Times New Roman"/>
              </a:rPr>
              <a:t>Pretty standard, quite similar to numpy.</a:t>
            </a:r>
            <a:endParaRPr>
              <a:solidFill>
                <a:srgbClr val="FFFFFF"/>
              </a:solidFill>
              <a:latin typeface="Times New Roman"/>
              <a:ea typeface="Times New Roman"/>
              <a:cs typeface="Times New Roman"/>
              <a:sym typeface="Times New Roman"/>
            </a:endParaRPr>
          </a:p>
        </p:txBody>
      </p:sp>
      <p:sp>
        <p:nvSpPr>
          <p:cNvPr id="292" name="Google Shape;292;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26</a:t>
            </a:fld>
            <a:endParaRPr/>
          </a:p>
        </p:txBody>
      </p:sp>
      <p:pic>
        <p:nvPicPr>
          <p:cNvPr id="293" name="Google Shape;293;p50"/>
          <p:cNvPicPr preferRelativeResize="0"/>
          <p:nvPr/>
        </p:nvPicPr>
        <p:blipFill>
          <a:blip r:embed="rId3">
            <a:alphaModFix/>
          </a:blip>
          <a:stretch>
            <a:fillRect/>
          </a:stretch>
        </p:blipFill>
        <p:spPr>
          <a:xfrm>
            <a:off x="1168925" y="1129475"/>
            <a:ext cx="2922627" cy="38209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Wizard of Div</a:t>
            </a:r>
            <a:endParaRPr b="1">
              <a:latin typeface="Georgia"/>
              <a:ea typeface="Georgia"/>
              <a:cs typeface="Georgia"/>
              <a:sym typeface="Georgia"/>
            </a:endParaRPr>
          </a:p>
        </p:txBody>
      </p:sp>
      <p:sp>
        <p:nvSpPr>
          <p:cNvPr id="299" name="Google Shape;299;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27</a:t>
            </a:fld>
            <a:endParaRPr/>
          </a:p>
        </p:txBody>
      </p:sp>
      <p:sp>
        <p:nvSpPr>
          <p:cNvPr id="300" name="Google Shape;300;p51"/>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FFFFFF"/>
                </a:solidFill>
                <a:latin typeface="Consolas"/>
                <a:ea typeface="Consolas"/>
                <a:cs typeface="Consolas"/>
                <a:sym typeface="Consolas"/>
              </a:rPr>
              <a:t>a = tf.constant([2, 2], name='a')</a:t>
            </a:r>
            <a:endParaRPr sz="1400">
              <a:solidFill>
                <a:srgbClr val="FFFFFF"/>
              </a:solidFill>
              <a:latin typeface="Consolas"/>
              <a:ea typeface="Consolas"/>
              <a:cs typeface="Consolas"/>
              <a:sym typeface="Consolas"/>
            </a:endParaRPr>
          </a:p>
          <a:p>
            <a:pPr marL="0" lvl="0" indent="0" algn="l" rtl="0">
              <a:spcBef>
                <a:spcPts val="0"/>
              </a:spcBef>
              <a:spcAft>
                <a:spcPts val="0"/>
              </a:spcAft>
              <a:buNone/>
            </a:pPr>
            <a:r>
              <a:rPr lang="en" sz="1400">
                <a:solidFill>
                  <a:srgbClr val="FFFFFF"/>
                </a:solidFill>
                <a:latin typeface="Consolas"/>
                <a:ea typeface="Consolas"/>
                <a:cs typeface="Consolas"/>
                <a:sym typeface="Consolas"/>
              </a:rPr>
              <a:t>b = tf.constant([[0, 1], [2, 3]], name='b')</a:t>
            </a:r>
            <a:endParaRPr sz="1400">
              <a:solidFill>
                <a:srgbClr val="FFFFFF"/>
              </a:solidFill>
              <a:latin typeface="Consolas"/>
              <a:ea typeface="Consolas"/>
              <a:cs typeface="Consolas"/>
              <a:sym typeface="Consolas"/>
            </a:endParaRPr>
          </a:p>
          <a:p>
            <a:pPr marL="0" lvl="0" indent="0" algn="l" rtl="0">
              <a:spcBef>
                <a:spcPts val="0"/>
              </a:spcBef>
              <a:spcAft>
                <a:spcPts val="0"/>
              </a:spcAft>
              <a:buNone/>
            </a:pPr>
            <a:r>
              <a:rPr lang="en" sz="1400">
                <a:solidFill>
                  <a:srgbClr val="FFFFFF"/>
                </a:solidFill>
                <a:latin typeface="Consolas"/>
                <a:ea typeface="Consolas"/>
                <a:cs typeface="Consolas"/>
                <a:sym typeface="Consolas"/>
              </a:rPr>
              <a:t>with tf.Session() as sess:</a:t>
            </a:r>
            <a:endParaRPr sz="1400">
              <a:solidFill>
                <a:srgbClr val="FFFFFF"/>
              </a:solidFill>
              <a:latin typeface="Consolas"/>
              <a:ea typeface="Consolas"/>
              <a:cs typeface="Consolas"/>
              <a:sym typeface="Consolas"/>
            </a:endParaRPr>
          </a:p>
          <a:p>
            <a:pPr marL="0" lvl="0" indent="0" algn="l" rtl="0">
              <a:spcBef>
                <a:spcPts val="0"/>
              </a:spcBef>
              <a:spcAft>
                <a:spcPts val="0"/>
              </a:spcAft>
              <a:buNone/>
            </a:pPr>
            <a:r>
              <a:rPr lang="en" sz="1400">
                <a:solidFill>
                  <a:srgbClr val="FFFFFF"/>
                </a:solidFill>
                <a:latin typeface="Consolas"/>
                <a:ea typeface="Consolas"/>
                <a:cs typeface="Consolas"/>
                <a:sym typeface="Consolas"/>
              </a:rPr>
              <a:t>	print(sess.run(tf.div(b, a)))             ⇒ [[0 0] [1 1]]</a:t>
            </a:r>
            <a:endParaRPr sz="1400">
              <a:solidFill>
                <a:srgbClr val="FFFFFF"/>
              </a:solidFill>
              <a:latin typeface="Consolas"/>
              <a:ea typeface="Consolas"/>
              <a:cs typeface="Consolas"/>
              <a:sym typeface="Consolas"/>
            </a:endParaRPr>
          </a:p>
          <a:p>
            <a:pPr marL="0" lvl="0" indent="0" algn="l" rtl="0">
              <a:spcBef>
                <a:spcPts val="0"/>
              </a:spcBef>
              <a:spcAft>
                <a:spcPts val="0"/>
              </a:spcAft>
              <a:buNone/>
            </a:pPr>
            <a:r>
              <a:rPr lang="en" sz="1400">
                <a:solidFill>
                  <a:srgbClr val="FFFFFF"/>
                </a:solidFill>
                <a:latin typeface="Consolas"/>
                <a:ea typeface="Consolas"/>
                <a:cs typeface="Consolas"/>
                <a:sym typeface="Consolas"/>
              </a:rPr>
              <a:t>	print(sess.run(tf.divide(b, a)))          ⇒ [[0. 0.5] [1. 1.5]]</a:t>
            </a:r>
            <a:endParaRPr sz="1400">
              <a:solidFill>
                <a:srgbClr val="FFFFFF"/>
              </a:solidFill>
              <a:latin typeface="Consolas"/>
              <a:ea typeface="Consolas"/>
              <a:cs typeface="Consolas"/>
              <a:sym typeface="Consolas"/>
            </a:endParaRPr>
          </a:p>
          <a:p>
            <a:pPr marL="0" lvl="0" indent="0" algn="l" rtl="0">
              <a:spcBef>
                <a:spcPts val="0"/>
              </a:spcBef>
              <a:spcAft>
                <a:spcPts val="0"/>
              </a:spcAft>
              <a:buNone/>
            </a:pPr>
            <a:r>
              <a:rPr lang="en" sz="1400">
                <a:solidFill>
                  <a:srgbClr val="FFFFFF"/>
                </a:solidFill>
                <a:latin typeface="Consolas"/>
                <a:ea typeface="Consolas"/>
                <a:cs typeface="Consolas"/>
                <a:sym typeface="Consolas"/>
              </a:rPr>
              <a:t>	print(sess.run(tf.truediv(b, a)))         ⇒ [[0. 0.5] [1. 1.5]]</a:t>
            </a:r>
            <a:endParaRPr sz="1400">
              <a:solidFill>
                <a:srgbClr val="FFFFFF"/>
              </a:solidFill>
              <a:latin typeface="Consolas"/>
              <a:ea typeface="Consolas"/>
              <a:cs typeface="Consolas"/>
              <a:sym typeface="Consolas"/>
            </a:endParaRPr>
          </a:p>
          <a:p>
            <a:pPr marL="0" lvl="0" indent="0" algn="l" rtl="0">
              <a:spcBef>
                <a:spcPts val="0"/>
              </a:spcBef>
              <a:spcAft>
                <a:spcPts val="0"/>
              </a:spcAft>
              <a:buNone/>
            </a:pPr>
            <a:r>
              <a:rPr lang="en" sz="1400">
                <a:solidFill>
                  <a:srgbClr val="FFFFFF"/>
                </a:solidFill>
                <a:latin typeface="Consolas"/>
                <a:ea typeface="Consolas"/>
                <a:cs typeface="Consolas"/>
                <a:sym typeface="Consolas"/>
              </a:rPr>
              <a:t>	print(sess.run(tf.floordiv(b, a)))        ⇒ [[0 0] [1 1]]</a:t>
            </a:r>
            <a:endParaRPr sz="1400">
              <a:solidFill>
                <a:srgbClr val="FFFFFF"/>
              </a:solidFill>
              <a:latin typeface="Consolas"/>
              <a:ea typeface="Consolas"/>
              <a:cs typeface="Consolas"/>
              <a:sym typeface="Consolas"/>
            </a:endParaRPr>
          </a:p>
          <a:p>
            <a:pPr marL="0" lvl="0" indent="0" algn="l" rtl="0">
              <a:spcBef>
                <a:spcPts val="0"/>
              </a:spcBef>
              <a:spcAft>
                <a:spcPts val="0"/>
              </a:spcAft>
              <a:buNone/>
            </a:pPr>
            <a:r>
              <a:rPr lang="en" sz="1400">
                <a:solidFill>
                  <a:srgbClr val="FFFFFF"/>
                </a:solidFill>
                <a:latin typeface="Consolas"/>
                <a:ea typeface="Consolas"/>
                <a:cs typeface="Consolas"/>
                <a:sym typeface="Consolas"/>
              </a:rPr>
              <a:t>	print(sess.run(tf.realdiv(b, a)))         ⇒ # Error: only works for real values</a:t>
            </a:r>
            <a:endParaRPr sz="1400">
              <a:solidFill>
                <a:srgbClr val="FFFFFF"/>
              </a:solidFill>
              <a:latin typeface="Consolas"/>
              <a:ea typeface="Consolas"/>
              <a:cs typeface="Consolas"/>
              <a:sym typeface="Consolas"/>
            </a:endParaRPr>
          </a:p>
          <a:p>
            <a:pPr marL="0" lvl="0" indent="0" algn="l" rtl="0">
              <a:spcBef>
                <a:spcPts val="0"/>
              </a:spcBef>
              <a:spcAft>
                <a:spcPts val="0"/>
              </a:spcAft>
              <a:buNone/>
            </a:pPr>
            <a:r>
              <a:rPr lang="en" sz="1400">
                <a:solidFill>
                  <a:srgbClr val="FFFFFF"/>
                </a:solidFill>
                <a:latin typeface="Consolas"/>
                <a:ea typeface="Consolas"/>
                <a:cs typeface="Consolas"/>
                <a:sym typeface="Consolas"/>
              </a:rPr>
              <a:t>	print(sess.run(tf.truncatediv(b, a)))     ⇒ [[0 0] [1 1]]</a:t>
            </a:r>
            <a:endParaRPr sz="1400">
              <a:solidFill>
                <a:srgbClr val="FFFFFF"/>
              </a:solidFill>
              <a:latin typeface="Consolas"/>
              <a:ea typeface="Consolas"/>
              <a:cs typeface="Consolas"/>
              <a:sym typeface="Consolas"/>
            </a:endParaRPr>
          </a:p>
          <a:p>
            <a:pPr marL="0" lvl="0" indent="0" algn="l" rtl="0">
              <a:spcBef>
                <a:spcPts val="0"/>
              </a:spcBef>
              <a:spcAft>
                <a:spcPts val="0"/>
              </a:spcAft>
              <a:buNone/>
            </a:pPr>
            <a:r>
              <a:rPr lang="en" sz="1400">
                <a:solidFill>
                  <a:srgbClr val="FFFFFF"/>
                </a:solidFill>
                <a:latin typeface="Consolas"/>
                <a:ea typeface="Consolas"/>
                <a:cs typeface="Consolas"/>
                <a:sym typeface="Consolas"/>
              </a:rPr>
              <a:t>	print(sess.run(tf.floor_div(b, a)))       ⇒ [[0 0] [1 1]]</a:t>
            </a:r>
            <a:endParaRPr sz="1400">
              <a:solidFill>
                <a:srgbClr val="FFFFFF"/>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2"/>
          <p:cNvSpPr txBox="1">
            <a:spLocks noGrp="1"/>
          </p:cNvSpPr>
          <p:nvPr>
            <p:ph type="body" idx="1"/>
          </p:nvPr>
        </p:nvSpPr>
        <p:spPr>
          <a:xfrm>
            <a:off x="311700" y="1017725"/>
            <a:ext cx="8520600" cy="39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marL="0" lvl="0" indent="0" algn="l"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marL="0" lvl="0" indent="0" algn="l"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marL="0" lvl="0" indent="0" algn="l" rtl="0">
              <a:spcBef>
                <a:spcPts val="0"/>
              </a:spcBef>
              <a:spcAft>
                <a:spcPts val="0"/>
              </a:spcAft>
              <a:buNone/>
            </a:pPr>
            <a:r>
              <a:rPr lang="en" sz="1400">
                <a:solidFill>
                  <a:schemeClr val="dk1"/>
                </a:solidFill>
                <a:latin typeface="Georgia"/>
                <a:ea typeface="Georgia"/>
                <a:cs typeface="Georgia"/>
                <a:sym typeface="Georgia"/>
              </a:rPr>
              <a:t>tf.ones_like(t_0)                    			# ==&gt; 1</a:t>
            </a:r>
            <a:endParaRPr sz="1400">
              <a:latin typeface="Georgia"/>
              <a:ea typeface="Georgia"/>
              <a:cs typeface="Georgia"/>
              <a:sym typeface="Georgia"/>
            </a:endParaRPr>
          </a:p>
          <a:p>
            <a:pPr marL="0" lvl="0" indent="0" algn="l" rtl="0">
              <a:spcBef>
                <a:spcPts val="0"/>
              </a:spcBef>
              <a:spcAft>
                <a:spcPts val="1600"/>
              </a:spcAft>
              <a:buNone/>
            </a:pPr>
            <a:endParaRPr sz="1400">
              <a:latin typeface="Georgia"/>
              <a:ea typeface="Georgia"/>
              <a:cs typeface="Georgia"/>
              <a:sym typeface="Georgia"/>
            </a:endParaRPr>
          </a:p>
        </p:txBody>
      </p:sp>
      <p:sp>
        <p:nvSpPr>
          <p:cNvPr id="306" name="Google Shape;306;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TensorFlow Data Types</a:t>
            </a:r>
            <a:endParaRPr b="1">
              <a:latin typeface="Georgia"/>
              <a:ea typeface="Georgia"/>
              <a:cs typeface="Georgia"/>
              <a:sym typeface="Georgia"/>
            </a:endParaRPr>
          </a:p>
        </p:txBody>
      </p:sp>
      <p:sp>
        <p:nvSpPr>
          <p:cNvPr id="307" name="Google Shape;307;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3"/>
          <p:cNvSpPr txBox="1">
            <a:spLocks noGrp="1"/>
          </p:cNvSpPr>
          <p:nvPr>
            <p:ph type="body" idx="1"/>
          </p:nvPr>
        </p:nvSpPr>
        <p:spPr>
          <a:xfrm>
            <a:off x="311700" y="1017725"/>
            <a:ext cx="8520600" cy="39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marL="0" lvl="0" indent="0" algn="l"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marL="0" lvl="0" indent="0" algn="l"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marL="0" lvl="0" indent="0" algn="l" rtl="0">
              <a:spcBef>
                <a:spcPts val="0"/>
              </a:spcBef>
              <a:spcAft>
                <a:spcPts val="0"/>
              </a:spcAft>
              <a:buNone/>
            </a:pPr>
            <a:r>
              <a:rPr lang="en" sz="1400">
                <a:solidFill>
                  <a:schemeClr val="dk1"/>
                </a:solidFill>
                <a:latin typeface="Georgia"/>
                <a:ea typeface="Georgia"/>
                <a:cs typeface="Georgia"/>
                <a:sym typeface="Georgia"/>
              </a:rPr>
              <a:t>tf.ones_like(t_0)                    			# ==&gt; 1</a:t>
            </a:r>
            <a:endParaRPr sz="1400">
              <a:latin typeface="Georgia"/>
              <a:ea typeface="Georgia"/>
              <a:cs typeface="Georgia"/>
              <a:sym typeface="Georgia"/>
            </a:endParaRPr>
          </a:p>
          <a:p>
            <a:pPr marL="0" lvl="0" indent="0" algn="l" rtl="0">
              <a:spcBef>
                <a:spcPts val="0"/>
              </a:spcBef>
              <a:spcAft>
                <a:spcPts val="1600"/>
              </a:spcAft>
              <a:buNone/>
            </a:pPr>
            <a:endParaRPr sz="1400">
              <a:latin typeface="Georgia"/>
              <a:ea typeface="Georgia"/>
              <a:cs typeface="Georgia"/>
              <a:sym typeface="Georgia"/>
            </a:endParaRPr>
          </a:p>
        </p:txBody>
      </p:sp>
      <p:sp>
        <p:nvSpPr>
          <p:cNvPr id="313" name="Google Shape;313;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TensorFlow Data Types</a:t>
            </a:r>
            <a:endParaRPr b="1">
              <a:latin typeface="Georgia"/>
              <a:ea typeface="Georgia"/>
              <a:cs typeface="Georgia"/>
              <a:sym typeface="Georgia"/>
            </a:endParaRPr>
          </a:p>
        </p:txBody>
      </p:sp>
      <p:sp>
        <p:nvSpPr>
          <p:cNvPr id="314" name="Google Shape;314;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Agenda</a:t>
            </a:r>
            <a:endParaRPr b="1">
              <a:latin typeface="Georgia"/>
              <a:ea typeface="Georgia"/>
              <a:cs typeface="Georgia"/>
              <a:sym typeface="Georgia"/>
            </a:endParaRPr>
          </a:p>
        </p:txBody>
      </p:sp>
      <p:sp>
        <p:nvSpPr>
          <p:cNvPr id="113" name="Google Shape;113;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Georgia"/>
                <a:ea typeface="Georgia"/>
                <a:cs typeface="Georgia"/>
                <a:sym typeface="Georgia"/>
              </a:rPr>
              <a:t>Basic operations</a:t>
            </a:r>
            <a:endParaRPr>
              <a:latin typeface="Georgia"/>
              <a:ea typeface="Georgia"/>
              <a:cs typeface="Georgia"/>
              <a:sym typeface="Georgia"/>
            </a:endParaRPr>
          </a:p>
          <a:p>
            <a:pPr marL="0" lvl="0" indent="0" algn="l" rtl="0">
              <a:spcBef>
                <a:spcPts val="1600"/>
              </a:spcBef>
              <a:spcAft>
                <a:spcPts val="0"/>
              </a:spcAft>
              <a:buNone/>
            </a:pPr>
            <a:r>
              <a:rPr lang="en">
                <a:latin typeface="Georgia"/>
                <a:ea typeface="Georgia"/>
                <a:cs typeface="Georgia"/>
                <a:sym typeface="Georgia"/>
              </a:rPr>
              <a:t>Tensor types</a:t>
            </a:r>
            <a:endParaRPr>
              <a:latin typeface="Georgia"/>
              <a:ea typeface="Georgia"/>
              <a:cs typeface="Georgia"/>
              <a:sym typeface="Georgia"/>
            </a:endParaRPr>
          </a:p>
          <a:p>
            <a:pPr marL="0" lvl="0" indent="0" algn="l" rtl="0">
              <a:spcBef>
                <a:spcPts val="1600"/>
              </a:spcBef>
              <a:spcAft>
                <a:spcPts val="0"/>
              </a:spcAft>
              <a:buNone/>
            </a:pPr>
            <a:r>
              <a:rPr lang="en">
                <a:latin typeface="Georgia"/>
                <a:ea typeface="Georgia"/>
                <a:cs typeface="Georgia"/>
                <a:sym typeface="Georgia"/>
              </a:rPr>
              <a:t>Importing data</a:t>
            </a:r>
            <a:endParaRPr>
              <a:latin typeface="Georgia"/>
              <a:ea typeface="Georgia"/>
              <a:cs typeface="Georgia"/>
              <a:sym typeface="Georgia"/>
            </a:endParaRPr>
          </a:p>
          <a:p>
            <a:pPr marL="0" lvl="0" indent="0" algn="l" rtl="0">
              <a:spcBef>
                <a:spcPts val="1600"/>
              </a:spcBef>
              <a:spcAft>
                <a:spcPts val="0"/>
              </a:spcAft>
              <a:buNone/>
            </a:pPr>
            <a:r>
              <a:rPr lang="en">
                <a:latin typeface="Georgia"/>
                <a:ea typeface="Georgia"/>
                <a:cs typeface="Georgia"/>
                <a:sym typeface="Georgia"/>
              </a:rPr>
              <a:t>Lazy loading</a:t>
            </a:r>
            <a:endParaRPr>
              <a:latin typeface="Georgia"/>
              <a:ea typeface="Georgia"/>
              <a:cs typeface="Georgia"/>
              <a:sym typeface="Georgia"/>
            </a:endParaRPr>
          </a:p>
          <a:p>
            <a:pPr marL="2743200" lvl="0" indent="0" algn="l" rtl="0">
              <a:spcBef>
                <a:spcPts val="1600"/>
              </a:spcBef>
              <a:spcAft>
                <a:spcPts val="1600"/>
              </a:spcAft>
              <a:buNone/>
            </a:pPr>
            <a:r>
              <a:rPr lang="en" b="1">
                <a:latin typeface="Georgia"/>
                <a:ea typeface="Georgia"/>
                <a:cs typeface="Georgia"/>
                <a:sym typeface="Georgia"/>
              </a:rPr>
              <a:t>Fun with TensorBoard!!!</a:t>
            </a:r>
            <a:endParaRPr b="1">
              <a:latin typeface="Georgia"/>
              <a:ea typeface="Georgia"/>
              <a:cs typeface="Georgia"/>
              <a:sym typeface="Georgia"/>
            </a:endParaRPr>
          </a:p>
        </p:txBody>
      </p:sp>
      <p:sp>
        <p:nvSpPr>
          <p:cNvPr id="114" name="Google Shape;114;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pic>
        <p:nvPicPr>
          <p:cNvPr id="115" name="Google Shape;115;p27"/>
          <p:cNvPicPr preferRelativeResize="0"/>
          <p:nvPr/>
        </p:nvPicPr>
        <p:blipFill>
          <a:blip r:embed="rId3">
            <a:alphaModFix/>
          </a:blip>
          <a:stretch>
            <a:fillRect/>
          </a:stretch>
        </p:blipFill>
        <p:spPr>
          <a:xfrm>
            <a:off x="5933775" y="1288075"/>
            <a:ext cx="1163700" cy="14689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4"/>
          <p:cNvSpPr txBox="1">
            <a:spLocks noGrp="1"/>
          </p:cNvSpPr>
          <p:nvPr>
            <p:ph type="body" idx="1"/>
          </p:nvPr>
        </p:nvSpPr>
        <p:spPr>
          <a:xfrm>
            <a:off x="311700" y="1017725"/>
            <a:ext cx="8520600" cy="39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marL="0" lvl="0" indent="0" algn="l"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marL="0" lvl="0" indent="0" algn="l"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marL="0" lvl="0" indent="0" algn="l"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marL="0" lvl="0" indent="0" algn="l" rtl="0">
              <a:spcBef>
                <a:spcPts val="0"/>
              </a:spcBef>
              <a:spcAft>
                <a:spcPts val="0"/>
              </a:spcAft>
              <a:buNone/>
            </a:pPr>
            <a:endParaRPr sz="1400">
              <a:solidFill>
                <a:schemeClr val="dk1"/>
              </a:solidFill>
              <a:latin typeface="Georgia"/>
              <a:ea typeface="Georgia"/>
              <a:cs typeface="Georgia"/>
              <a:sym typeface="Georgia"/>
            </a:endParaRPr>
          </a:p>
          <a:p>
            <a:pPr marL="0" lvl="0" indent="0" algn="l"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marL="0" lvl="0" indent="0" algn="l" rtl="0">
              <a:spcBef>
                <a:spcPts val="0"/>
              </a:spcBef>
              <a:spcAft>
                <a:spcPts val="0"/>
              </a:spcAft>
              <a:buNone/>
            </a:pPr>
            <a:r>
              <a:rPr lang="en" sz="1400">
                <a:solidFill>
                  <a:schemeClr val="dk1"/>
                </a:solidFill>
                <a:latin typeface="Georgia"/>
                <a:ea typeface="Georgia"/>
                <a:cs typeface="Georgia"/>
                <a:sym typeface="Georgia"/>
              </a:rPr>
              <a:t>tf.zeros_like(t_1)                   			# ==&gt; ?????</a:t>
            </a:r>
            <a:endParaRPr sz="1400">
              <a:latin typeface="Georgia"/>
              <a:ea typeface="Georgia"/>
              <a:cs typeface="Georgia"/>
              <a:sym typeface="Georgia"/>
            </a:endParaRPr>
          </a:p>
        </p:txBody>
      </p:sp>
      <p:sp>
        <p:nvSpPr>
          <p:cNvPr id="320" name="Google Shape;320;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TensorFlow Data Types</a:t>
            </a:r>
            <a:endParaRPr b="1">
              <a:latin typeface="Georgia"/>
              <a:ea typeface="Georgia"/>
              <a:cs typeface="Georgia"/>
              <a:sym typeface="Georgia"/>
            </a:endParaRPr>
          </a:p>
        </p:txBody>
      </p:sp>
      <p:sp>
        <p:nvSpPr>
          <p:cNvPr id="321" name="Google Shape;321;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5"/>
          <p:cNvSpPr txBox="1">
            <a:spLocks noGrp="1"/>
          </p:cNvSpPr>
          <p:nvPr>
            <p:ph type="body" idx="1"/>
          </p:nvPr>
        </p:nvSpPr>
        <p:spPr>
          <a:xfrm>
            <a:off x="311700" y="1017725"/>
            <a:ext cx="8520600" cy="39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marL="0" lvl="0" indent="0" algn="l"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marL="0" lvl="0" indent="0" algn="l"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marL="0" lvl="0" indent="0" algn="l"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marL="0" lvl="0" indent="0" algn="l" rtl="0">
              <a:spcBef>
                <a:spcPts val="0"/>
              </a:spcBef>
              <a:spcAft>
                <a:spcPts val="0"/>
              </a:spcAft>
              <a:buNone/>
            </a:pPr>
            <a:endParaRPr sz="1400">
              <a:solidFill>
                <a:schemeClr val="dk1"/>
              </a:solidFill>
              <a:latin typeface="Georgia"/>
              <a:ea typeface="Georgia"/>
              <a:cs typeface="Georgia"/>
              <a:sym typeface="Georgia"/>
            </a:endParaRPr>
          </a:p>
          <a:p>
            <a:pPr marL="0" lvl="0" indent="0" algn="l"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marL="0" lvl="0" indent="0" algn="l" rtl="0">
              <a:spcBef>
                <a:spcPts val="0"/>
              </a:spcBef>
              <a:spcAft>
                <a:spcPts val="0"/>
              </a:spcAft>
              <a:buNone/>
            </a:pPr>
            <a:r>
              <a:rPr lang="en" sz="1400">
                <a:solidFill>
                  <a:schemeClr val="dk1"/>
                </a:solidFill>
                <a:latin typeface="Georgia"/>
                <a:ea typeface="Georgia"/>
                <a:cs typeface="Georgia"/>
                <a:sym typeface="Georgia"/>
              </a:rPr>
              <a:t>tf.zeros_like(t_1)                   			# ==&gt; [b'' b'' b'']</a:t>
            </a:r>
            <a:endParaRPr sz="1400">
              <a:latin typeface="Georgia"/>
              <a:ea typeface="Georgia"/>
              <a:cs typeface="Georgia"/>
              <a:sym typeface="Georgia"/>
            </a:endParaRPr>
          </a:p>
          <a:p>
            <a:pPr marL="0" lvl="0" indent="0" algn="l" rtl="0">
              <a:spcBef>
                <a:spcPts val="0"/>
              </a:spcBef>
              <a:spcAft>
                <a:spcPts val="1600"/>
              </a:spcAft>
              <a:buNone/>
            </a:pPr>
            <a:endParaRPr sz="1400">
              <a:latin typeface="Georgia"/>
              <a:ea typeface="Georgia"/>
              <a:cs typeface="Georgia"/>
              <a:sym typeface="Georgia"/>
            </a:endParaRPr>
          </a:p>
        </p:txBody>
      </p:sp>
      <p:sp>
        <p:nvSpPr>
          <p:cNvPr id="327" name="Google Shape;327;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TensorFlow Data Types</a:t>
            </a:r>
            <a:endParaRPr b="1">
              <a:latin typeface="Georgia"/>
              <a:ea typeface="Georgia"/>
              <a:cs typeface="Georgia"/>
              <a:sym typeface="Georgia"/>
            </a:endParaRPr>
          </a:p>
        </p:txBody>
      </p:sp>
      <p:sp>
        <p:nvSpPr>
          <p:cNvPr id="328" name="Google Shape;328;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6"/>
          <p:cNvSpPr txBox="1">
            <a:spLocks noGrp="1"/>
          </p:cNvSpPr>
          <p:nvPr>
            <p:ph type="body" idx="1"/>
          </p:nvPr>
        </p:nvSpPr>
        <p:spPr>
          <a:xfrm>
            <a:off x="311700" y="1017725"/>
            <a:ext cx="8520600" cy="39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marL="0" lvl="0" indent="0" algn="l"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marL="0" lvl="0" indent="0" algn="l"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marL="0" lvl="0" indent="0" algn="l"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marL="0" lvl="0" indent="0" algn="l" rtl="0">
              <a:spcBef>
                <a:spcPts val="0"/>
              </a:spcBef>
              <a:spcAft>
                <a:spcPts val="0"/>
              </a:spcAft>
              <a:buNone/>
            </a:pPr>
            <a:endParaRPr sz="1400">
              <a:solidFill>
                <a:schemeClr val="dk1"/>
              </a:solidFill>
              <a:latin typeface="Georgia"/>
              <a:ea typeface="Georgia"/>
              <a:cs typeface="Georgia"/>
              <a:sym typeface="Georgia"/>
            </a:endParaRPr>
          </a:p>
          <a:p>
            <a:pPr marL="0" lvl="0" indent="0" algn="l"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marL="0" lvl="0" indent="0" algn="l" rtl="0">
              <a:spcBef>
                <a:spcPts val="0"/>
              </a:spcBef>
              <a:spcAft>
                <a:spcPts val="0"/>
              </a:spcAft>
              <a:buNone/>
            </a:pPr>
            <a:r>
              <a:rPr lang="en" sz="1400">
                <a:solidFill>
                  <a:schemeClr val="dk1"/>
                </a:solidFill>
                <a:latin typeface="Georgia"/>
                <a:ea typeface="Georgia"/>
                <a:cs typeface="Georgia"/>
                <a:sym typeface="Georgia"/>
              </a:rPr>
              <a:t>tf.zeros_like(t_1)                   			# ==&gt; [b'' b'' b'']</a:t>
            </a:r>
            <a:endParaRPr sz="1400">
              <a:solidFill>
                <a:schemeClr val="dk1"/>
              </a:solidFill>
              <a:latin typeface="Georgia"/>
              <a:ea typeface="Georgia"/>
              <a:cs typeface="Georgia"/>
              <a:sym typeface="Georgia"/>
            </a:endParaRPr>
          </a:p>
          <a:p>
            <a:pPr marL="0" lvl="0" indent="0" algn="l" rtl="0">
              <a:spcBef>
                <a:spcPts val="0"/>
              </a:spcBef>
              <a:spcAft>
                <a:spcPts val="0"/>
              </a:spcAft>
              <a:buNone/>
            </a:pPr>
            <a:r>
              <a:rPr lang="en" sz="1400">
                <a:solidFill>
                  <a:schemeClr val="dk1"/>
                </a:solidFill>
                <a:latin typeface="Georgia"/>
                <a:ea typeface="Georgia"/>
                <a:cs typeface="Georgia"/>
                <a:sym typeface="Georgia"/>
              </a:rPr>
              <a:t>tf.ones_like(t_1)                    			# ==&gt; ?????</a:t>
            </a:r>
            <a:endParaRPr sz="1400">
              <a:latin typeface="Georgia"/>
              <a:ea typeface="Georgia"/>
              <a:cs typeface="Georgia"/>
              <a:sym typeface="Georgia"/>
            </a:endParaRPr>
          </a:p>
          <a:p>
            <a:pPr marL="0" lvl="0" indent="0" algn="l" rtl="0">
              <a:spcBef>
                <a:spcPts val="0"/>
              </a:spcBef>
              <a:spcAft>
                <a:spcPts val="1600"/>
              </a:spcAft>
              <a:buNone/>
            </a:pPr>
            <a:endParaRPr sz="1400">
              <a:latin typeface="Georgia"/>
              <a:ea typeface="Georgia"/>
              <a:cs typeface="Georgia"/>
              <a:sym typeface="Georgia"/>
            </a:endParaRPr>
          </a:p>
        </p:txBody>
      </p:sp>
      <p:sp>
        <p:nvSpPr>
          <p:cNvPr id="334" name="Google Shape;334;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TensorFlow Data Types</a:t>
            </a:r>
            <a:endParaRPr b="1">
              <a:latin typeface="Georgia"/>
              <a:ea typeface="Georgia"/>
              <a:cs typeface="Georgia"/>
              <a:sym typeface="Georgia"/>
            </a:endParaRPr>
          </a:p>
        </p:txBody>
      </p:sp>
      <p:sp>
        <p:nvSpPr>
          <p:cNvPr id="335" name="Google Shape;335;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7"/>
          <p:cNvSpPr txBox="1">
            <a:spLocks noGrp="1"/>
          </p:cNvSpPr>
          <p:nvPr>
            <p:ph type="body" idx="1"/>
          </p:nvPr>
        </p:nvSpPr>
        <p:spPr>
          <a:xfrm>
            <a:off x="311700" y="1017725"/>
            <a:ext cx="8520600" cy="39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marL="0" lvl="0" indent="0" algn="l"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marL="0" lvl="0" indent="0" algn="l"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marL="0" lvl="0" indent="0" algn="l"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marL="0" lvl="0" indent="0" algn="l" rtl="0">
              <a:spcBef>
                <a:spcPts val="0"/>
              </a:spcBef>
              <a:spcAft>
                <a:spcPts val="0"/>
              </a:spcAft>
              <a:buNone/>
            </a:pPr>
            <a:endParaRPr sz="1400">
              <a:solidFill>
                <a:schemeClr val="dk1"/>
              </a:solidFill>
              <a:latin typeface="Georgia"/>
              <a:ea typeface="Georgia"/>
              <a:cs typeface="Georgia"/>
              <a:sym typeface="Georgia"/>
            </a:endParaRPr>
          </a:p>
          <a:p>
            <a:pPr marL="0" lvl="0" indent="0" algn="l"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marL="0" lvl="0" indent="0" algn="l" rtl="0">
              <a:spcBef>
                <a:spcPts val="0"/>
              </a:spcBef>
              <a:spcAft>
                <a:spcPts val="0"/>
              </a:spcAft>
              <a:buNone/>
            </a:pPr>
            <a:r>
              <a:rPr lang="en" sz="1400">
                <a:solidFill>
                  <a:schemeClr val="dk1"/>
                </a:solidFill>
                <a:latin typeface="Georgia"/>
                <a:ea typeface="Georgia"/>
                <a:cs typeface="Georgia"/>
                <a:sym typeface="Georgia"/>
              </a:rPr>
              <a:t>tf.zeros_like(t_1)                   			# ==&gt; [b'' b'' b'']</a:t>
            </a:r>
            <a:endParaRPr sz="1400">
              <a:solidFill>
                <a:schemeClr val="dk1"/>
              </a:solidFill>
              <a:latin typeface="Georgia"/>
              <a:ea typeface="Georgia"/>
              <a:cs typeface="Georgia"/>
              <a:sym typeface="Georgia"/>
            </a:endParaRPr>
          </a:p>
          <a:p>
            <a:pPr marL="0" lvl="0" indent="0" algn="l" rtl="0">
              <a:spcBef>
                <a:spcPts val="0"/>
              </a:spcBef>
              <a:spcAft>
                <a:spcPts val="0"/>
              </a:spcAft>
              <a:buNone/>
            </a:pPr>
            <a:r>
              <a:rPr lang="en" sz="1400">
                <a:solidFill>
                  <a:schemeClr val="dk1"/>
                </a:solidFill>
                <a:latin typeface="Georgia"/>
                <a:ea typeface="Georgia"/>
                <a:cs typeface="Georgia"/>
                <a:sym typeface="Georgia"/>
              </a:rPr>
              <a:t>tf.ones_like(t_1)                    			# ==&gt; TypeError: Expected string, got 1 of type 'int' instead.</a:t>
            </a:r>
            <a:endParaRPr sz="1400">
              <a:latin typeface="Georgia"/>
              <a:ea typeface="Georgia"/>
              <a:cs typeface="Georgia"/>
              <a:sym typeface="Georgia"/>
            </a:endParaRPr>
          </a:p>
          <a:p>
            <a:pPr marL="0" lvl="0" indent="0" algn="l" rtl="0">
              <a:spcBef>
                <a:spcPts val="0"/>
              </a:spcBef>
              <a:spcAft>
                <a:spcPts val="1600"/>
              </a:spcAft>
              <a:buNone/>
            </a:pPr>
            <a:endParaRPr sz="1400">
              <a:latin typeface="Georgia"/>
              <a:ea typeface="Georgia"/>
              <a:cs typeface="Georgia"/>
              <a:sym typeface="Georgia"/>
            </a:endParaRPr>
          </a:p>
        </p:txBody>
      </p:sp>
      <p:sp>
        <p:nvSpPr>
          <p:cNvPr id="341" name="Google Shape;341;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TensorFlow Data Types</a:t>
            </a:r>
            <a:endParaRPr b="1">
              <a:latin typeface="Georgia"/>
              <a:ea typeface="Georgia"/>
              <a:cs typeface="Georgia"/>
              <a:sym typeface="Georgia"/>
            </a:endParaRPr>
          </a:p>
        </p:txBody>
      </p:sp>
      <p:sp>
        <p:nvSpPr>
          <p:cNvPr id="342" name="Google Shape;342;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8"/>
          <p:cNvSpPr txBox="1">
            <a:spLocks noGrp="1"/>
          </p:cNvSpPr>
          <p:nvPr>
            <p:ph type="body" idx="1"/>
          </p:nvPr>
        </p:nvSpPr>
        <p:spPr>
          <a:xfrm>
            <a:off x="311700" y="1017725"/>
            <a:ext cx="8520600" cy="39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marL="0" lvl="0" indent="0" algn="l"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marL="0" lvl="0" indent="0" algn="l"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marL="0" lvl="0" indent="0" algn="l"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marL="0" lvl="0" indent="0" algn="l" rtl="0">
              <a:spcBef>
                <a:spcPts val="0"/>
              </a:spcBef>
              <a:spcAft>
                <a:spcPts val="0"/>
              </a:spcAft>
              <a:buNone/>
            </a:pPr>
            <a:endParaRPr sz="1400">
              <a:solidFill>
                <a:schemeClr val="dk1"/>
              </a:solidFill>
              <a:latin typeface="Georgia"/>
              <a:ea typeface="Georgia"/>
              <a:cs typeface="Georgia"/>
              <a:sym typeface="Georgia"/>
            </a:endParaRPr>
          </a:p>
          <a:p>
            <a:pPr marL="0" lvl="0" indent="0" algn="l"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marL="0" lvl="0" indent="0" algn="l" rtl="0">
              <a:spcBef>
                <a:spcPts val="0"/>
              </a:spcBef>
              <a:spcAft>
                <a:spcPts val="0"/>
              </a:spcAft>
              <a:buNone/>
            </a:pPr>
            <a:r>
              <a:rPr lang="en" sz="1400">
                <a:solidFill>
                  <a:schemeClr val="dk1"/>
                </a:solidFill>
                <a:latin typeface="Georgia"/>
                <a:ea typeface="Georgia"/>
                <a:cs typeface="Georgia"/>
                <a:sym typeface="Georgia"/>
              </a:rPr>
              <a:t>tf.zeros_like(t_1)                   			# ==&gt; [b'' b'' b'']</a:t>
            </a:r>
            <a:endParaRPr sz="1400">
              <a:solidFill>
                <a:schemeClr val="dk1"/>
              </a:solidFill>
              <a:latin typeface="Georgia"/>
              <a:ea typeface="Georgia"/>
              <a:cs typeface="Georgia"/>
              <a:sym typeface="Georgia"/>
            </a:endParaRPr>
          </a:p>
          <a:p>
            <a:pPr marL="0" lvl="0" indent="0" algn="l" rtl="0">
              <a:spcBef>
                <a:spcPts val="0"/>
              </a:spcBef>
              <a:spcAft>
                <a:spcPts val="0"/>
              </a:spcAft>
              <a:buNone/>
            </a:pPr>
            <a:r>
              <a:rPr lang="en" sz="1400">
                <a:solidFill>
                  <a:schemeClr val="dk1"/>
                </a:solidFill>
                <a:latin typeface="Georgia"/>
                <a:ea typeface="Georgia"/>
                <a:cs typeface="Georgia"/>
                <a:sym typeface="Georgia"/>
              </a:rPr>
              <a:t>tf.ones_like(t_1)                    			# ==&gt; TypeError: Expected string, got 1 of type 'int' instead.</a:t>
            </a:r>
            <a:endParaRPr sz="1400">
              <a:solidFill>
                <a:schemeClr val="dk1"/>
              </a:solidFill>
              <a:latin typeface="Georgia"/>
              <a:ea typeface="Georgia"/>
              <a:cs typeface="Georgia"/>
              <a:sym typeface="Georgia"/>
            </a:endParaRPr>
          </a:p>
          <a:p>
            <a:pPr marL="0" lvl="0" indent="0" algn="l" rtl="0">
              <a:spcBef>
                <a:spcPts val="0"/>
              </a:spcBef>
              <a:spcAft>
                <a:spcPts val="0"/>
              </a:spcAft>
              <a:buNone/>
            </a:pPr>
            <a:endParaRPr sz="1400">
              <a:solidFill>
                <a:schemeClr val="dk1"/>
              </a:solidFill>
              <a:latin typeface="Georgia"/>
              <a:ea typeface="Georgia"/>
              <a:cs typeface="Georgia"/>
              <a:sym typeface="Georgia"/>
            </a:endParaRPr>
          </a:p>
          <a:p>
            <a:pPr marL="0" lvl="0" indent="0" algn="l" rtl="0">
              <a:spcBef>
                <a:spcPts val="0"/>
              </a:spcBef>
              <a:spcAft>
                <a:spcPts val="0"/>
              </a:spcAft>
              <a:buNone/>
            </a:pPr>
            <a:r>
              <a:rPr lang="en" sz="1400">
                <a:solidFill>
                  <a:schemeClr val="dk1"/>
                </a:solidFill>
                <a:latin typeface="Georgia"/>
                <a:ea typeface="Georgia"/>
                <a:cs typeface="Georgia"/>
                <a:sym typeface="Georgia"/>
              </a:rPr>
              <a:t>t_2 = [[True, False, False],</a:t>
            </a:r>
            <a:endParaRPr sz="1400">
              <a:solidFill>
                <a:schemeClr val="dk1"/>
              </a:solidFill>
              <a:latin typeface="Georgia"/>
              <a:ea typeface="Georgia"/>
              <a:cs typeface="Georgia"/>
              <a:sym typeface="Georgia"/>
            </a:endParaRPr>
          </a:p>
          <a:p>
            <a:pPr marL="457200" lvl="0" indent="0" algn="l" rtl="0">
              <a:spcBef>
                <a:spcPts val="0"/>
              </a:spcBef>
              <a:spcAft>
                <a:spcPts val="0"/>
              </a:spcAft>
              <a:buNone/>
            </a:pPr>
            <a:r>
              <a:rPr lang="en" sz="1400">
                <a:solidFill>
                  <a:schemeClr val="dk1"/>
                </a:solidFill>
                <a:latin typeface="Georgia"/>
                <a:ea typeface="Georgia"/>
                <a:cs typeface="Georgia"/>
                <a:sym typeface="Georgia"/>
              </a:rPr>
              <a:t>  [False, False, True],</a:t>
            </a:r>
            <a:endParaRPr sz="1400">
              <a:solidFill>
                <a:schemeClr val="dk1"/>
              </a:solidFill>
              <a:latin typeface="Georgia"/>
              <a:ea typeface="Georgia"/>
              <a:cs typeface="Georgia"/>
              <a:sym typeface="Georgia"/>
            </a:endParaRPr>
          </a:p>
          <a:p>
            <a:pPr marL="457200" lvl="0" indent="0" algn="l" rtl="0">
              <a:spcBef>
                <a:spcPts val="0"/>
              </a:spcBef>
              <a:spcAft>
                <a:spcPts val="0"/>
              </a:spcAft>
              <a:buNone/>
            </a:pPr>
            <a:r>
              <a:rPr lang="en" sz="1400">
                <a:solidFill>
                  <a:schemeClr val="dk1"/>
                </a:solidFill>
                <a:latin typeface="Georgia"/>
                <a:ea typeface="Georgia"/>
                <a:cs typeface="Georgia"/>
                <a:sym typeface="Georgia"/>
              </a:rPr>
              <a:t>  [False, True, False]]         		# 2-d arrays are treated like 2-d tensors</a:t>
            </a:r>
            <a:endParaRPr sz="1400">
              <a:solidFill>
                <a:schemeClr val="dk1"/>
              </a:solidFill>
              <a:latin typeface="Georgia"/>
              <a:ea typeface="Georgia"/>
              <a:cs typeface="Georgia"/>
              <a:sym typeface="Georgia"/>
            </a:endParaRPr>
          </a:p>
          <a:p>
            <a:pPr marL="0" lvl="0" indent="0" algn="l" rtl="0">
              <a:spcBef>
                <a:spcPts val="0"/>
              </a:spcBef>
              <a:spcAft>
                <a:spcPts val="0"/>
              </a:spcAft>
              <a:buNone/>
            </a:pPr>
            <a:endParaRPr sz="1400">
              <a:solidFill>
                <a:schemeClr val="dk1"/>
              </a:solidFill>
              <a:latin typeface="Georgia"/>
              <a:ea typeface="Georgia"/>
              <a:cs typeface="Georgia"/>
              <a:sym typeface="Georgia"/>
            </a:endParaRPr>
          </a:p>
          <a:p>
            <a:pPr marL="0" lvl="0" indent="0" algn="l" rtl="0">
              <a:spcBef>
                <a:spcPts val="0"/>
              </a:spcBef>
              <a:spcAft>
                <a:spcPts val="0"/>
              </a:spcAft>
              <a:buNone/>
            </a:pPr>
            <a:r>
              <a:rPr lang="en" sz="1400">
                <a:solidFill>
                  <a:schemeClr val="dk1"/>
                </a:solidFill>
                <a:latin typeface="Georgia"/>
                <a:ea typeface="Georgia"/>
                <a:cs typeface="Georgia"/>
                <a:sym typeface="Georgia"/>
              </a:rPr>
              <a:t>tf.zeros_like(t_2)                   			# ==&gt; ?????</a:t>
            </a:r>
            <a:endParaRPr sz="1400">
              <a:solidFill>
                <a:schemeClr val="dk1"/>
              </a:solidFill>
              <a:latin typeface="Georgia"/>
              <a:ea typeface="Georgia"/>
              <a:cs typeface="Georgia"/>
              <a:sym typeface="Georgia"/>
            </a:endParaRPr>
          </a:p>
          <a:p>
            <a:pPr marL="0" lvl="0" indent="0" algn="l" rtl="0">
              <a:spcBef>
                <a:spcPts val="0"/>
              </a:spcBef>
              <a:spcAft>
                <a:spcPts val="0"/>
              </a:spcAft>
              <a:buNone/>
            </a:pPr>
            <a:r>
              <a:rPr lang="en" sz="1400">
                <a:solidFill>
                  <a:schemeClr val="dk1"/>
                </a:solidFill>
                <a:latin typeface="Georgia"/>
                <a:ea typeface="Georgia"/>
                <a:cs typeface="Georgia"/>
                <a:sym typeface="Georgia"/>
              </a:rPr>
              <a:t>tf.ones_like(t_2)                    			# ==&gt; ?????</a:t>
            </a:r>
            <a:endParaRPr sz="1400">
              <a:latin typeface="Georgia"/>
              <a:ea typeface="Georgia"/>
              <a:cs typeface="Georgia"/>
              <a:sym typeface="Georgia"/>
            </a:endParaRPr>
          </a:p>
          <a:p>
            <a:pPr marL="0" lvl="0" indent="0" algn="l" rtl="0">
              <a:spcBef>
                <a:spcPts val="0"/>
              </a:spcBef>
              <a:spcAft>
                <a:spcPts val="1600"/>
              </a:spcAft>
              <a:buNone/>
            </a:pPr>
            <a:endParaRPr sz="1400">
              <a:latin typeface="Georgia"/>
              <a:ea typeface="Georgia"/>
              <a:cs typeface="Georgia"/>
              <a:sym typeface="Georgia"/>
            </a:endParaRPr>
          </a:p>
        </p:txBody>
      </p:sp>
      <p:sp>
        <p:nvSpPr>
          <p:cNvPr id="348" name="Google Shape;348;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TensorFlow Data Types</a:t>
            </a:r>
            <a:endParaRPr b="1">
              <a:latin typeface="Georgia"/>
              <a:ea typeface="Georgia"/>
              <a:cs typeface="Georgia"/>
              <a:sym typeface="Georgia"/>
            </a:endParaRPr>
          </a:p>
        </p:txBody>
      </p:sp>
      <p:sp>
        <p:nvSpPr>
          <p:cNvPr id="349" name="Google Shape;349;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9"/>
          <p:cNvSpPr txBox="1">
            <a:spLocks noGrp="1"/>
          </p:cNvSpPr>
          <p:nvPr>
            <p:ph type="body" idx="1"/>
          </p:nvPr>
        </p:nvSpPr>
        <p:spPr>
          <a:xfrm>
            <a:off x="311700" y="1017725"/>
            <a:ext cx="8520600" cy="39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marL="0" lvl="0" indent="0" algn="l"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marL="0" lvl="0" indent="0" algn="l"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marL="0" lvl="0" indent="0" algn="l"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marL="0" lvl="0" indent="0" algn="l" rtl="0">
              <a:spcBef>
                <a:spcPts val="0"/>
              </a:spcBef>
              <a:spcAft>
                <a:spcPts val="0"/>
              </a:spcAft>
              <a:buNone/>
            </a:pPr>
            <a:endParaRPr sz="1400">
              <a:solidFill>
                <a:schemeClr val="dk1"/>
              </a:solidFill>
              <a:latin typeface="Georgia"/>
              <a:ea typeface="Georgia"/>
              <a:cs typeface="Georgia"/>
              <a:sym typeface="Georgia"/>
            </a:endParaRPr>
          </a:p>
          <a:p>
            <a:pPr marL="0" lvl="0" indent="0" algn="l"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marL="0" lvl="0" indent="0" algn="l" rtl="0">
              <a:spcBef>
                <a:spcPts val="0"/>
              </a:spcBef>
              <a:spcAft>
                <a:spcPts val="0"/>
              </a:spcAft>
              <a:buNone/>
            </a:pPr>
            <a:r>
              <a:rPr lang="en" sz="1400">
                <a:solidFill>
                  <a:schemeClr val="dk1"/>
                </a:solidFill>
                <a:latin typeface="Georgia"/>
                <a:ea typeface="Georgia"/>
                <a:cs typeface="Georgia"/>
                <a:sym typeface="Georgia"/>
              </a:rPr>
              <a:t>tf.zeros_like(t_1)                   			# ==&gt; [b'' b'' b'']</a:t>
            </a:r>
            <a:endParaRPr sz="1400">
              <a:solidFill>
                <a:schemeClr val="dk1"/>
              </a:solidFill>
              <a:latin typeface="Georgia"/>
              <a:ea typeface="Georgia"/>
              <a:cs typeface="Georgia"/>
              <a:sym typeface="Georgia"/>
            </a:endParaRPr>
          </a:p>
          <a:p>
            <a:pPr marL="0" lvl="0" indent="0" algn="l" rtl="0">
              <a:spcBef>
                <a:spcPts val="0"/>
              </a:spcBef>
              <a:spcAft>
                <a:spcPts val="0"/>
              </a:spcAft>
              <a:buNone/>
            </a:pPr>
            <a:r>
              <a:rPr lang="en" sz="1400">
                <a:solidFill>
                  <a:schemeClr val="dk1"/>
                </a:solidFill>
                <a:latin typeface="Georgia"/>
                <a:ea typeface="Georgia"/>
                <a:cs typeface="Georgia"/>
                <a:sym typeface="Georgia"/>
              </a:rPr>
              <a:t>tf.ones_like(t_1)                    			# ==&gt; TypeError: Expected string, got 1 of type 'int' instead.</a:t>
            </a:r>
            <a:endParaRPr sz="1400">
              <a:solidFill>
                <a:schemeClr val="dk1"/>
              </a:solidFill>
              <a:latin typeface="Georgia"/>
              <a:ea typeface="Georgia"/>
              <a:cs typeface="Georgia"/>
              <a:sym typeface="Georgia"/>
            </a:endParaRPr>
          </a:p>
          <a:p>
            <a:pPr marL="0" lvl="0" indent="0" algn="l" rtl="0">
              <a:spcBef>
                <a:spcPts val="0"/>
              </a:spcBef>
              <a:spcAft>
                <a:spcPts val="0"/>
              </a:spcAft>
              <a:buNone/>
            </a:pPr>
            <a:endParaRPr sz="1400">
              <a:solidFill>
                <a:schemeClr val="dk1"/>
              </a:solidFill>
              <a:latin typeface="Georgia"/>
              <a:ea typeface="Georgia"/>
              <a:cs typeface="Georgia"/>
              <a:sym typeface="Georgia"/>
            </a:endParaRPr>
          </a:p>
          <a:p>
            <a:pPr marL="0" lvl="0" indent="0" algn="l" rtl="0">
              <a:spcBef>
                <a:spcPts val="0"/>
              </a:spcBef>
              <a:spcAft>
                <a:spcPts val="0"/>
              </a:spcAft>
              <a:buNone/>
            </a:pPr>
            <a:r>
              <a:rPr lang="en" sz="1400">
                <a:solidFill>
                  <a:schemeClr val="dk1"/>
                </a:solidFill>
                <a:latin typeface="Georgia"/>
                <a:ea typeface="Georgia"/>
                <a:cs typeface="Georgia"/>
                <a:sym typeface="Georgia"/>
              </a:rPr>
              <a:t>t_2 = [[True, False, False],</a:t>
            </a:r>
            <a:endParaRPr sz="1400">
              <a:solidFill>
                <a:schemeClr val="dk1"/>
              </a:solidFill>
              <a:latin typeface="Georgia"/>
              <a:ea typeface="Georgia"/>
              <a:cs typeface="Georgia"/>
              <a:sym typeface="Georgia"/>
            </a:endParaRPr>
          </a:p>
          <a:p>
            <a:pPr marL="457200" lvl="0" indent="0" algn="l" rtl="0">
              <a:spcBef>
                <a:spcPts val="0"/>
              </a:spcBef>
              <a:spcAft>
                <a:spcPts val="0"/>
              </a:spcAft>
              <a:buNone/>
            </a:pPr>
            <a:r>
              <a:rPr lang="en" sz="1400">
                <a:solidFill>
                  <a:schemeClr val="dk1"/>
                </a:solidFill>
                <a:latin typeface="Georgia"/>
                <a:ea typeface="Georgia"/>
                <a:cs typeface="Georgia"/>
                <a:sym typeface="Georgia"/>
              </a:rPr>
              <a:t>  [False, False, True],</a:t>
            </a:r>
            <a:endParaRPr sz="1400">
              <a:solidFill>
                <a:schemeClr val="dk1"/>
              </a:solidFill>
              <a:latin typeface="Georgia"/>
              <a:ea typeface="Georgia"/>
              <a:cs typeface="Georgia"/>
              <a:sym typeface="Georgia"/>
            </a:endParaRPr>
          </a:p>
          <a:p>
            <a:pPr marL="457200" lvl="0" indent="0" algn="l" rtl="0">
              <a:spcBef>
                <a:spcPts val="0"/>
              </a:spcBef>
              <a:spcAft>
                <a:spcPts val="0"/>
              </a:spcAft>
              <a:buNone/>
            </a:pPr>
            <a:r>
              <a:rPr lang="en" sz="1400">
                <a:solidFill>
                  <a:schemeClr val="dk1"/>
                </a:solidFill>
                <a:latin typeface="Georgia"/>
                <a:ea typeface="Georgia"/>
                <a:cs typeface="Georgia"/>
                <a:sym typeface="Georgia"/>
              </a:rPr>
              <a:t>  [False, True, False]]         		# 2-d arrays are treated like 2-d tensors</a:t>
            </a:r>
            <a:endParaRPr sz="1400">
              <a:solidFill>
                <a:schemeClr val="dk1"/>
              </a:solidFill>
              <a:latin typeface="Georgia"/>
              <a:ea typeface="Georgia"/>
              <a:cs typeface="Georgia"/>
              <a:sym typeface="Georgia"/>
            </a:endParaRPr>
          </a:p>
          <a:p>
            <a:pPr marL="0" lvl="0" indent="0" algn="l" rtl="0">
              <a:spcBef>
                <a:spcPts val="0"/>
              </a:spcBef>
              <a:spcAft>
                <a:spcPts val="0"/>
              </a:spcAft>
              <a:buNone/>
            </a:pPr>
            <a:endParaRPr sz="1400">
              <a:solidFill>
                <a:schemeClr val="dk1"/>
              </a:solidFill>
              <a:latin typeface="Georgia"/>
              <a:ea typeface="Georgia"/>
              <a:cs typeface="Georgia"/>
              <a:sym typeface="Georgia"/>
            </a:endParaRPr>
          </a:p>
          <a:p>
            <a:pPr marL="0" lvl="0" indent="0" algn="l" rtl="0">
              <a:spcBef>
                <a:spcPts val="0"/>
              </a:spcBef>
              <a:spcAft>
                <a:spcPts val="0"/>
              </a:spcAft>
              <a:buNone/>
            </a:pPr>
            <a:r>
              <a:rPr lang="en" sz="1400">
                <a:solidFill>
                  <a:schemeClr val="dk1"/>
                </a:solidFill>
                <a:latin typeface="Georgia"/>
                <a:ea typeface="Georgia"/>
                <a:cs typeface="Georgia"/>
                <a:sym typeface="Georgia"/>
              </a:rPr>
              <a:t>tf.zeros_like(t_2)                   			# ==&gt; 3x3 tensor, all elements are False</a:t>
            </a:r>
            <a:endParaRPr sz="1400">
              <a:solidFill>
                <a:schemeClr val="dk1"/>
              </a:solidFill>
              <a:latin typeface="Georgia"/>
              <a:ea typeface="Georgia"/>
              <a:cs typeface="Georgia"/>
              <a:sym typeface="Georgia"/>
            </a:endParaRPr>
          </a:p>
          <a:p>
            <a:pPr marL="0" lvl="0" indent="0" algn="l" rtl="0">
              <a:spcBef>
                <a:spcPts val="0"/>
              </a:spcBef>
              <a:spcAft>
                <a:spcPts val="0"/>
              </a:spcAft>
              <a:buNone/>
            </a:pPr>
            <a:r>
              <a:rPr lang="en" sz="1400">
                <a:solidFill>
                  <a:schemeClr val="dk1"/>
                </a:solidFill>
                <a:latin typeface="Georgia"/>
                <a:ea typeface="Georgia"/>
                <a:cs typeface="Georgia"/>
                <a:sym typeface="Georgia"/>
              </a:rPr>
              <a:t>tf.ones_like(t_2)                    			# ==&gt; 3x3 tensor, all elements are True</a:t>
            </a:r>
            <a:endParaRPr sz="1400">
              <a:latin typeface="Georgia"/>
              <a:ea typeface="Georgia"/>
              <a:cs typeface="Georgia"/>
              <a:sym typeface="Georgia"/>
            </a:endParaRPr>
          </a:p>
          <a:p>
            <a:pPr marL="0" lvl="0" indent="0" algn="l" rtl="0">
              <a:spcBef>
                <a:spcPts val="0"/>
              </a:spcBef>
              <a:spcAft>
                <a:spcPts val="1600"/>
              </a:spcAft>
              <a:buNone/>
            </a:pPr>
            <a:endParaRPr sz="1400">
              <a:latin typeface="Georgia"/>
              <a:ea typeface="Georgia"/>
              <a:cs typeface="Georgia"/>
              <a:sym typeface="Georgia"/>
            </a:endParaRPr>
          </a:p>
        </p:txBody>
      </p:sp>
      <p:sp>
        <p:nvSpPr>
          <p:cNvPr id="355" name="Google Shape;355;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TensorFlow Data Types</a:t>
            </a:r>
            <a:endParaRPr b="1">
              <a:latin typeface="Georgia"/>
              <a:ea typeface="Georgia"/>
              <a:cs typeface="Georgia"/>
              <a:sym typeface="Georgia"/>
            </a:endParaRPr>
          </a:p>
        </p:txBody>
      </p:sp>
      <p:sp>
        <p:nvSpPr>
          <p:cNvPr id="356" name="Google Shape;356;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TensorFlow Data Types</a:t>
            </a:r>
            <a:endParaRPr b="1">
              <a:latin typeface="Georgia"/>
              <a:ea typeface="Georgia"/>
              <a:cs typeface="Georgia"/>
              <a:sym typeface="Georgia"/>
            </a:endParaRPr>
          </a:p>
        </p:txBody>
      </p:sp>
      <p:sp>
        <p:nvSpPr>
          <p:cNvPr id="362" name="Google Shape;362;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36</a:t>
            </a:fld>
            <a:endParaRPr/>
          </a:p>
        </p:txBody>
      </p:sp>
      <p:pic>
        <p:nvPicPr>
          <p:cNvPr id="363" name="Google Shape;363;p60"/>
          <p:cNvPicPr preferRelativeResize="0"/>
          <p:nvPr/>
        </p:nvPicPr>
        <p:blipFill>
          <a:blip r:embed="rId3">
            <a:alphaModFix/>
          </a:blip>
          <a:stretch>
            <a:fillRect/>
          </a:stretch>
        </p:blipFill>
        <p:spPr>
          <a:xfrm>
            <a:off x="3151050" y="1149875"/>
            <a:ext cx="2381085" cy="382097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61"/>
          <p:cNvSpPr txBox="1">
            <a:spLocks noGrp="1"/>
          </p:cNvSpPr>
          <p:nvPr>
            <p:ph type="body" idx="1"/>
          </p:nvPr>
        </p:nvSpPr>
        <p:spPr>
          <a:xfrm>
            <a:off x="311700" y="1152475"/>
            <a:ext cx="8520600" cy="35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Georgia"/>
                <a:ea typeface="Georgia"/>
                <a:cs typeface="Georgia"/>
                <a:sym typeface="Georgia"/>
              </a:rPr>
              <a:t>TensorFlow integrates seamlessly with NumPy</a:t>
            </a:r>
            <a:endParaRPr sz="1400">
              <a:latin typeface="Georgia"/>
              <a:ea typeface="Georgia"/>
              <a:cs typeface="Georgia"/>
              <a:sym typeface="Georgia"/>
            </a:endParaRPr>
          </a:p>
          <a:p>
            <a:pPr marL="0" lvl="0" indent="0" algn="l" rtl="0">
              <a:spcBef>
                <a:spcPts val="1600"/>
              </a:spcBef>
              <a:spcAft>
                <a:spcPts val="0"/>
              </a:spcAft>
              <a:buNone/>
            </a:pPr>
            <a:r>
              <a:rPr lang="en" sz="1200">
                <a:solidFill>
                  <a:srgbClr val="FFFFFF"/>
                </a:solidFill>
                <a:latin typeface="Consolas"/>
                <a:ea typeface="Consolas"/>
                <a:cs typeface="Consolas"/>
                <a:sym typeface="Consolas"/>
              </a:rPr>
              <a:t>tf.int32 == np.int32 			# </a:t>
            </a:r>
            <a:r>
              <a:rPr lang="en" sz="1200">
                <a:solidFill>
                  <a:schemeClr val="dk1"/>
                </a:solidFill>
                <a:latin typeface="Consolas"/>
                <a:ea typeface="Consolas"/>
                <a:cs typeface="Consolas"/>
                <a:sym typeface="Consolas"/>
              </a:rPr>
              <a:t>⇒</a:t>
            </a:r>
            <a:r>
              <a:rPr lang="en" sz="1200">
                <a:solidFill>
                  <a:srgbClr val="FFFFFF"/>
                </a:solidFill>
                <a:latin typeface="Consolas"/>
                <a:ea typeface="Consolas"/>
                <a:cs typeface="Consolas"/>
                <a:sym typeface="Consolas"/>
              </a:rPr>
              <a:t> True</a:t>
            </a:r>
            <a:endParaRPr sz="1200">
              <a:solidFill>
                <a:srgbClr val="FFFFFF"/>
              </a:solidFill>
              <a:latin typeface="Consolas"/>
              <a:ea typeface="Consolas"/>
              <a:cs typeface="Consolas"/>
              <a:sym typeface="Consolas"/>
            </a:endParaRPr>
          </a:p>
          <a:p>
            <a:pPr marL="0" lvl="0" indent="0" algn="l" rtl="0">
              <a:spcBef>
                <a:spcPts val="0"/>
              </a:spcBef>
              <a:spcAft>
                <a:spcPts val="0"/>
              </a:spcAft>
              <a:buNone/>
            </a:pPr>
            <a:endParaRPr sz="1100">
              <a:solidFill>
                <a:srgbClr val="FFFFFF"/>
              </a:solidFill>
              <a:latin typeface="Georgia"/>
              <a:ea typeface="Georgia"/>
              <a:cs typeface="Georgia"/>
              <a:sym typeface="Georgia"/>
            </a:endParaRPr>
          </a:p>
          <a:p>
            <a:pPr marL="0" lvl="0" indent="0" algn="l" rtl="0">
              <a:spcBef>
                <a:spcPts val="0"/>
              </a:spcBef>
              <a:spcAft>
                <a:spcPts val="0"/>
              </a:spcAft>
              <a:buNone/>
            </a:pPr>
            <a:r>
              <a:rPr lang="en" sz="1400">
                <a:latin typeface="Georgia"/>
                <a:ea typeface="Georgia"/>
                <a:cs typeface="Georgia"/>
                <a:sym typeface="Georgia"/>
              </a:rPr>
              <a:t>Can pass numpy types to TensorFlow ops</a:t>
            </a:r>
            <a:endParaRPr sz="1100">
              <a:solidFill>
                <a:srgbClr val="FFFFFF"/>
              </a:solidFill>
              <a:latin typeface="Georgia"/>
              <a:ea typeface="Georgia"/>
              <a:cs typeface="Georgia"/>
              <a:sym typeface="Georgia"/>
            </a:endParaRPr>
          </a:p>
          <a:p>
            <a:pPr marL="0" lvl="0" indent="0" algn="l" rtl="0">
              <a:spcBef>
                <a:spcPts val="1600"/>
              </a:spcBef>
              <a:spcAft>
                <a:spcPts val="0"/>
              </a:spcAft>
              <a:buNone/>
            </a:pPr>
            <a:r>
              <a:rPr lang="en" sz="1200">
                <a:solidFill>
                  <a:srgbClr val="FFFFFF"/>
                </a:solidFill>
                <a:latin typeface="Consolas"/>
                <a:ea typeface="Consolas"/>
                <a:cs typeface="Consolas"/>
                <a:sym typeface="Consolas"/>
              </a:rPr>
              <a:t>tf.ones([2, 2], </a:t>
            </a:r>
            <a:r>
              <a:rPr lang="en" sz="1200" b="1">
                <a:solidFill>
                  <a:srgbClr val="FFFFFF"/>
                </a:solidFill>
                <a:latin typeface="Consolas"/>
                <a:ea typeface="Consolas"/>
                <a:cs typeface="Consolas"/>
                <a:sym typeface="Consolas"/>
              </a:rPr>
              <a:t>np.float32</a:t>
            </a:r>
            <a:r>
              <a:rPr lang="en" sz="1200">
                <a:solidFill>
                  <a:srgbClr val="FFFFFF"/>
                </a:solidFill>
                <a:latin typeface="Consolas"/>
                <a:ea typeface="Consolas"/>
                <a:cs typeface="Consolas"/>
                <a:sym typeface="Consolas"/>
              </a:rPr>
              <a:t>) 	# ⇒ [[1.0 1.0], [1.0 1.0]]</a:t>
            </a:r>
            <a:endParaRPr sz="1200">
              <a:solidFill>
                <a:srgbClr val="FFFFFF"/>
              </a:solidFill>
              <a:latin typeface="Consolas"/>
              <a:ea typeface="Consolas"/>
              <a:cs typeface="Consolas"/>
              <a:sym typeface="Consolas"/>
            </a:endParaRPr>
          </a:p>
          <a:p>
            <a:pPr marL="0" lvl="0" indent="0" algn="l" rtl="0">
              <a:spcBef>
                <a:spcPts val="0"/>
              </a:spcBef>
              <a:spcAft>
                <a:spcPts val="0"/>
              </a:spcAft>
              <a:buNone/>
            </a:pPr>
            <a:endParaRPr sz="1100">
              <a:solidFill>
                <a:srgbClr val="FFFFFF"/>
              </a:solidFill>
              <a:latin typeface="Georgia"/>
              <a:ea typeface="Georgia"/>
              <a:cs typeface="Georgia"/>
              <a:sym typeface="Georgia"/>
            </a:endParaRPr>
          </a:p>
          <a:p>
            <a:pPr marL="0" lvl="0" indent="0" algn="l" rtl="0">
              <a:spcBef>
                <a:spcPts val="0"/>
              </a:spcBef>
              <a:spcAft>
                <a:spcPts val="0"/>
              </a:spcAft>
              <a:buNone/>
            </a:pPr>
            <a:r>
              <a:rPr lang="en" sz="1400">
                <a:latin typeface="Georgia"/>
                <a:ea typeface="Georgia"/>
                <a:cs typeface="Georgia"/>
                <a:sym typeface="Georgia"/>
              </a:rPr>
              <a:t>For  </a:t>
            </a:r>
            <a:r>
              <a:rPr lang="en" sz="1400" b="1">
                <a:solidFill>
                  <a:srgbClr val="FFFFFF"/>
                </a:solidFill>
                <a:latin typeface="Consolas"/>
                <a:ea typeface="Consolas"/>
                <a:cs typeface="Consolas"/>
                <a:sym typeface="Consolas"/>
              </a:rPr>
              <a:t>tf.Session.run(fetches)</a:t>
            </a:r>
            <a:r>
              <a:rPr lang="en" sz="1400">
                <a:latin typeface="Georgia"/>
                <a:ea typeface="Georgia"/>
                <a:cs typeface="Georgia"/>
                <a:sym typeface="Georgia"/>
              </a:rPr>
              <a:t>: if the requested fetch is a Tensor , output will be a NumPy ndarray.</a:t>
            </a:r>
            <a:endParaRPr sz="1400">
              <a:latin typeface="Georgia"/>
              <a:ea typeface="Georgia"/>
              <a:cs typeface="Georgia"/>
              <a:sym typeface="Georgia"/>
            </a:endParaRPr>
          </a:p>
          <a:p>
            <a:pPr marL="0" lvl="0" indent="0" algn="l" rtl="0">
              <a:spcBef>
                <a:spcPts val="1600"/>
              </a:spcBef>
              <a:spcAft>
                <a:spcPts val="0"/>
              </a:spcAft>
              <a:buNone/>
            </a:pPr>
            <a:r>
              <a:rPr lang="en" sz="1400">
                <a:solidFill>
                  <a:srgbClr val="FFFFFF"/>
                </a:solidFill>
                <a:latin typeface="Consolas"/>
                <a:ea typeface="Consolas"/>
                <a:cs typeface="Consolas"/>
                <a:sym typeface="Consolas"/>
              </a:rPr>
              <a:t>sess = tf.Session()</a:t>
            </a:r>
            <a:endParaRPr sz="1400">
              <a:solidFill>
                <a:srgbClr val="FFFFFF"/>
              </a:solidFill>
              <a:latin typeface="Consolas"/>
              <a:ea typeface="Consolas"/>
              <a:cs typeface="Consolas"/>
              <a:sym typeface="Consolas"/>
            </a:endParaRPr>
          </a:p>
          <a:p>
            <a:pPr marL="0" lvl="0" indent="0" algn="l" rtl="0">
              <a:spcBef>
                <a:spcPts val="0"/>
              </a:spcBef>
              <a:spcAft>
                <a:spcPts val="0"/>
              </a:spcAft>
              <a:buNone/>
            </a:pPr>
            <a:r>
              <a:rPr lang="en" sz="1400">
                <a:solidFill>
                  <a:srgbClr val="FFFFFF"/>
                </a:solidFill>
                <a:latin typeface="Consolas"/>
                <a:ea typeface="Consolas"/>
                <a:cs typeface="Consolas"/>
                <a:sym typeface="Consolas"/>
              </a:rPr>
              <a:t>a = tf.zeros([2, 3], np.int32)</a:t>
            </a:r>
            <a:endParaRPr sz="1400">
              <a:solidFill>
                <a:srgbClr val="FFFFFF"/>
              </a:solidFill>
              <a:latin typeface="Consolas"/>
              <a:ea typeface="Consolas"/>
              <a:cs typeface="Consolas"/>
              <a:sym typeface="Consolas"/>
            </a:endParaRPr>
          </a:p>
          <a:p>
            <a:pPr marL="0" lvl="0" indent="0" algn="l" rtl="0">
              <a:spcBef>
                <a:spcPts val="0"/>
              </a:spcBef>
              <a:spcAft>
                <a:spcPts val="0"/>
              </a:spcAft>
              <a:buNone/>
            </a:pPr>
            <a:r>
              <a:rPr lang="en" sz="1400">
                <a:solidFill>
                  <a:srgbClr val="FFFFFF"/>
                </a:solidFill>
                <a:latin typeface="Consolas"/>
                <a:ea typeface="Consolas"/>
                <a:cs typeface="Consolas"/>
                <a:sym typeface="Consolas"/>
              </a:rPr>
              <a:t>print(type(a))  			# </a:t>
            </a:r>
            <a:r>
              <a:rPr lang="en" sz="1200">
                <a:solidFill>
                  <a:schemeClr val="dk1"/>
                </a:solidFill>
                <a:latin typeface="Consolas"/>
                <a:ea typeface="Consolas"/>
                <a:cs typeface="Consolas"/>
                <a:sym typeface="Consolas"/>
              </a:rPr>
              <a:t>⇒</a:t>
            </a:r>
            <a:r>
              <a:rPr lang="en" sz="1400">
                <a:solidFill>
                  <a:srgbClr val="FFFFFF"/>
                </a:solidFill>
                <a:latin typeface="Consolas"/>
                <a:ea typeface="Consolas"/>
                <a:cs typeface="Consolas"/>
                <a:sym typeface="Consolas"/>
              </a:rPr>
              <a:t> &lt;class 'tensorflow.python.framework.ops.Tensor'&gt;</a:t>
            </a:r>
            <a:endParaRPr sz="1400">
              <a:solidFill>
                <a:srgbClr val="FFFFFF"/>
              </a:solidFill>
              <a:latin typeface="Consolas"/>
              <a:ea typeface="Consolas"/>
              <a:cs typeface="Consolas"/>
              <a:sym typeface="Consolas"/>
            </a:endParaRPr>
          </a:p>
          <a:p>
            <a:pPr marL="0" lvl="0" indent="0" algn="l" rtl="0">
              <a:spcBef>
                <a:spcPts val="0"/>
              </a:spcBef>
              <a:spcAft>
                <a:spcPts val="0"/>
              </a:spcAft>
              <a:buNone/>
            </a:pPr>
            <a:r>
              <a:rPr lang="en" sz="1400">
                <a:solidFill>
                  <a:srgbClr val="FFFFFF"/>
                </a:solidFill>
                <a:latin typeface="Consolas"/>
                <a:ea typeface="Consolas"/>
                <a:cs typeface="Consolas"/>
                <a:sym typeface="Consolas"/>
              </a:rPr>
              <a:t>a = sess.run(a)</a:t>
            </a:r>
            <a:endParaRPr sz="1400">
              <a:solidFill>
                <a:srgbClr val="FFFFFF"/>
              </a:solidFill>
              <a:latin typeface="Consolas"/>
              <a:ea typeface="Consolas"/>
              <a:cs typeface="Consolas"/>
              <a:sym typeface="Consolas"/>
            </a:endParaRPr>
          </a:p>
          <a:p>
            <a:pPr marL="0" lvl="0" indent="0" algn="l" rtl="0">
              <a:spcBef>
                <a:spcPts val="0"/>
              </a:spcBef>
              <a:spcAft>
                <a:spcPts val="0"/>
              </a:spcAft>
              <a:buNone/>
            </a:pPr>
            <a:r>
              <a:rPr lang="en" sz="1400">
                <a:solidFill>
                  <a:srgbClr val="FFFFFF"/>
                </a:solidFill>
                <a:latin typeface="Consolas"/>
                <a:ea typeface="Consolas"/>
                <a:cs typeface="Consolas"/>
                <a:sym typeface="Consolas"/>
              </a:rPr>
              <a:t>print(type(a))  			# </a:t>
            </a:r>
            <a:r>
              <a:rPr lang="en" sz="1200">
                <a:solidFill>
                  <a:schemeClr val="dk1"/>
                </a:solidFill>
                <a:latin typeface="Consolas"/>
                <a:ea typeface="Consolas"/>
                <a:cs typeface="Consolas"/>
                <a:sym typeface="Consolas"/>
              </a:rPr>
              <a:t>⇒</a:t>
            </a:r>
            <a:r>
              <a:rPr lang="en" sz="1400">
                <a:solidFill>
                  <a:srgbClr val="FFFFFF"/>
                </a:solidFill>
                <a:latin typeface="Consolas"/>
                <a:ea typeface="Consolas"/>
                <a:cs typeface="Consolas"/>
                <a:sym typeface="Consolas"/>
              </a:rPr>
              <a:t> &lt;class 'numpy.ndarray'&gt;</a:t>
            </a:r>
            <a:endParaRPr sz="1400">
              <a:solidFill>
                <a:srgbClr val="FFFFFF"/>
              </a:solidFill>
              <a:latin typeface="Consolas"/>
              <a:ea typeface="Consolas"/>
              <a:cs typeface="Consolas"/>
              <a:sym typeface="Consolas"/>
            </a:endParaRPr>
          </a:p>
          <a:p>
            <a:pPr marL="0" lvl="0" indent="0" algn="l" rtl="0">
              <a:spcBef>
                <a:spcPts val="0"/>
              </a:spcBef>
              <a:spcAft>
                <a:spcPts val="1600"/>
              </a:spcAft>
              <a:buNone/>
            </a:pPr>
            <a:endParaRPr sz="1400">
              <a:latin typeface="Georgia"/>
              <a:ea typeface="Georgia"/>
              <a:cs typeface="Georgia"/>
              <a:sym typeface="Georgia"/>
            </a:endParaRPr>
          </a:p>
        </p:txBody>
      </p:sp>
      <p:sp>
        <p:nvSpPr>
          <p:cNvPr id="369" name="Google Shape;369;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TF vs NP Data Types</a:t>
            </a:r>
            <a:endParaRPr b="1">
              <a:latin typeface="Georgia"/>
              <a:ea typeface="Georgia"/>
              <a:cs typeface="Georgia"/>
              <a:sym typeface="Georgia"/>
            </a:endParaRPr>
          </a:p>
        </p:txBody>
      </p:sp>
      <p:sp>
        <p:nvSpPr>
          <p:cNvPr id="370" name="Google Shape;370;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62"/>
          <p:cNvSpPr txBox="1">
            <a:spLocks noGrp="1"/>
          </p:cNvSpPr>
          <p:nvPr>
            <p:ph type="body" idx="1"/>
          </p:nvPr>
        </p:nvSpPr>
        <p:spPr>
          <a:xfrm>
            <a:off x="311700" y="1152475"/>
            <a:ext cx="8520600" cy="35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Georgia"/>
                <a:ea typeface="Georgia"/>
                <a:cs typeface="Georgia"/>
                <a:sym typeface="Georgia"/>
              </a:rPr>
              <a:t>TensorFlow integrates seamlessly with NumPy</a:t>
            </a:r>
            <a:endParaRPr sz="1400">
              <a:latin typeface="Georgia"/>
              <a:ea typeface="Georgia"/>
              <a:cs typeface="Georgia"/>
              <a:sym typeface="Georgia"/>
            </a:endParaRPr>
          </a:p>
          <a:p>
            <a:pPr marL="0" lvl="0" indent="0" algn="l" rtl="0">
              <a:spcBef>
                <a:spcPts val="1600"/>
              </a:spcBef>
              <a:spcAft>
                <a:spcPts val="0"/>
              </a:spcAft>
              <a:buNone/>
            </a:pPr>
            <a:r>
              <a:rPr lang="en" sz="1200">
                <a:solidFill>
                  <a:srgbClr val="FFFFFF"/>
                </a:solidFill>
                <a:latin typeface="Consolas"/>
                <a:ea typeface="Consolas"/>
                <a:cs typeface="Consolas"/>
                <a:sym typeface="Consolas"/>
              </a:rPr>
              <a:t>tf.int32 == np.int32 			# </a:t>
            </a:r>
            <a:r>
              <a:rPr lang="en" sz="1200">
                <a:solidFill>
                  <a:schemeClr val="dk1"/>
                </a:solidFill>
                <a:latin typeface="Consolas"/>
                <a:ea typeface="Consolas"/>
                <a:cs typeface="Consolas"/>
                <a:sym typeface="Consolas"/>
              </a:rPr>
              <a:t>⇒</a:t>
            </a:r>
            <a:r>
              <a:rPr lang="en" sz="1200">
                <a:solidFill>
                  <a:srgbClr val="FFFFFF"/>
                </a:solidFill>
                <a:latin typeface="Consolas"/>
                <a:ea typeface="Consolas"/>
                <a:cs typeface="Consolas"/>
                <a:sym typeface="Consolas"/>
              </a:rPr>
              <a:t> True</a:t>
            </a:r>
            <a:endParaRPr sz="1200">
              <a:solidFill>
                <a:srgbClr val="FFFFFF"/>
              </a:solidFill>
              <a:latin typeface="Consolas"/>
              <a:ea typeface="Consolas"/>
              <a:cs typeface="Consolas"/>
              <a:sym typeface="Consolas"/>
            </a:endParaRPr>
          </a:p>
          <a:p>
            <a:pPr marL="0" lvl="0" indent="0" algn="l" rtl="0">
              <a:spcBef>
                <a:spcPts val="0"/>
              </a:spcBef>
              <a:spcAft>
                <a:spcPts val="0"/>
              </a:spcAft>
              <a:buNone/>
            </a:pPr>
            <a:endParaRPr sz="1100">
              <a:solidFill>
                <a:srgbClr val="FFFFFF"/>
              </a:solidFill>
              <a:latin typeface="Georgia"/>
              <a:ea typeface="Georgia"/>
              <a:cs typeface="Georgia"/>
              <a:sym typeface="Georgia"/>
            </a:endParaRPr>
          </a:p>
          <a:p>
            <a:pPr marL="0" lvl="0" indent="0" algn="l" rtl="0">
              <a:spcBef>
                <a:spcPts val="0"/>
              </a:spcBef>
              <a:spcAft>
                <a:spcPts val="0"/>
              </a:spcAft>
              <a:buNone/>
            </a:pPr>
            <a:r>
              <a:rPr lang="en" sz="1400">
                <a:latin typeface="Georgia"/>
                <a:ea typeface="Georgia"/>
                <a:cs typeface="Georgia"/>
                <a:sym typeface="Georgia"/>
              </a:rPr>
              <a:t>Can pass numpy types to TensorFlow ops</a:t>
            </a:r>
            <a:endParaRPr sz="1100">
              <a:solidFill>
                <a:srgbClr val="FFFFFF"/>
              </a:solidFill>
              <a:latin typeface="Georgia"/>
              <a:ea typeface="Georgia"/>
              <a:cs typeface="Georgia"/>
              <a:sym typeface="Georgia"/>
            </a:endParaRPr>
          </a:p>
          <a:p>
            <a:pPr marL="0" lvl="0" indent="0" algn="l" rtl="0">
              <a:spcBef>
                <a:spcPts val="1600"/>
              </a:spcBef>
              <a:spcAft>
                <a:spcPts val="0"/>
              </a:spcAft>
              <a:buNone/>
            </a:pPr>
            <a:r>
              <a:rPr lang="en" sz="1200">
                <a:solidFill>
                  <a:srgbClr val="FFFFFF"/>
                </a:solidFill>
                <a:latin typeface="Consolas"/>
                <a:ea typeface="Consolas"/>
                <a:cs typeface="Consolas"/>
                <a:sym typeface="Consolas"/>
              </a:rPr>
              <a:t>tf.ones([2, 2], </a:t>
            </a:r>
            <a:r>
              <a:rPr lang="en" sz="1200" b="1">
                <a:solidFill>
                  <a:srgbClr val="FFFFFF"/>
                </a:solidFill>
                <a:latin typeface="Consolas"/>
                <a:ea typeface="Consolas"/>
                <a:cs typeface="Consolas"/>
                <a:sym typeface="Consolas"/>
              </a:rPr>
              <a:t>np.float32</a:t>
            </a:r>
            <a:r>
              <a:rPr lang="en" sz="1200">
                <a:solidFill>
                  <a:srgbClr val="FFFFFF"/>
                </a:solidFill>
                <a:latin typeface="Consolas"/>
                <a:ea typeface="Consolas"/>
                <a:cs typeface="Consolas"/>
                <a:sym typeface="Consolas"/>
              </a:rPr>
              <a:t>) 	# ⇒ [[1.0 1.0], [1.0 1.0]]</a:t>
            </a:r>
            <a:endParaRPr sz="1200">
              <a:solidFill>
                <a:srgbClr val="FFFFFF"/>
              </a:solidFill>
              <a:latin typeface="Consolas"/>
              <a:ea typeface="Consolas"/>
              <a:cs typeface="Consolas"/>
              <a:sym typeface="Consolas"/>
            </a:endParaRPr>
          </a:p>
          <a:p>
            <a:pPr marL="0" lvl="0" indent="0" algn="l" rtl="0">
              <a:spcBef>
                <a:spcPts val="0"/>
              </a:spcBef>
              <a:spcAft>
                <a:spcPts val="0"/>
              </a:spcAft>
              <a:buNone/>
            </a:pPr>
            <a:endParaRPr sz="1100">
              <a:solidFill>
                <a:srgbClr val="FFFFFF"/>
              </a:solidFill>
              <a:latin typeface="Georgia"/>
              <a:ea typeface="Georgia"/>
              <a:cs typeface="Georgia"/>
              <a:sym typeface="Georgia"/>
            </a:endParaRPr>
          </a:p>
          <a:p>
            <a:pPr marL="0" lvl="0" indent="0" algn="l" rtl="0">
              <a:spcBef>
                <a:spcPts val="0"/>
              </a:spcBef>
              <a:spcAft>
                <a:spcPts val="0"/>
              </a:spcAft>
              <a:buNone/>
            </a:pPr>
            <a:r>
              <a:rPr lang="en" sz="1400">
                <a:latin typeface="Georgia"/>
                <a:ea typeface="Georgia"/>
                <a:cs typeface="Georgia"/>
                <a:sym typeface="Georgia"/>
              </a:rPr>
              <a:t>For  </a:t>
            </a:r>
            <a:r>
              <a:rPr lang="en" sz="1400" b="1">
                <a:solidFill>
                  <a:srgbClr val="FFFFFF"/>
                </a:solidFill>
                <a:latin typeface="Consolas"/>
                <a:ea typeface="Consolas"/>
                <a:cs typeface="Consolas"/>
                <a:sym typeface="Consolas"/>
              </a:rPr>
              <a:t>tf.Session.run(fetches)</a:t>
            </a:r>
            <a:r>
              <a:rPr lang="en" sz="1400">
                <a:latin typeface="Georgia"/>
                <a:ea typeface="Georgia"/>
                <a:cs typeface="Georgia"/>
                <a:sym typeface="Georgia"/>
              </a:rPr>
              <a:t>: if the requested fetch is a Tensor , output will be a NumPy ndarray.</a:t>
            </a:r>
            <a:endParaRPr sz="1400">
              <a:latin typeface="Georgia"/>
              <a:ea typeface="Georgia"/>
              <a:cs typeface="Georgia"/>
              <a:sym typeface="Georgia"/>
            </a:endParaRPr>
          </a:p>
          <a:p>
            <a:pPr marL="0" lvl="0" indent="0" algn="l" rtl="0">
              <a:spcBef>
                <a:spcPts val="1600"/>
              </a:spcBef>
              <a:spcAft>
                <a:spcPts val="0"/>
              </a:spcAft>
              <a:buNone/>
            </a:pPr>
            <a:r>
              <a:rPr lang="en" sz="1400">
                <a:solidFill>
                  <a:srgbClr val="FFFFFF"/>
                </a:solidFill>
                <a:latin typeface="Consolas"/>
                <a:ea typeface="Consolas"/>
                <a:cs typeface="Consolas"/>
                <a:sym typeface="Consolas"/>
              </a:rPr>
              <a:t>sess = tf.Session()</a:t>
            </a:r>
            <a:endParaRPr sz="1400">
              <a:solidFill>
                <a:srgbClr val="FFFFFF"/>
              </a:solidFill>
              <a:latin typeface="Consolas"/>
              <a:ea typeface="Consolas"/>
              <a:cs typeface="Consolas"/>
              <a:sym typeface="Consolas"/>
            </a:endParaRPr>
          </a:p>
          <a:p>
            <a:pPr marL="0" lvl="0" indent="0" algn="l" rtl="0">
              <a:spcBef>
                <a:spcPts val="0"/>
              </a:spcBef>
              <a:spcAft>
                <a:spcPts val="0"/>
              </a:spcAft>
              <a:buNone/>
            </a:pPr>
            <a:r>
              <a:rPr lang="en" sz="1400">
                <a:solidFill>
                  <a:srgbClr val="FFFFFF"/>
                </a:solidFill>
                <a:latin typeface="Consolas"/>
                <a:ea typeface="Consolas"/>
                <a:cs typeface="Consolas"/>
                <a:sym typeface="Consolas"/>
              </a:rPr>
              <a:t>a = tf.zeros([2, 3], np.int32)</a:t>
            </a:r>
            <a:endParaRPr sz="1400">
              <a:solidFill>
                <a:srgbClr val="FFFFFF"/>
              </a:solidFill>
              <a:latin typeface="Consolas"/>
              <a:ea typeface="Consolas"/>
              <a:cs typeface="Consolas"/>
              <a:sym typeface="Consolas"/>
            </a:endParaRPr>
          </a:p>
          <a:p>
            <a:pPr marL="0" lvl="0" indent="0" algn="l" rtl="0">
              <a:spcBef>
                <a:spcPts val="0"/>
              </a:spcBef>
              <a:spcAft>
                <a:spcPts val="0"/>
              </a:spcAft>
              <a:buNone/>
            </a:pPr>
            <a:r>
              <a:rPr lang="en" sz="1400">
                <a:solidFill>
                  <a:srgbClr val="FFFFFF"/>
                </a:solidFill>
                <a:latin typeface="Consolas"/>
                <a:ea typeface="Consolas"/>
                <a:cs typeface="Consolas"/>
                <a:sym typeface="Consolas"/>
              </a:rPr>
              <a:t>print(type(a))  			</a:t>
            </a:r>
            <a:endParaRPr sz="1400">
              <a:solidFill>
                <a:srgbClr val="FFFFFF"/>
              </a:solidFill>
              <a:latin typeface="Consolas"/>
              <a:ea typeface="Consolas"/>
              <a:cs typeface="Consolas"/>
              <a:sym typeface="Consolas"/>
            </a:endParaRPr>
          </a:p>
          <a:p>
            <a:pPr marL="0" lvl="0" indent="0" algn="l" rtl="0">
              <a:spcBef>
                <a:spcPts val="0"/>
              </a:spcBef>
              <a:spcAft>
                <a:spcPts val="0"/>
              </a:spcAft>
              <a:buNone/>
            </a:pPr>
            <a:r>
              <a:rPr lang="en" sz="1400">
                <a:solidFill>
                  <a:srgbClr val="FFFFFF"/>
                </a:solidFill>
                <a:highlight>
                  <a:schemeClr val="accent3"/>
                </a:highlight>
                <a:latin typeface="Consolas"/>
                <a:ea typeface="Consolas"/>
                <a:cs typeface="Consolas"/>
                <a:sym typeface="Consolas"/>
              </a:rPr>
              <a:t>a = sess.run(a)</a:t>
            </a:r>
            <a:r>
              <a:rPr lang="en" sz="1400">
                <a:solidFill>
                  <a:srgbClr val="FFFFFF"/>
                </a:solidFill>
                <a:latin typeface="Consolas"/>
                <a:ea typeface="Consolas"/>
                <a:cs typeface="Consolas"/>
                <a:sym typeface="Consolas"/>
              </a:rPr>
              <a:t> 			&lt;&lt;&lt;&lt; Avoid doing this. Use </a:t>
            </a:r>
            <a:r>
              <a:rPr lang="en" sz="1400">
                <a:solidFill>
                  <a:srgbClr val="FFFFFF"/>
                </a:solidFill>
                <a:highlight>
                  <a:schemeClr val="accent3"/>
                </a:highlight>
                <a:latin typeface="Consolas"/>
                <a:ea typeface="Consolas"/>
                <a:cs typeface="Consolas"/>
                <a:sym typeface="Consolas"/>
              </a:rPr>
              <a:t>a_out = sess.run(a)</a:t>
            </a:r>
            <a:endParaRPr sz="1400">
              <a:solidFill>
                <a:srgbClr val="FFFFFF"/>
              </a:solidFill>
              <a:highlight>
                <a:schemeClr val="accent3"/>
              </a:highlight>
              <a:latin typeface="Consolas"/>
              <a:ea typeface="Consolas"/>
              <a:cs typeface="Consolas"/>
              <a:sym typeface="Consolas"/>
            </a:endParaRPr>
          </a:p>
          <a:p>
            <a:pPr marL="0" lvl="0" indent="0" algn="l" rtl="0">
              <a:spcBef>
                <a:spcPts val="0"/>
              </a:spcBef>
              <a:spcAft>
                <a:spcPts val="0"/>
              </a:spcAft>
              <a:buNone/>
            </a:pPr>
            <a:r>
              <a:rPr lang="en" sz="1400">
                <a:solidFill>
                  <a:srgbClr val="FFFFFF"/>
                </a:solidFill>
                <a:latin typeface="Consolas"/>
                <a:ea typeface="Consolas"/>
                <a:cs typeface="Consolas"/>
                <a:sym typeface="Consolas"/>
              </a:rPr>
              <a:t>print(type(a))  			</a:t>
            </a:r>
            <a:endParaRPr sz="1400">
              <a:solidFill>
                <a:srgbClr val="FFFFFF"/>
              </a:solidFill>
              <a:latin typeface="Consolas"/>
              <a:ea typeface="Consolas"/>
              <a:cs typeface="Consolas"/>
              <a:sym typeface="Consolas"/>
            </a:endParaRPr>
          </a:p>
          <a:p>
            <a:pPr marL="0" lvl="0" indent="0" algn="l" rtl="0">
              <a:spcBef>
                <a:spcPts val="0"/>
              </a:spcBef>
              <a:spcAft>
                <a:spcPts val="1600"/>
              </a:spcAft>
              <a:buNone/>
            </a:pPr>
            <a:endParaRPr sz="1400">
              <a:latin typeface="Georgia"/>
              <a:ea typeface="Georgia"/>
              <a:cs typeface="Georgia"/>
              <a:sym typeface="Georgia"/>
            </a:endParaRPr>
          </a:p>
        </p:txBody>
      </p:sp>
      <p:sp>
        <p:nvSpPr>
          <p:cNvPr id="376" name="Google Shape;376;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TF vs NP Data Types</a:t>
            </a:r>
            <a:endParaRPr b="1">
              <a:latin typeface="Georgia"/>
              <a:ea typeface="Georgia"/>
              <a:cs typeface="Georgia"/>
              <a:sym typeface="Georgia"/>
            </a:endParaRPr>
          </a:p>
        </p:txBody>
      </p:sp>
      <p:sp>
        <p:nvSpPr>
          <p:cNvPr id="377" name="Google Shape;377;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63"/>
          <p:cNvSpPr txBox="1">
            <a:spLocks noGrp="1"/>
          </p:cNvSpPr>
          <p:nvPr>
            <p:ph type="body" idx="1"/>
          </p:nvPr>
        </p:nvSpPr>
        <p:spPr>
          <a:xfrm>
            <a:off x="311700" y="1152475"/>
            <a:ext cx="8520600" cy="3593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Georgia"/>
              <a:buChar char="●"/>
            </a:pPr>
            <a:r>
              <a:rPr lang="en">
                <a:latin typeface="Georgia"/>
                <a:ea typeface="Georgia"/>
                <a:cs typeface="Georgia"/>
                <a:sym typeface="Georgia"/>
              </a:rPr>
              <a:t>Python native types: TensorFlow has to infer Python type</a:t>
            </a:r>
            <a:endParaRPr>
              <a:latin typeface="Georgia"/>
              <a:ea typeface="Georgia"/>
              <a:cs typeface="Georgia"/>
              <a:sym typeface="Georgia"/>
            </a:endParaRPr>
          </a:p>
        </p:txBody>
      </p:sp>
      <p:sp>
        <p:nvSpPr>
          <p:cNvPr id="383" name="Google Shape;383;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Use TF DType when possible</a:t>
            </a:r>
            <a:endParaRPr b="1">
              <a:latin typeface="Georgia"/>
              <a:ea typeface="Georgia"/>
              <a:cs typeface="Georgia"/>
              <a:sym typeface="Georgia"/>
            </a:endParaRPr>
          </a:p>
        </p:txBody>
      </p:sp>
      <p:sp>
        <p:nvSpPr>
          <p:cNvPr id="384" name="Google Shape;384;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8"/>
          <p:cNvSpPr txBox="1">
            <a:spLocks noGrp="1"/>
          </p:cNvSpPr>
          <p:nvPr>
            <p:ph type="body" idx="1"/>
          </p:nvPr>
        </p:nvSpPr>
        <p:spPr>
          <a:xfrm>
            <a:off x="311700" y="1152475"/>
            <a:ext cx="8520600" cy="35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FFFFFF"/>
                </a:solidFill>
                <a:latin typeface="Consolas"/>
                <a:ea typeface="Consolas"/>
                <a:cs typeface="Consolas"/>
                <a:sym typeface="Consolas"/>
              </a:rPr>
              <a:t>import tensorflow as tf</a:t>
            </a:r>
            <a:endParaRPr sz="1400">
              <a:solidFill>
                <a:srgbClr val="FFFFFF"/>
              </a:solidFill>
              <a:latin typeface="Consolas"/>
              <a:ea typeface="Consolas"/>
              <a:cs typeface="Consolas"/>
              <a:sym typeface="Consolas"/>
            </a:endParaRPr>
          </a:p>
          <a:p>
            <a:pPr marL="0" lvl="0" indent="0" algn="l" rtl="0">
              <a:spcBef>
                <a:spcPts val="1600"/>
              </a:spcBef>
              <a:spcAft>
                <a:spcPts val="0"/>
              </a:spcAft>
              <a:buNone/>
            </a:pPr>
            <a:r>
              <a:rPr lang="en" sz="1400">
                <a:solidFill>
                  <a:srgbClr val="FFFFFF"/>
                </a:solidFill>
                <a:latin typeface="Consolas"/>
                <a:ea typeface="Consolas"/>
                <a:cs typeface="Consolas"/>
                <a:sym typeface="Consolas"/>
              </a:rPr>
              <a:t>a = tf.constant(2)</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b = tf.constant(3)</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x = tf.add(a, b)</a:t>
            </a:r>
            <a:endParaRPr sz="1400">
              <a:solidFill>
                <a:srgbClr val="FFFFFF"/>
              </a:solidFill>
              <a:latin typeface="Consolas"/>
              <a:ea typeface="Consolas"/>
              <a:cs typeface="Consolas"/>
              <a:sym typeface="Consolas"/>
            </a:endParaRPr>
          </a:p>
          <a:p>
            <a:pPr marL="0" lvl="0" indent="0" algn="l" rtl="0">
              <a:spcBef>
                <a:spcPts val="1600"/>
              </a:spcBef>
              <a:spcAft>
                <a:spcPts val="1600"/>
              </a:spcAft>
              <a:buNone/>
            </a:pP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print(sess.run(x))</a:t>
            </a:r>
            <a:endParaRPr sz="1400">
              <a:solidFill>
                <a:srgbClr val="FFFFFF"/>
              </a:solidFill>
              <a:latin typeface="Consolas"/>
              <a:ea typeface="Consolas"/>
              <a:cs typeface="Consolas"/>
              <a:sym typeface="Consolas"/>
            </a:endParaRPr>
          </a:p>
        </p:txBody>
      </p:sp>
      <p:sp>
        <p:nvSpPr>
          <p:cNvPr id="121" name="Google Shape;121;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Your first TensorFlow program</a:t>
            </a:r>
            <a:endParaRPr b="1">
              <a:latin typeface="Georgia"/>
              <a:ea typeface="Georgia"/>
              <a:cs typeface="Georgia"/>
              <a:sym typeface="Georgia"/>
            </a:endParaRPr>
          </a:p>
        </p:txBody>
      </p:sp>
      <p:sp>
        <p:nvSpPr>
          <p:cNvPr id="122" name="Google Shape;122;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64"/>
          <p:cNvSpPr txBox="1">
            <a:spLocks noGrp="1"/>
          </p:cNvSpPr>
          <p:nvPr>
            <p:ph type="body" idx="1"/>
          </p:nvPr>
        </p:nvSpPr>
        <p:spPr>
          <a:xfrm>
            <a:off x="311700" y="1152475"/>
            <a:ext cx="8520600" cy="3593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Georgia"/>
              <a:buChar char="●"/>
            </a:pPr>
            <a:r>
              <a:rPr lang="en" dirty="0">
                <a:latin typeface="Georgia"/>
                <a:ea typeface="Georgia"/>
                <a:cs typeface="Georgia"/>
                <a:sym typeface="Georgia"/>
              </a:rPr>
              <a:t>Python native types: TensorFlow has to infer Python type</a:t>
            </a:r>
            <a:endParaRPr dirty="0">
              <a:latin typeface="Georgia"/>
              <a:ea typeface="Georgia"/>
              <a:cs typeface="Georgia"/>
              <a:sym typeface="Georgia"/>
            </a:endParaRPr>
          </a:p>
          <a:p>
            <a:pPr marL="457200" lvl="0" indent="-342900" algn="l" rtl="0">
              <a:spcBef>
                <a:spcPts val="0"/>
              </a:spcBef>
              <a:spcAft>
                <a:spcPts val="0"/>
              </a:spcAft>
              <a:buSzPts val="1800"/>
              <a:buFont typeface="Georgia"/>
              <a:buChar char="●"/>
            </a:pPr>
            <a:r>
              <a:rPr lang="en" dirty="0">
                <a:latin typeface="Georgia"/>
                <a:ea typeface="Georgia"/>
                <a:cs typeface="Georgia"/>
                <a:sym typeface="Georgia"/>
              </a:rPr>
              <a:t>NumPy arrays: NumPy is not GPU compatible</a:t>
            </a:r>
            <a:endParaRPr dirty="0">
              <a:latin typeface="Georgia"/>
              <a:ea typeface="Georgia"/>
              <a:cs typeface="Georgia"/>
              <a:sym typeface="Georgia"/>
            </a:endParaRPr>
          </a:p>
        </p:txBody>
      </p:sp>
      <p:sp>
        <p:nvSpPr>
          <p:cNvPr id="390" name="Google Shape;390;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Use TF DType when possible</a:t>
            </a:r>
            <a:endParaRPr b="1">
              <a:latin typeface="Georgia"/>
              <a:ea typeface="Georgia"/>
              <a:cs typeface="Georgia"/>
              <a:sym typeface="Georgia"/>
            </a:endParaRPr>
          </a:p>
        </p:txBody>
      </p:sp>
      <p:sp>
        <p:nvSpPr>
          <p:cNvPr id="391" name="Google Shape;391;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65"/>
          <p:cNvSpPr txBox="1">
            <a:spLocks noGrp="1"/>
          </p:cNvSpPr>
          <p:nvPr>
            <p:ph type="title"/>
          </p:nvPr>
        </p:nvSpPr>
        <p:spPr>
          <a:xfrm>
            <a:off x="397800" y="15210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What’s wrong with constants ...</a:t>
            </a:r>
            <a:endParaRPr b="1">
              <a:latin typeface="Georgia"/>
              <a:ea typeface="Georgia"/>
              <a:cs typeface="Georgia"/>
              <a:sym typeface="Georgia"/>
            </a:endParaRPr>
          </a:p>
          <a:p>
            <a:pPr marL="0" lvl="0" indent="0" algn="ctr" rtl="0">
              <a:spcBef>
                <a:spcPts val="0"/>
              </a:spcBef>
              <a:spcAft>
                <a:spcPts val="0"/>
              </a:spcAft>
              <a:buNone/>
            </a:pPr>
            <a:endParaRPr b="1">
              <a:latin typeface="Georgia"/>
              <a:ea typeface="Georgia"/>
              <a:cs typeface="Georgia"/>
              <a:sym typeface="Georgia"/>
            </a:endParaRPr>
          </a:p>
          <a:p>
            <a:pPr marL="3200400" lvl="0" indent="457200" algn="l" rtl="0">
              <a:spcBef>
                <a:spcPts val="0"/>
              </a:spcBef>
              <a:spcAft>
                <a:spcPts val="0"/>
              </a:spcAft>
              <a:buNone/>
            </a:pPr>
            <a:endParaRPr sz="1900">
              <a:latin typeface="Georgia"/>
              <a:ea typeface="Georgia"/>
              <a:cs typeface="Georgia"/>
              <a:sym typeface="Georgia"/>
            </a:endParaRPr>
          </a:p>
          <a:p>
            <a:pPr marL="3657600" lvl="0" indent="457200" algn="l" rtl="0">
              <a:spcBef>
                <a:spcPts val="0"/>
              </a:spcBef>
              <a:spcAft>
                <a:spcPts val="0"/>
              </a:spcAft>
              <a:buNone/>
            </a:pPr>
            <a:r>
              <a:rPr lang="en" sz="1900">
                <a:latin typeface="Georgia"/>
                <a:ea typeface="Georgia"/>
                <a:cs typeface="Georgia"/>
                <a:sym typeface="Georgia"/>
              </a:rPr>
              <a:t> … other than being constant?</a:t>
            </a:r>
            <a:endParaRPr sz="1900">
              <a:latin typeface="Georgia"/>
              <a:ea typeface="Georgia"/>
              <a:cs typeface="Georgia"/>
              <a:sym typeface="Georgia"/>
            </a:endParaRPr>
          </a:p>
        </p:txBody>
      </p:sp>
      <p:sp>
        <p:nvSpPr>
          <p:cNvPr id="397" name="Google Shape;397;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66"/>
          <p:cNvSpPr txBox="1">
            <a:spLocks noGrp="1"/>
          </p:cNvSpPr>
          <p:nvPr>
            <p:ph type="body" idx="1"/>
          </p:nvPr>
        </p:nvSpPr>
        <p:spPr>
          <a:xfrm>
            <a:off x="311700" y="1152475"/>
            <a:ext cx="8520600" cy="35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latin typeface="Georgia"/>
              <a:ea typeface="Georgia"/>
              <a:cs typeface="Georgia"/>
              <a:sym typeface="Georgia"/>
            </a:endParaRPr>
          </a:p>
          <a:p>
            <a:pPr marL="0" lvl="0" indent="0" algn="l" rtl="0">
              <a:spcBef>
                <a:spcPts val="1600"/>
              </a:spcBef>
              <a:spcAft>
                <a:spcPts val="0"/>
              </a:spcAft>
              <a:buNone/>
            </a:pPr>
            <a:endParaRPr>
              <a:latin typeface="Georgia"/>
              <a:ea typeface="Georgia"/>
              <a:cs typeface="Georgia"/>
              <a:sym typeface="Georgia"/>
            </a:endParaRPr>
          </a:p>
          <a:p>
            <a:pPr marL="0" lvl="0" indent="0" algn="ctr" rtl="0">
              <a:spcBef>
                <a:spcPts val="1600"/>
              </a:spcBef>
              <a:spcAft>
                <a:spcPts val="1600"/>
              </a:spcAft>
              <a:buNone/>
            </a:pPr>
            <a:r>
              <a:rPr lang="en">
                <a:latin typeface="Georgia"/>
                <a:ea typeface="Georgia"/>
                <a:cs typeface="Georgia"/>
                <a:sym typeface="Georgia"/>
              </a:rPr>
              <a:t>Constants are stored in the graph definition</a:t>
            </a:r>
            <a:endParaRPr>
              <a:latin typeface="Georgia"/>
              <a:ea typeface="Georgia"/>
              <a:cs typeface="Georgia"/>
              <a:sym typeface="Georgia"/>
            </a:endParaRPr>
          </a:p>
        </p:txBody>
      </p:sp>
      <p:sp>
        <p:nvSpPr>
          <p:cNvPr id="403" name="Google Shape;403;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What’s wrong with constants?</a:t>
            </a:r>
            <a:endParaRPr b="1">
              <a:latin typeface="Georgia"/>
              <a:ea typeface="Georgia"/>
              <a:cs typeface="Georgia"/>
              <a:sym typeface="Georgia"/>
            </a:endParaRPr>
          </a:p>
        </p:txBody>
      </p:sp>
      <p:sp>
        <p:nvSpPr>
          <p:cNvPr id="404" name="Google Shape;404;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7"/>
          <p:cNvSpPr txBox="1">
            <a:spLocks noGrp="1"/>
          </p:cNvSpPr>
          <p:nvPr>
            <p:ph type="body" idx="1"/>
          </p:nvPr>
        </p:nvSpPr>
        <p:spPr>
          <a:xfrm>
            <a:off x="311700" y="1152475"/>
            <a:ext cx="8520600" cy="35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FFFFFF"/>
                </a:solidFill>
                <a:latin typeface="Consolas"/>
                <a:ea typeface="Consolas"/>
                <a:cs typeface="Consolas"/>
                <a:sym typeface="Consolas"/>
              </a:rPr>
              <a:t>my_const = tf.constant([1.0, 2.0], name="my_const")</a:t>
            </a:r>
            <a:endParaRPr sz="1400">
              <a:solidFill>
                <a:srgbClr val="FFFFFF"/>
              </a:solidFill>
              <a:latin typeface="Consolas"/>
              <a:ea typeface="Consolas"/>
              <a:cs typeface="Consolas"/>
              <a:sym typeface="Consolas"/>
            </a:endParaRPr>
          </a:p>
          <a:p>
            <a:pPr marL="0" lvl="0" indent="0" algn="l" rtl="0">
              <a:spcBef>
                <a:spcPts val="1600"/>
              </a:spcBef>
              <a:spcAft>
                <a:spcPts val="0"/>
              </a:spcAft>
              <a:buNone/>
            </a:pP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print(sess.graph.as_graph_def())</a:t>
            </a:r>
            <a:endParaRPr sz="1400">
              <a:solidFill>
                <a:srgbClr val="FFFFFF"/>
              </a:solidFill>
              <a:latin typeface="Consolas"/>
              <a:ea typeface="Consolas"/>
              <a:cs typeface="Consolas"/>
              <a:sym typeface="Consolas"/>
            </a:endParaRPr>
          </a:p>
          <a:p>
            <a:pPr marL="0" lvl="0" indent="0" algn="l" rtl="0">
              <a:spcBef>
                <a:spcPts val="1600"/>
              </a:spcBef>
              <a:spcAft>
                <a:spcPts val="0"/>
              </a:spcAft>
              <a:buNone/>
            </a:pPr>
            <a:endParaRPr sz="1400">
              <a:solidFill>
                <a:srgbClr val="FFFFFF"/>
              </a:solidFill>
              <a:latin typeface="Consolas"/>
              <a:ea typeface="Consolas"/>
              <a:cs typeface="Consolas"/>
              <a:sym typeface="Consolas"/>
            </a:endParaRPr>
          </a:p>
          <a:p>
            <a:pPr marL="0" lvl="0" indent="0" algn="l" rtl="0">
              <a:spcBef>
                <a:spcPts val="1600"/>
              </a:spcBef>
              <a:spcAft>
                <a:spcPts val="0"/>
              </a:spcAft>
              <a:buNone/>
            </a:pPr>
            <a:endParaRPr sz="1400">
              <a:solidFill>
                <a:srgbClr val="FFFFFF"/>
              </a:solidFill>
              <a:latin typeface="Consolas"/>
              <a:ea typeface="Consolas"/>
              <a:cs typeface="Consolas"/>
              <a:sym typeface="Consolas"/>
            </a:endParaRPr>
          </a:p>
          <a:p>
            <a:pPr marL="0" lvl="0" indent="0" algn="l" rtl="0">
              <a:spcBef>
                <a:spcPts val="1600"/>
              </a:spcBef>
              <a:spcAft>
                <a:spcPts val="1600"/>
              </a:spcAft>
              <a:buNone/>
            </a:pPr>
            <a:endParaRPr sz="1400">
              <a:latin typeface="Georgia"/>
              <a:ea typeface="Georgia"/>
              <a:cs typeface="Georgia"/>
              <a:sym typeface="Georgia"/>
            </a:endParaRPr>
          </a:p>
        </p:txBody>
      </p:sp>
      <p:sp>
        <p:nvSpPr>
          <p:cNvPr id="410" name="Google Shape;410;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Print out the graph def</a:t>
            </a:r>
            <a:endParaRPr b="1">
              <a:latin typeface="Georgia"/>
              <a:ea typeface="Georgia"/>
              <a:cs typeface="Georgia"/>
              <a:sym typeface="Georgia"/>
            </a:endParaRPr>
          </a:p>
        </p:txBody>
      </p:sp>
      <p:sp>
        <p:nvSpPr>
          <p:cNvPr id="411" name="Google Shape;411;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43</a:t>
            </a:fld>
            <a:endParaRPr/>
          </a:p>
        </p:txBody>
      </p:sp>
      <p:pic>
        <p:nvPicPr>
          <p:cNvPr id="412" name="Google Shape;412;p67"/>
          <p:cNvPicPr preferRelativeResize="0"/>
          <p:nvPr/>
        </p:nvPicPr>
        <p:blipFill>
          <a:blip r:embed="rId3">
            <a:alphaModFix/>
          </a:blip>
          <a:stretch>
            <a:fillRect/>
          </a:stretch>
        </p:blipFill>
        <p:spPr>
          <a:xfrm>
            <a:off x="397275" y="2612850"/>
            <a:ext cx="3402051" cy="1807050"/>
          </a:xfrm>
          <a:prstGeom prst="rect">
            <a:avLst/>
          </a:prstGeom>
          <a:noFill/>
          <a:ln>
            <a:noFill/>
          </a:ln>
        </p:spPr>
      </p:pic>
      <p:cxnSp>
        <p:nvCxnSpPr>
          <p:cNvPr id="413" name="Google Shape;413;p67"/>
          <p:cNvCxnSpPr/>
          <p:nvPr/>
        </p:nvCxnSpPr>
        <p:spPr>
          <a:xfrm>
            <a:off x="3171475" y="3236775"/>
            <a:ext cx="0" cy="5592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68"/>
          <p:cNvSpPr txBox="1">
            <a:spLocks noGrp="1"/>
          </p:cNvSpPr>
          <p:nvPr>
            <p:ph type="body" idx="1"/>
          </p:nvPr>
        </p:nvSpPr>
        <p:spPr>
          <a:xfrm>
            <a:off x="311700" y="1152475"/>
            <a:ext cx="8520600" cy="35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latin typeface="Georgia"/>
              <a:ea typeface="Georgia"/>
              <a:cs typeface="Georgia"/>
              <a:sym typeface="Georgia"/>
            </a:endParaRPr>
          </a:p>
          <a:p>
            <a:pPr marL="0" lvl="0" indent="0" algn="l" rtl="0">
              <a:spcBef>
                <a:spcPts val="1600"/>
              </a:spcBef>
              <a:spcAft>
                <a:spcPts val="0"/>
              </a:spcAft>
              <a:buNone/>
            </a:pPr>
            <a:endParaRPr>
              <a:latin typeface="Georgia"/>
              <a:ea typeface="Georgia"/>
              <a:cs typeface="Georgia"/>
              <a:sym typeface="Georgia"/>
            </a:endParaRPr>
          </a:p>
          <a:p>
            <a:pPr marL="0" lvl="0" indent="0" algn="ctr" rtl="0">
              <a:spcBef>
                <a:spcPts val="1600"/>
              </a:spcBef>
              <a:spcAft>
                <a:spcPts val="1600"/>
              </a:spcAft>
              <a:buNone/>
            </a:pPr>
            <a:r>
              <a:rPr lang="en">
                <a:latin typeface="Georgia"/>
                <a:ea typeface="Georgia"/>
                <a:cs typeface="Georgia"/>
                <a:sym typeface="Georgia"/>
              </a:rPr>
              <a:t>This makes loading graphs expensive when constants are big</a:t>
            </a:r>
            <a:endParaRPr>
              <a:latin typeface="Georgia"/>
              <a:ea typeface="Georgia"/>
              <a:cs typeface="Georgia"/>
              <a:sym typeface="Georgia"/>
            </a:endParaRPr>
          </a:p>
        </p:txBody>
      </p:sp>
      <p:sp>
        <p:nvSpPr>
          <p:cNvPr id="419" name="Google Shape;419;p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What’s wrong with constants?</a:t>
            </a:r>
            <a:endParaRPr b="1">
              <a:latin typeface="Georgia"/>
              <a:ea typeface="Georgia"/>
              <a:cs typeface="Georgia"/>
              <a:sym typeface="Georgia"/>
            </a:endParaRPr>
          </a:p>
        </p:txBody>
      </p:sp>
      <p:sp>
        <p:nvSpPr>
          <p:cNvPr id="420" name="Google Shape;420;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69"/>
          <p:cNvSpPr txBox="1">
            <a:spLocks noGrp="1"/>
          </p:cNvSpPr>
          <p:nvPr>
            <p:ph type="body" idx="1"/>
          </p:nvPr>
        </p:nvSpPr>
        <p:spPr>
          <a:xfrm>
            <a:off x="311700" y="1152475"/>
            <a:ext cx="8520600" cy="35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latin typeface="Georgia"/>
              <a:ea typeface="Georgia"/>
              <a:cs typeface="Georgia"/>
              <a:sym typeface="Georgia"/>
            </a:endParaRPr>
          </a:p>
          <a:p>
            <a:pPr marL="0" lvl="0" indent="0" algn="l" rtl="0">
              <a:spcBef>
                <a:spcPts val="1600"/>
              </a:spcBef>
              <a:spcAft>
                <a:spcPts val="0"/>
              </a:spcAft>
              <a:buNone/>
            </a:pPr>
            <a:endParaRPr>
              <a:latin typeface="Georgia"/>
              <a:ea typeface="Georgia"/>
              <a:cs typeface="Georgia"/>
              <a:sym typeface="Georgia"/>
            </a:endParaRPr>
          </a:p>
          <a:p>
            <a:pPr marL="0" lvl="0" indent="0" algn="ctr" rtl="0">
              <a:spcBef>
                <a:spcPts val="1600"/>
              </a:spcBef>
              <a:spcAft>
                <a:spcPts val="0"/>
              </a:spcAft>
              <a:buNone/>
            </a:pPr>
            <a:r>
              <a:rPr lang="en">
                <a:latin typeface="Georgia"/>
                <a:ea typeface="Georgia"/>
                <a:cs typeface="Georgia"/>
                <a:sym typeface="Georgia"/>
              </a:rPr>
              <a:t>This makes loading graphs expensive when constants are big</a:t>
            </a:r>
            <a:endParaRPr>
              <a:latin typeface="Georgia"/>
              <a:ea typeface="Georgia"/>
              <a:cs typeface="Georgia"/>
              <a:sym typeface="Georgia"/>
            </a:endParaRPr>
          </a:p>
          <a:p>
            <a:pPr marL="0" lvl="0" indent="0" algn="ctr" rtl="0">
              <a:spcBef>
                <a:spcPts val="1600"/>
              </a:spcBef>
              <a:spcAft>
                <a:spcPts val="0"/>
              </a:spcAft>
              <a:buNone/>
            </a:pPr>
            <a:endParaRPr>
              <a:latin typeface="Georgia"/>
              <a:ea typeface="Georgia"/>
              <a:cs typeface="Georgia"/>
              <a:sym typeface="Georgia"/>
            </a:endParaRPr>
          </a:p>
          <a:p>
            <a:pPr marL="0" lvl="0" indent="0" algn="ctr" rtl="0">
              <a:spcBef>
                <a:spcPts val="1600"/>
              </a:spcBef>
              <a:spcAft>
                <a:spcPts val="0"/>
              </a:spcAft>
              <a:buNone/>
            </a:pPr>
            <a:r>
              <a:rPr lang="en">
                <a:latin typeface="Georgia"/>
                <a:ea typeface="Georgia"/>
                <a:cs typeface="Georgia"/>
                <a:sym typeface="Georgia"/>
              </a:rPr>
              <a:t>Only use constants for primitive types.</a:t>
            </a:r>
            <a:endParaRPr>
              <a:latin typeface="Georgia"/>
              <a:ea typeface="Georgia"/>
              <a:cs typeface="Georgia"/>
              <a:sym typeface="Georgia"/>
            </a:endParaRPr>
          </a:p>
          <a:p>
            <a:pPr marL="0" lvl="0" indent="0" algn="ctr" rtl="0">
              <a:spcBef>
                <a:spcPts val="1600"/>
              </a:spcBef>
              <a:spcAft>
                <a:spcPts val="0"/>
              </a:spcAft>
              <a:buNone/>
            </a:pPr>
            <a:r>
              <a:rPr lang="en">
                <a:latin typeface="Georgia"/>
                <a:ea typeface="Georgia"/>
                <a:cs typeface="Georgia"/>
                <a:sym typeface="Georgia"/>
              </a:rPr>
              <a:t>Use variables or readers for more data that requires more memory</a:t>
            </a:r>
            <a:endParaRPr>
              <a:latin typeface="Georgia"/>
              <a:ea typeface="Georgia"/>
              <a:cs typeface="Georgia"/>
              <a:sym typeface="Georgia"/>
            </a:endParaRPr>
          </a:p>
          <a:p>
            <a:pPr marL="0" lvl="0" indent="0" algn="ctr" rtl="0">
              <a:spcBef>
                <a:spcPts val="1600"/>
              </a:spcBef>
              <a:spcAft>
                <a:spcPts val="0"/>
              </a:spcAft>
              <a:buNone/>
            </a:pPr>
            <a:endParaRPr>
              <a:latin typeface="Georgia"/>
              <a:ea typeface="Georgia"/>
              <a:cs typeface="Georgia"/>
              <a:sym typeface="Georgia"/>
            </a:endParaRPr>
          </a:p>
          <a:p>
            <a:pPr marL="0" lvl="0" indent="0" algn="ctr" rtl="0">
              <a:spcBef>
                <a:spcPts val="1600"/>
              </a:spcBef>
              <a:spcAft>
                <a:spcPts val="1600"/>
              </a:spcAft>
              <a:buNone/>
            </a:pPr>
            <a:endParaRPr>
              <a:latin typeface="Georgia"/>
              <a:ea typeface="Georgia"/>
              <a:cs typeface="Georgia"/>
              <a:sym typeface="Georgia"/>
            </a:endParaRPr>
          </a:p>
        </p:txBody>
      </p:sp>
      <p:sp>
        <p:nvSpPr>
          <p:cNvPr id="426" name="Google Shape;426;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What’s wrong with constants?</a:t>
            </a:r>
            <a:endParaRPr b="1">
              <a:latin typeface="Georgia"/>
              <a:ea typeface="Georgia"/>
              <a:cs typeface="Georgia"/>
              <a:sym typeface="Georgia"/>
            </a:endParaRPr>
          </a:p>
        </p:txBody>
      </p:sp>
      <p:sp>
        <p:nvSpPr>
          <p:cNvPr id="427" name="Google Shape;427;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45</a:t>
            </a:fld>
            <a:endParaRPr/>
          </a:p>
        </p:txBody>
      </p:sp>
      <p:sp>
        <p:nvSpPr>
          <p:cNvPr id="428" name="Google Shape;428;p69"/>
          <p:cNvSpPr/>
          <p:nvPr/>
        </p:nvSpPr>
        <p:spPr>
          <a:xfrm rot="5400000">
            <a:off x="4185450" y="2579222"/>
            <a:ext cx="584400" cy="6507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Variables</a:t>
            </a:r>
            <a:endParaRPr b="1">
              <a:latin typeface="Georgia"/>
              <a:ea typeface="Georgia"/>
              <a:cs typeface="Georgia"/>
              <a:sym typeface="Georgia"/>
            </a:endParaRPr>
          </a:p>
        </p:txBody>
      </p:sp>
      <p:sp>
        <p:nvSpPr>
          <p:cNvPr id="434" name="Google Shape;434;p70"/>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latin typeface="Consolas"/>
                <a:ea typeface="Consolas"/>
                <a:cs typeface="Consolas"/>
                <a:sym typeface="Consolas"/>
              </a:rPr>
              <a:t># create variables with tf.Variable</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s = tf.Variable(2, name="scalar") </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m = tf.Variable([[0, 1], [2, 3]], name="matrix") </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p:txBody>
      </p:sp>
      <p:sp>
        <p:nvSpPr>
          <p:cNvPr id="435" name="Google Shape;435;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Variables</a:t>
            </a:r>
            <a:endParaRPr b="1">
              <a:latin typeface="Georgia"/>
              <a:ea typeface="Georgia"/>
              <a:cs typeface="Georgia"/>
              <a:sym typeface="Georgia"/>
            </a:endParaRPr>
          </a:p>
        </p:txBody>
      </p:sp>
      <p:sp>
        <p:nvSpPr>
          <p:cNvPr id="441" name="Google Shape;441;p71"/>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Consolas"/>
                <a:ea typeface="Consolas"/>
                <a:cs typeface="Consolas"/>
                <a:sym typeface="Consolas"/>
              </a:rPr>
              <a:t># create variables with tf.Variable</a:t>
            </a:r>
            <a:endParaRPr sz="1200">
              <a:solidFill>
                <a:schemeClr val="dk1"/>
              </a:solidFill>
              <a:latin typeface="Consolas"/>
              <a:ea typeface="Consolas"/>
              <a:cs typeface="Consolas"/>
              <a:sym typeface="Consolas"/>
            </a:endParaRPr>
          </a:p>
          <a:p>
            <a:pPr marL="0" lvl="0" indent="0" algn="l" rtl="0">
              <a:spcBef>
                <a:spcPts val="0"/>
              </a:spcBef>
              <a:spcAft>
                <a:spcPts val="0"/>
              </a:spcAft>
              <a:buNone/>
            </a:pPr>
            <a:r>
              <a:rPr lang="en" sz="1200">
                <a:solidFill>
                  <a:schemeClr val="dk1"/>
                </a:solidFill>
                <a:latin typeface="Consolas"/>
                <a:ea typeface="Consolas"/>
                <a:cs typeface="Consolas"/>
                <a:sym typeface="Consolas"/>
              </a:rPr>
              <a:t>s = tf.Variable(2, name="scalar") </a:t>
            </a:r>
            <a:endParaRPr sz="1200">
              <a:solidFill>
                <a:schemeClr val="dk1"/>
              </a:solidFill>
              <a:latin typeface="Consolas"/>
              <a:ea typeface="Consolas"/>
              <a:cs typeface="Consolas"/>
              <a:sym typeface="Consolas"/>
            </a:endParaRPr>
          </a:p>
          <a:p>
            <a:pPr marL="0" lvl="0" indent="0" algn="l" rtl="0">
              <a:spcBef>
                <a:spcPts val="0"/>
              </a:spcBef>
              <a:spcAft>
                <a:spcPts val="0"/>
              </a:spcAft>
              <a:buNone/>
            </a:pPr>
            <a:r>
              <a:rPr lang="en" sz="1200">
                <a:solidFill>
                  <a:schemeClr val="dk1"/>
                </a:solidFill>
                <a:latin typeface="Consolas"/>
                <a:ea typeface="Consolas"/>
                <a:cs typeface="Consolas"/>
                <a:sym typeface="Consolas"/>
              </a:rPr>
              <a:t>m = tf.Variable([[0, 1], [2, 3]], name="matrix") </a:t>
            </a:r>
            <a:endParaRPr sz="1200">
              <a:solidFill>
                <a:schemeClr val="dk1"/>
              </a:solidFill>
              <a:latin typeface="Consolas"/>
              <a:ea typeface="Consolas"/>
              <a:cs typeface="Consolas"/>
              <a:sym typeface="Consolas"/>
            </a:endParaRPr>
          </a:p>
          <a:p>
            <a:pPr marL="0" lvl="0" indent="0" algn="l" rtl="0">
              <a:spcBef>
                <a:spcPts val="0"/>
              </a:spcBef>
              <a:spcAft>
                <a:spcPts val="0"/>
              </a:spcAft>
              <a:buNone/>
            </a:pPr>
            <a:r>
              <a:rPr lang="en" sz="1200">
                <a:solidFill>
                  <a:schemeClr val="dk1"/>
                </a:solidFill>
                <a:latin typeface="Consolas"/>
                <a:ea typeface="Consolas"/>
                <a:cs typeface="Consolas"/>
                <a:sym typeface="Consolas"/>
              </a:rPr>
              <a:t>W = tf.Variable(tf.zeros([784,10]))</a:t>
            </a:r>
            <a:endParaRPr sz="1200">
              <a:solidFill>
                <a:schemeClr val="dk1"/>
              </a:solidFill>
              <a:latin typeface="Consolas"/>
              <a:ea typeface="Consolas"/>
              <a:cs typeface="Consolas"/>
              <a:sym typeface="Consolas"/>
            </a:endParaRPr>
          </a:p>
          <a:p>
            <a:pPr marL="0" lvl="0" indent="0" algn="l" rtl="0">
              <a:spcBef>
                <a:spcPts val="0"/>
              </a:spcBef>
              <a:spcAft>
                <a:spcPts val="0"/>
              </a:spcAft>
              <a:buNone/>
            </a:pPr>
            <a:endParaRPr sz="1200">
              <a:solidFill>
                <a:schemeClr val="dk1"/>
              </a:solidFill>
              <a:latin typeface="Consolas"/>
              <a:ea typeface="Consolas"/>
              <a:cs typeface="Consolas"/>
              <a:sym typeface="Consolas"/>
            </a:endParaRPr>
          </a:p>
          <a:p>
            <a:pPr marL="0" lvl="0" indent="0" algn="l" rtl="0">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marL="0" lvl="0" indent="0" algn="l" rtl="0">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marL="0" lvl="0" indent="0" algn="l" rtl="0">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marL="0" lvl="0" indent="0" algn="l" rtl="0">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rgbClr val="FFFFFF"/>
              </a:solidFill>
              <a:latin typeface="Consolas"/>
              <a:ea typeface="Consolas"/>
              <a:cs typeface="Consolas"/>
              <a:sym typeface="Consolas"/>
            </a:endParaRPr>
          </a:p>
        </p:txBody>
      </p:sp>
      <p:sp>
        <p:nvSpPr>
          <p:cNvPr id="442" name="Google Shape;442;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Variables</a:t>
            </a:r>
            <a:endParaRPr b="1">
              <a:latin typeface="Georgia"/>
              <a:ea typeface="Georgia"/>
              <a:cs typeface="Georgia"/>
              <a:sym typeface="Georgia"/>
            </a:endParaRPr>
          </a:p>
        </p:txBody>
      </p:sp>
      <p:sp>
        <p:nvSpPr>
          <p:cNvPr id="448" name="Google Shape;448;p72"/>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latin typeface="Consolas"/>
                <a:ea typeface="Consolas"/>
                <a:cs typeface="Consolas"/>
                <a:sym typeface="Consolas"/>
              </a:rPr>
              <a:t># create variables with tf.Variable</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s = tf.Variable(2, name="scalar") </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m = tf.Variable([[0, 1], [2, 3]], name="matrix") </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a:p>
            <a:pPr marL="0" lvl="0" indent="0" algn="l" rtl="0">
              <a:spcBef>
                <a:spcPts val="0"/>
              </a:spcBef>
              <a:spcAft>
                <a:spcPts val="0"/>
              </a:spcAft>
              <a:buNone/>
            </a:pP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marL="0" lvl="0" indent="0" algn="l" rtl="0">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marL="0" lvl="0" indent="0" algn="l" rtl="0">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marL="0" lvl="0" indent="0" algn="l" rtl="0">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chemeClr val="dk1"/>
              </a:solidFill>
              <a:latin typeface="Consolas"/>
              <a:ea typeface="Consolas"/>
              <a:cs typeface="Consolas"/>
              <a:sym typeface="Consolas"/>
            </a:endParaRPr>
          </a:p>
        </p:txBody>
      </p:sp>
      <p:sp>
        <p:nvSpPr>
          <p:cNvPr id="449" name="Google Shape;449;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48</a:t>
            </a:fld>
            <a:endParaRPr/>
          </a:p>
        </p:txBody>
      </p:sp>
      <p:pic>
        <p:nvPicPr>
          <p:cNvPr id="450" name="Google Shape;450;p72"/>
          <p:cNvPicPr preferRelativeResize="0"/>
          <p:nvPr/>
        </p:nvPicPr>
        <p:blipFill>
          <a:blip r:embed="rId3">
            <a:alphaModFix/>
          </a:blip>
          <a:stretch>
            <a:fillRect/>
          </a:stretch>
        </p:blipFill>
        <p:spPr>
          <a:xfrm>
            <a:off x="7790838" y="1223600"/>
            <a:ext cx="712675" cy="712675"/>
          </a:xfrm>
          <a:prstGeom prst="rect">
            <a:avLst/>
          </a:prstGeom>
          <a:noFill/>
          <a:ln>
            <a:noFill/>
          </a:ln>
        </p:spPr>
      </p:pic>
      <p:pic>
        <p:nvPicPr>
          <p:cNvPr id="451" name="Google Shape;451;p72"/>
          <p:cNvPicPr preferRelativeResize="0"/>
          <p:nvPr/>
        </p:nvPicPr>
        <p:blipFill>
          <a:blip r:embed="rId4">
            <a:alphaModFix/>
          </a:blip>
          <a:stretch>
            <a:fillRect/>
          </a:stretch>
        </p:blipFill>
        <p:spPr>
          <a:xfrm>
            <a:off x="7821900" y="2386225"/>
            <a:ext cx="650550" cy="6505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Variables</a:t>
            </a:r>
            <a:endParaRPr b="1">
              <a:latin typeface="Georgia"/>
              <a:ea typeface="Georgia"/>
              <a:cs typeface="Georgia"/>
              <a:sym typeface="Georgia"/>
            </a:endParaRPr>
          </a:p>
        </p:txBody>
      </p:sp>
      <p:sp>
        <p:nvSpPr>
          <p:cNvPr id="457" name="Google Shape;457;p73"/>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latin typeface="Consolas"/>
                <a:ea typeface="Consolas"/>
                <a:cs typeface="Consolas"/>
                <a:sym typeface="Consolas"/>
              </a:rPr>
              <a:t># create variables with tf.Variable</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s = tf.Variable(2, name="scalar") </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m = tf.Variable([[0, 1], [2, 3]], name="matrix") </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a:p>
            <a:pPr marL="0" lvl="0" indent="0" algn="l" rtl="0">
              <a:spcBef>
                <a:spcPts val="0"/>
              </a:spcBef>
              <a:spcAft>
                <a:spcPts val="0"/>
              </a:spcAft>
              <a:buNone/>
            </a:pP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marL="0" lvl="0" indent="0" algn="l" rtl="0">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marL="0" lvl="0" indent="0" algn="l" rtl="0">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marL="0" lvl="0" indent="0" algn="l" rtl="0">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chemeClr val="dk1"/>
              </a:solidFill>
              <a:latin typeface="Consolas"/>
              <a:ea typeface="Consolas"/>
              <a:cs typeface="Consolas"/>
              <a:sym typeface="Consolas"/>
            </a:endParaRPr>
          </a:p>
        </p:txBody>
      </p:sp>
      <p:sp>
        <p:nvSpPr>
          <p:cNvPr id="458" name="Google Shape;458;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49</a:t>
            </a:fld>
            <a:endParaRPr/>
          </a:p>
        </p:txBody>
      </p:sp>
      <p:sp>
        <p:nvSpPr>
          <p:cNvPr id="459" name="Google Shape;459;p73"/>
          <p:cNvSpPr txBox="1"/>
          <p:nvPr/>
        </p:nvSpPr>
        <p:spPr>
          <a:xfrm>
            <a:off x="5329200" y="1327300"/>
            <a:ext cx="3503100" cy="5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FFFFFF"/>
                </a:solidFill>
                <a:latin typeface="Times New Roman"/>
                <a:ea typeface="Times New Roman"/>
                <a:cs typeface="Times New Roman"/>
                <a:sym typeface="Times New Roman"/>
              </a:rPr>
              <a:t>Why tf.</a:t>
            </a:r>
            <a:r>
              <a:rPr lang="en" sz="2000" b="1">
                <a:solidFill>
                  <a:srgbClr val="FF0000"/>
                </a:solidFill>
                <a:latin typeface="Times New Roman"/>
                <a:ea typeface="Times New Roman"/>
                <a:cs typeface="Times New Roman"/>
                <a:sym typeface="Times New Roman"/>
              </a:rPr>
              <a:t>c</a:t>
            </a:r>
            <a:r>
              <a:rPr lang="en" sz="2000">
                <a:solidFill>
                  <a:srgbClr val="FFFFFF"/>
                </a:solidFill>
                <a:latin typeface="Times New Roman"/>
                <a:ea typeface="Times New Roman"/>
                <a:cs typeface="Times New Roman"/>
                <a:sym typeface="Times New Roman"/>
              </a:rPr>
              <a:t>onstant but tf.</a:t>
            </a:r>
            <a:r>
              <a:rPr lang="en" sz="2000" b="1">
                <a:solidFill>
                  <a:srgbClr val="FF0000"/>
                </a:solidFill>
                <a:latin typeface="Times New Roman"/>
                <a:ea typeface="Times New Roman"/>
                <a:cs typeface="Times New Roman"/>
                <a:sym typeface="Times New Roman"/>
              </a:rPr>
              <a:t>V</a:t>
            </a:r>
            <a:r>
              <a:rPr lang="en" sz="2000">
                <a:solidFill>
                  <a:srgbClr val="FFFFFF"/>
                </a:solidFill>
                <a:latin typeface="Times New Roman"/>
                <a:ea typeface="Times New Roman"/>
                <a:cs typeface="Times New Roman"/>
                <a:sym typeface="Times New Roman"/>
              </a:rPr>
              <a:t>ariable?</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9"/>
          <p:cNvSpPr txBox="1">
            <a:spLocks noGrp="1"/>
          </p:cNvSpPr>
          <p:nvPr>
            <p:ph type="body" idx="1"/>
          </p:nvPr>
        </p:nvSpPr>
        <p:spPr>
          <a:xfrm>
            <a:off x="311700" y="1152475"/>
            <a:ext cx="8520600" cy="35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dk1"/>
                </a:solidFill>
                <a:latin typeface="Consolas"/>
                <a:ea typeface="Consolas"/>
                <a:cs typeface="Consolas"/>
                <a:sym typeface="Consolas"/>
              </a:rPr>
              <a:t>import tensorflow as tf</a:t>
            </a:r>
            <a:endParaRPr sz="1400">
              <a:solidFill>
                <a:schemeClr val="dk1"/>
              </a:solidFill>
              <a:latin typeface="Consolas"/>
              <a:ea typeface="Consolas"/>
              <a:cs typeface="Consolas"/>
              <a:sym typeface="Consolas"/>
            </a:endParaRPr>
          </a:p>
          <a:p>
            <a:pPr marL="0" lvl="0" indent="0" algn="l" rtl="0">
              <a:spcBef>
                <a:spcPts val="1600"/>
              </a:spcBef>
              <a:spcAft>
                <a:spcPts val="0"/>
              </a:spcAft>
              <a:buNone/>
            </a:pPr>
            <a:r>
              <a:rPr lang="en" sz="1400">
                <a:solidFill>
                  <a:schemeClr val="dk1"/>
                </a:solidFill>
                <a:latin typeface="Consolas"/>
                <a:ea typeface="Consolas"/>
                <a:cs typeface="Consolas"/>
                <a:sym typeface="Consolas"/>
              </a:rPr>
              <a:t>a = tf.constant(2)</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b = tf.constant(3)</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x = tf.add(a, b)</a:t>
            </a:r>
            <a:endParaRPr sz="1400">
              <a:solidFill>
                <a:schemeClr val="dk1"/>
              </a:solidFill>
              <a:latin typeface="Consolas"/>
              <a:ea typeface="Consolas"/>
              <a:cs typeface="Consolas"/>
              <a:sym typeface="Consolas"/>
            </a:endParaRPr>
          </a:p>
          <a:p>
            <a:pPr marL="0" lvl="0" indent="0" algn="l" rtl="0">
              <a:spcBef>
                <a:spcPts val="1600"/>
              </a:spcBef>
              <a:spcAft>
                <a:spcPts val="0"/>
              </a:spcAft>
              <a:buNone/>
            </a:pPr>
            <a:r>
              <a:rPr lang="en" sz="1400">
                <a:solidFill>
                  <a:schemeClr val="dk1"/>
                </a:solidFill>
                <a:latin typeface="Consolas"/>
                <a:ea typeface="Consolas"/>
                <a:cs typeface="Consolas"/>
                <a:sym typeface="Consolas"/>
              </a:rPr>
              <a:t>with tf.Session() as sess:</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	print(sess.run(x))</a:t>
            </a:r>
            <a:endParaRPr sz="1400">
              <a:solidFill>
                <a:schemeClr val="dk1"/>
              </a:solidFill>
              <a:latin typeface="Consolas"/>
              <a:ea typeface="Consolas"/>
              <a:cs typeface="Consolas"/>
              <a:sym typeface="Consolas"/>
            </a:endParaRPr>
          </a:p>
          <a:p>
            <a:pPr marL="0" lvl="0" indent="0" algn="l" rtl="0">
              <a:spcBef>
                <a:spcPts val="1600"/>
              </a:spcBef>
              <a:spcAft>
                <a:spcPts val="1600"/>
              </a:spcAft>
              <a:buNone/>
            </a:pPr>
            <a:endParaRPr sz="1400">
              <a:solidFill>
                <a:srgbClr val="FFFFFF"/>
              </a:solidFill>
              <a:latin typeface="Consolas"/>
              <a:ea typeface="Consolas"/>
              <a:cs typeface="Consolas"/>
              <a:sym typeface="Consolas"/>
            </a:endParaRPr>
          </a:p>
        </p:txBody>
      </p:sp>
      <p:sp>
        <p:nvSpPr>
          <p:cNvPr id="128" name="Google Shape;12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Your first TensorFlow program</a:t>
            </a:r>
            <a:endParaRPr b="1">
              <a:latin typeface="Georgia"/>
              <a:ea typeface="Georgia"/>
              <a:cs typeface="Georgia"/>
              <a:sym typeface="Georgia"/>
            </a:endParaRPr>
          </a:p>
        </p:txBody>
      </p:sp>
      <p:sp>
        <p:nvSpPr>
          <p:cNvPr id="129" name="Google Shape;129;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
        <p:nvSpPr>
          <p:cNvPr id="130" name="Google Shape;130;p29"/>
          <p:cNvSpPr txBox="1"/>
          <p:nvPr/>
        </p:nvSpPr>
        <p:spPr>
          <a:xfrm>
            <a:off x="4706500" y="1945050"/>
            <a:ext cx="3765900" cy="15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FFFFFF"/>
                </a:solidFill>
                <a:latin typeface="Consolas"/>
                <a:ea typeface="Consolas"/>
                <a:cs typeface="Consolas"/>
                <a:sym typeface="Consolas"/>
              </a:rPr>
              <a:t>Warning?</a:t>
            </a:r>
            <a:endParaRPr sz="1800" b="1">
              <a:solidFill>
                <a:srgbClr val="FFFFFF"/>
              </a:solidFill>
              <a:latin typeface="Consolas"/>
              <a:ea typeface="Consolas"/>
              <a:cs typeface="Consolas"/>
              <a:sym typeface="Consolas"/>
            </a:endParaRPr>
          </a:p>
          <a:p>
            <a:pPr marL="0" lvl="0" indent="0" algn="l" rtl="0">
              <a:spcBef>
                <a:spcPts val="0"/>
              </a:spcBef>
              <a:spcAft>
                <a:spcPts val="0"/>
              </a:spcAft>
              <a:buNone/>
            </a:pPr>
            <a:r>
              <a:rPr lang="en">
                <a:solidFill>
                  <a:srgbClr val="FFFFFF"/>
                </a:solidFill>
                <a:latin typeface="Consolas"/>
                <a:ea typeface="Consolas"/>
                <a:cs typeface="Consolas"/>
                <a:sym typeface="Consolas"/>
              </a:rPr>
              <a:t>The TensorFlow library wasn't compiled to use SSE4.1 instructions, but these are available on your machine and could speed up CPU computations.</a:t>
            </a:r>
            <a:endParaRPr>
              <a:solidFill>
                <a:srgbClr val="FFFFFF"/>
              </a:solidFill>
              <a:latin typeface="Consolas"/>
              <a:ea typeface="Consolas"/>
              <a:cs typeface="Consolas"/>
              <a:sym typeface="Consolas"/>
            </a:endParaRPr>
          </a:p>
          <a:p>
            <a:pPr marL="0" lvl="0" indent="0" algn="l" rtl="0">
              <a:spcBef>
                <a:spcPts val="0"/>
              </a:spcBef>
              <a:spcAft>
                <a:spcPts val="0"/>
              </a:spcAft>
              <a:buNone/>
            </a:pPr>
            <a:endParaRPr>
              <a:solidFill>
                <a:srgbClr val="FFFFFF"/>
              </a:solidFill>
              <a:latin typeface="Consolas"/>
              <a:ea typeface="Consolas"/>
              <a:cs typeface="Consolas"/>
              <a:sym typeface="Consola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Variables</a:t>
            </a:r>
            <a:endParaRPr b="1">
              <a:latin typeface="Georgia"/>
              <a:ea typeface="Georgia"/>
              <a:cs typeface="Georgia"/>
              <a:sym typeface="Georgia"/>
            </a:endParaRPr>
          </a:p>
        </p:txBody>
      </p:sp>
      <p:sp>
        <p:nvSpPr>
          <p:cNvPr id="465" name="Google Shape;465;p74"/>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FFFFFF"/>
                </a:solidFill>
                <a:latin typeface="Consolas"/>
                <a:ea typeface="Consolas"/>
                <a:cs typeface="Consolas"/>
                <a:sym typeface="Consolas"/>
              </a:rPr>
              <a:t># create variables with tf.Variable</a:t>
            </a:r>
            <a:endParaRPr sz="1200" dirty="0">
              <a:solidFill>
                <a:srgbClr val="FFFFFF"/>
              </a:solidFill>
              <a:latin typeface="Consolas"/>
              <a:ea typeface="Consolas"/>
              <a:cs typeface="Consolas"/>
              <a:sym typeface="Consolas"/>
            </a:endParaRPr>
          </a:p>
          <a:p>
            <a:pPr marL="0" lvl="0" indent="0" algn="l" rtl="0">
              <a:spcBef>
                <a:spcPts val="0"/>
              </a:spcBef>
              <a:spcAft>
                <a:spcPts val="0"/>
              </a:spcAft>
              <a:buNone/>
            </a:pPr>
            <a:r>
              <a:rPr lang="en" sz="1200" dirty="0">
                <a:solidFill>
                  <a:srgbClr val="FFFFFF"/>
                </a:solidFill>
                <a:latin typeface="Consolas"/>
                <a:ea typeface="Consolas"/>
                <a:cs typeface="Consolas"/>
                <a:sym typeface="Consolas"/>
              </a:rPr>
              <a:t>s = tf.Variable(2, name="scalar") </a:t>
            </a:r>
            <a:endParaRPr sz="1200" dirty="0">
              <a:solidFill>
                <a:srgbClr val="FFFFFF"/>
              </a:solidFill>
              <a:latin typeface="Consolas"/>
              <a:ea typeface="Consolas"/>
              <a:cs typeface="Consolas"/>
              <a:sym typeface="Consolas"/>
            </a:endParaRPr>
          </a:p>
          <a:p>
            <a:pPr marL="0" lvl="0" indent="0" algn="l" rtl="0">
              <a:spcBef>
                <a:spcPts val="0"/>
              </a:spcBef>
              <a:spcAft>
                <a:spcPts val="0"/>
              </a:spcAft>
              <a:buNone/>
            </a:pPr>
            <a:r>
              <a:rPr lang="en" sz="1200" dirty="0">
                <a:solidFill>
                  <a:srgbClr val="FFFFFF"/>
                </a:solidFill>
                <a:latin typeface="Consolas"/>
                <a:ea typeface="Consolas"/>
                <a:cs typeface="Consolas"/>
                <a:sym typeface="Consolas"/>
              </a:rPr>
              <a:t>m = tf.Variable([[0, 1], [2, 3]], name="matrix") </a:t>
            </a:r>
            <a:endParaRPr sz="1200" dirty="0">
              <a:solidFill>
                <a:srgbClr val="FFFFFF"/>
              </a:solidFill>
              <a:latin typeface="Consolas"/>
              <a:ea typeface="Consolas"/>
              <a:cs typeface="Consolas"/>
              <a:sym typeface="Consolas"/>
            </a:endParaRPr>
          </a:p>
          <a:p>
            <a:pPr marL="0" lvl="0" indent="0" algn="l" rtl="0">
              <a:spcBef>
                <a:spcPts val="0"/>
              </a:spcBef>
              <a:spcAft>
                <a:spcPts val="0"/>
              </a:spcAft>
              <a:buNone/>
            </a:pPr>
            <a:r>
              <a:rPr lang="en" sz="1200" dirty="0">
                <a:solidFill>
                  <a:srgbClr val="FFFFFF"/>
                </a:solidFill>
                <a:latin typeface="Consolas"/>
                <a:ea typeface="Consolas"/>
                <a:cs typeface="Consolas"/>
                <a:sym typeface="Consolas"/>
              </a:rPr>
              <a:t>W = tf.Variable(tf.zeros([784,10]))</a:t>
            </a:r>
            <a:endParaRPr sz="1200" dirty="0">
              <a:solidFill>
                <a:srgbClr val="FFFFFF"/>
              </a:solidFill>
              <a:latin typeface="Consolas"/>
              <a:ea typeface="Consolas"/>
              <a:cs typeface="Consolas"/>
              <a:sym typeface="Consolas"/>
            </a:endParaRPr>
          </a:p>
          <a:p>
            <a:pPr marL="0" lvl="0" indent="0" algn="l" rtl="0">
              <a:spcBef>
                <a:spcPts val="0"/>
              </a:spcBef>
              <a:spcAft>
                <a:spcPts val="0"/>
              </a:spcAft>
              <a:buNone/>
            </a:pPr>
            <a:endParaRPr sz="1200" dirty="0">
              <a:solidFill>
                <a:srgbClr val="FFFFFF"/>
              </a:solidFill>
              <a:latin typeface="Consolas"/>
              <a:ea typeface="Consolas"/>
              <a:cs typeface="Consolas"/>
              <a:sym typeface="Consolas"/>
            </a:endParaRPr>
          </a:p>
          <a:p>
            <a:pPr marL="0" lvl="0" indent="0" algn="l" rtl="0">
              <a:spcBef>
                <a:spcPts val="0"/>
              </a:spcBef>
              <a:spcAft>
                <a:spcPts val="0"/>
              </a:spcAft>
              <a:buNone/>
            </a:pPr>
            <a:r>
              <a:rPr lang="en" sz="1200" dirty="0">
                <a:solidFill>
                  <a:srgbClr val="FF0000"/>
                </a:solidFill>
                <a:latin typeface="Consolas"/>
                <a:ea typeface="Consolas"/>
                <a:cs typeface="Consolas"/>
                <a:sym typeface="Consolas"/>
              </a:rPr>
              <a:t># create variables with tf.get_variable</a:t>
            </a:r>
            <a:endParaRPr sz="1200" dirty="0">
              <a:solidFill>
                <a:srgbClr val="FF0000"/>
              </a:solidFill>
              <a:latin typeface="Consolas"/>
              <a:ea typeface="Consolas"/>
              <a:cs typeface="Consolas"/>
              <a:sym typeface="Consolas"/>
            </a:endParaRPr>
          </a:p>
          <a:p>
            <a:pPr marL="0" lvl="0" indent="0" algn="l" rtl="0">
              <a:spcBef>
                <a:spcPts val="0"/>
              </a:spcBef>
              <a:spcAft>
                <a:spcPts val="0"/>
              </a:spcAft>
              <a:buNone/>
            </a:pPr>
            <a:r>
              <a:rPr lang="en" sz="1200" dirty="0">
                <a:solidFill>
                  <a:srgbClr val="FF0000"/>
                </a:solidFill>
                <a:latin typeface="Consolas"/>
                <a:ea typeface="Consolas"/>
                <a:cs typeface="Consolas"/>
                <a:sym typeface="Consolas"/>
              </a:rPr>
              <a:t>s = tf.get_variable("scalar", initializer=tf.constant(2)) </a:t>
            </a:r>
            <a:endParaRPr sz="1200" dirty="0">
              <a:solidFill>
                <a:srgbClr val="FF0000"/>
              </a:solidFill>
              <a:latin typeface="Consolas"/>
              <a:ea typeface="Consolas"/>
              <a:cs typeface="Consolas"/>
              <a:sym typeface="Consolas"/>
            </a:endParaRPr>
          </a:p>
          <a:p>
            <a:pPr marL="0" lvl="0" indent="0" algn="l" rtl="0">
              <a:spcBef>
                <a:spcPts val="0"/>
              </a:spcBef>
              <a:spcAft>
                <a:spcPts val="0"/>
              </a:spcAft>
              <a:buNone/>
            </a:pPr>
            <a:r>
              <a:rPr lang="en" sz="1200" dirty="0">
                <a:solidFill>
                  <a:srgbClr val="FF0000"/>
                </a:solidFill>
                <a:latin typeface="Consolas"/>
                <a:ea typeface="Consolas"/>
                <a:cs typeface="Consolas"/>
                <a:sym typeface="Consolas"/>
              </a:rPr>
              <a:t>m = tf.get_variable("matrix", initializer=tf.constant([[0, 1], [2, 3]]))</a:t>
            </a:r>
            <a:endParaRPr sz="1200" dirty="0">
              <a:solidFill>
                <a:srgbClr val="FF0000"/>
              </a:solidFill>
              <a:latin typeface="Consolas"/>
              <a:ea typeface="Consolas"/>
              <a:cs typeface="Consolas"/>
              <a:sym typeface="Consolas"/>
            </a:endParaRPr>
          </a:p>
          <a:p>
            <a:pPr marL="0" lvl="0" indent="0" algn="l" rtl="0">
              <a:spcBef>
                <a:spcPts val="0"/>
              </a:spcBef>
              <a:spcAft>
                <a:spcPts val="0"/>
              </a:spcAft>
              <a:buNone/>
            </a:pPr>
            <a:r>
              <a:rPr lang="en" sz="1200" dirty="0">
                <a:solidFill>
                  <a:srgbClr val="FF0000"/>
                </a:solidFill>
                <a:latin typeface="Consolas"/>
                <a:ea typeface="Consolas"/>
                <a:cs typeface="Consolas"/>
                <a:sym typeface="Consolas"/>
              </a:rPr>
              <a:t>W = tf.get_variable("big_matrix", shape=(784, 10), initializer=tf.zeros_initializer())</a:t>
            </a:r>
            <a:endParaRPr sz="1200" dirty="0">
              <a:solidFill>
                <a:srgbClr val="FF0000"/>
              </a:solidFill>
              <a:latin typeface="Consolas"/>
              <a:ea typeface="Consolas"/>
              <a:cs typeface="Consolas"/>
              <a:sym typeface="Consolas"/>
            </a:endParaRPr>
          </a:p>
        </p:txBody>
      </p:sp>
      <p:sp>
        <p:nvSpPr>
          <p:cNvPr id="466" name="Google Shape;466;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50</a:t>
            </a:fld>
            <a:endParaRPr/>
          </a:p>
        </p:txBody>
      </p:sp>
      <p:sp>
        <p:nvSpPr>
          <p:cNvPr id="467" name="Google Shape;467;p74"/>
          <p:cNvSpPr txBox="1"/>
          <p:nvPr/>
        </p:nvSpPr>
        <p:spPr>
          <a:xfrm>
            <a:off x="5184150" y="1285725"/>
            <a:ext cx="3959700" cy="85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FFFFFF"/>
                </a:solidFill>
                <a:latin typeface="Times New Roman"/>
                <a:ea typeface="Times New Roman"/>
                <a:cs typeface="Times New Roman"/>
                <a:sym typeface="Times New Roman"/>
              </a:rPr>
              <a:t>tf.constant is an op</a:t>
            </a:r>
            <a:endParaRPr sz="2000" dirty="0">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r>
              <a:rPr lang="en" sz="2000" dirty="0">
                <a:solidFill>
                  <a:schemeClr val="dk1"/>
                </a:solidFill>
                <a:latin typeface="Times New Roman"/>
                <a:ea typeface="Times New Roman"/>
                <a:cs typeface="Times New Roman"/>
                <a:sym typeface="Times New Roman"/>
              </a:rPr>
              <a:t>tf.Variable is a class with many ops</a:t>
            </a:r>
            <a:endParaRPr sz="2000" dirty="0">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endParaRPr sz="2000" dirty="0">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endParaRPr sz="2000" dirty="0">
              <a:solidFill>
                <a:srgbClr val="FFFFFF"/>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tf.Variable class</a:t>
            </a:r>
            <a:endParaRPr b="1">
              <a:latin typeface="Georgia"/>
              <a:ea typeface="Georgia"/>
              <a:cs typeface="Georgia"/>
              <a:sym typeface="Georgia"/>
            </a:endParaRPr>
          </a:p>
        </p:txBody>
      </p:sp>
      <p:sp>
        <p:nvSpPr>
          <p:cNvPr id="473" name="Google Shape;473;p75"/>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marL="0" lvl="0" indent="0" algn="l" rtl="0">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marL="0" lvl="0" indent="0" algn="l" rtl="0">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marL="0" lvl="0" indent="0" algn="l" rtl="0">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rgbClr val="FFFFFF"/>
              </a:solidFill>
              <a:latin typeface="Consolas"/>
              <a:ea typeface="Consolas"/>
              <a:cs typeface="Consolas"/>
              <a:sym typeface="Consolas"/>
            </a:endParaRPr>
          </a:p>
        </p:txBody>
      </p:sp>
      <p:sp>
        <p:nvSpPr>
          <p:cNvPr id="474" name="Google Shape;474;p75"/>
          <p:cNvSpPr txBox="1"/>
          <p:nvPr/>
        </p:nvSpPr>
        <p:spPr>
          <a:xfrm>
            <a:off x="370525" y="2521225"/>
            <a:ext cx="3147300" cy="204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FFFFFF"/>
                </a:solidFill>
                <a:latin typeface="Times New Roman"/>
                <a:ea typeface="Times New Roman"/>
                <a:cs typeface="Times New Roman"/>
                <a:sym typeface="Times New Roman"/>
              </a:rPr>
              <a:t>tf.Variable holds several ops:</a:t>
            </a:r>
            <a:endParaRPr sz="1600" b="1">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x = tf.Variable(...) </a:t>
            </a:r>
            <a:endParaRPr sz="1200">
              <a:solidFill>
                <a:srgbClr val="FFFFFF"/>
              </a:solidFill>
              <a:latin typeface="Consolas"/>
              <a:ea typeface="Consolas"/>
              <a:cs typeface="Consolas"/>
              <a:sym typeface="Consolas"/>
            </a:endParaRPr>
          </a:p>
          <a:p>
            <a:pPr marL="0" lvl="0" indent="0" algn="l" rtl="0">
              <a:spcBef>
                <a:spcPts val="0"/>
              </a:spcBef>
              <a:spcAft>
                <a:spcPts val="0"/>
              </a:spcAft>
              <a:buNone/>
            </a:pP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chemeClr val="dk1"/>
                </a:solidFill>
                <a:latin typeface="Consolas"/>
                <a:ea typeface="Consolas"/>
                <a:cs typeface="Consolas"/>
                <a:sym typeface="Consolas"/>
              </a:rPr>
              <a:t>x.initializer # init op</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x.value() # read op</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chemeClr val="dk1"/>
                </a:solidFill>
                <a:latin typeface="Consolas"/>
                <a:ea typeface="Consolas"/>
                <a:cs typeface="Consolas"/>
                <a:sym typeface="Consolas"/>
              </a:rPr>
              <a:t>x.assign(...) # write op</a:t>
            </a:r>
            <a:endParaRPr sz="1200">
              <a:solidFill>
                <a:schemeClr val="dk1"/>
              </a:solidFill>
              <a:latin typeface="Consolas"/>
              <a:ea typeface="Consolas"/>
              <a:cs typeface="Consolas"/>
              <a:sym typeface="Consolas"/>
            </a:endParaRPr>
          </a:p>
          <a:p>
            <a:pPr marL="0" lvl="0" indent="0" algn="l" rtl="0">
              <a:spcBef>
                <a:spcPts val="0"/>
              </a:spcBef>
              <a:spcAft>
                <a:spcPts val="0"/>
              </a:spcAft>
              <a:buNone/>
            </a:pPr>
            <a:r>
              <a:rPr lang="en" sz="1200">
                <a:solidFill>
                  <a:schemeClr val="dk1"/>
                </a:solidFill>
                <a:latin typeface="Consolas"/>
                <a:ea typeface="Consolas"/>
                <a:cs typeface="Consolas"/>
                <a:sym typeface="Consolas"/>
              </a:rPr>
              <a:t>x.assign_add(...) # and more</a:t>
            </a:r>
            <a:endParaRPr sz="1200">
              <a:solidFill>
                <a:srgbClr val="FFFFFF"/>
              </a:solidFill>
              <a:latin typeface="Consolas"/>
              <a:ea typeface="Consolas"/>
              <a:cs typeface="Consolas"/>
              <a:sym typeface="Consolas"/>
            </a:endParaRPr>
          </a:p>
        </p:txBody>
      </p:sp>
      <p:sp>
        <p:nvSpPr>
          <p:cNvPr id="475" name="Google Shape;475;p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7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tf.Variable class</a:t>
            </a:r>
            <a:endParaRPr b="1">
              <a:latin typeface="Georgia"/>
              <a:ea typeface="Georgia"/>
              <a:cs typeface="Georgia"/>
              <a:sym typeface="Georgia"/>
            </a:endParaRPr>
          </a:p>
        </p:txBody>
      </p:sp>
      <p:sp>
        <p:nvSpPr>
          <p:cNvPr id="481" name="Google Shape;481;p76"/>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marL="0" lvl="0" indent="0" algn="l" rtl="0">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marL="0" lvl="0" indent="0" algn="l" rtl="0">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marL="0" lvl="0" indent="0" algn="l" rtl="0">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chemeClr val="dk1"/>
              </a:solidFill>
              <a:latin typeface="Consolas"/>
              <a:ea typeface="Consolas"/>
              <a:cs typeface="Consolas"/>
              <a:sym typeface="Consolas"/>
            </a:endParaRPr>
          </a:p>
          <a:p>
            <a:pPr marL="0" lvl="0" indent="0" algn="l" rtl="0">
              <a:spcBef>
                <a:spcPts val="0"/>
              </a:spcBef>
              <a:spcAft>
                <a:spcPts val="0"/>
              </a:spcAft>
              <a:buNone/>
            </a:pPr>
            <a:endParaRPr sz="1200">
              <a:solidFill>
                <a:schemeClr val="dk1"/>
              </a:solidFill>
              <a:latin typeface="Consolas"/>
              <a:ea typeface="Consolas"/>
              <a:cs typeface="Consolas"/>
              <a:sym typeface="Consolas"/>
            </a:endParaRPr>
          </a:p>
          <a:p>
            <a:pPr marL="0" lvl="0" indent="0" algn="l" rtl="0">
              <a:spcBef>
                <a:spcPts val="0"/>
              </a:spcBef>
              <a:spcAft>
                <a:spcPts val="0"/>
              </a:spcAft>
              <a:buNone/>
            </a:pPr>
            <a:r>
              <a:rPr lang="en" sz="1200">
                <a:solidFill>
                  <a:schemeClr val="dk1"/>
                </a:solidFill>
                <a:latin typeface="Consolas"/>
                <a:ea typeface="Consolas"/>
                <a:cs typeface="Consolas"/>
                <a:sym typeface="Consolas"/>
              </a:rPr>
              <a:t>with tf.Session() as sess:</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print(sess.run(W))   &gt;&gt; </a:t>
            </a:r>
            <a:r>
              <a:rPr lang="en" sz="1400">
                <a:solidFill>
                  <a:srgbClr val="FF0000"/>
                </a:solidFill>
                <a:latin typeface="Times New Roman"/>
                <a:ea typeface="Times New Roman"/>
                <a:cs typeface="Times New Roman"/>
                <a:sym typeface="Times New Roman"/>
              </a:rPr>
              <a:t>FailedPreconditionError: Attempting to use uninitialized value Variable</a:t>
            </a:r>
            <a:endParaRPr sz="1200">
              <a:solidFill>
                <a:srgbClr val="FF0000"/>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chemeClr val="dk1"/>
              </a:solidFill>
              <a:latin typeface="Consolas"/>
              <a:ea typeface="Consolas"/>
              <a:cs typeface="Consolas"/>
              <a:sym typeface="Consolas"/>
            </a:endParaRPr>
          </a:p>
        </p:txBody>
      </p:sp>
      <p:sp>
        <p:nvSpPr>
          <p:cNvPr id="482" name="Google Shape;482;p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7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You have to </a:t>
            </a:r>
            <a:r>
              <a:rPr lang="en" b="1" u="sng">
                <a:latin typeface="Georgia"/>
                <a:ea typeface="Georgia"/>
                <a:cs typeface="Georgia"/>
                <a:sym typeface="Georgia"/>
              </a:rPr>
              <a:t>initialize</a:t>
            </a:r>
            <a:r>
              <a:rPr lang="en" b="1">
                <a:latin typeface="Georgia"/>
                <a:ea typeface="Georgia"/>
                <a:cs typeface="Georgia"/>
                <a:sym typeface="Georgia"/>
              </a:rPr>
              <a:t> your variables</a:t>
            </a:r>
            <a:endParaRPr b="1">
              <a:latin typeface="Georgia"/>
              <a:ea typeface="Georgia"/>
              <a:cs typeface="Georgia"/>
              <a:sym typeface="Georgia"/>
            </a:endParaRPr>
          </a:p>
        </p:txBody>
      </p:sp>
      <p:sp>
        <p:nvSpPr>
          <p:cNvPr id="488" name="Google Shape;488;p77"/>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Georgia"/>
                <a:ea typeface="Georgia"/>
                <a:cs typeface="Georgia"/>
                <a:sym typeface="Georgia"/>
              </a:rPr>
              <a:t>The easiest way is initializing all variables at once:</a:t>
            </a:r>
            <a:endParaRPr sz="1100">
              <a:solidFill>
                <a:schemeClr val="dk1"/>
              </a:solidFill>
              <a:latin typeface="Georgia"/>
              <a:ea typeface="Georgia"/>
              <a:cs typeface="Georgia"/>
              <a:sym typeface="Georgia"/>
            </a:endParaRPr>
          </a:p>
          <a:p>
            <a:pPr marL="0" lvl="0" indent="0" algn="l" rtl="0">
              <a:spcBef>
                <a:spcPts val="0"/>
              </a:spcBef>
              <a:spcAft>
                <a:spcPts val="0"/>
              </a:spcAft>
              <a:buNone/>
            </a:pPr>
            <a:r>
              <a:rPr lang="en" sz="1200">
                <a:solidFill>
                  <a:schemeClr val="dk1"/>
                </a:solidFill>
                <a:latin typeface="Consolas"/>
                <a:ea typeface="Consolas"/>
                <a:cs typeface="Consolas"/>
                <a:sym typeface="Consolas"/>
              </a:rPr>
              <a:t>with tf.Session() as sess:</a:t>
            </a:r>
            <a:endParaRPr sz="1200">
              <a:solidFill>
                <a:schemeClr val="dk1"/>
              </a:solidFill>
              <a:latin typeface="Consolas"/>
              <a:ea typeface="Consolas"/>
              <a:cs typeface="Consolas"/>
              <a:sym typeface="Consolas"/>
            </a:endParaRPr>
          </a:p>
          <a:p>
            <a:pPr marL="0" lvl="0" indent="0" algn="l" rtl="0">
              <a:spcBef>
                <a:spcPts val="0"/>
              </a:spcBef>
              <a:spcAft>
                <a:spcPts val="0"/>
              </a:spcAft>
              <a:buNone/>
            </a:pPr>
            <a:r>
              <a:rPr lang="en" sz="1200">
                <a:solidFill>
                  <a:schemeClr val="dk1"/>
                </a:solidFill>
                <a:latin typeface="Consolas"/>
                <a:ea typeface="Consolas"/>
                <a:cs typeface="Consolas"/>
                <a:sym typeface="Consolas"/>
              </a:rPr>
              <a:t>	sess.run(tf.global_variables_initializer())</a:t>
            </a:r>
            <a:endParaRPr sz="1400">
              <a:solidFill>
                <a:schemeClr val="dk1"/>
              </a:solidFill>
              <a:latin typeface="Georgia"/>
              <a:ea typeface="Georgia"/>
              <a:cs typeface="Georgia"/>
              <a:sym typeface="Georgia"/>
            </a:endParaRPr>
          </a:p>
          <a:p>
            <a:pPr marL="0" lvl="0" indent="0" algn="l" rtl="0">
              <a:spcBef>
                <a:spcPts val="0"/>
              </a:spcBef>
              <a:spcAft>
                <a:spcPts val="1600"/>
              </a:spcAft>
              <a:buNone/>
            </a:pPr>
            <a:endParaRPr sz="1400">
              <a:latin typeface="Georgia"/>
              <a:ea typeface="Georgia"/>
              <a:cs typeface="Georgia"/>
              <a:sym typeface="Georgia"/>
            </a:endParaRPr>
          </a:p>
        </p:txBody>
      </p:sp>
      <p:sp>
        <p:nvSpPr>
          <p:cNvPr id="489" name="Google Shape;489;p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53</a:t>
            </a:fld>
            <a:endParaRPr/>
          </a:p>
        </p:txBody>
      </p:sp>
      <p:sp>
        <p:nvSpPr>
          <p:cNvPr id="490" name="Google Shape;490;p77"/>
          <p:cNvSpPr txBox="1"/>
          <p:nvPr/>
        </p:nvSpPr>
        <p:spPr>
          <a:xfrm>
            <a:off x="4562575" y="2758225"/>
            <a:ext cx="3503100" cy="5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Times New Roman"/>
                <a:ea typeface="Times New Roman"/>
                <a:cs typeface="Times New Roman"/>
                <a:sym typeface="Times New Roman"/>
              </a:rPr>
              <a:t>Initializer is an op. You need to execute it within the context of a session</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You have to </a:t>
            </a:r>
            <a:r>
              <a:rPr lang="en" b="1" u="sng">
                <a:latin typeface="Georgia"/>
                <a:ea typeface="Georgia"/>
                <a:cs typeface="Georgia"/>
                <a:sym typeface="Georgia"/>
              </a:rPr>
              <a:t>initialize</a:t>
            </a:r>
            <a:r>
              <a:rPr lang="en" b="1">
                <a:latin typeface="Georgia"/>
                <a:ea typeface="Georgia"/>
                <a:cs typeface="Georgia"/>
                <a:sym typeface="Georgia"/>
              </a:rPr>
              <a:t> your variables</a:t>
            </a:r>
            <a:endParaRPr b="1">
              <a:latin typeface="Georgia"/>
              <a:ea typeface="Georgia"/>
              <a:cs typeface="Georgia"/>
              <a:sym typeface="Georgia"/>
            </a:endParaRPr>
          </a:p>
        </p:txBody>
      </p:sp>
      <p:sp>
        <p:nvSpPr>
          <p:cNvPr id="496" name="Google Shape;496;p78"/>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Georgia"/>
                <a:ea typeface="Georgia"/>
                <a:cs typeface="Georgia"/>
                <a:sym typeface="Georgia"/>
              </a:rPr>
              <a:t>The easiest way is initializing all variables at once:</a:t>
            </a:r>
            <a:endParaRPr sz="1100">
              <a:solidFill>
                <a:schemeClr val="dk1"/>
              </a:solidFill>
              <a:latin typeface="Georgia"/>
              <a:ea typeface="Georgia"/>
              <a:cs typeface="Georgia"/>
              <a:sym typeface="Georgia"/>
            </a:endParaRPr>
          </a:p>
          <a:p>
            <a:pPr marL="0" lvl="0" indent="0" algn="l" rtl="0">
              <a:spcBef>
                <a:spcPts val="0"/>
              </a:spcBef>
              <a:spcAft>
                <a:spcPts val="0"/>
              </a:spcAft>
              <a:buNone/>
            </a:pPr>
            <a:r>
              <a:rPr lang="en" sz="1200">
                <a:solidFill>
                  <a:schemeClr val="dk1"/>
                </a:solidFill>
                <a:latin typeface="Consolas"/>
                <a:ea typeface="Consolas"/>
                <a:cs typeface="Consolas"/>
                <a:sym typeface="Consolas"/>
              </a:rPr>
              <a:t>with tf.Session() as sess:</a:t>
            </a:r>
            <a:endParaRPr sz="1200">
              <a:solidFill>
                <a:schemeClr val="dk1"/>
              </a:solidFill>
              <a:latin typeface="Consolas"/>
              <a:ea typeface="Consolas"/>
              <a:cs typeface="Consolas"/>
              <a:sym typeface="Consolas"/>
            </a:endParaRPr>
          </a:p>
          <a:p>
            <a:pPr marL="0" lvl="0" indent="0" algn="l" rtl="0">
              <a:spcBef>
                <a:spcPts val="0"/>
              </a:spcBef>
              <a:spcAft>
                <a:spcPts val="0"/>
              </a:spcAft>
              <a:buNone/>
            </a:pPr>
            <a:r>
              <a:rPr lang="en" sz="1200">
                <a:solidFill>
                  <a:schemeClr val="dk1"/>
                </a:solidFill>
                <a:latin typeface="Consolas"/>
                <a:ea typeface="Consolas"/>
                <a:cs typeface="Consolas"/>
                <a:sym typeface="Consolas"/>
              </a:rPr>
              <a:t>	sess.run(tf.global_variables_initializer())</a:t>
            </a:r>
            <a:endParaRPr sz="1200">
              <a:solidFill>
                <a:schemeClr val="dk1"/>
              </a:solidFill>
              <a:latin typeface="Consolas"/>
              <a:ea typeface="Consolas"/>
              <a:cs typeface="Consolas"/>
              <a:sym typeface="Consolas"/>
            </a:endParaRPr>
          </a:p>
          <a:p>
            <a:pPr marL="0" lvl="0" indent="0" algn="l" rtl="0">
              <a:spcBef>
                <a:spcPts val="0"/>
              </a:spcBef>
              <a:spcAft>
                <a:spcPts val="0"/>
              </a:spcAft>
              <a:buNone/>
            </a:pPr>
            <a:endParaRPr sz="1100">
              <a:solidFill>
                <a:schemeClr val="dk1"/>
              </a:solidFill>
              <a:latin typeface="Georgia"/>
              <a:ea typeface="Georgia"/>
              <a:cs typeface="Georgia"/>
              <a:sym typeface="Georgia"/>
            </a:endParaRPr>
          </a:p>
          <a:p>
            <a:pPr marL="0" lvl="0" indent="0" algn="l" rtl="0">
              <a:spcBef>
                <a:spcPts val="0"/>
              </a:spcBef>
              <a:spcAft>
                <a:spcPts val="0"/>
              </a:spcAft>
              <a:buNone/>
            </a:pPr>
            <a:r>
              <a:rPr lang="en" sz="1400">
                <a:latin typeface="Georgia"/>
                <a:ea typeface="Georgia"/>
                <a:cs typeface="Georgia"/>
                <a:sym typeface="Georgia"/>
              </a:rPr>
              <a:t>Initialize only a subset of variables:</a:t>
            </a:r>
            <a:endParaRPr sz="1200">
              <a:solidFill>
                <a:schemeClr val="dk1"/>
              </a:solidFill>
              <a:latin typeface="Consolas"/>
              <a:ea typeface="Consolas"/>
              <a:cs typeface="Consolas"/>
              <a:sym typeface="Consolas"/>
            </a:endParaRPr>
          </a:p>
          <a:p>
            <a:pPr marL="0" lvl="0" indent="0" algn="l" rtl="0">
              <a:spcBef>
                <a:spcPts val="0"/>
              </a:spcBef>
              <a:spcAft>
                <a:spcPts val="0"/>
              </a:spcAft>
              <a:buNone/>
            </a:pPr>
            <a:r>
              <a:rPr lang="en" sz="1200">
                <a:solidFill>
                  <a:schemeClr val="dk1"/>
                </a:solidFill>
                <a:latin typeface="Consolas"/>
                <a:ea typeface="Consolas"/>
                <a:cs typeface="Consolas"/>
                <a:sym typeface="Consolas"/>
              </a:rPr>
              <a:t>with tf.Session() as sess:</a:t>
            </a:r>
            <a:endParaRPr sz="1200">
              <a:solidFill>
                <a:schemeClr val="dk1"/>
              </a:solidFill>
              <a:latin typeface="Consolas"/>
              <a:ea typeface="Consolas"/>
              <a:cs typeface="Consolas"/>
              <a:sym typeface="Consolas"/>
            </a:endParaRPr>
          </a:p>
          <a:p>
            <a:pPr marL="0" lvl="0" indent="0" algn="l" rtl="0">
              <a:spcBef>
                <a:spcPts val="0"/>
              </a:spcBef>
              <a:spcAft>
                <a:spcPts val="0"/>
              </a:spcAft>
              <a:buNone/>
            </a:pPr>
            <a:r>
              <a:rPr lang="en" sz="1200">
                <a:solidFill>
                  <a:schemeClr val="dk1"/>
                </a:solidFill>
                <a:latin typeface="Consolas"/>
                <a:ea typeface="Consolas"/>
                <a:cs typeface="Consolas"/>
                <a:sym typeface="Consolas"/>
              </a:rPr>
              <a:t>	sess.run(tf.variables_initializer([a, b]))</a:t>
            </a:r>
            <a:endParaRPr sz="1400">
              <a:solidFill>
                <a:schemeClr val="dk1"/>
              </a:solidFill>
              <a:latin typeface="Georgia"/>
              <a:ea typeface="Georgia"/>
              <a:cs typeface="Georgia"/>
              <a:sym typeface="Georgia"/>
            </a:endParaRPr>
          </a:p>
          <a:p>
            <a:pPr marL="0" lvl="0" indent="0" algn="l" rtl="0">
              <a:spcBef>
                <a:spcPts val="0"/>
              </a:spcBef>
              <a:spcAft>
                <a:spcPts val="1600"/>
              </a:spcAft>
              <a:buNone/>
            </a:pPr>
            <a:endParaRPr sz="1400">
              <a:latin typeface="Georgia"/>
              <a:ea typeface="Georgia"/>
              <a:cs typeface="Georgia"/>
              <a:sym typeface="Georgia"/>
            </a:endParaRPr>
          </a:p>
        </p:txBody>
      </p:sp>
      <p:sp>
        <p:nvSpPr>
          <p:cNvPr id="497" name="Google Shape;497;p7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You have to </a:t>
            </a:r>
            <a:r>
              <a:rPr lang="en" b="1" u="sng">
                <a:latin typeface="Georgia"/>
                <a:ea typeface="Georgia"/>
                <a:cs typeface="Georgia"/>
                <a:sym typeface="Georgia"/>
              </a:rPr>
              <a:t>initialize</a:t>
            </a:r>
            <a:r>
              <a:rPr lang="en" b="1">
                <a:latin typeface="Georgia"/>
                <a:ea typeface="Georgia"/>
                <a:cs typeface="Georgia"/>
                <a:sym typeface="Georgia"/>
              </a:rPr>
              <a:t> your variables</a:t>
            </a:r>
            <a:endParaRPr b="1">
              <a:latin typeface="Georgia"/>
              <a:ea typeface="Georgia"/>
              <a:cs typeface="Georgia"/>
              <a:sym typeface="Georgia"/>
            </a:endParaRPr>
          </a:p>
        </p:txBody>
      </p:sp>
      <p:sp>
        <p:nvSpPr>
          <p:cNvPr id="503" name="Google Shape;503;p79"/>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Georgia"/>
                <a:ea typeface="Georgia"/>
                <a:cs typeface="Georgia"/>
                <a:sym typeface="Georgia"/>
              </a:rPr>
              <a:t>The easiest way is initializing all variables at once:</a:t>
            </a:r>
            <a:endParaRPr sz="1100">
              <a:solidFill>
                <a:srgbClr val="FFFFFF"/>
              </a:solidFill>
              <a:latin typeface="Georgia"/>
              <a:ea typeface="Georgia"/>
              <a:cs typeface="Georgia"/>
              <a:sym typeface="Georgia"/>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tf.global_variables_initializer()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marL="0" lvl="0" indent="0" algn="l" rtl="0">
              <a:spcBef>
                <a:spcPts val="0"/>
              </a:spcBef>
              <a:spcAft>
                <a:spcPts val="0"/>
              </a:spcAft>
              <a:buNone/>
            </a:pPr>
            <a:endParaRPr sz="1100">
              <a:solidFill>
                <a:srgbClr val="FFFFFF"/>
              </a:solidFill>
              <a:latin typeface="Georgia"/>
              <a:ea typeface="Georgia"/>
              <a:cs typeface="Georgia"/>
              <a:sym typeface="Georgia"/>
            </a:endParaRPr>
          </a:p>
          <a:p>
            <a:pPr marL="0" lvl="0" indent="0" algn="l" rtl="0">
              <a:spcBef>
                <a:spcPts val="0"/>
              </a:spcBef>
              <a:spcAft>
                <a:spcPts val="0"/>
              </a:spcAft>
              <a:buNone/>
            </a:pPr>
            <a:r>
              <a:rPr lang="en" sz="1400">
                <a:latin typeface="Georgia"/>
                <a:ea typeface="Georgia"/>
                <a:cs typeface="Georgia"/>
                <a:sym typeface="Georgia"/>
              </a:rPr>
              <a:t>Initialize only a subset of variables:</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tf.variables_initializer([a, b])</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marL="0" lvl="0" indent="0" algn="l" rtl="0">
              <a:spcBef>
                <a:spcPts val="0"/>
              </a:spcBef>
              <a:spcAft>
                <a:spcPts val="0"/>
              </a:spcAft>
              <a:buNone/>
            </a:pPr>
            <a:endParaRPr sz="1100">
              <a:solidFill>
                <a:srgbClr val="FFFFFF"/>
              </a:solidFill>
              <a:latin typeface="Georgia"/>
              <a:ea typeface="Georgia"/>
              <a:cs typeface="Georgia"/>
              <a:sym typeface="Georgia"/>
            </a:endParaRPr>
          </a:p>
          <a:p>
            <a:pPr marL="0" lvl="0" indent="0" algn="l" rtl="0">
              <a:spcBef>
                <a:spcPts val="0"/>
              </a:spcBef>
              <a:spcAft>
                <a:spcPts val="0"/>
              </a:spcAft>
              <a:buNone/>
            </a:pPr>
            <a:r>
              <a:rPr lang="en" sz="1400">
                <a:latin typeface="Georgia"/>
                <a:ea typeface="Georgia"/>
                <a:cs typeface="Georgia"/>
                <a:sym typeface="Georgia"/>
              </a:rPr>
              <a:t>Initialize a single variable</a:t>
            </a:r>
            <a:endParaRPr sz="1400">
              <a:solidFill>
                <a:srgbClr val="FFFFFF"/>
              </a:solidFill>
              <a:latin typeface="Georgia"/>
              <a:ea typeface="Georgia"/>
              <a:cs typeface="Georgia"/>
              <a:sym typeface="Georgia"/>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	sess.run(W.initializer)</a:t>
            </a:r>
            <a:endParaRPr sz="1400">
              <a:solidFill>
                <a:srgbClr val="FFFFFF"/>
              </a:solidFill>
              <a:latin typeface="Georgia"/>
              <a:ea typeface="Georgia"/>
              <a:cs typeface="Georgia"/>
              <a:sym typeface="Georgia"/>
            </a:endParaRPr>
          </a:p>
        </p:txBody>
      </p:sp>
      <p:sp>
        <p:nvSpPr>
          <p:cNvPr id="504" name="Google Shape;504;p7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8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Eval() a variable</a:t>
            </a:r>
            <a:endParaRPr b="1">
              <a:latin typeface="Georgia"/>
              <a:ea typeface="Georgia"/>
              <a:cs typeface="Georgia"/>
              <a:sym typeface="Georgia"/>
            </a:endParaRPr>
          </a:p>
        </p:txBody>
      </p:sp>
      <p:sp>
        <p:nvSpPr>
          <p:cNvPr id="510" name="Google Shape;510;p80"/>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latin typeface="Consolas"/>
                <a:ea typeface="Consolas"/>
                <a:cs typeface="Consolas"/>
                <a:sym typeface="Consolas"/>
              </a:rPr>
              <a:t># W is a random 700 x 100 variable object</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W = tf.Variable(tf.truncated_normal([700, 10]))</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	sess.run(W.initializer)</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	print(W)</a:t>
            </a:r>
            <a:endParaRPr sz="1200">
              <a:solidFill>
                <a:srgbClr val="FFFFFF"/>
              </a:solidFill>
              <a:latin typeface="Consolas"/>
              <a:ea typeface="Consolas"/>
              <a:cs typeface="Consolas"/>
              <a:sym typeface="Consolas"/>
            </a:endParaRPr>
          </a:p>
          <a:p>
            <a:pPr marL="0" lvl="0" indent="0" algn="l" rtl="0">
              <a:spcBef>
                <a:spcPts val="0"/>
              </a:spcBef>
              <a:spcAft>
                <a:spcPts val="0"/>
              </a:spcAft>
              <a:buNone/>
            </a:pP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&gt;&gt; Tensor("Variable/read:0", shape=(700, 10), dtype=float32)</a:t>
            </a:r>
            <a:endParaRPr sz="1200">
              <a:solidFill>
                <a:srgbClr val="FFFFFF"/>
              </a:solidFill>
              <a:latin typeface="Consolas"/>
              <a:ea typeface="Consolas"/>
              <a:cs typeface="Consolas"/>
              <a:sym typeface="Consolas"/>
            </a:endParaRPr>
          </a:p>
        </p:txBody>
      </p:sp>
      <p:sp>
        <p:nvSpPr>
          <p:cNvPr id="511" name="Google Shape;511;p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8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Eval() a variable</a:t>
            </a:r>
            <a:endParaRPr b="1">
              <a:latin typeface="Georgia"/>
              <a:ea typeface="Georgia"/>
              <a:cs typeface="Georgia"/>
              <a:sym typeface="Georgia"/>
            </a:endParaRPr>
          </a:p>
        </p:txBody>
      </p:sp>
      <p:sp>
        <p:nvSpPr>
          <p:cNvPr id="517" name="Google Shape;517;p81"/>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FFFFFF"/>
                </a:solidFill>
                <a:latin typeface="Consolas"/>
                <a:ea typeface="Consolas"/>
                <a:cs typeface="Consolas"/>
                <a:sym typeface="Consolas"/>
              </a:rPr>
              <a:t># W is a random 700 x 100 variable object</a:t>
            </a:r>
            <a:endParaRPr sz="1200" dirty="0">
              <a:solidFill>
                <a:srgbClr val="FFFFFF"/>
              </a:solidFill>
              <a:latin typeface="Consolas"/>
              <a:ea typeface="Consolas"/>
              <a:cs typeface="Consolas"/>
              <a:sym typeface="Consolas"/>
            </a:endParaRPr>
          </a:p>
          <a:p>
            <a:pPr marL="0" lvl="0" indent="0" algn="l" rtl="0">
              <a:spcBef>
                <a:spcPts val="0"/>
              </a:spcBef>
              <a:spcAft>
                <a:spcPts val="0"/>
              </a:spcAft>
              <a:buNone/>
            </a:pPr>
            <a:r>
              <a:rPr lang="en" sz="1200" dirty="0">
                <a:solidFill>
                  <a:srgbClr val="FFFFFF"/>
                </a:solidFill>
                <a:latin typeface="Consolas"/>
                <a:ea typeface="Consolas"/>
                <a:cs typeface="Consolas"/>
                <a:sym typeface="Consolas"/>
              </a:rPr>
              <a:t>W = tf.Variable(tf.truncated_normal([700, 10]))</a:t>
            </a:r>
            <a:endParaRPr sz="1200" dirty="0">
              <a:solidFill>
                <a:srgbClr val="FFFFFF"/>
              </a:solidFill>
              <a:latin typeface="Consolas"/>
              <a:ea typeface="Consolas"/>
              <a:cs typeface="Consolas"/>
              <a:sym typeface="Consolas"/>
            </a:endParaRPr>
          </a:p>
          <a:p>
            <a:pPr marL="0" lvl="0" indent="0" algn="l" rtl="0">
              <a:spcBef>
                <a:spcPts val="0"/>
              </a:spcBef>
              <a:spcAft>
                <a:spcPts val="0"/>
              </a:spcAft>
              <a:buNone/>
            </a:pPr>
            <a:r>
              <a:rPr lang="en" sz="1200" dirty="0">
                <a:solidFill>
                  <a:srgbClr val="FFFFFF"/>
                </a:solidFill>
                <a:latin typeface="Consolas"/>
                <a:ea typeface="Consolas"/>
                <a:cs typeface="Consolas"/>
                <a:sym typeface="Consolas"/>
              </a:rPr>
              <a:t>with tf.Session() as sess:</a:t>
            </a:r>
            <a:endParaRPr sz="1200" dirty="0">
              <a:solidFill>
                <a:srgbClr val="FFFFFF"/>
              </a:solidFill>
              <a:latin typeface="Consolas"/>
              <a:ea typeface="Consolas"/>
              <a:cs typeface="Consolas"/>
              <a:sym typeface="Consolas"/>
            </a:endParaRPr>
          </a:p>
          <a:p>
            <a:pPr marL="0" lvl="0" indent="0" algn="l" rtl="0">
              <a:spcBef>
                <a:spcPts val="0"/>
              </a:spcBef>
              <a:spcAft>
                <a:spcPts val="0"/>
              </a:spcAft>
              <a:buNone/>
            </a:pPr>
            <a:r>
              <a:rPr lang="en" sz="1200" dirty="0">
                <a:solidFill>
                  <a:srgbClr val="FFFFFF"/>
                </a:solidFill>
                <a:latin typeface="Consolas"/>
                <a:ea typeface="Consolas"/>
                <a:cs typeface="Consolas"/>
                <a:sym typeface="Consolas"/>
              </a:rPr>
              <a:t>	sess.run(W.initializer)</a:t>
            </a:r>
            <a:endParaRPr sz="1200" dirty="0">
              <a:solidFill>
                <a:srgbClr val="FFFFFF"/>
              </a:solidFill>
              <a:latin typeface="Consolas"/>
              <a:ea typeface="Consolas"/>
              <a:cs typeface="Consolas"/>
              <a:sym typeface="Consolas"/>
            </a:endParaRPr>
          </a:p>
          <a:p>
            <a:pPr marL="0" lvl="0" indent="0" algn="l" rtl="0">
              <a:spcBef>
                <a:spcPts val="0"/>
              </a:spcBef>
              <a:spcAft>
                <a:spcPts val="0"/>
              </a:spcAft>
              <a:buNone/>
            </a:pPr>
            <a:r>
              <a:rPr lang="en" sz="1200" dirty="0">
                <a:solidFill>
                  <a:srgbClr val="FFFFFF"/>
                </a:solidFill>
                <a:latin typeface="Consolas"/>
                <a:ea typeface="Consolas"/>
                <a:cs typeface="Consolas"/>
                <a:sym typeface="Consolas"/>
              </a:rPr>
              <a:t>	print(</a:t>
            </a:r>
            <a:r>
              <a:rPr lang="en" sz="1200" dirty="0">
                <a:solidFill>
                  <a:srgbClr val="FFFFFF"/>
                </a:solidFill>
                <a:highlight>
                  <a:schemeClr val="accent3"/>
                </a:highlight>
                <a:latin typeface="Consolas"/>
                <a:ea typeface="Consolas"/>
                <a:cs typeface="Consolas"/>
                <a:sym typeface="Consolas"/>
              </a:rPr>
              <a:t>W.eval()</a:t>
            </a:r>
            <a:r>
              <a:rPr lang="en" sz="1200" b="1" dirty="0">
                <a:solidFill>
                  <a:srgbClr val="FFFFFF"/>
                </a:solidFill>
                <a:latin typeface="Consolas"/>
                <a:ea typeface="Consolas"/>
                <a:cs typeface="Consolas"/>
                <a:sym typeface="Consolas"/>
              </a:rPr>
              <a:t>)				# Similar to print(sess.run(W))</a:t>
            </a:r>
            <a:endParaRPr sz="1200" b="1" dirty="0">
              <a:solidFill>
                <a:srgbClr val="FFFFFF"/>
              </a:solidFill>
              <a:latin typeface="Consolas"/>
              <a:ea typeface="Consolas"/>
              <a:cs typeface="Consolas"/>
              <a:sym typeface="Consolas"/>
            </a:endParaRPr>
          </a:p>
          <a:p>
            <a:pPr marL="0" lvl="0" indent="0" algn="l" rtl="0">
              <a:spcBef>
                <a:spcPts val="0"/>
              </a:spcBef>
              <a:spcAft>
                <a:spcPts val="0"/>
              </a:spcAft>
              <a:buNone/>
            </a:pPr>
            <a:endParaRPr sz="1200" dirty="0">
              <a:solidFill>
                <a:srgbClr val="FFFFFF"/>
              </a:solidFill>
              <a:latin typeface="Consolas"/>
              <a:ea typeface="Consolas"/>
              <a:cs typeface="Consolas"/>
              <a:sym typeface="Consolas"/>
            </a:endParaRPr>
          </a:p>
          <a:p>
            <a:pPr marL="0" lvl="0" indent="0" algn="l" rtl="0">
              <a:spcBef>
                <a:spcPts val="0"/>
              </a:spcBef>
              <a:spcAft>
                <a:spcPts val="0"/>
              </a:spcAft>
              <a:buNone/>
            </a:pPr>
            <a:r>
              <a:rPr lang="en" sz="1200" dirty="0">
                <a:solidFill>
                  <a:srgbClr val="FFFFFF"/>
                </a:solidFill>
                <a:latin typeface="Consolas"/>
                <a:ea typeface="Consolas"/>
                <a:cs typeface="Consolas"/>
                <a:sym typeface="Consolas"/>
              </a:rPr>
              <a:t>&gt;&gt; </a:t>
            </a:r>
            <a:r>
              <a:rPr lang="en" sz="1100" dirty="0">
                <a:solidFill>
                  <a:srgbClr val="FFFFFF"/>
                </a:solidFill>
                <a:latin typeface="Consolas"/>
                <a:ea typeface="Consolas"/>
                <a:cs typeface="Consolas"/>
                <a:sym typeface="Consolas"/>
              </a:rPr>
              <a:t>[[-0.76781619 -0.67020458  1.15333688 ..., -0.98434633 -1.25692499</a:t>
            </a:r>
            <a:endParaRPr sz="1100" dirty="0">
              <a:solidFill>
                <a:srgbClr val="FFFFFF"/>
              </a:solidFill>
              <a:latin typeface="Consolas"/>
              <a:ea typeface="Consolas"/>
              <a:cs typeface="Consolas"/>
              <a:sym typeface="Consolas"/>
            </a:endParaRPr>
          </a:p>
          <a:p>
            <a:pPr marL="0" lvl="0" indent="0" algn="l" rtl="0">
              <a:spcBef>
                <a:spcPts val="0"/>
              </a:spcBef>
              <a:spcAft>
                <a:spcPts val="0"/>
              </a:spcAft>
              <a:buNone/>
            </a:pPr>
            <a:r>
              <a:rPr lang="en" sz="1100" dirty="0">
                <a:solidFill>
                  <a:srgbClr val="FFFFFF"/>
                </a:solidFill>
                <a:latin typeface="Consolas"/>
                <a:ea typeface="Consolas"/>
                <a:cs typeface="Consolas"/>
                <a:sym typeface="Consolas"/>
              </a:rPr>
              <a:t>  -0.90904623]</a:t>
            </a:r>
            <a:endParaRPr sz="1100" dirty="0">
              <a:solidFill>
                <a:srgbClr val="FFFFFF"/>
              </a:solidFill>
              <a:latin typeface="Consolas"/>
              <a:ea typeface="Consolas"/>
              <a:cs typeface="Consolas"/>
              <a:sym typeface="Consolas"/>
            </a:endParaRPr>
          </a:p>
          <a:p>
            <a:pPr marL="0" lvl="0" indent="0" algn="l" rtl="0">
              <a:spcBef>
                <a:spcPts val="0"/>
              </a:spcBef>
              <a:spcAft>
                <a:spcPts val="0"/>
              </a:spcAft>
              <a:buNone/>
            </a:pPr>
            <a:r>
              <a:rPr lang="en" sz="1100" dirty="0">
                <a:solidFill>
                  <a:srgbClr val="FFFFFF"/>
                </a:solidFill>
                <a:latin typeface="Consolas"/>
                <a:ea typeface="Consolas"/>
                <a:cs typeface="Consolas"/>
                <a:sym typeface="Consolas"/>
              </a:rPr>
              <a:t> [-0.36763489 -0.65037876 -1.52936983 ...,  0.19320194 -0.38379928</a:t>
            </a:r>
            <a:endParaRPr sz="1100" dirty="0">
              <a:solidFill>
                <a:srgbClr val="FFFFFF"/>
              </a:solidFill>
              <a:latin typeface="Consolas"/>
              <a:ea typeface="Consolas"/>
              <a:cs typeface="Consolas"/>
              <a:sym typeface="Consolas"/>
            </a:endParaRPr>
          </a:p>
          <a:p>
            <a:pPr marL="0" lvl="0" indent="0" algn="l" rtl="0">
              <a:spcBef>
                <a:spcPts val="0"/>
              </a:spcBef>
              <a:spcAft>
                <a:spcPts val="0"/>
              </a:spcAft>
              <a:buNone/>
            </a:pPr>
            <a:r>
              <a:rPr lang="en" sz="1100" dirty="0">
                <a:solidFill>
                  <a:srgbClr val="FFFFFF"/>
                </a:solidFill>
                <a:latin typeface="Consolas"/>
                <a:ea typeface="Consolas"/>
                <a:cs typeface="Consolas"/>
                <a:sym typeface="Consolas"/>
              </a:rPr>
              <a:t>   0.44387451]</a:t>
            </a:r>
            <a:endParaRPr sz="1100" dirty="0">
              <a:solidFill>
                <a:srgbClr val="FFFFFF"/>
              </a:solidFill>
              <a:latin typeface="Consolas"/>
              <a:ea typeface="Consolas"/>
              <a:cs typeface="Consolas"/>
              <a:sym typeface="Consolas"/>
            </a:endParaRPr>
          </a:p>
          <a:p>
            <a:pPr marL="0" lvl="0" indent="0" algn="l" rtl="0">
              <a:spcBef>
                <a:spcPts val="0"/>
              </a:spcBef>
              <a:spcAft>
                <a:spcPts val="0"/>
              </a:spcAft>
              <a:buNone/>
            </a:pPr>
            <a:r>
              <a:rPr lang="en" sz="1100" dirty="0">
                <a:solidFill>
                  <a:srgbClr val="FFFFFF"/>
                </a:solidFill>
                <a:latin typeface="Consolas"/>
                <a:ea typeface="Consolas"/>
                <a:cs typeface="Consolas"/>
                <a:sym typeface="Consolas"/>
              </a:rPr>
              <a:t> [ 0.12510735 -0.82649058  0.4321366  ..., -0.3816964   0.70466036</a:t>
            </a:r>
            <a:endParaRPr sz="1100" dirty="0">
              <a:solidFill>
                <a:srgbClr val="FFFFFF"/>
              </a:solidFill>
              <a:latin typeface="Consolas"/>
              <a:ea typeface="Consolas"/>
              <a:cs typeface="Consolas"/>
              <a:sym typeface="Consolas"/>
            </a:endParaRPr>
          </a:p>
          <a:p>
            <a:pPr marL="0" lvl="0" indent="0" algn="l" rtl="0">
              <a:spcBef>
                <a:spcPts val="0"/>
              </a:spcBef>
              <a:spcAft>
                <a:spcPts val="0"/>
              </a:spcAft>
              <a:buNone/>
            </a:pPr>
            <a:r>
              <a:rPr lang="en" sz="1100" dirty="0">
                <a:solidFill>
                  <a:srgbClr val="FFFFFF"/>
                </a:solidFill>
                <a:latin typeface="Consolas"/>
                <a:ea typeface="Consolas"/>
                <a:cs typeface="Consolas"/>
                <a:sym typeface="Consolas"/>
              </a:rPr>
              <a:t>   1.33211911]</a:t>
            </a:r>
            <a:endParaRPr sz="1100" dirty="0">
              <a:solidFill>
                <a:srgbClr val="FFFFFF"/>
              </a:solidFill>
              <a:latin typeface="Consolas"/>
              <a:ea typeface="Consolas"/>
              <a:cs typeface="Consolas"/>
              <a:sym typeface="Consolas"/>
            </a:endParaRPr>
          </a:p>
          <a:p>
            <a:pPr marL="0" lvl="0" indent="0" algn="l" rtl="0">
              <a:spcBef>
                <a:spcPts val="0"/>
              </a:spcBef>
              <a:spcAft>
                <a:spcPts val="0"/>
              </a:spcAft>
              <a:buNone/>
            </a:pPr>
            <a:r>
              <a:rPr lang="en" sz="1100" dirty="0">
                <a:solidFill>
                  <a:srgbClr val="FFFFFF"/>
                </a:solidFill>
                <a:latin typeface="Consolas"/>
                <a:ea typeface="Consolas"/>
                <a:cs typeface="Consolas"/>
                <a:sym typeface="Consolas"/>
              </a:rPr>
              <a:t> ..., </a:t>
            </a:r>
            <a:endParaRPr sz="1100" dirty="0">
              <a:solidFill>
                <a:srgbClr val="FFFFFF"/>
              </a:solidFill>
              <a:latin typeface="Consolas"/>
              <a:ea typeface="Consolas"/>
              <a:cs typeface="Consolas"/>
              <a:sym typeface="Consolas"/>
            </a:endParaRPr>
          </a:p>
          <a:p>
            <a:pPr marL="0" lvl="0" indent="0" algn="l" rtl="0">
              <a:spcBef>
                <a:spcPts val="0"/>
              </a:spcBef>
              <a:spcAft>
                <a:spcPts val="0"/>
              </a:spcAft>
              <a:buNone/>
            </a:pPr>
            <a:r>
              <a:rPr lang="en" sz="1100" dirty="0">
                <a:solidFill>
                  <a:srgbClr val="FFFFFF"/>
                </a:solidFill>
                <a:latin typeface="Consolas"/>
                <a:ea typeface="Consolas"/>
                <a:cs typeface="Consolas"/>
                <a:sym typeface="Consolas"/>
              </a:rPr>
              <a:t> [ 0.9203397  -0.99590844  0.76853162 ..., -0.74290705  0.37568584</a:t>
            </a:r>
            <a:endParaRPr sz="1100" dirty="0">
              <a:solidFill>
                <a:srgbClr val="FFFFFF"/>
              </a:solidFill>
              <a:latin typeface="Consolas"/>
              <a:ea typeface="Consolas"/>
              <a:cs typeface="Consolas"/>
              <a:sym typeface="Consolas"/>
            </a:endParaRPr>
          </a:p>
          <a:p>
            <a:pPr marL="0" lvl="0" indent="0" algn="l" rtl="0">
              <a:spcBef>
                <a:spcPts val="0"/>
              </a:spcBef>
              <a:spcAft>
                <a:spcPts val="0"/>
              </a:spcAft>
              <a:buNone/>
            </a:pPr>
            <a:r>
              <a:rPr lang="en" sz="1100" dirty="0">
                <a:solidFill>
                  <a:srgbClr val="FFFFFF"/>
                </a:solidFill>
                <a:latin typeface="Consolas"/>
                <a:ea typeface="Consolas"/>
                <a:cs typeface="Consolas"/>
                <a:sym typeface="Consolas"/>
              </a:rPr>
              <a:t>   0.64072722]</a:t>
            </a:r>
            <a:endParaRPr sz="1100" dirty="0">
              <a:solidFill>
                <a:srgbClr val="FFFFFF"/>
              </a:solidFill>
              <a:latin typeface="Consolas"/>
              <a:ea typeface="Consolas"/>
              <a:cs typeface="Consolas"/>
              <a:sym typeface="Consolas"/>
            </a:endParaRPr>
          </a:p>
          <a:p>
            <a:pPr marL="0" lvl="0" indent="0" algn="l" rtl="0">
              <a:spcBef>
                <a:spcPts val="0"/>
              </a:spcBef>
              <a:spcAft>
                <a:spcPts val="0"/>
              </a:spcAft>
              <a:buNone/>
            </a:pPr>
            <a:r>
              <a:rPr lang="en" sz="1100" dirty="0">
                <a:solidFill>
                  <a:srgbClr val="FFFFFF"/>
                </a:solidFill>
                <a:latin typeface="Consolas"/>
                <a:ea typeface="Consolas"/>
                <a:cs typeface="Consolas"/>
                <a:sym typeface="Consolas"/>
              </a:rPr>
              <a:t> [-0.12753558  0.52571583  1.03265858 ...,  0.59978199 -0.91293705</a:t>
            </a:r>
            <a:endParaRPr sz="1100" dirty="0">
              <a:solidFill>
                <a:srgbClr val="FFFFFF"/>
              </a:solidFill>
              <a:latin typeface="Consolas"/>
              <a:ea typeface="Consolas"/>
              <a:cs typeface="Consolas"/>
              <a:sym typeface="Consolas"/>
            </a:endParaRPr>
          </a:p>
          <a:p>
            <a:pPr marL="0" lvl="0" indent="0" algn="l" rtl="0">
              <a:spcBef>
                <a:spcPts val="0"/>
              </a:spcBef>
              <a:spcAft>
                <a:spcPts val="0"/>
              </a:spcAft>
              <a:buNone/>
            </a:pPr>
            <a:r>
              <a:rPr lang="en" sz="1100" dirty="0">
                <a:solidFill>
                  <a:srgbClr val="FFFFFF"/>
                </a:solidFill>
                <a:latin typeface="Consolas"/>
                <a:ea typeface="Consolas"/>
                <a:cs typeface="Consolas"/>
                <a:sym typeface="Consolas"/>
              </a:rPr>
              <a:t>  -0.02646019]</a:t>
            </a:r>
            <a:endParaRPr sz="1100" dirty="0">
              <a:solidFill>
                <a:srgbClr val="FFFFFF"/>
              </a:solidFill>
              <a:latin typeface="Consolas"/>
              <a:ea typeface="Consolas"/>
              <a:cs typeface="Consolas"/>
              <a:sym typeface="Consolas"/>
            </a:endParaRPr>
          </a:p>
          <a:p>
            <a:pPr marL="0" lvl="0" indent="0" algn="l" rtl="0">
              <a:spcBef>
                <a:spcPts val="0"/>
              </a:spcBef>
              <a:spcAft>
                <a:spcPts val="0"/>
              </a:spcAft>
              <a:buNone/>
            </a:pPr>
            <a:r>
              <a:rPr lang="en" sz="1100" dirty="0">
                <a:solidFill>
                  <a:srgbClr val="FFFFFF"/>
                </a:solidFill>
                <a:latin typeface="Consolas"/>
                <a:ea typeface="Consolas"/>
                <a:cs typeface="Consolas"/>
                <a:sym typeface="Consolas"/>
              </a:rPr>
              <a:t> [ 0.19076447 -0.62968266 -1.97970271 ..., -1.48389161  0.68170643</a:t>
            </a:r>
            <a:endParaRPr sz="1100" dirty="0">
              <a:solidFill>
                <a:srgbClr val="FFFFFF"/>
              </a:solidFill>
              <a:latin typeface="Consolas"/>
              <a:ea typeface="Consolas"/>
              <a:cs typeface="Consolas"/>
              <a:sym typeface="Consolas"/>
            </a:endParaRPr>
          </a:p>
          <a:p>
            <a:pPr marL="0" lvl="0" indent="0" algn="l" rtl="0">
              <a:spcBef>
                <a:spcPts val="0"/>
              </a:spcBef>
              <a:spcAft>
                <a:spcPts val="0"/>
              </a:spcAft>
              <a:buNone/>
            </a:pPr>
            <a:r>
              <a:rPr lang="en" sz="1100" dirty="0">
                <a:solidFill>
                  <a:srgbClr val="FFFFFF"/>
                </a:solidFill>
                <a:latin typeface="Consolas"/>
                <a:ea typeface="Consolas"/>
                <a:cs typeface="Consolas"/>
                <a:sym typeface="Consolas"/>
              </a:rPr>
              <a:t>   1.46369624]]</a:t>
            </a:r>
            <a:endParaRPr sz="1100" dirty="0">
              <a:solidFill>
                <a:srgbClr val="FFFFFF"/>
              </a:solidFill>
              <a:latin typeface="Consolas"/>
              <a:ea typeface="Consolas"/>
              <a:cs typeface="Consolas"/>
              <a:sym typeface="Consolas"/>
            </a:endParaRPr>
          </a:p>
          <a:p>
            <a:pPr marL="0" lvl="0" indent="0" algn="l" rtl="0">
              <a:spcBef>
                <a:spcPts val="0"/>
              </a:spcBef>
              <a:spcAft>
                <a:spcPts val="0"/>
              </a:spcAft>
              <a:buNone/>
            </a:pPr>
            <a:endParaRPr sz="1200" dirty="0">
              <a:solidFill>
                <a:srgbClr val="FFFFFF"/>
              </a:solidFill>
              <a:latin typeface="Consolas"/>
              <a:ea typeface="Consolas"/>
              <a:cs typeface="Consolas"/>
              <a:sym typeface="Consolas"/>
            </a:endParaRPr>
          </a:p>
        </p:txBody>
      </p:sp>
      <p:sp>
        <p:nvSpPr>
          <p:cNvPr id="518" name="Google Shape;518;p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8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tf.Variable.assign()</a:t>
            </a:r>
            <a:endParaRPr b="1">
              <a:latin typeface="Georgia"/>
              <a:ea typeface="Georgia"/>
              <a:cs typeface="Georgia"/>
              <a:sym typeface="Georgia"/>
            </a:endParaRPr>
          </a:p>
        </p:txBody>
      </p:sp>
      <p:sp>
        <p:nvSpPr>
          <p:cNvPr id="524" name="Google Shape;524;p82"/>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marL="0" lvl="0" indent="0" algn="l" rtl="0">
              <a:spcBef>
                <a:spcPts val="0"/>
              </a:spcBef>
              <a:spcAft>
                <a:spcPts val="0"/>
              </a:spcAft>
              <a:buNone/>
            </a:pPr>
            <a:r>
              <a:rPr lang="en" sz="1400">
                <a:solidFill>
                  <a:srgbClr val="FFFFFF"/>
                </a:solidFill>
                <a:latin typeface="Consolas"/>
                <a:ea typeface="Consolas"/>
                <a:cs typeface="Consolas"/>
                <a:sym typeface="Consolas"/>
              </a:rPr>
              <a:t>W.assign(100)</a:t>
            </a:r>
            <a:endParaRPr sz="1400">
              <a:solidFill>
                <a:srgbClr val="FFFFFF"/>
              </a:solidFill>
              <a:latin typeface="Consolas"/>
              <a:ea typeface="Consolas"/>
              <a:cs typeface="Consolas"/>
              <a:sym typeface="Consolas"/>
            </a:endParaRPr>
          </a:p>
          <a:p>
            <a:pPr marL="0" lvl="0" indent="0" algn="l" rtl="0">
              <a:spcBef>
                <a:spcPts val="0"/>
              </a:spcBef>
              <a:spcAft>
                <a:spcPts val="0"/>
              </a:spcAft>
              <a:buNone/>
            </a:pPr>
            <a:r>
              <a:rPr lang="en" sz="1400">
                <a:solidFill>
                  <a:srgbClr val="FFFFFF"/>
                </a:solidFill>
                <a:latin typeface="Consolas"/>
                <a:ea typeface="Consolas"/>
                <a:cs typeface="Consolas"/>
                <a:sym typeface="Consolas"/>
              </a:rPr>
              <a:t>with tf.Session() as sess:</a:t>
            </a:r>
            <a:endParaRPr sz="1400">
              <a:solidFill>
                <a:srgbClr val="FFFFFF"/>
              </a:solidFill>
              <a:latin typeface="Consolas"/>
              <a:ea typeface="Consolas"/>
              <a:cs typeface="Consolas"/>
              <a:sym typeface="Consolas"/>
            </a:endParaRPr>
          </a:p>
          <a:p>
            <a:pPr marL="0" lvl="0" indent="0" algn="l" rtl="0">
              <a:spcBef>
                <a:spcPts val="0"/>
              </a:spcBef>
              <a:spcAft>
                <a:spcPts val="0"/>
              </a:spcAft>
              <a:buNone/>
            </a:pPr>
            <a:r>
              <a:rPr lang="en" sz="1400">
                <a:solidFill>
                  <a:srgbClr val="FFFFFF"/>
                </a:solidFill>
                <a:latin typeface="Consolas"/>
                <a:ea typeface="Consolas"/>
                <a:cs typeface="Consolas"/>
                <a:sym typeface="Consolas"/>
              </a:rPr>
              <a:t>	sess.run(W.initializer)</a:t>
            </a:r>
            <a:endParaRPr sz="1400">
              <a:solidFill>
                <a:srgbClr val="FFFFFF"/>
              </a:solidFill>
              <a:latin typeface="Consolas"/>
              <a:ea typeface="Consolas"/>
              <a:cs typeface="Consolas"/>
              <a:sym typeface="Consolas"/>
            </a:endParaRPr>
          </a:p>
          <a:p>
            <a:pPr marL="0" lvl="0" indent="0" algn="l" rtl="0">
              <a:spcBef>
                <a:spcPts val="0"/>
              </a:spcBef>
              <a:spcAft>
                <a:spcPts val="0"/>
              </a:spcAft>
              <a:buNone/>
            </a:pPr>
            <a:r>
              <a:rPr lang="en" sz="1400">
                <a:solidFill>
                  <a:srgbClr val="FFFFFF"/>
                </a:solidFill>
                <a:latin typeface="Consolas"/>
                <a:ea typeface="Consolas"/>
                <a:cs typeface="Consolas"/>
                <a:sym typeface="Consolas"/>
              </a:rPr>
              <a:t>	print(W.eval()) 				# &gt;&gt; ????</a:t>
            </a:r>
            <a:endParaRPr sz="1400">
              <a:solidFill>
                <a:srgbClr val="FFFFFF"/>
              </a:solidFill>
              <a:latin typeface="Georgia"/>
              <a:ea typeface="Georgia"/>
              <a:cs typeface="Georgia"/>
              <a:sym typeface="Georgia"/>
            </a:endParaRPr>
          </a:p>
        </p:txBody>
      </p:sp>
      <p:sp>
        <p:nvSpPr>
          <p:cNvPr id="525" name="Google Shape;525;p8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58</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tf.Variable.assign()</a:t>
            </a:r>
            <a:endParaRPr b="1">
              <a:latin typeface="Georgia"/>
              <a:ea typeface="Georgia"/>
              <a:cs typeface="Georgia"/>
              <a:sym typeface="Georgia"/>
            </a:endParaRPr>
          </a:p>
        </p:txBody>
      </p:sp>
      <p:sp>
        <p:nvSpPr>
          <p:cNvPr id="531" name="Google Shape;531;p83"/>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dk1"/>
                </a:solidFill>
                <a:latin typeface="Consolas"/>
                <a:ea typeface="Consolas"/>
                <a:cs typeface="Consolas"/>
                <a:sym typeface="Consolas"/>
              </a:rPr>
              <a:t>W = tf.Variable(10)</a:t>
            </a:r>
            <a:endParaRPr sz="1400">
              <a:solidFill>
                <a:schemeClr val="dk1"/>
              </a:solidFill>
              <a:latin typeface="Consolas"/>
              <a:ea typeface="Consolas"/>
              <a:cs typeface="Consolas"/>
              <a:sym typeface="Consolas"/>
            </a:endParaRPr>
          </a:p>
          <a:p>
            <a:pPr marL="0" lvl="0" indent="0" algn="l" rtl="0">
              <a:spcBef>
                <a:spcPts val="0"/>
              </a:spcBef>
              <a:spcAft>
                <a:spcPts val="0"/>
              </a:spcAft>
              <a:buNone/>
            </a:pPr>
            <a:r>
              <a:rPr lang="en" sz="1400">
                <a:solidFill>
                  <a:schemeClr val="dk1"/>
                </a:solidFill>
                <a:latin typeface="Consolas"/>
                <a:ea typeface="Consolas"/>
                <a:cs typeface="Consolas"/>
                <a:sym typeface="Consolas"/>
              </a:rPr>
              <a:t>W.assign(100)</a:t>
            </a:r>
            <a:endParaRPr sz="1400">
              <a:solidFill>
                <a:schemeClr val="dk1"/>
              </a:solidFill>
              <a:latin typeface="Consolas"/>
              <a:ea typeface="Consolas"/>
              <a:cs typeface="Consolas"/>
              <a:sym typeface="Consolas"/>
            </a:endParaRPr>
          </a:p>
          <a:p>
            <a:pPr marL="0" lvl="0" indent="0" algn="l" rtl="0">
              <a:spcBef>
                <a:spcPts val="0"/>
              </a:spcBef>
              <a:spcAft>
                <a:spcPts val="0"/>
              </a:spcAft>
              <a:buNone/>
            </a:pPr>
            <a:r>
              <a:rPr lang="en" sz="1400">
                <a:solidFill>
                  <a:schemeClr val="dk1"/>
                </a:solidFill>
                <a:latin typeface="Consolas"/>
                <a:ea typeface="Consolas"/>
                <a:cs typeface="Consolas"/>
                <a:sym typeface="Consolas"/>
              </a:rPr>
              <a:t>with tf.Session() as sess:</a:t>
            </a:r>
            <a:endParaRPr sz="1400">
              <a:solidFill>
                <a:schemeClr val="dk1"/>
              </a:solidFill>
              <a:latin typeface="Consolas"/>
              <a:ea typeface="Consolas"/>
              <a:cs typeface="Consolas"/>
              <a:sym typeface="Consolas"/>
            </a:endParaRPr>
          </a:p>
          <a:p>
            <a:pPr marL="0" lvl="0" indent="0" algn="l" rtl="0">
              <a:spcBef>
                <a:spcPts val="0"/>
              </a:spcBef>
              <a:spcAft>
                <a:spcPts val="0"/>
              </a:spcAft>
              <a:buNone/>
            </a:pPr>
            <a:r>
              <a:rPr lang="en" sz="1400">
                <a:solidFill>
                  <a:schemeClr val="dk1"/>
                </a:solidFill>
                <a:latin typeface="Consolas"/>
                <a:ea typeface="Consolas"/>
                <a:cs typeface="Consolas"/>
                <a:sym typeface="Consolas"/>
              </a:rPr>
              <a:t>	sess.run(W.initializer)</a:t>
            </a:r>
            <a:endParaRPr sz="1400">
              <a:solidFill>
                <a:schemeClr val="dk1"/>
              </a:solidFill>
              <a:latin typeface="Consolas"/>
              <a:ea typeface="Consolas"/>
              <a:cs typeface="Consolas"/>
              <a:sym typeface="Consolas"/>
            </a:endParaRPr>
          </a:p>
          <a:p>
            <a:pPr marL="0" lvl="0" indent="0" algn="l" rtl="0">
              <a:spcBef>
                <a:spcPts val="0"/>
              </a:spcBef>
              <a:spcAft>
                <a:spcPts val="0"/>
              </a:spcAft>
              <a:buNone/>
            </a:pPr>
            <a:r>
              <a:rPr lang="en" sz="1400">
                <a:solidFill>
                  <a:schemeClr val="dk1"/>
                </a:solidFill>
                <a:latin typeface="Consolas"/>
                <a:ea typeface="Consolas"/>
                <a:cs typeface="Consolas"/>
                <a:sym typeface="Consolas"/>
              </a:rPr>
              <a:t>	print(W.eval()) 				# &gt;&gt; 10</a:t>
            </a:r>
            <a:endParaRPr sz="1400">
              <a:solidFill>
                <a:schemeClr val="dk1"/>
              </a:solidFill>
              <a:latin typeface="Georgia"/>
              <a:ea typeface="Georgia"/>
              <a:cs typeface="Georgia"/>
              <a:sym typeface="Georgia"/>
            </a:endParaRPr>
          </a:p>
          <a:p>
            <a:pPr marL="0" lvl="0" indent="0" algn="l" rtl="0">
              <a:spcBef>
                <a:spcPts val="0"/>
              </a:spcBef>
              <a:spcAft>
                <a:spcPts val="1600"/>
              </a:spcAft>
              <a:buNone/>
            </a:pPr>
            <a:endParaRPr sz="1400">
              <a:solidFill>
                <a:srgbClr val="FFFFFF"/>
              </a:solidFill>
              <a:latin typeface="Consolas"/>
              <a:ea typeface="Consolas"/>
              <a:cs typeface="Consolas"/>
              <a:sym typeface="Consolas"/>
            </a:endParaRPr>
          </a:p>
        </p:txBody>
      </p:sp>
      <p:sp>
        <p:nvSpPr>
          <p:cNvPr id="532" name="Google Shape;532;p8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59</a:t>
            </a:fld>
            <a:endParaRPr/>
          </a:p>
        </p:txBody>
      </p:sp>
      <p:sp>
        <p:nvSpPr>
          <p:cNvPr id="533" name="Google Shape;533;p83"/>
          <p:cNvSpPr txBox="1"/>
          <p:nvPr/>
        </p:nvSpPr>
        <p:spPr>
          <a:xfrm>
            <a:off x="4637100" y="3592450"/>
            <a:ext cx="3274500" cy="68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FFFFFF"/>
                </a:solidFill>
                <a:latin typeface="Times New Roman"/>
                <a:ea typeface="Times New Roman"/>
                <a:cs typeface="Times New Roman"/>
                <a:sym typeface="Times New Roman"/>
              </a:rPr>
              <a:t>Ugh, why?</a:t>
            </a:r>
            <a:endParaRPr sz="1600">
              <a:solidFill>
                <a:srgbClr val="FFFF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30"/>
          <p:cNvSpPr txBox="1">
            <a:spLocks noGrp="1"/>
          </p:cNvSpPr>
          <p:nvPr>
            <p:ph type="body" idx="1"/>
          </p:nvPr>
        </p:nvSpPr>
        <p:spPr>
          <a:xfrm>
            <a:off x="311700" y="1152475"/>
            <a:ext cx="8520600" cy="35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FFFFFF"/>
                </a:solidFill>
                <a:highlight>
                  <a:schemeClr val="accent3"/>
                </a:highlight>
                <a:latin typeface="Consolas"/>
                <a:ea typeface="Consolas"/>
                <a:cs typeface="Consolas"/>
                <a:sym typeface="Consolas"/>
              </a:rPr>
              <a:t>import os</a:t>
            </a:r>
            <a:br>
              <a:rPr lang="en" sz="1400">
                <a:solidFill>
                  <a:srgbClr val="FFFFFF"/>
                </a:solidFill>
                <a:highlight>
                  <a:schemeClr val="accent3"/>
                </a:highlight>
                <a:latin typeface="Consolas"/>
                <a:ea typeface="Consolas"/>
                <a:cs typeface="Consolas"/>
                <a:sym typeface="Consolas"/>
              </a:rPr>
            </a:br>
            <a:r>
              <a:rPr lang="en" sz="1400">
                <a:solidFill>
                  <a:srgbClr val="FFFFFF"/>
                </a:solidFill>
                <a:highlight>
                  <a:schemeClr val="accent3"/>
                </a:highlight>
                <a:latin typeface="Consolas"/>
                <a:ea typeface="Consolas"/>
                <a:cs typeface="Consolas"/>
                <a:sym typeface="Consolas"/>
              </a:rPr>
              <a:t>os.environ['TF_CPP_MIN_LOG_LEVEL']='2'</a:t>
            </a:r>
            <a:br>
              <a:rPr lang="en" sz="1400">
                <a:solidFill>
                  <a:srgbClr val="FFFFFF"/>
                </a:solidFill>
                <a:highlight>
                  <a:schemeClr val="accent3"/>
                </a:highlight>
                <a:latin typeface="Consolas"/>
                <a:ea typeface="Consolas"/>
                <a:cs typeface="Consolas"/>
                <a:sym typeface="Consolas"/>
              </a:rPr>
            </a:br>
            <a:r>
              <a:rPr lang="en" sz="1400">
                <a:solidFill>
                  <a:srgbClr val="FFFFFF"/>
                </a:solidFill>
                <a:latin typeface="Consolas"/>
                <a:ea typeface="Consolas"/>
                <a:cs typeface="Consolas"/>
                <a:sym typeface="Consolas"/>
              </a:rPr>
              <a:t>import tensorflow as tf</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a = tf.constant(2)</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b = tf.constant(3)</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x = tf.add(a, b)</a:t>
            </a:r>
            <a:endParaRPr sz="1400">
              <a:solidFill>
                <a:srgbClr val="FFFFFF"/>
              </a:solidFill>
              <a:latin typeface="Consolas"/>
              <a:ea typeface="Consolas"/>
              <a:cs typeface="Consolas"/>
              <a:sym typeface="Consolas"/>
            </a:endParaRPr>
          </a:p>
          <a:p>
            <a:pPr marL="0" lvl="0" indent="0" algn="l" rtl="0">
              <a:spcBef>
                <a:spcPts val="1600"/>
              </a:spcBef>
              <a:spcAft>
                <a:spcPts val="1600"/>
              </a:spcAft>
              <a:buNone/>
            </a:pP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print(sess.run(x))</a:t>
            </a:r>
            <a:endParaRPr sz="1400">
              <a:solidFill>
                <a:srgbClr val="FFFFFF"/>
              </a:solidFill>
              <a:latin typeface="Consolas"/>
              <a:ea typeface="Consolas"/>
              <a:cs typeface="Consolas"/>
              <a:sym typeface="Consolas"/>
            </a:endParaRPr>
          </a:p>
        </p:txBody>
      </p:sp>
      <p:sp>
        <p:nvSpPr>
          <p:cNvPr id="136" name="Google Shape;13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Your first TensorFlow program</a:t>
            </a:r>
            <a:endParaRPr b="1">
              <a:latin typeface="Georgia"/>
              <a:ea typeface="Georgia"/>
              <a:cs typeface="Georgia"/>
              <a:sym typeface="Georgia"/>
            </a:endParaRPr>
          </a:p>
        </p:txBody>
      </p:sp>
      <p:sp>
        <p:nvSpPr>
          <p:cNvPr id="137" name="Google Shape;137;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
        <p:nvSpPr>
          <p:cNvPr id="138" name="Google Shape;138;p30"/>
          <p:cNvSpPr txBox="1"/>
          <p:nvPr/>
        </p:nvSpPr>
        <p:spPr>
          <a:xfrm>
            <a:off x="4706500" y="1945050"/>
            <a:ext cx="3765900" cy="15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FFFFFF"/>
                </a:solidFill>
                <a:latin typeface="Consolas"/>
                <a:ea typeface="Consolas"/>
                <a:cs typeface="Consolas"/>
                <a:sym typeface="Consolas"/>
              </a:rPr>
              <a:t>No more warning</a:t>
            </a:r>
            <a:endParaRPr>
              <a:solidFill>
                <a:srgbClr val="FFFFFF"/>
              </a:solidFill>
              <a:latin typeface="Consolas"/>
              <a:ea typeface="Consolas"/>
              <a:cs typeface="Consolas"/>
              <a:sym typeface="Consola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tf.Variable.assign()</a:t>
            </a:r>
            <a:endParaRPr b="1">
              <a:latin typeface="Georgia"/>
              <a:ea typeface="Georgia"/>
              <a:cs typeface="Georgia"/>
              <a:sym typeface="Georgia"/>
            </a:endParaRPr>
          </a:p>
        </p:txBody>
      </p:sp>
      <p:sp>
        <p:nvSpPr>
          <p:cNvPr id="539" name="Google Shape;539;p84"/>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dk1"/>
                </a:solidFill>
                <a:latin typeface="Consolas"/>
                <a:ea typeface="Consolas"/>
                <a:cs typeface="Consolas"/>
                <a:sym typeface="Consolas"/>
              </a:rPr>
              <a:t>W = tf.Variable(10)</a:t>
            </a:r>
            <a:endParaRPr sz="1400">
              <a:solidFill>
                <a:schemeClr val="dk1"/>
              </a:solidFill>
              <a:latin typeface="Consolas"/>
              <a:ea typeface="Consolas"/>
              <a:cs typeface="Consolas"/>
              <a:sym typeface="Consolas"/>
            </a:endParaRPr>
          </a:p>
          <a:p>
            <a:pPr marL="0" lvl="0" indent="0" algn="l" rtl="0">
              <a:spcBef>
                <a:spcPts val="0"/>
              </a:spcBef>
              <a:spcAft>
                <a:spcPts val="0"/>
              </a:spcAft>
              <a:buNone/>
            </a:pPr>
            <a:r>
              <a:rPr lang="en" sz="1400">
                <a:solidFill>
                  <a:schemeClr val="dk1"/>
                </a:solidFill>
                <a:latin typeface="Consolas"/>
                <a:ea typeface="Consolas"/>
                <a:cs typeface="Consolas"/>
                <a:sym typeface="Consolas"/>
              </a:rPr>
              <a:t>W.assign(100)</a:t>
            </a:r>
            <a:endParaRPr sz="1400">
              <a:solidFill>
                <a:schemeClr val="dk1"/>
              </a:solidFill>
              <a:latin typeface="Consolas"/>
              <a:ea typeface="Consolas"/>
              <a:cs typeface="Consolas"/>
              <a:sym typeface="Consolas"/>
            </a:endParaRPr>
          </a:p>
          <a:p>
            <a:pPr marL="0" lvl="0" indent="0" algn="l" rtl="0">
              <a:spcBef>
                <a:spcPts val="0"/>
              </a:spcBef>
              <a:spcAft>
                <a:spcPts val="0"/>
              </a:spcAft>
              <a:buNone/>
            </a:pPr>
            <a:r>
              <a:rPr lang="en" sz="1400">
                <a:solidFill>
                  <a:schemeClr val="dk1"/>
                </a:solidFill>
                <a:latin typeface="Consolas"/>
                <a:ea typeface="Consolas"/>
                <a:cs typeface="Consolas"/>
                <a:sym typeface="Consolas"/>
              </a:rPr>
              <a:t>with tf.Session() as sess:</a:t>
            </a:r>
            <a:endParaRPr sz="1400">
              <a:solidFill>
                <a:schemeClr val="dk1"/>
              </a:solidFill>
              <a:latin typeface="Consolas"/>
              <a:ea typeface="Consolas"/>
              <a:cs typeface="Consolas"/>
              <a:sym typeface="Consolas"/>
            </a:endParaRPr>
          </a:p>
          <a:p>
            <a:pPr marL="0" lvl="0" indent="0" algn="l" rtl="0">
              <a:spcBef>
                <a:spcPts val="0"/>
              </a:spcBef>
              <a:spcAft>
                <a:spcPts val="0"/>
              </a:spcAft>
              <a:buNone/>
            </a:pPr>
            <a:r>
              <a:rPr lang="en" sz="1400">
                <a:solidFill>
                  <a:schemeClr val="dk1"/>
                </a:solidFill>
                <a:latin typeface="Consolas"/>
                <a:ea typeface="Consolas"/>
                <a:cs typeface="Consolas"/>
                <a:sym typeface="Consolas"/>
              </a:rPr>
              <a:t>	sess.run(W.initializer)</a:t>
            </a:r>
            <a:endParaRPr sz="1400">
              <a:solidFill>
                <a:schemeClr val="dk1"/>
              </a:solidFill>
              <a:latin typeface="Consolas"/>
              <a:ea typeface="Consolas"/>
              <a:cs typeface="Consolas"/>
              <a:sym typeface="Consolas"/>
            </a:endParaRPr>
          </a:p>
          <a:p>
            <a:pPr marL="0" lvl="0" indent="0" algn="l" rtl="0">
              <a:spcBef>
                <a:spcPts val="0"/>
              </a:spcBef>
              <a:spcAft>
                <a:spcPts val="0"/>
              </a:spcAft>
              <a:buNone/>
            </a:pPr>
            <a:r>
              <a:rPr lang="en" sz="1400">
                <a:solidFill>
                  <a:schemeClr val="dk1"/>
                </a:solidFill>
                <a:latin typeface="Consolas"/>
                <a:ea typeface="Consolas"/>
                <a:cs typeface="Consolas"/>
                <a:sym typeface="Consolas"/>
              </a:rPr>
              <a:t>	print(W.eval()) 				# &gt;&gt; 10</a:t>
            </a:r>
            <a:endParaRPr sz="1400">
              <a:solidFill>
                <a:schemeClr val="dk1"/>
              </a:solidFill>
              <a:latin typeface="Georgia"/>
              <a:ea typeface="Georgia"/>
              <a:cs typeface="Georgia"/>
              <a:sym typeface="Georgia"/>
            </a:endParaRPr>
          </a:p>
          <a:p>
            <a:pPr marL="0" lvl="0" indent="0" algn="l" rtl="0">
              <a:spcBef>
                <a:spcPts val="0"/>
              </a:spcBef>
              <a:spcAft>
                <a:spcPts val="1600"/>
              </a:spcAft>
              <a:buNone/>
            </a:pPr>
            <a:endParaRPr sz="1400">
              <a:solidFill>
                <a:srgbClr val="FFFFFF"/>
              </a:solidFill>
              <a:latin typeface="Consolas"/>
              <a:ea typeface="Consolas"/>
              <a:cs typeface="Consolas"/>
              <a:sym typeface="Consolas"/>
            </a:endParaRPr>
          </a:p>
        </p:txBody>
      </p:sp>
      <p:sp>
        <p:nvSpPr>
          <p:cNvPr id="540" name="Google Shape;540;p8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60</a:t>
            </a:fld>
            <a:endParaRPr/>
          </a:p>
        </p:txBody>
      </p:sp>
      <p:sp>
        <p:nvSpPr>
          <p:cNvPr id="541" name="Google Shape;541;p84"/>
          <p:cNvSpPr txBox="1"/>
          <p:nvPr/>
        </p:nvSpPr>
        <p:spPr>
          <a:xfrm>
            <a:off x="4870900" y="3246825"/>
            <a:ext cx="3274500" cy="103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Times New Roman"/>
                <a:ea typeface="Times New Roman"/>
                <a:cs typeface="Times New Roman"/>
                <a:sym typeface="Times New Roman"/>
              </a:rPr>
              <a:t>W.assign(100) creates an assign op.</a:t>
            </a:r>
            <a:endParaRPr>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rgbClr val="FFFFFF"/>
                </a:solidFill>
                <a:latin typeface="Times New Roman"/>
                <a:ea typeface="Times New Roman"/>
                <a:cs typeface="Times New Roman"/>
                <a:sym typeface="Times New Roman"/>
              </a:rPr>
              <a:t>That op needs to be executed in a session to take effect.</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tf.Variable.assign()</a:t>
            </a:r>
            <a:endParaRPr b="1">
              <a:latin typeface="Georgia"/>
              <a:ea typeface="Georgia"/>
              <a:cs typeface="Georgia"/>
              <a:sym typeface="Georgia"/>
            </a:endParaRPr>
          </a:p>
        </p:txBody>
      </p:sp>
      <p:sp>
        <p:nvSpPr>
          <p:cNvPr id="547" name="Google Shape;547;p85"/>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dk1"/>
                </a:solidFill>
                <a:latin typeface="Consolas"/>
                <a:ea typeface="Consolas"/>
                <a:cs typeface="Consolas"/>
                <a:sym typeface="Consolas"/>
              </a:rPr>
              <a:t>W = tf.Variable(10)</a:t>
            </a:r>
            <a:endParaRPr sz="1400">
              <a:solidFill>
                <a:schemeClr val="dk1"/>
              </a:solidFill>
              <a:latin typeface="Consolas"/>
              <a:ea typeface="Consolas"/>
              <a:cs typeface="Consolas"/>
              <a:sym typeface="Consolas"/>
            </a:endParaRPr>
          </a:p>
          <a:p>
            <a:pPr marL="0" lvl="0" indent="0" algn="l" rtl="0">
              <a:spcBef>
                <a:spcPts val="0"/>
              </a:spcBef>
              <a:spcAft>
                <a:spcPts val="0"/>
              </a:spcAft>
              <a:buNone/>
            </a:pPr>
            <a:r>
              <a:rPr lang="en" sz="1400">
                <a:solidFill>
                  <a:schemeClr val="dk1"/>
                </a:solidFill>
                <a:latin typeface="Consolas"/>
                <a:ea typeface="Consolas"/>
                <a:cs typeface="Consolas"/>
                <a:sym typeface="Consolas"/>
              </a:rPr>
              <a:t>W.assign(100)</a:t>
            </a:r>
            <a:endParaRPr sz="1400">
              <a:solidFill>
                <a:schemeClr val="dk1"/>
              </a:solidFill>
              <a:latin typeface="Consolas"/>
              <a:ea typeface="Consolas"/>
              <a:cs typeface="Consolas"/>
              <a:sym typeface="Consolas"/>
            </a:endParaRPr>
          </a:p>
          <a:p>
            <a:pPr marL="0" lvl="0" indent="0" algn="l" rtl="0">
              <a:spcBef>
                <a:spcPts val="0"/>
              </a:spcBef>
              <a:spcAft>
                <a:spcPts val="0"/>
              </a:spcAft>
              <a:buNone/>
            </a:pPr>
            <a:r>
              <a:rPr lang="en" sz="1400">
                <a:solidFill>
                  <a:schemeClr val="dk1"/>
                </a:solidFill>
                <a:latin typeface="Consolas"/>
                <a:ea typeface="Consolas"/>
                <a:cs typeface="Consolas"/>
                <a:sym typeface="Consolas"/>
              </a:rPr>
              <a:t>with tf.Session() as sess:</a:t>
            </a:r>
            <a:endParaRPr sz="1400">
              <a:solidFill>
                <a:schemeClr val="dk1"/>
              </a:solidFill>
              <a:latin typeface="Consolas"/>
              <a:ea typeface="Consolas"/>
              <a:cs typeface="Consolas"/>
              <a:sym typeface="Consolas"/>
            </a:endParaRPr>
          </a:p>
          <a:p>
            <a:pPr marL="0" lvl="0" indent="0" algn="l" rtl="0">
              <a:spcBef>
                <a:spcPts val="0"/>
              </a:spcBef>
              <a:spcAft>
                <a:spcPts val="0"/>
              </a:spcAft>
              <a:buNone/>
            </a:pPr>
            <a:r>
              <a:rPr lang="en" sz="1400">
                <a:solidFill>
                  <a:schemeClr val="dk1"/>
                </a:solidFill>
                <a:latin typeface="Consolas"/>
                <a:ea typeface="Consolas"/>
                <a:cs typeface="Consolas"/>
                <a:sym typeface="Consolas"/>
              </a:rPr>
              <a:t>	sess.run(W.initializer)</a:t>
            </a:r>
            <a:endParaRPr sz="1400">
              <a:solidFill>
                <a:schemeClr val="dk1"/>
              </a:solidFill>
              <a:latin typeface="Consolas"/>
              <a:ea typeface="Consolas"/>
              <a:cs typeface="Consolas"/>
              <a:sym typeface="Consolas"/>
            </a:endParaRPr>
          </a:p>
          <a:p>
            <a:pPr marL="0" lvl="0" indent="0" algn="l" rtl="0">
              <a:spcBef>
                <a:spcPts val="0"/>
              </a:spcBef>
              <a:spcAft>
                <a:spcPts val="0"/>
              </a:spcAft>
              <a:buNone/>
            </a:pPr>
            <a:r>
              <a:rPr lang="en" sz="1400">
                <a:solidFill>
                  <a:schemeClr val="dk1"/>
                </a:solidFill>
                <a:latin typeface="Consolas"/>
                <a:ea typeface="Consolas"/>
                <a:cs typeface="Consolas"/>
                <a:sym typeface="Consolas"/>
              </a:rPr>
              <a:t>	print(W.eval()) 				# &gt;&gt; 10</a:t>
            </a:r>
            <a:endParaRPr sz="1400">
              <a:solidFill>
                <a:schemeClr val="dk1"/>
              </a:solidFill>
              <a:latin typeface="Georgia"/>
              <a:ea typeface="Georgia"/>
              <a:cs typeface="Georgia"/>
              <a:sym typeface="Georgia"/>
            </a:endParaRPr>
          </a:p>
          <a:p>
            <a:pPr marL="0" lvl="0" indent="0" algn="l" rtl="0">
              <a:spcBef>
                <a:spcPts val="0"/>
              </a:spcBef>
              <a:spcAft>
                <a:spcPts val="0"/>
              </a:spcAft>
              <a:buNone/>
            </a:pPr>
            <a:endParaRPr sz="1400">
              <a:solidFill>
                <a:srgbClr val="FFFFFF"/>
              </a:solidFill>
              <a:latin typeface="Consolas"/>
              <a:ea typeface="Consolas"/>
              <a:cs typeface="Consolas"/>
              <a:sym typeface="Consolas"/>
            </a:endParaRPr>
          </a:p>
          <a:p>
            <a:pPr marL="0" lvl="0" indent="0" algn="l" rtl="0">
              <a:spcBef>
                <a:spcPts val="0"/>
              </a:spcBef>
              <a:spcAft>
                <a:spcPts val="0"/>
              </a:spcAft>
              <a:buNone/>
            </a:pP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marL="0" lvl="0" indent="0" algn="l" rtl="0">
              <a:spcBef>
                <a:spcPts val="0"/>
              </a:spcBef>
              <a:spcAft>
                <a:spcPts val="0"/>
              </a:spcAft>
              <a:buNone/>
            </a:pPr>
            <a:endParaRPr sz="1400">
              <a:solidFill>
                <a:srgbClr val="FFFFFF"/>
              </a:solidFill>
              <a:latin typeface="Consolas"/>
              <a:ea typeface="Consolas"/>
              <a:cs typeface="Consolas"/>
              <a:sym typeface="Consolas"/>
            </a:endParaRPr>
          </a:p>
          <a:p>
            <a:pPr marL="0" lvl="0" indent="0" algn="l" rtl="0">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marL="0" lvl="0" indent="0" algn="l" rtl="0">
              <a:spcBef>
                <a:spcPts val="0"/>
              </a:spcBef>
              <a:spcAft>
                <a:spcPts val="0"/>
              </a:spcAft>
              <a:buNone/>
            </a:pPr>
            <a:r>
              <a:rPr lang="en" sz="1400">
                <a:solidFill>
                  <a:srgbClr val="FFFFFF"/>
                </a:solidFill>
                <a:highlight>
                  <a:schemeClr val="accent3"/>
                </a:highlight>
                <a:latin typeface="Consolas"/>
                <a:ea typeface="Consolas"/>
                <a:cs typeface="Consolas"/>
                <a:sym typeface="Consolas"/>
              </a:rPr>
              <a:t>assign_op = W.assign(100)</a:t>
            </a:r>
            <a:endParaRPr sz="1400">
              <a:solidFill>
                <a:srgbClr val="FFFFFF"/>
              </a:solidFill>
              <a:highlight>
                <a:schemeClr val="accent3"/>
              </a:highlight>
              <a:latin typeface="Consolas"/>
              <a:ea typeface="Consolas"/>
              <a:cs typeface="Consolas"/>
              <a:sym typeface="Consolas"/>
            </a:endParaRPr>
          </a:p>
          <a:p>
            <a:pPr marL="0" lvl="0" indent="0" algn="l" rtl="0">
              <a:spcBef>
                <a:spcPts val="0"/>
              </a:spcBef>
              <a:spcAft>
                <a:spcPts val="0"/>
              </a:spcAft>
              <a:buNone/>
            </a:pPr>
            <a:r>
              <a:rPr lang="en" sz="1400">
                <a:solidFill>
                  <a:srgbClr val="FFFFFF"/>
                </a:solidFill>
                <a:latin typeface="Consolas"/>
                <a:ea typeface="Consolas"/>
                <a:cs typeface="Consolas"/>
                <a:sym typeface="Consolas"/>
              </a:rPr>
              <a:t>with tf.Session() as sess:</a:t>
            </a:r>
            <a:endParaRPr sz="1400">
              <a:solidFill>
                <a:srgbClr val="FFFFFF"/>
              </a:solidFill>
              <a:latin typeface="Consolas"/>
              <a:ea typeface="Consolas"/>
              <a:cs typeface="Consolas"/>
              <a:sym typeface="Consolas"/>
            </a:endParaRPr>
          </a:p>
          <a:p>
            <a:pPr marL="0" lvl="0" indent="457200" algn="l" rtl="0">
              <a:spcBef>
                <a:spcPts val="0"/>
              </a:spcBef>
              <a:spcAft>
                <a:spcPts val="0"/>
              </a:spcAft>
              <a:buNone/>
            </a:pPr>
            <a:r>
              <a:rPr lang="en" sz="1400">
                <a:solidFill>
                  <a:srgbClr val="FFFFFF"/>
                </a:solidFill>
                <a:latin typeface="Consolas"/>
                <a:ea typeface="Consolas"/>
                <a:cs typeface="Consolas"/>
                <a:sym typeface="Consolas"/>
              </a:rPr>
              <a:t>sess.run(W.initializer)</a:t>
            </a:r>
            <a:endParaRPr sz="1400">
              <a:solidFill>
                <a:srgbClr val="FFFFFF"/>
              </a:solidFill>
              <a:latin typeface="Consolas"/>
              <a:ea typeface="Consolas"/>
              <a:cs typeface="Consolas"/>
              <a:sym typeface="Consolas"/>
            </a:endParaRPr>
          </a:p>
          <a:p>
            <a:pPr marL="0" lvl="0" indent="457200" algn="l" rtl="0">
              <a:spcBef>
                <a:spcPts val="0"/>
              </a:spcBef>
              <a:spcAft>
                <a:spcPts val="0"/>
              </a:spcAft>
              <a:buNone/>
            </a:pPr>
            <a:r>
              <a:rPr lang="en" sz="1400">
                <a:solidFill>
                  <a:srgbClr val="FFFFFF"/>
                </a:solidFill>
                <a:highlight>
                  <a:schemeClr val="accent3"/>
                </a:highlight>
                <a:latin typeface="Consolas"/>
                <a:ea typeface="Consolas"/>
                <a:cs typeface="Consolas"/>
                <a:sym typeface="Consolas"/>
              </a:rPr>
              <a:t>sess.run(assign_op)</a:t>
            </a:r>
            <a:endParaRPr sz="1400">
              <a:solidFill>
                <a:srgbClr val="FFFFFF"/>
              </a:solidFill>
              <a:highlight>
                <a:schemeClr val="accent3"/>
              </a:highlight>
              <a:latin typeface="Consolas"/>
              <a:ea typeface="Consolas"/>
              <a:cs typeface="Consolas"/>
              <a:sym typeface="Consolas"/>
            </a:endParaRPr>
          </a:p>
          <a:p>
            <a:pPr marL="0" lvl="0" indent="457200" algn="l" rtl="0">
              <a:spcBef>
                <a:spcPts val="0"/>
              </a:spcBef>
              <a:spcAft>
                <a:spcPts val="0"/>
              </a:spcAft>
              <a:buNone/>
            </a:pPr>
            <a:r>
              <a:rPr lang="en" sz="1400">
                <a:solidFill>
                  <a:srgbClr val="FFFFFF"/>
                </a:solidFill>
                <a:latin typeface="Consolas"/>
                <a:ea typeface="Consolas"/>
                <a:cs typeface="Consolas"/>
                <a:sym typeface="Consolas"/>
              </a:rPr>
              <a:t>print(W.eval()) 				# &gt;&gt; 100</a:t>
            </a:r>
            <a:endParaRPr sz="1400">
              <a:solidFill>
                <a:srgbClr val="FFFFFF"/>
              </a:solidFill>
              <a:latin typeface="Consolas"/>
              <a:ea typeface="Consolas"/>
              <a:cs typeface="Consolas"/>
              <a:sym typeface="Consolas"/>
            </a:endParaRPr>
          </a:p>
          <a:p>
            <a:pPr marL="0" lvl="0" indent="0" algn="l" rtl="0">
              <a:spcBef>
                <a:spcPts val="0"/>
              </a:spcBef>
              <a:spcAft>
                <a:spcPts val="1600"/>
              </a:spcAft>
              <a:buNone/>
            </a:pPr>
            <a:endParaRPr sz="1400">
              <a:solidFill>
                <a:srgbClr val="FFFFFF"/>
              </a:solidFill>
              <a:latin typeface="Georgia"/>
              <a:ea typeface="Georgia"/>
              <a:cs typeface="Georgia"/>
              <a:sym typeface="Georgia"/>
            </a:endParaRPr>
          </a:p>
        </p:txBody>
      </p:sp>
      <p:sp>
        <p:nvSpPr>
          <p:cNvPr id="548" name="Google Shape;548;p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61</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8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tf.Variable.assign()</a:t>
            </a:r>
            <a:endParaRPr b="1">
              <a:latin typeface="Georgia"/>
              <a:ea typeface="Georgia"/>
              <a:cs typeface="Georgia"/>
              <a:sym typeface="Georgia"/>
            </a:endParaRPr>
          </a:p>
        </p:txBody>
      </p:sp>
      <p:sp>
        <p:nvSpPr>
          <p:cNvPr id="554" name="Google Shape;554;p86"/>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latin typeface="Consolas"/>
                <a:ea typeface="Consolas"/>
                <a:cs typeface="Consolas"/>
                <a:sym typeface="Consolas"/>
              </a:rPr>
              <a:t># create a variable whose original value is 2</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 = tf.Variable(2, name="</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p>
            <a:pPr marL="0" lvl="0" indent="0" algn="l" rtl="0">
              <a:spcBef>
                <a:spcPts val="0"/>
              </a:spcBef>
              <a:spcAft>
                <a:spcPts val="0"/>
              </a:spcAft>
              <a:buNone/>
            </a:pP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 assign a * 2 to a and call that op a_times_two</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.assign(2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marL="0" lvl="0" indent="0" algn="l" rtl="0">
              <a:spcBef>
                <a:spcPts val="0"/>
              </a:spcBef>
              <a:spcAft>
                <a:spcPts val="0"/>
              </a:spcAft>
              <a:buNone/>
            </a:pP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my_var.initializer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&gt;&gt; what’s the value of my_var now?</a:t>
            </a:r>
            <a:endParaRPr sz="1200">
              <a:solidFill>
                <a:srgbClr val="FFFFFF"/>
              </a:solidFill>
              <a:latin typeface="Consolas"/>
              <a:ea typeface="Consolas"/>
              <a:cs typeface="Consolas"/>
              <a:sym typeface="Consolas"/>
            </a:endParaRPr>
          </a:p>
          <a:p>
            <a:pPr marL="0" lvl="0" indent="0" algn="l" rtl="0">
              <a:spcBef>
                <a:spcPts val="0"/>
              </a:spcBef>
              <a:spcAft>
                <a:spcPts val="0"/>
              </a:spcAft>
              <a:buNone/>
            </a:pPr>
            <a:endParaRPr sz="1100">
              <a:solidFill>
                <a:srgbClr val="FFFFFF"/>
              </a:solidFill>
              <a:latin typeface="Georgia"/>
              <a:ea typeface="Georgia"/>
              <a:cs typeface="Georgia"/>
              <a:sym typeface="Georgia"/>
            </a:endParaRPr>
          </a:p>
          <a:p>
            <a:pPr marL="0" lvl="0" indent="0" algn="l" rtl="0">
              <a:spcBef>
                <a:spcPts val="0"/>
              </a:spcBef>
              <a:spcAft>
                <a:spcPts val="0"/>
              </a:spcAft>
              <a:buNone/>
            </a:pPr>
            <a:endParaRPr sz="1100">
              <a:solidFill>
                <a:srgbClr val="FFFFFF"/>
              </a:solidFill>
              <a:latin typeface="Georgia"/>
              <a:ea typeface="Georgia"/>
              <a:cs typeface="Georgia"/>
              <a:sym typeface="Georgia"/>
            </a:endParaRPr>
          </a:p>
          <a:p>
            <a:pPr marL="0" lvl="0" indent="0" algn="l" rtl="0">
              <a:spcBef>
                <a:spcPts val="0"/>
              </a:spcBef>
              <a:spcAft>
                <a:spcPts val="0"/>
              </a:spcAft>
              <a:buNone/>
            </a:pPr>
            <a:endParaRPr sz="1400">
              <a:solidFill>
                <a:srgbClr val="FFFFFF"/>
              </a:solidFill>
              <a:latin typeface="Georgia"/>
              <a:ea typeface="Georgia"/>
              <a:cs typeface="Georgia"/>
              <a:sym typeface="Georgia"/>
            </a:endParaRPr>
          </a:p>
          <a:p>
            <a:pPr marL="0" lvl="0" indent="0" algn="l" rtl="0">
              <a:spcBef>
                <a:spcPts val="1600"/>
              </a:spcBef>
              <a:spcAft>
                <a:spcPts val="0"/>
              </a:spcAft>
              <a:buNone/>
            </a:pPr>
            <a:endParaRPr sz="1400">
              <a:solidFill>
                <a:srgbClr val="FFFFFF"/>
              </a:solidFill>
              <a:latin typeface="Georgia"/>
              <a:ea typeface="Georgia"/>
              <a:cs typeface="Georgia"/>
              <a:sym typeface="Georgia"/>
            </a:endParaRPr>
          </a:p>
          <a:p>
            <a:pPr marL="0" lvl="0" indent="0" algn="l" rtl="0">
              <a:spcBef>
                <a:spcPts val="1600"/>
              </a:spcBef>
              <a:spcAft>
                <a:spcPts val="1600"/>
              </a:spcAft>
              <a:buNone/>
            </a:pPr>
            <a:endParaRPr sz="1400">
              <a:solidFill>
                <a:srgbClr val="FFFFFF"/>
              </a:solidFill>
              <a:latin typeface="Georgia"/>
              <a:ea typeface="Georgia"/>
              <a:cs typeface="Georgia"/>
              <a:sym typeface="Georgia"/>
            </a:endParaRPr>
          </a:p>
        </p:txBody>
      </p:sp>
      <p:sp>
        <p:nvSpPr>
          <p:cNvPr id="555" name="Google Shape;555;p8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62</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8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tf.Variable.assign()</a:t>
            </a:r>
            <a:endParaRPr b="1">
              <a:latin typeface="Georgia"/>
              <a:ea typeface="Georgia"/>
              <a:cs typeface="Georgia"/>
              <a:sym typeface="Georgia"/>
            </a:endParaRPr>
          </a:p>
        </p:txBody>
      </p:sp>
      <p:sp>
        <p:nvSpPr>
          <p:cNvPr id="561" name="Google Shape;561;p87"/>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latin typeface="Consolas"/>
                <a:ea typeface="Consolas"/>
                <a:cs typeface="Consolas"/>
                <a:sym typeface="Consolas"/>
              </a:rPr>
              <a:t># create a variable whose original value is 2</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my_var = tf.Variable(2, name="my_var") </a:t>
            </a:r>
            <a:endParaRPr sz="1200">
              <a:solidFill>
                <a:srgbClr val="FFFFFF"/>
              </a:solidFill>
              <a:latin typeface="Consolas"/>
              <a:ea typeface="Consolas"/>
              <a:cs typeface="Consolas"/>
              <a:sym typeface="Consolas"/>
            </a:endParaRPr>
          </a:p>
          <a:p>
            <a:pPr marL="0" lvl="0" indent="0" algn="l" rtl="0">
              <a:spcBef>
                <a:spcPts val="0"/>
              </a:spcBef>
              <a:spcAft>
                <a:spcPts val="0"/>
              </a:spcAft>
              <a:buNone/>
            </a:pP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 assign a * 2 to a and call that op a_times_two</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my_var_times_two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.assign(2 * my_var)</a:t>
            </a:r>
            <a:endParaRPr sz="1200">
              <a:solidFill>
                <a:srgbClr val="FFFFFF"/>
              </a:solidFill>
              <a:latin typeface="Consolas"/>
              <a:ea typeface="Consolas"/>
              <a:cs typeface="Consolas"/>
              <a:sym typeface="Consolas"/>
            </a:endParaRPr>
          </a:p>
          <a:p>
            <a:pPr marL="0" lvl="0" indent="0" algn="l" rtl="0">
              <a:spcBef>
                <a:spcPts val="0"/>
              </a:spcBef>
              <a:spcAft>
                <a:spcPts val="0"/>
              </a:spcAft>
              <a:buNone/>
            </a:pP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.initializer)</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&gt;&gt; the value of my_var now is 4</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&gt;&gt; </a:t>
            </a:r>
            <a:r>
              <a:rPr lang="en" sz="1200">
                <a:solidFill>
                  <a:schemeClr val="dk1"/>
                </a:solidFill>
                <a:latin typeface="Consolas"/>
                <a:ea typeface="Consolas"/>
                <a:cs typeface="Consolas"/>
                <a:sym typeface="Consolas"/>
              </a:rPr>
              <a:t>the value of my_var now is ???</a:t>
            </a:r>
            <a:endParaRPr sz="1200">
              <a:solidFill>
                <a:srgbClr val="FFFFFF"/>
              </a:solidFill>
              <a:latin typeface="Consolas"/>
              <a:ea typeface="Consolas"/>
              <a:cs typeface="Consolas"/>
              <a:sym typeface="Consolas"/>
            </a:endParaRPr>
          </a:p>
          <a:p>
            <a:pPr marL="0" lvl="0" indent="0" algn="l" rtl="0">
              <a:spcBef>
                <a:spcPts val="0"/>
              </a:spcBef>
              <a:spcAft>
                <a:spcPts val="0"/>
              </a:spcAft>
              <a:buNone/>
            </a:pPr>
            <a:endParaRPr sz="1100">
              <a:solidFill>
                <a:srgbClr val="FFFFFF"/>
              </a:solidFill>
              <a:latin typeface="Georgia"/>
              <a:ea typeface="Georgia"/>
              <a:cs typeface="Georgia"/>
              <a:sym typeface="Georgia"/>
            </a:endParaRPr>
          </a:p>
          <a:p>
            <a:pPr marL="0" lvl="0" indent="0" algn="l" rtl="0">
              <a:spcBef>
                <a:spcPts val="0"/>
              </a:spcBef>
              <a:spcAft>
                <a:spcPts val="0"/>
              </a:spcAft>
              <a:buNone/>
            </a:pPr>
            <a:endParaRPr sz="1100">
              <a:solidFill>
                <a:srgbClr val="FFFFFF"/>
              </a:solidFill>
              <a:latin typeface="Georgia"/>
              <a:ea typeface="Georgia"/>
              <a:cs typeface="Georgia"/>
              <a:sym typeface="Georgia"/>
            </a:endParaRPr>
          </a:p>
          <a:p>
            <a:pPr marL="0" lvl="0" indent="0" algn="l" rtl="0">
              <a:spcBef>
                <a:spcPts val="0"/>
              </a:spcBef>
              <a:spcAft>
                <a:spcPts val="0"/>
              </a:spcAft>
              <a:buNone/>
            </a:pPr>
            <a:endParaRPr sz="1400">
              <a:solidFill>
                <a:srgbClr val="FFFFFF"/>
              </a:solidFill>
              <a:latin typeface="Georgia"/>
              <a:ea typeface="Georgia"/>
              <a:cs typeface="Georgia"/>
              <a:sym typeface="Georgia"/>
            </a:endParaRPr>
          </a:p>
          <a:p>
            <a:pPr marL="0" lvl="0" indent="0" algn="l" rtl="0">
              <a:spcBef>
                <a:spcPts val="1600"/>
              </a:spcBef>
              <a:spcAft>
                <a:spcPts val="0"/>
              </a:spcAft>
              <a:buNone/>
            </a:pPr>
            <a:endParaRPr sz="1400">
              <a:solidFill>
                <a:srgbClr val="FFFFFF"/>
              </a:solidFill>
              <a:latin typeface="Georgia"/>
              <a:ea typeface="Georgia"/>
              <a:cs typeface="Georgia"/>
              <a:sym typeface="Georgia"/>
            </a:endParaRPr>
          </a:p>
          <a:p>
            <a:pPr marL="0" lvl="0" indent="0" algn="l" rtl="0">
              <a:spcBef>
                <a:spcPts val="1600"/>
              </a:spcBef>
              <a:spcAft>
                <a:spcPts val="1600"/>
              </a:spcAft>
              <a:buNone/>
            </a:pPr>
            <a:endParaRPr sz="1400">
              <a:solidFill>
                <a:srgbClr val="FFFFFF"/>
              </a:solidFill>
              <a:latin typeface="Georgia"/>
              <a:ea typeface="Georgia"/>
              <a:cs typeface="Georgia"/>
              <a:sym typeface="Georgia"/>
            </a:endParaRPr>
          </a:p>
        </p:txBody>
      </p:sp>
      <p:sp>
        <p:nvSpPr>
          <p:cNvPr id="562" name="Google Shape;562;p8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63</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tf.Variable.assign()</a:t>
            </a:r>
            <a:endParaRPr b="1">
              <a:latin typeface="Georgia"/>
              <a:ea typeface="Georgia"/>
              <a:cs typeface="Georgia"/>
              <a:sym typeface="Georgia"/>
            </a:endParaRPr>
          </a:p>
        </p:txBody>
      </p:sp>
      <p:sp>
        <p:nvSpPr>
          <p:cNvPr id="568" name="Google Shape;568;p88"/>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latin typeface="Consolas"/>
                <a:ea typeface="Consolas"/>
                <a:cs typeface="Consolas"/>
                <a:sym typeface="Consolas"/>
              </a:rPr>
              <a:t># create a variable whose original value is 2</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 = tf.Variable(2, name="my_var") </a:t>
            </a:r>
            <a:endParaRPr sz="1200">
              <a:solidFill>
                <a:srgbClr val="FFFFFF"/>
              </a:solidFill>
              <a:latin typeface="Consolas"/>
              <a:ea typeface="Consolas"/>
              <a:cs typeface="Consolas"/>
              <a:sym typeface="Consolas"/>
            </a:endParaRPr>
          </a:p>
          <a:p>
            <a:pPr marL="0" lvl="0" indent="0" algn="l" rtl="0">
              <a:spcBef>
                <a:spcPts val="0"/>
              </a:spcBef>
              <a:spcAft>
                <a:spcPts val="0"/>
              </a:spcAft>
              <a:buNone/>
            </a:pP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 assign a * 2 to a and call that op a_times_two</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.assign(2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marL="0" lvl="0" indent="0" algn="l" rtl="0">
              <a:spcBef>
                <a:spcPts val="0"/>
              </a:spcBef>
              <a:spcAft>
                <a:spcPts val="0"/>
              </a:spcAft>
              <a:buNone/>
            </a:pP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my_var.initializer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a:t>
            </a:r>
            <a:r>
              <a:rPr lang="en" sz="1200">
                <a:solidFill>
                  <a:schemeClr val="dk1"/>
                </a:solidFill>
                <a:latin typeface="Consolas"/>
                <a:ea typeface="Consolas"/>
                <a:cs typeface="Consolas"/>
                <a:sym typeface="Consolas"/>
              </a:rPr>
              <a:t># &gt;&gt; the value of my_var now is 4</a:t>
            </a:r>
            <a:endParaRPr sz="1200">
              <a:solidFill>
                <a:schemeClr val="dk1"/>
              </a:solidFill>
              <a:latin typeface="Consolas"/>
              <a:ea typeface="Consolas"/>
              <a:cs typeface="Consolas"/>
              <a:sym typeface="Consolas"/>
            </a:endParaRPr>
          </a:p>
          <a:p>
            <a:pPr marL="0" lvl="0" indent="0" algn="l" rtl="0">
              <a:spcBef>
                <a:spcPts val="0"/>
              </a:spcBef>
              <a:spcAft>
                <a:spcPts val="0"/>
              </a:spcAft>
              <a:buNone/>
            </a:pPr>
            <a:r>
              <a:rPr lang="en" sz="1200">
                <a:solidFill>
                  <a:schemeClr val="dk1"/>
                </a:solidFill>
                <a:latin typeface="Consolas"/>
                <a:ea typeface="Consolas"/>
                <a:cs typeface="Consolas"/>
                <a:sym typeface="Consolas"/>
              </a:rPr>
              <a:t>	sess.run(my_var_times_two) 				# &gt;&gt; the value of my_var now is 8</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&gt;&gt; </a:t>
            </a:r>
            <a:r>
              <a:rPr lang="en" sz="1200">
                <a:solidFill>
                  <a:schemeClr val="dk1"/>
                </a:solidFill>
                <a:latin typeface="Consolas"/>
                <a:ea typeface="Consolas"/>
                <a:cs typeface="Consolas"/>
                <a:sym typeface="Consolas"/>
              </a:rPr>
              <a:t>the value of my_var now is </a:t>
            </a:r>
            <a:r>
              <a:rPr lang="en" sz="1200">
                <a:solidFill>
                  <a:srgbClr val="FFFFFF"/>
                </a:solidFill>
                <a:latin typeface="Consolas"/>
                <a:ea typeface="Consolas"/>
                <a:cs typeface="Consolas"/>
                <a:sym typeface="Consolas"/>
              </a:rPr>
              <a:t>16</a:t>
            </a:r>
            <a:endParaRPr sz="1200">
              <a:solidFill>
                <a:srgbClr val="FFFFFF"/>
              </a:solidFill>
              <a:latin typeface="Consolas"/>
              <a:ea typeface="Consolas"/>
              <a:cs typeface="Consolas"/>
              <a:sym typeface="Consolas"/>
            </a:endParaRPr>
          </a:p>
          <a:p>
            <a:pPr marL="0" lvl="0" indent="0" algn="l" rtl="0">
              <a:spcBef>
                <a:spcPts val="0"/>
              </a:spcBef>
              <a:spcAft>
                <a:spcPts val="0"/>
              </a:spcAft>
              <a:buNone/>
            </a:pPr>
            <a:endParaRPr sz="1100">
              <a:solidFill>
                <a:srgbClr val="FFFFFF"/>
              </a:solidFill>
              <a:latin typeface="Georgia"/>
              <a:ea typeface="Georgia"/>
              <a:cs typeface="Georgia"/>
              <a:sym typeface="Georgia"/>
            </a:endParaRPr>
          </a:p>
          <a:p>
            <a:pPr marL="0" lvl="0" indent="0" algn="l" rtl="0">
              <a:spcBef>
                <a:spcPts val="0"/>
              </a:spcBef>
              <a:spcAft>
                <a:spcPts val="0"/>
              </a:spcAft>
              <a:buNone/>
            </a:pPr>
            <a:endParaRPr sz="1100">
              <a:solidFill>
                <a:srgbClr val="FFFFFF"/>
              </a:solidFill>
              <a:latin typeface="Georgia"/>
              <a:ea typeface="Georgia"/>
              <a:cs typeface="Georgia"/>
              <a:sym typeface="Georgia"/>
            </a:endParaRPr>
          </a:p>
          <a:p>
            <a:pPr marL="0" lvl="0" indent="0" algn="l" rtl="0">
              <a:spcBef>
                <a:spcPts val="0"/>
              </a:spcBef>
              <a:spcAft>
                <a:spcPts val="0"/>
              </a:spcAft>
              <a:buNone/>
            </a:pPr>
            <a:endParaRPr sz="1100">
              <a:solidFill>
                <a:srgbClr val="FFFFFF"/>
              </a:solidFill>
              <a:latin typeface="Georgia"/>
              <a:ea typeface="Georgia"/>
              <a:cs typeface="Georgia"/>
              <a:sym typeface="Georgia"/>
            </a:endParaRPr>
          </a:p>
          <a:p>
            <a:pPr marL="0" lvl="0" indent="0" algn="l" rtl="0">
              <a:spcBef>
                <a:spcPts val="0"/>
              </a:spcBef>
              <a:spcAft>
                <a:spcPts val="0"/>
              </a:spcAft>
              <a:buNone/>
            </a:pPr>
            <a:endParaRPr sz="1400">
              <a:solidFill>
                <a:srgbClr val="FFFFFF"/>
              </a:solidFill>
              <a:latin typeface="Georgia"/>
              <a:ea typeface="Georgia"/>
              <a:cs typeface="Georgia"/>
              <a:sym typeface="Georgia"/>
            </a:endParaRPr>
          </a:p>
          <a:p>
            <a:pPr marL="0" lvl="0" indent="0" algn="l" rtl="0">
              <a:spcBef>
                <a:spcPts val="1600"/>
              </a:spcBef>
              <a:spcAft>
                <a:spcPts val="0"/>
              </a:spcAft>
              <a:buNone/>
            </a:pPr>
            <a:endParaRPr sz="1400">
              <a:solidFill>
                <a:srgbClr val="FFFFFF"/>
              </a:solidFill>
              <a:latin typeface="Georgia"/>
              <a:ea typeface="Georgia"/>
              <a:cs typeface="Georgia"/>
              <a:sym typeface="Georgia"/>
            </a:endParaRPr>
          </a:p>
          <a:p>
            <a:pPr marL="0" lvl="0" indent="0" algn="l" rtl="0">
              <a:spcBef>
                <a:spcPts val="1600"/>
              </a:spcBef>
              <a:spcAft>
                <a:spcPts val="1600"/>
              </a:spcAft>
              <a:buNone/>
            </a:pPr>
            <a:endParaRPr sz="1400">
              <a:solidFill>
                <a:srgbClr val="FFFFFF"/>
              </a:solidFill>
              <a:latin typeface="Georgia"/>
              <a:ea typeface="Georgia"/>
              <a:cs typeface="Georgia"/>
              <a:sym typeface="Georgia"/>
            </a:endParaRPr>
          </a:p>
        </p:txBody>
      </p:sp>
      <p:sp>
        <p:nvSpPr>
          <p:cNvPr id="569" name="Google Shape;569;p88"/>
          <p:cNvSpPr txBox="1"/>
          <p:nvPr/>
        </p:nvSpPr>
        <p:spPr>
          <a:xfrm>
            <a:off x="5112550" y="1776650"/>
            <a:ext cx="3274500" cy="68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Times New Roman"/>
                <a:ea typeface="Times New Roman"/>
                <a:cs typeface="Times New Roman"/>
                <a:sym typeface="Times New Roman"/>
              </a:rPr>
              <a:t>It assign 2 * </a:t>
            </a:r>
            <a:r>
              <a:rPr lang="en" sz="1200">
                <a:solidFill>
                  <a:schemeClr val="dk1"/>
                </a:solidFill>
                <a:latin typeface="Consolas"/>
                <a:ea typeface="Consolas"/>
                <a:cs typeface="Consolas"/>
                <a:sym typeface="Consolas"/>
              </a:rPr>
              <a:t>my_var</a:t>
            </a:r>
            <a:r>
              <a:rPr lang="en">
                <a:solidFill>
                  <a:srgbClr val="FFFFFF"/>
                </a:solidFill>
                <a:latin typeface="Times New Roman"/>
                <a:ea typeface="Times New Roman"/>
                <a:cs typeface="Times New Roman"/>
                <a:sym typeface="Times New Roman"/>
              </a:rPr>
              <a:t> to my_var every time </a:t>
            </a:r>
            <a:r>
              <a:rPr lang="en" sz="1200">
                <a:solidFill>
                  <a:schemeClr val="dk1"/>
                </a:solidFill>
                <a:latin typeface="Consolas"/>
                <a:ea typeface="Consolas"/>
                <a:cs typeface="Consolas"/>
                <a:sym typeface="Consolas"/>
              </a:rPr>
              <a:t>my_var</a:t>
            </a:r>
            <a:r>
              <a:rPr lang="en">
                <a:solidFill>
                  <a:srgbClr val="FFFFFF"/>
                </a:solidFill>
                <a:latin typeface="Times New Roman"/>
                <a:ea typeface="Times New Roman"/>
                <a:cs typeface="Times New Roman"/>
                <a:sym typeface="Times New Roman"/>
              </a:rPr>
              <a:t>_times_two op is executed.</a:t>
            </a:r>
            <a:endParaRPr>
              <a:solidFill>
                <a:srgbClr val="FFFFFF"/>
              </a:solidFill>
              <a:latin typeface="Times New Roman"/>
              <a:ea typeface="Times New Roman"/>
              <a:cs typeface="Times New Roman"/>
              <a:sym typeface="Times New Roman"/>
            </a:endParaRPr>
          </a:p>
        </p:txBody>
      </p:sp>
      <p:sp>
        <p:nvSpPr>
          <p:cNvPr id="570" name="Google Shape;570;p8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64</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8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assign_add() and assign_sub()</a:t>
            </a:r>
            <a:endParaRPr b="1">
              <a:latin typeface="Georgia"/>
              <a:ea typeface="Georgia"/>
              <a:cs typeface="Georgia"/>
              <a:sym typeface="Georgia"/>
            </a:endParaRPr>
          </a:p>
        </p:txBody>
      </p:sp>
      <p:sp>
        <p:nvSpPr>
          <p:cNvPr id="576" name="Google Shape;576;p89"/>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FFFFFF"/>
                </a:solidFill>
                <a:latin typeface="Consolas"/>
                <a:ea typeface="Consolas"/>
                <a:cs typeface="Consolas"/>
                <a:sym typeface="Consolas"/>
              </a:rPr>
              <a:t>my_var = tf.Variable(10)</a:t>
            </a:r>
            <a:endParaRPr sz="1400">
              <a:solidFill>
                <a:srgbClr val="FFFFFF"/>
              </a:solidFill>
              <a:latin typeface="Consolas"/>
              <a:ea typeface="Consolas"/>
              <a:cs typeface="Consolas"/>
              <a:sym typeface="Consolas"/>
            </a:endParaRPr>
          </a:p>
          <a:p>
            <a:pPr marL="0" lvl="0" indent="0" algn="l" rtl="0">
              <a:spcBef>
                <a:spcPts val="1600"/>
              </a:spcBef>
              <a:spcAft>
                <a:spcPts val="0"/>
              </a:spcAft>
              <a:buNone/>
            </a:pP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sess.run(</a:t>
            </a:r>
            <a:r>
              <a:rPr lang="en" sz="1400">
                <a:solidFill>
                  <a:schemeClr val="dk1"/>
                </a:solidFill>
                <a:latin typeface="Consolas"/>
                <a:ea typeface="Consolas"/>
                <a:cs typeface="Consolas"/>
                <a:sym typeface="Consolas"/>
              </a:rPr>
              <a:t>my_var</a:t>
            </a:r>
            <a:r>
              <a:rPr lang="en" sz="1400">
                <a:solidFill>
                  <a:srgbClr val="FFFFFF"/>
                </a:solidFill>
                <a:latin typeface="Consolas"/>
                <a:ea typeface="Consolas"/>
                <a:cs typeface="Consolas"/>
                <a:sym typeface="Consolas"/>
              </a:rPr>
              <a:t>.initializer)</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 increment by 10 </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sess.run(my_var.assign_add(10)) # &gt;&gt; 20</a:t>
            </a:r>
            <a:endParaRPr sz="1400">
              <a:solidFill>
                <a:srgbClr val="FFFFFF"/>
              </a:solidFill>
              <a:latin typeface="Consolas"/>
              <a:ea typeface="Consolas"/>
              <a:cs typeface="Consolas"/>
              <a:sym typeface="Consolas"/>
            </a:endParaRPr>
          </a:p>
          <a:p>
            <a:pPr marL="457200" lvl="0" indent="0" algn="l" rtl="0">
              <a:spcBef>
                <a:spcPts val="1600"/>
              </a:spcBef>
              <a:spcAft>
                <a:spcPts val="1600"/>
              </a:spcAft>
              <a:buNone/>
            </a:pPr>
            <a:r>
              <a:rPr lang="en" sz="1400">
                <a:solidFill>
                  <a:srgbClr val="FFFFFF"/>
                </a:solidFill>
                <a:latin typeface="Consolas"/>
                <a:ea typeface="Consolas"/>
                <a:cs typeface="Consolas"/>
                <a:sym typeface="Consolas"/>
              </a:rPr>
              <a:t># decrement by 2 </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sess.run(my_var.assign_sub(2)) # &gt;&gt; 18</a:t>
            </a:r>
            <a:endParaRPr sz="1400">
              <a:solidFill>
                <a:srgbClr val="FFFFFF"/>
              </a:solidFill>
              <a:latin typeface="Consolas"/>
              <a:ea typeface="Consolas"/>
              <a:cs typeface="Consolas"/>
              <a:sym typeface="Consolas"/>
            </a:endParaRPr>
          </a:p>
        </p:txBody>
      </p:sp>
      <p:sp>
        <p:nvSpPr>
          <p:cNvPr id="577" name="Google Shape;577;p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65</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9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Each session maintains its own copy of variables</a:t>
            </a:r>
            <a:endParaRPr b="1">
              <a:latin typeface="Georgia"/>
              <a:ea typeface="Georgia"/>
              <a:cs typeface="Georgia"/>
              <a:sym typeface="Georgia"/>
            </a:endParaRPr>
          </a:p>
        </p:txBody>
      </p:sp>
      <p:sp>
        <p:nvSpPr>
          <p:cNvPr id="583" name="Google Shape;583;p90"/>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endParaRPr sz="14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1400">
                <a:solidFill>
                  <a:srgbClr val="FFFFFF"/>
                </a:solidFill>
                <a:latin typeface="Consolas"/>
                <a:ea typeface="Consolas"/>
                <a:cs typeface="Consolas"/>
                <a:sym typeface="Consolas"/>
              </a:rPr>
              <a:t>sess1 = tf.Session()</a:t>
            </a:r>
            <a:endParaRPr sz="14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1400">
                <a:solidFill>
                  <a:srgbClr val="FFFFFF"/>
                </a:solidFill>
                <a:latin typeface="Consolas"/>
                <a:ea typeface="Consolas"/>
                <a:cs typeface="Consolas"/>
                <a:sym typeface="Consolas"/>
              </a:rPr>
              <a:t>sess2 = tf.Session()</a:t>
            </a:r>
            <a:endParaRPr sz="14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endParaRPr sz="14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1400">
                <a:solidFill>
                  <a:srgbClr val="FFFFFF"/>
                </a:solidFill>
                <a:latin typeface="Consolas"/>
                <a:ea typeface="Consolas"/>
                <a:cs typeface="Consolas"/>
                <a:sym typeface="Consolas"/>
              </a:rPr>
              <a:t>sess1.run(W.initializer)</a:t>
            </a:r>
            <a:endParaRPr sz="14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1400">
                <a:solidFill>
                  <a:srgbClr val="FFFFFF"/>
                </a:solidFill>
                <a:latin typeface="Consolas"/>
                <a:ea typeface="Consolas"/>
                <a:cs typeface="Consolas"/>
                <a:sym typeface="Consolas"/>
              </a:rPr>
              <a:t>sess2.run(W.initializer)</a:t>
            </a:r>
            <a:endParaRPr sz="14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endParaRPr sz="14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1400">
                <a:solidFill>
                  <a:srgbClr val="FFFFFF"/>
                </a:solidFill>
                <a:latin typeface="Consolas"/>
                <a:ea typeface="Consolas"/>
                <a:cs typeface="Consolas"/>
                <a:sym typeface="Consolas"/>
              </a:rPr>
              <a:t>print(sess1.run(W.assign_add(10))) 		# &gt;&gt; 20</a:t>
            </a:r>
            <a:endParaRPr sz="14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1400">
                <a:solidFill>
                  <a:srgbClr val="FFFFFF"/>
                </a:solidFill>
                <a:latin typeface="Consolas"/>
                <a:ea typeface="Consolas"/>
                <a:cs typeface="Consolas"/>
                <a:sym typeface="Consolas"/>
              </a:rPr>
              <a:t>print(sess2.run(W.assign_sub(2))) 		# &gt;&gt; ?</a:t>
            </a:r>
            <a:endParaRPr sz="1400">
              <a:solidFill>
                <a:srgbClr val="FFFFFF"/>
              </a:solidFill>
              <a:latin typeface="Consolas"/>
              <a:ea typeface="Consolas"/>
              <a:cs typeface="Consolas"/>
              <a:sym typeface="Consolas"/>
            </a:endParaRPr>
          </a:p>
        </p:txBody>
      </p:sp>
      <p:sp>
        <p:nvSpPr>
          <p:cNvPr id="584" name="Google Shape;584;p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66</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9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Each session maintains its own copy of variables</a:t>
            </a:r>
            <a:endParaRPr b="1">
              <a:latin typeface="Georgia"/>
              <a:ea typeface="Georgia"/>
              <a:cs typeface="Georgia"/>
              <a:sym typeface="Georgia"/>
            </a:endParaRPr>
          </a:p>
        </p:txBody>
      </p:sp>
      <p:sp>
        <p:nvSpPr>
          <p:cNvPr id="590" name="Google Shape;590;p91"/>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endParaRPr sz="14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1400">
                <a:solidFill>
                  <a:srgbClr val="FFFFFF"/>
                </a:solidFill>
                <a:latin typeface="Consolas"/>
                <a:ea typeface="Consolas"/>
                <a:cs typeface="Consolas"/>
                <a:sym typeface="Consolas"/>
              </a:rPr>
              <a:t>sess1 = tf.Session()</a:t>
            </a:r>
            <a:endParaRPr sz="14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1400">
                <a:solidFill>
                  <a:srgbClr val="FFFFFF"/>
                </a:solidFill>
                <a:latin typeface="Consolas"/>
                <a:ea typeface="Consolas"/>
                <a:cs typeface="Consolas"/>
                <a:sym typeface="Consolas"/>
              </a:rPr>
              <a:t>sess2 = tf.Session()</a:t>
            </a:r>
            <a:endParaRPr sz="14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endParaRPr sz="14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1400">
                <a:solidFill>
                  <a:srgbClr val="FFFFFF"/>
                </a:solidFill>
                <a:latin typeface="Consolas"/>
                <a:ea typeface="Consolas"/>
                <a:cs typeface="Consolas"/>
                <a:sym typeface="Consolas"/>
              </a:rPr>
              <a:t>sess1.run(W.initializer)</a:t>
            </a:r>
            <a:endParaRPr sz="14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1400">
                <a:solidFill>
                  <a:srgbClr val="FFFFFF"/>
                </a:solidFill>
                <a:latin typeface="Consolas"/>
                <a:ea typeface="Consolas"/>
                <a:cs typeface="Consolas"/>
                <a:sym typeface="Consolas"/>
              </a:rPr>
              <a:t>sess2.run(W.initializer)</a:t>
            </a:r>
            <a:endParaRPr sz="14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endParaRPr sz="14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1400">
                <a:solidFill>
                  <a:srgbClr val="FFFFFF"/>
                </a:solidFill>
                <a:latin typeface="Consolas"/>
                <a:ea typeface="Consolas"/>
                <a:cs typeface="Consolas"/>
                <a:sym typeface="Consolas"/>
              </a:rPr>
              <a:t>print(sess1.run(W.assign_add(10))) 		# &gt;&gt; 20</a:t>
            </a:r>
            <a:endParaRPr sz="14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1400">
                <a:solidFill>
                  <a:srgbClr val="FFFFFF"/>
                </a:solidFill>
                <a:latin typeface="Consolas"/>
                <a:ea typeface="Consolas"/>
                <a:cs typeface="Consolas"/>
                <a:sym typeface="Consolas"/>
              </a:rPr>
              <a:t>print(sess2.run(W.assign_sub(2))) 		# &gt;&gt; 8</a:t>
            </a:r>
            <a:endParaRPr sz="1400">
              <a:solidFill>
                <a:srgbClr val="FFFFFF"/>
              </a:solidFill>
              <a:latin typeface="Consolas"/>
              <a:ea typeface="Consolas"/>
              <a:cs typeface="Consolas"/>
              <a:sym typeface="Consolas"/>
            </a:endParaRPr>
          </a:p>
        </p:txBody>
      </p:sp>
      <p:sp>
        <p:nvSpPr>
          <p:cNvPr id="591" name="Google Shape;591;p9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67</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9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Each session maintains its own copy of variables</a:t>
            </a:r>
            <a:endParaRPr b="1">
              <a:latin typeface="Georgia"/>
              <a:ea typeface="Georgia"/>
              <a:cs typeface="Georgia"/>
              <a:sym typeface="Georgia"/>
            </a:endParaRPr>
          </a:p>
        </p:txBody>
      </p:sp>
      <p:sp>
        <p:nvSpPr>
          <p:cNvPr id="597" name="Google Shape;597;p92"/>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endParaRPr sz="14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1400">
                <a:solidFill>
                  <a:srgbClr val="FFFFFF"/>
                </a:solidFill>
                <a:latin typeface="Consolas"/>
                <a:ea typeface="Consolas"/>
                <a:cs typeface="Consolas"/>
                <a:sym typeface="Consolas"/>
              </a:rPr>
              <a:t>sess1 = tf.Session()</a:t>
            </a:r>
            <a:endParaRPr sz="14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1400">
                <a:solidFill>
                  <a:srgbClr val="FFFFFF"/>
                </a:solidFill>
                <a:latin typeface="Consolas"/>
                <a:ea typeface="Consolas"/>
                <a:cs typeface="Consolas"/>
                <a:sym typeface="Consolas"/>
              </a:rPr>
              <a:t>sess2 = tf.Session()</a:t>
            </a:r>
            <a:endParaRPr sz="14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endParaRPr sz="14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1400">
                <a:solidFill>
                  <a:srgbClr val="FFFFFF"/>
                </a:solidFill>
                <a:latin typeface="Consolas"/>
                <a:ea typeface="Consolas"/>
                <a:cs typeface="Consolas"/>
                <a:sym typeface="Consolas"/>
              </a:rPr>
              <a:t>sess1.run(W.initializer)</a:t>
            </a:r>
            <a:endParaRPr sz="14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1400">
                <a:solidFill>
                  <a:srgbClr val="FFFFFF"/>
                </a:solidFill>
                <a:latin typeface="Consolas"/>
                <a:ea typeface="Consolas"/>
                <a:cs typeface="Consolas"/>
                <a:sym typeface="Consolas"/>
              </a:rPr>
              <a:t>sess2.run(W.initializer)</a:t>
            </a:r>
            <a:endParaRPr sz="14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endParaRPr sz="14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1400">
                <a:solidFill>
                  <a:srgbClr val="FFFFFF"/>
                </a:solidFill>
                <a:latin typeface="Consolas"/>
                <a:ea typeface="Consolas"/>
                <a:cs typeface="Consolas"/>
                <a:sym typeface="Consolas"/>
              </a:rPr>
              <a:t>print(sess1.run(W.assign_add(10))) 		# &gt;&gt; 20</a:t>
            </a:r>
            <a:endParaRPr sz="14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1400">
                <a:solidFill>
                  <a:srgbClr val="FFFFFF"/>
                </a:solidFill>
                <a:latin typeface="Consolas"/>
                <a:ea typeface="Consolas"/>
                <a:cs typeface="Consolas"/>
                <a:sym typeface="Consolas"/>
              </a:rPr>
              <a:t>print(sess2.run(W.assign_sub(2))) 		# &gt;&gt; 8</a:t>
            </a:r>
            <a:endParaRPr sz="14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endParaRPr sz="14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1400">
                <a:solidFill>
                  <a:srgbClr val="FFFFFF"/>
                </a:solidFill>
                <a:latin typeface="Consolas"/>
                <a:ea typeface="Consolas"/>
                <a:cs typeface="Consolas"/>
                <a:sym typeface="Consolas"/>
              </a:rPr>
              <a:t>print(sess1.run(W.assign_add(100))) 		# &gt;&gt; 120</a:t>
            </a:r>
            <a:endParaRPr sz="14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1400">
                <a:solidFill>
                  <a:srgbClr val="FFFFFF"/>
                </a:solidFill>
                <a:latin typeface="Consolas"/>
                <a:ea typeface="Consolas"/>
                <a:cs typeface="Consolas"/>
                <a:sym typeface="Consolas"/>
              </a:rPr>
              <a:t>print(sess2.run(W.assign_sub(50))) 		# &gt;&gt; -42</a:t>
            </a:r>
            <a:endParaRPr sz="14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endParaRPr sz="14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1400">
                <a:solidFill>
                  <a:srgbClr val="FFFFFF"/>
                </a:solidFill>
                <a:latin typeface="Consolas"/>
                <a:ea typeface="Consolas"/>
                <a:cs typeface="Consolas"/>
                <a:sym typeface="Consolas"/>
              </a:rPr>
              <a:t>sess1.close()</a:t>
            </a:r>
            <a:endParaRPr sz="14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1400">
                <a:solidFill>
                  <a:srgbClr val="FFFFFF"/>
                </a:solidFill>
                <a:latin typeface="Consolas"/>
                <a:ea typeface="Consolas"/>
                <a:cs typeface="Consolas"/>
                <a:sym typeface="Consolas"/>
              </a:rPr>
              <a:t>sess2.close()</a:t>
            </a:r>
            <a:endParaRPr sz="1400">
              <a:solidFill>
                <a:srgbClr val="FFFFFF"/>
              </a:solidFill>
              <a:latin typeface="Consolas"/>
              <a:ea typeface="Consolas"/>
              <a:cs typeface="Consolas"/>
              <a:sym typeface="Consolas"/>
            </a:endParaRPr>
          </a:p>
        </p:txBody>
      </p:sp>
      <p:sp>
        <p:nvSpPr>
          <p:cNvPr id="598" name="Google Shape;598;p9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68</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9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Control Dependencies</a:t>
            </a:r>
            <a:endParaRPr b="1">
              <a:latin typeface="Georgia"/>
              <a:ea typeface="Georgia"/>
              <a:cs typeface="Georgia"/>
              <a:sym typeface="Georgia"/>
            </a:endParaRPr>
          </a:p>
        </p:txBody>
      </p:sp>
      <p:sp>
        <p:nvSpPr>
          <p:cNvPr id="604" name="Google Shape;604;p93"/>
          <p:cNvSpPr txBox="1">
            <a:spLocks noGrp="1"/>
          </p:cNvSpPr>
          <p:nvPr>
            <p:ph type="body" idx="1"/>
          </p:nvPr>
        </p:nvSpPr>
        <p:spPr>
          <a:xfrm>
            <a:off x="311700" y="1330250"/>
            <a:ext cx="8520600" cy="35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tf.Graph.control_dependencies(control_inputs)</a:t>
            </a:r>
            <a:endParaRPr>
              <a:solidFill>
                <a:srgbClr val="FFFFFF"/>
              </a:solidFill>
              <a:latin typeface="Consolas"/>
              <a:ea typeface="Consolas"/>
              <a:cs typeface="Consolas"/>
              <a:sym typeface="Consolas"/>
            </a:endParaRPr>
          </a:p>
          <a:p>
            <a:pPr marL="0" lvl="0" indent="0" algn="l" rtl="0">
              <a:spcBef>
                <a:spcPts val="1600"/>
              </a:spcBef>
              <a:spcAft>
                <a:spcPts val="0"/>
              </a:spcAft>
              <a:buNone/>
            </a:pPr>
            <a:r>
              <a:rPr lang="en">
                <a:latin typeface="Georgia"/>
                <a:ea typeface="Georgia"/>
                <a:cs typeface="Georgia"/>
                <a:sym typeface="Georgia"/>
              </a:rPr>
              <a:t># defines which ops should be run first</a:t>
            </a:r>
            <a:endParaRPr>
              <a:latin typeface="Georgia"/>
              <a:ea typeface="Georgia"/>
              <a:cs typeface="Georgia"/>
              <a:sym typeface="Georgia"/>
            </a:endParaRPr>
          </a:p>
          <a:p>
            <a:pPr marL="0" lvl="0" indent="0" algn="l" rtl="0">
              <a:spcBef>
                <a:spcPts val="1600"/>
              </a:spcBef>
              <a:spcAft>
                <a:spcPts val="0"/>
              </a:spcAft>
              <a:buNone/>
            </a:pPr>
            <a:r>
              <a:rPr lang="en" sz="1200">
                <a:solidFill>
                  <a:srgbClr val="FFFFFF"/>
                </a:solidFill>
                <a:latin typeface="Consolas"/>
                <a:ea typeface="Consolas"/>
                <a:cs typeface="Consolas"/>
                <a:sym typeface="Consolas"/>
              </a:rPr>
              <a:t># your graph g have 5 ops: a, b, c, d, e</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g = tf.get_default_graph()</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with g.control_dependencies([a, b, c]):</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	# 'd' and 'e' will only run after 'a', 'b', and 'c' have executed.</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	d = ...</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	e = …</a:t>
            </a:r>
            <a:endParaRPr sz="1200">
              <a:solidFill>
                <a:srgbClr val="FFFFFF"/>
              </a:solidFill>
              <a:latin typeface="Consolas"/>
              <a:ea typeface="Consolas"/>
              <a:cs typeface="Consolas"/>
              <a:sym typeface="Consolas"/>
            </a:endParaRPr>
          </a:p>
          <a:p>
            <a:pPr marL="0" lvl="0" indent="0" algn="l" rtl="0">
              <a:spcBef>
                <a:spcPts val="0"/>
              </a:spcBef>
              <a:spcAft>
                <a:spcPts val="0"/>
              </a:spcAft>
              <a:buNone/>
            </a:pPr>
            <a:endParaRPr sz="1200">
              <a:solidFill>
                <a:srgbClr val="FFFFFF"/>
              </a:solidFill>
              <a:latin typeface="Consolas"/>
              <a:ea typeface="Consolas"/>
              <a:cs typeface="Consolas"/>
              <a:sym typeface="Consolas"/>
            </a:endParaRPr>
          </a:p>
        </p:txBody>
      </p:sp>
      <p:sp>
        <p:nvSpPr>
          <p:cNvPr id="605" name="Google Shape;605;p9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69</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1"/>
          <p:cNvSpPr txBox="1">
            <a:spLocks noGrp="1"/>
          </p:cNvSpPr>
          <p:nvPr>
            <p:ph type="body" idx="1"/>
          </p:nvPr>
        </p:nvSpPr>
        <p:spPr>
          <a:xfrm>
            <a:off x="311700" y="1152475"/>
            <a:ext cx="8520600" cy="35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latin typeface="Consolas"/>
                <a:ea typeface="Consolas"/>
                <a:cs typeface="Consolas"/>
                <a:sym typeface="Consolas"/>
              </a:rPr>
              <a:t>import tensorflow as tf</a:t>
            </a:r>
            <a:endParaRPr sz="1200">
              <a:solidFill>
                <a:srgbClr val="FFFFFF"/>
              </a:solidFill>
              <a:latin typeface="Consolas"/>
              <a:ea typeface="Consolas"/>
              <a:cs typeface="Consolas"/>
              <a:sym typeface="Consolas"/>
            </a:endParaRPr>
          </a:p>
          <a:p>
            <a:pPr marL="0" lvl="0" indent="0" algn="l" rtl="0">
              <a:spcBef>
                <a:spcPts val="1600"/>
              </a:spcBef>
              <a:spcAft>
                <a:spcPts val="0"/>
              </a:spcAft>
              <a:buNone/>
            </a:pPr>
            <a:r>
              <a:rPr lang="en" sz="1200">
                <a:solidFill>
                  <a:srgbClr val="FFFFFF"/>
                </a:solidFill>
                <a:latin typeface="Consolas"/>
                <a:ea typeface="Consolas"/>
                <a:cs typeface="Consolas"/>
                <a:sym typeface="Consolas"/>
              </a:rPr>
              <a:t>a = tf.constant(2)</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b = tf.constant(3)</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x = tf.add(a, b)</a:t>
            </a:r>
            <a:endParaRPr sz="1200">
              <a:solidFill>
                <a:srgbClr val="FFFFFF"/>
              </a:solidFill>
              <a:latin typeface="Consolas"/>
              <a:ea typeface="Consolas"/>
              <a:cs typeface="Consolas"/>
              <a:sym typeface="Consolas"/>
            </a:endParaRPr>
          </a:p>
          <a:p>
            <a:pPr marL="0" lvl="0" indent="0" algn="l" rtl="0">
              <a:spcBef>
                <a:spcPts val="1600"/>
              </a:spcBef>
              <a:spcAft>
                <a:spcPts val="1600"/>
              </a:spcAft>
              <a:buNone/>
            </a:pPr>
            <a:r>
              <a:rPr lang="en" sz="1200">
                <a:solidFill>
                  <a:schemeClr val="dk1"/>
                </a:solidFill>
                <a:highlight>
                  <a:schemeClr val="accent3"/>
                </a:highlight>
                <a:latin typeface="Consolas"/>
                <a:ea typeface="Consolas"/>
                <a:cs typeface="Consolas"/>
                <a:sym typeface="Consolas"/>
              </a:rPr>
              <a:t>writer = tf.summary.FileWriter('./graphs', tf.get_default_graph())</a:t>
            </a:r>
            <a:r>
              <a:rPr lang="en" sz="1200">
                <a:solidFill>
                  <a:srgbClr val="FFFFFF"/>
                </a:solidFill>
                <a:latin typeface="Consolas"/>
                <a:ea typeface="Consolas"/>
                <a:cs typeface="Consolas"/>
                <a:sym typeface="Consolas"/>
              </a:rPr>
              <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with tf.Session() as sess:</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r>
              <a:rPr lang="en" sz="1200">
                <a:solidFill>
                  <a:schemeClr val="dk1"/>
                </a:solidFill>
                <a:highlight>
                  <a:schemeClr val="accent3"/>
                </a:highlight>
                <a:latin typeface="Consolas"/>
                <a:ea typeface="Consolas"/>
                <a:cs typeface="Consolas"/>
                <a:sym typeface="Consolas"/>
              </a:rPr>
              <a:t># writer = tf.summary.FileWriter('./graphs', sess.graph) </a:t>
            </a:r>
            <a:r>
              <a:rPr lang="en" sz="1200">
                <a:solidFill>
                  <a:srgbClr val="FFFFFF"/>
                </a:solidFill>
                <a:highlight>
                  <a:schemeClr val="accent3"/>
                </a:highlight>
                <a:latin typeface="Consolas"/>
                <a:ea typeface="Consolas"/>
                <a:cs typeface="Consolas"/>
                <a:sym typeface="Consolas"/>
              </a:rPr>
              <a:t/>
            </a:r>
            <a:br>
              <a:rPr lang="en" sz="1200">
                <a:solidFill>
                  <a:srgbClr val="FFFFFF"/>
                </a:solidFill>
                <a:highlight>
                  <a:schemeClr val="accent3"/>
                </a:highlight>
                <a:latin typeface="Consolas"/>
                <a:ea typeface="Consolas"/>
                <a:cs typeface="Consolas"/>
                <a:sym typeface="Consolas"/>
              </a:rPr>
            </a:br>
            <a:r>
              <a:rPr lang="en" sz="1200">
                <a:solidFill>
                  <a:srgbClr val="FFFFFF"/>
                </a:solidFill>
                <a:highlight>
                  <a:schemeClr val="accent3"/>
                </a:highlight>
                <a:latin typeface="Consolas"/>
                <a:ea typeface="Consolas"/>
                <a:cs typeface="Consolas"/>
                <a:sym typeface="Consolas"/>
              </a:rPr>
              <a:t>	</a:t>
            </a:r>
            <a:r>
              <a:rPr lang="en" sz="1200">
                <a:solidFill>
                  <a:srgbClr val="FFFFFF"/>
                </a:solidFill>
                <a:latin typeface="Consolas"/>
                <a:ea typeface="Consolas"/>
                <a:cs typeface="Consolas"/>
                <a:sym typeface="Consolas"/>
              </a:rPr>
              <a:t>print(sess.run(x))</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writer.close() # close the writer when you’re done using it</a:t>
            </a:r>
            <a:endParaRPr sz="1200">
              <a:solidFill>
                <a:srgbClr val="FFFFFF"/>
              </a:solidFill>
              <a:latin typeface="Consolas"/>
              <a:ea typeface="Consolas"/>
              <a:cs typeface="Consolas"/>
              <a:sym typeface="Consolas"/>
            </a:endParaRPr>
          </a:p>
        </p:txBody>
      </p:sp>
      <p:sp>
        <p:nvSpPr>
          <p:cNvPr id="144" name="Google Shape;14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Visualize it with TensorBoard</a:t>
            </a:r>
            <a:endParaRPr b="1">
              <a:latin typeface="Georgia"/>
              <a:ea typeface="Georgia"/>
              <a:cs typeface="Georgia"/>
              <a:sym typeface="Georgia"/>
            </a:endParaRPr>
          </a:p>
        </p:txBody>
      </p:sp>
      <p:sp>
        <p:nvSpPr>
          <p:cNvPr id="145" name="Google Shape;145;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
        <p:nvSpPr>
          <p:cNvPr id="146" name="Google Shape;146;p31"/>
          <p:cNvSpPr txBox="1"/>
          <p:nvPr/>
        </p:nvSpPr>
        <p:spPr>
          <a:xfrm>
            <a:off x="5128500" y="1771000"/>
            <a:ext cx="3577500" cy="57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Times New Roman"/>
                <a:ea typeface="Times New Roman"/>
                <a:cs typeface="Times New Roman"/>
                <a:sym typeface="Times New Roman"/>
              </a:rPr>
              <a:t>Create the summary writer after graph definition and before running your session</a:t>
            </a:r>
            <a:endParaRPr>
              <a:solidFill>
                <a:srgbClr val="FFFFFF"/>
              </a:solidFill>
              <a:latin typeface="Times New Roman"/>
              <a:ea typeface="Times New Roman"/>
              <a:cs typeface="Times New Roman"/>
              <a:sym typeface="Times New Roman"/>
            </a:endParaRPr>
          </a:p>
        </p:txBody>
      </p:sp>
      <p:sp>
        <p:nvSpPr>
          <p:cNvPr id="147" name="Google Shape;147;p31"/>
          <p:cNvSpPr txBox="1"/>
          <p:nvPr/>
        </p:nvSpPr>
        <p:spPr>
          <a:xfrm>
            <a:off x="5443650" y="3734675"/>
            <a:ext cx="3577500" cy="57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Times New Roman"/>
                <a:ea typeface="Times New Roman"/>
                <a:cs typeface="Times New Roman"/>
                <a:sym typeface="Times New Roman"/>
              </a:rPr>
              <a:t> ‘graphs’ or any location where you want to keep your event files</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94"/>
          <p:cNvSpPr txBox="1">
            <a:spLocks noGrp="1"/>
          </p:cNvSpPr>
          <p:nvPr>
            <p:ph type="ctrTitle"/>
          </p:nvPr>
        </p:nvSpPr>
        <p:spPr>
          <a:xfrm>
            <a:off x="687375" y="2568250"/>
            <a:ext cx="8145000" cy="91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Georgia"/>
                <a:ea typeface="Georgia"/>
                <a:cs typeface="Georgia"/>
                <a:sym typeface="Georgia"/>
              </a:rPr>
              <a:t>Getting to know each other?</a:t>
            </a:r>
            <a:endParaRPr>
              <a:latin typeface="Georgia"/>
              <a:ea typeface="Georgia"/>
              <a:cs typeface="Georgia"/>
              <a:sym typeface="Georgia"/>
            </a:endParaRPr>
          </a:p>
        </p:txBody>
      </p:sp>
      <p:sp>
        <p:nvSpPr>
          <p:cNvPr id="611" name="Google Shape;611;p9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70</a:t>
            </a:fld>
            <a:endParaRPr/>
          </a:p>
        </p:txBody>
      </p:sp>
      <p:pic>
        <p:nvPicPr>
          <p:cNvPr id="612" name="Google Shape;612;p94"/>
          <p:cNvPicPr preferRelativeResize="0"/>
          <p:nvPr/>
        </p:nvPicPr>
        <p:blipFill>
          <a:blip r:embed="rId3">
            <a:alphaModFix/>
          </a:blip>
          <a:stretch>
            <a:fillRect/>
          </a:stretch>
        </p:blipFill>
        <p:spPr>
          <a:xfrm>
            <a:off x="3876375" y="407650"/>
            <a:ext cx="1163700" cy="14689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95"/>
          <p:cNvSpPr txBox="1">
            <a:spLocks noGrp="1"/>
          </p:cNvSpPr>
          <p:nvPr>
            <p:ph type="ctrTitle"/>
          </p:nvPr>
        </p:nvSpPr>
        <p:spPr>
          <a:xfrm>
            <a:off x="687375" y="2058525"/>
            <a:ext cx="8145000" cy="91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Georgia"/>
                <a:ea typeface="Georgia"/>
                <a:cs typeface="Georgia"/>
                <a:sym typeface="Georgia"/>
              </a:rPr>
              <a:t>Placeholder</a:t>
            </a:r>
            <a:endParaRPr>
              <a:latin typeface="Georgia"/>
              <a:ea typeface="Georgia"/>
              <a:cs typeface="Georgia"/>
              <a:sym typeface="Georgia"/>
            </a:endParaRPr>
          </a:p>
        </p:txBody>
      </p:sp>
      <p:sp>
        <p:nvSpPr>
          <p:cNvPr id="618" name="Google Shape;618;p9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71</a:t>
            </a:fld>
            <a:endParaRPr/>
          </a:p>
        </p:txBody>
      </p:sp>
      <p:pic>
        <p:nvPicPr>
          <p:cNvPr id="619" name="Google Shape;619;p95"/>
          <p:cNvPicPr preferRelativeResize="0"/>
          <p:nvPr/>
        </p:nvPicPr>
        <p:blipFill>
          <a:blip r:embed="rId3">
            <a:alphaModFix/>
          </a:blip>
          <a:stretch>
            <a:fillRect/>
          </a:stretch>
        </p:blipFill>
        <p:spPr>
          <a:xfrm>
            <a:off x="3876375" y="407650"/>
            <a:ext cx="1163700" cy="146897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96"/>
          <p:cNvSpPr txBox="1">
            <a:spLocks noGrp="1"/>
          </p:cNvSpPr>
          <p:nvPr>
            <p:ph type="title"/>
          </p:nvPr>
        </p:nvSpPr>
        <p:spPr>
          <a:xfrm>
            <a:off x="397800" y="1521050"/>
            <a:ext cx="8520600" cy="259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2"/>
                </a:solidFill>
                <a:latin typeface="Georgia"/>
                <a:ea typeface="Georgia"/>
                <a:cs typeface="Georgia"/>
                <a:sym typeface="Georgia"/>
              </a:rPr>
              <a:t>A TF program often has 2 phases: </a:t>
            </a:r>
            <a:endParaRPr sz="1800">
              <a:solidFill>
                <a:schemeClr val="lt2"/>
              </a:solidFill>
              <a:latin typeface="Georgia"/>
              <a:ea typeface="Georgia"/>
              <a:cs typeface="Georgia"/>
              <a:sym typeface="Georgia"/>
            </a:endParaRPr>
          </a:p>
          <a:p>
            <a:pPr marL="457200" lvl="0" indent="-342900" algn="l"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Assemble a graph </a:t>
            </a:r>
            <a:endParaRPr sz="1800">
              <a:solidFill>
                <a:schemeClr val="lt2"/>
              </a:solidFill>
              <a:latin typeface="Georgia"/>
              <a:ea typeface="Georgia"/>
              <a:cs typeface="Georgia"/>
              <a:sym typeface="Georgia"/>
            </a:endParaRPr>
          </a:p>
          <a:p>
            <a:pPr marL="457200" lvl="0" indent="-342900" algn="l"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Use a session to execute operations in the graph.</a:t>
            </a:r>
            <a:endParaRPr sz="1800" b="1">
              <a:latin typeface="Georgia"/>
              <a:ea typeface="Georgia"/>
              <a:cs typeface="Georgia"/>
              <a:sym typeface="Georgia"/>
            </a:endParaRPr>
          </a:p>
        </p:txBody>
      </p:sp>
      <p:sp>
        <p:nvSpPr>
          <p:cNvPr id="625" name="Google Shape;625;p9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A quick reminder</a:t>
            </a:r>
            <a:endParaRPr b="1">
              <a:latin typeface="Georgia"/>
              <a:ea typeface="Georgia"/>
              <a:cs typeface="Georgia"/>
              <a:sym typeface="Georgia"/>
            </a:endParaRPr>
          </a:p>
        </p:txBody>
      </p:sp>
      <p:sp>
        <p:nvSpPr>
          <p:cNvPr id="626" name="Google Shape;626;p9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72</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97"/>
          <p:cNvSpPr txBox="1">
            <a:spLocks noGrp="1"/>
          </p:cNvSpPr>
          <p:nvPr>
            <p:ph type="title"/>
          </p:nvPr>
        </p:nvSpPr>
        <p:spPr>
          <a:xfrm>
            <a:off x="397800" y="1521050"/>
            <a:ext cx="8520600" cy="259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2"/>
                </a:solidFill>
                <a:latin typeface="Georgia"/>
                <a:ea typeface="Georgia"/>
                <a:cs typeface="Georgia"/>
                <a:sym typeface="Georgia"/>
              </a:rPr>
              <a:t>A TF program often has 2 phases: </a:t>
            </a:r>
            <a:endParaRPr sz="1800">
              <a:solidFill>
                <a:schemeClr val="lt2"/>
              </a:solidFill>
              <a:latin typeface="Georgia"/>
              <a:ea typeface="Georgia"/>
              <a:cs typeface="Georgia"/>
              <a:sym typeface="Georgia"/>
            </a:endParaRPr>
          </a:p>
          <a:p>
            <a:pPr marL="457200" lvl="0" indent="-342900" algn="l"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Assemble a graph </a:t>
            </a:r>
            <a:endParaRPr sz="1800">
              <a:solidFill>
                <a:schemeClr val="lt2"/>
              </a:solidFill>
              <a:latin typeface="Georgia"/>
              <a:ea typeface="Georgia"/>
              <a:cs typeface="Georgia"/>
              <a:sym typeface="Georgia"/>
            </a:endParaRPr>
          </a:p>
          <a:p>
            <a:pPr marL="457200" lvl="0" indent="-342900" algn="l"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Use a session to execute operations in the graph.</a:t>
            </a:r>
            <a:endParaRPr sz="1800">
              <a:solidFill>
                <a:schemeClr val="lt2"/>
              </a:solidFill>
              <a:latin typeface="Georgia"/>
              <a:ea typeface="Georgia"/>
              <a:cs typeface="Georgia"/>
              <a:sym typeface="Georgia"/>
            </a:endParaRPr>
          </a:p>
          <a:p>
            <a:pPr marL="0" lvl="0" indent="0" algn="l" rtl="0">
              <a:spcBef>
                <a:spcPts val="0"/>
              </a:spcBef>
              <a:spcAft>
                <a:spcPts val="0"/>
              </a:spcAft>
              <a:buNone/>
            </a:pPr>
            <a:endParaRPr sz="1800">
              <a:solidFill>
                <a:schemeClr val="lt2"/>
              </a:solidFill>
              <a:latin typeface="Georgia"/>
              <a:ea typeface="Georgia"/>
              <a:cs typeface="Georgia"/>
              <a:sym typeface="Georgia"/>
            </a:endParaRPr>
          </a:p>
          <a:p>
            <a:pPr marL="0" lvl="0" indent="0" algn="l" rtl="0">
              <a:spcBef>
                <a:spcPts val="0"/>
              </a:spcBef>
              <a:spcAft>
                <a:spcPts val="0"/>
              </a:spcAft>
              <a:buNone/>
            </a:pPr>
            <a:r>
              <a:rPr lang="en" sz="1800">
                <a:solidFill>
                  <a:schemeClr val="lt2"/>
                </a:solidFill>
                <a:latin typeface="Georgia"/>
                <a:ea typeface="Georgia"/>
                <a:cs typeface="Georgia"/>
                <a:sym typeface="Georgia"/>
              </a:rPr>
              <a:t>⇒ Assemble the graph first without knowing the values needed for computation</a:t>
            </a:r>
            <a:endParaRPr sz="1800">
              <a:solidFill>
                <a:schemeClr val="lt2"/>
              </a:solidFill>
              <a:latin typeface="Georgia"/>
              <a:ea typeface="Georgia"/>
              <a:cs typeface="Georgia"/>
              <a:sym typeface="Georgia"/>
            </a:endParaRPr>
          </a:p>
        </p:txBody>
      </p:sp>
      <p:sp>
        <p:nvSpPr>
          <p:cNvPr id="632" name="Google Shape;632;p9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Placeholders</a:t>
            </a:r>
            <a:endParaRPr b="1">
              <a:latin typeface="Georgia"/>
              <a:ea typeface="Georgia"/>
              <a:cs typeface="Georgia"/>
              <a:sym typeface="Georgia"/>
            </a:endParaRPr>
          </a:p>
        </p:txBody>
      </p:sp>
      <p:sp>
        <p:nvSpPr>
          <p:cNvPr id="633" name="Google Shape;633;p9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73</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98"/>
          <p:cNvSpPr txBox="1">
            <a:spLocks noGrp="1"/>
          </p:cNvSpPr>
          <p:nvPr>
            <p:ph type="title"/>
          </p:nvPr>
        </p:nvSpPr>
        <p:spPr>
          <a:xfrm>
            <a:off x="397800" y="1521050"/>
            <a:ext cx="8520600" cy="287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2"/>
                </a:solidFill>
                <a:latin typeface="Georgia"/>
                <a:ea typeface="Georgia"/>
                <a:cs typeface="Georgia"/>
                <a:sym typeface="Georgia"/>
              </a:rPr>
              <a:t>A TF program often has 2 phases: </a:t>
            </a:r>
            <a:endParaRPr sz="1800">
              <a:solidFill>
                <a:schemeClr val="lt2"/>
              </a:solidFill>
              <a:latin typeface="Georgia"/>
              <a:ea typeface="Georgia"/>
              <a:cs typeface="Georgia"/>
              <a:sym typeface="Georgia"/>
            </a:endParaRPr>
          </a:p>
          <a:p>
            <a:pPr marL="457200" lvl="0" indent="-342900" algn="l"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Assemble a graph </a:t>
            </a:r>
            <a:endParaRPr sz="1800">
              <a:solidFill>
                <a:schemeClr val="lt2"/>
              </a:solidFill>
              <a:latin typeface="Georgia"/>
              <a:ea typeface="Georgia"/>
              <a:cs typeface="Georgia"/>
              <a:sym typeface="Georgia"/>
            </a:endParaRPr>
          </a:p>
          <a:p>
            <a:pPr marL="457200" lvl="0" indent="-342900" algn="l"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Use a session to execute operations in the graph.</a:t>
            </a:r>
            <a:endParaRPr sz="1800">
              <a:solidFill>
                <a:schemeClr val="lt2"/>
              </a:solidFill>
              <a:latin typeface="Georgia"/>
              <a:ea typeface="Georgia"/>
              <a:cs typeface="Georgia"/>
              <a:sym typeface="Georgia"/>
            </a:endParaRPr>
          </a:p>
          <a:p>
            <a:pPr marL="0" lvl="0" indent="0" algn="l" rtl="0">
              <a:spcBef>
                <a:spcPts val="0"/>
              </a:spcBef>
              <a:spcAft>
                <a:spcPts val="0"/>
              </a:spcAft>
              <a:buNone/>
            </a:pPr>
            <a:endParaRPr sz="1800">
              <a:solidFill>
                <a:schemeClr val="lt2"/>
              </a:solidFill>
              <a:latin typeface="Georgia"/>
              <a:ea typeface="Georgia"/>
              <a:cs typeface="Georgia"/>
              <a:sym typeface="Georgia"/>
            </a:endParaRPr>
          </a:p>
          <a:p>
            <a:pPr marL="0" lvl="0" indent="0" algn="l" rtl="0">
              <a:spcBef>
                <a:spcPts val="0"/>
              </a:spcBef>
              <a:spcAft>
                <a:spcPts val="0"/>
              </a:spcAft>
              <a:buNone/>
            </a:pPr>
            <a:r>
              <a:rPr lang="en" sz="1800">
                <a:solidFill>
                  <a:schemeClr val="lt2"/>
                </a:solidFill>
                <a:latin typeface="Georgia"/>
                <a:ea typeface="Georgia"/>
                <a:cs typeface="Georgia"/>
                <a:sym typeface="Georgia"/>
              </a:rPr>
              <a:t>⇒ Assemble the graph first without knowing the values needed for computation</a:t>
            </a:r>
            <a:endParaRPr sz="1800">
              <a:solidFill>
                <a:schemeClr val="lt2"/>
              </a:solidFill>
              <a:latin typeface="Georgia"/>
              <a:ea typeface="Georgia"/>
              <a:cs typeface="Georgia"/>
              <a:sym typeface="Georgia"/>
            </a:endParaRPr>
          </a:p>
          <a:p>
            <a:pPr marL="0" lvl="0" indent="0" algn="l" rtl="0">
              <a:spcBef>
                <a:spcPts val="0"/>
              </a:spcBef>
              <a:spcAft>
                <a:spcPts val="0"/>
              </a:spcAft>
              <a:buNone/>
            </a:pPr>
            <a:endParaRPr sz="1800">
              <a:solidFill>
                <a:schemeClr val="lt2"/>
              </a:solidFill>
              <a:latin typeface="Georgia"/>
              <a:ea typeface="Georgia"/>
              <a:cs typeface="Georgia"/>
              <a:sym typeface="Georgia"/>
            </a:endParaRPr>
          </a:p>
          <a:p>
            <a:pPr marL="0" lvl="0" indent="0" algn="l" rtl="0">
              <a:spcBef>
                <a:spcPts val="0"/>
              </a:spcBef>
              <a:spcAft>
                <a:spcPts val="0"/>
              </a:spcAft>
              <a:buNone/>
            </a:pPr>
            <a:r>
              <a:rPr lang="en" sz="1800" u="sng">
                <a:solidFill>
                  <a:schemeClr val="lt2"/>
                </a:solidFill>
                <a:latin typeface="Georgia"/>
                <a:ea typeface="Georgia"/>
                <a:cs typeface="Georgia"/>
                <a:sym typeface="Georgia"/>
              </a:rPr>
              <a:t>Analogy</a:t>
            </a:r>
            <a:r>
              <a:rPr lang="en" sz="1800">
                <a:solidFill>
                  <a:schemeClr val="lt2"/>
                </a:solidFill>
                <a:latin typeface="Georgia"/>
                <a:ea typeface="Georgia"/>
                <a:cs typeface="Georgia"/>
                <a:sym typeface="Georgia"/>
              </a:rPr>
              <a:t>:</a:t>
            </a:r>
            <a:endParaRPr sz="1800">
              <a:solidFill>
                <a:schemeClr val="lt2"/>
              </a:solidFill>
              <a:latin typeface="Georgia"/>
              <a:ea typeface="Georgia"/>
              <a:cs typeface="Georgia"/>
              <a:sym typeface="Georgia"/>
            </a:endParaRPr>
          </a:p>
          <a:p>
            <a:pPr marL="0" lvl="0" indent="0" algn="l" rtl="0">
              <a:spcBef>
                <a:spcPts val="0"/>
              </a:spcBef>
              <a:spcAft>
                <a:spcPts val="0"/>
              </a:spcAft>
              <a:buNone/>
            </a:pPr>
            <a:r>
              <a:rPr lang="en" sz="1800">
                <a:solidFill>
                  <a:schemeClr val="lt2"/>
                </a:solidFill>
                <a:latin typeface="Georgia"/>
                <a:ea typeface="Georgia"/>
                <a:cs typeface="Georgia"/>
                <a:sym typeface="Georgia"/>
              </a:rPr>
              <a:t>Define the function f(x, y) = 2 * x + y without knowing value of x or y. </a:t>
            </a:r>
            <a:endParaRPr sz="1800">
              <a:solidFill>
                <a:schemeClr val="lt2"/>
              </a:solidFill>
              <a:latin typeface="Georgia"/>
              <a:ea typeface="Georgia"/>
              <a:cs typeface="Georgia"/>
              <a:sym typeface="Georgia"/>
            </a:endParaRPr>
          </a:p>
          <a:p>
            <a:pPr marL="0" lvl="0" indent="0" algn="l" rtl="0">
              <a:spcBef>
                <a:spcPts val="0"/>
              </a:spcBef>
              <a:spcAft>
                <a:spcPts val="0"/>
              </a:spcAft>
              <a:buNone/>
            </a:pPr>
            <a:r>
              <a:rPr lang="en" sz="1800">
                <a:solidFill>
                  <a:schemeClr val="lt2"/>
                </a:solidFill>
                <a:latin typeface="Georgia"/>
                <a:ea typeface="Georgia"/>
                <a:cs typeface="Georgia"/>
                <a:sym typeface="Georgia"/>
              </a:rPr>
              <a:t>x, y are placeholders for the actual values.</a:t>
            </a:r>
            <a:endParaRPr sz="1800">
              <a:solidFill>
                <a:schemeClr val="lt2"/>
              </a:solidFill>
              <a:latin typeface="Georgia"/>
              <a:ea typeface="Georgia"/>
              <a:cs typeface="Georgia"/>
              <a:sym typeface="Georgia"/>
            </a:endParaRPr>
          </a:p>
        </p:txBody>
      </p:sp>
      <p:sp>
        <p:nvSpPr>
          <p:cNvPr id="639" name="Google Shape;639;p9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Placeholders</a:t>
            </a:r>
            <a:endParaRPr b="1">
              <a:latin typeface="Georgia"/>
              <a:ea typeface="Georgia"/>
              <a:cs typeface="Georgia"/>
              <a:sym typeface="Georgia"/>
            </a:endParaRPr>
          </a:p>
        </p:txBody>
      </p:sp>
      <p:sp>
        <p:nvSpPr>
          <p:cNvPr id="640" name="Google Shape;640;p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74</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9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Why placeholders?</a:t>
            </a:r>
            <a:endParaRPr b="1">
              <a:latin typeface="Georgia"/>
              <a:ea typeface="Georgia"/>
              <a:cs typeface="Georgia"/>
              <a:sym typeface="Georgia"/>
            </a:endParaRPr>
          </a:p>
        </p:txBody>
      </p:sp>
      <p:sp>
        <p:nvSpPr>
          <p:cNvPr id="646" name="Google Shape;646;p99"/>
          <p:cNvSpPr txBox="1">
            <a:spLocks noGrp="1"/>
          </p:cNvSpPr>
          <p:nvPr>
            <p:ph type="body" idx="1"/>
          </p:nvPr>
        </p:nvSpPr>
        <p:spPr>
          <a:xfrm>
            <a:off x="311700" y="1330250"/>
            <a:ext cx="8520600" cy="350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2400">
              <a:latin typeface="Georgia"/>
              <a:ea typeface="Georgia"/>
              <a:cs typeface="Georgia"/>
              <a:sym typeface="Georgia"/>
            </a:endParaRPr>
          </a:p>
          <a:p>
            <a:pPr marL="0" lvl="0" indent="0" algn="ctr" rtl="0">
              <a:spcBef>
                <a:spcPts val="1600"/>
              </a:spcBef>
              <a:spcAft>
                <a:spcPts val="1600"/>
              </a:spcAft>
              <a:buNone/>
            </a:pPr>
            <a:r>
              <a:rPr lang="en" sz="2400">
                <a:latin typeface="Georgia"/>
                <a:ea typeface="Georgia"/>
                <a:cs typeface="Georgia"/>
                <a:sym typeface="Georgia"/>
              </a:rPr>
              <a:t>We, or our clients, can later supply their own data when they need to execute the computation. </a:t>
            </a:r>
            <a:endParaRPr sz="2400">
              <a:latin typeface="Georgia"/>
              <a:ea typeface="Georgia"/>
              <a:cs typeface="Georgia"/>
              <a:sym typeface="Georgia"/>
            </a:endParaRPr>
          </a:p>
        </p:txBody>
      </p:sp>
      <p:sp>
        <p:nvSpPr>
          <p:cNvPr id="647" name="Google Shape;647;p9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75</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10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Georgia"/>
                <a:ea typeface="Georgia"/>
                <a:cs typeface="Georgia"/>
                <a:sym typeface="Georgia"/>
              </a:rPr>
              <a:t>Placeholders</a:t>
            </a:r>
            <a:endParaRPr b="1" dirty="0">
              <a:latin typeface="Georgia"/>
              <a:ea typeface="Georgia"/>
              <a:cs typeface="Georgia"/>
              <a:sym typeface="Georgia"/>
            </a:endParaRPr>
          </a:p>
        </p:txBody>
      </p:sp>
      <p:sp>
        <p:nvSpPr>
          <p:cNvPr id="653" name="Google Shape;653;p100"/>
          <p:cNvSpPr txBox="1">
            <a:spLocks noGrp="1"/>
          </p:cNvSpPr>
          <p:nvPr>
            <p:ph type="body" idx="1"/>
          </p:nvPr>
        </p:nvSpPr>
        <p:spPr>
          <a:xfrm>
            <a:off x="311700" y="1330250"/>
            <a:ext cx="8520600" cy="35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Consolas"/>
                <a:ea typeface="Consolas"/>
                <a:cs typeface="Consolas"/>
                <a:sym typeface="Consolas"/>
              </a:rPr>
              <a:t>tf.placeholder(dtype, shape=None, name=None)</a:t>
            </a:r>
            <a:endParaRPr b="1">
              <a:solidFill>
                <a:srgbClr val="FFFFFF"/>
              </a:solidFill>
              <a:latin typeface="Consolas"/>
              <a:ea typeface="Consolas"/>
              <a:cs typeface="Consolas"/>
              <a:sym typeface="Consolas"/>
            </a:endParaRPr>
          </a:p>
          <a:p>
            <a:pPr marL="0" lvl="0" indent="0" algn="l" rtl="0">
              <a:spcBef>
                <a:spcPts val="1600"/>
              </a:spcBef>
              <a:spcAft>
                <a:spcPts val="0"/>
              </a:spcAft>
              <a:buNone/>
            </a:pPr>
            <a:r>
              <a:rPr lang="en" sz="1100">
                <a:solidFill>
                  <a:srgbClr val="FFFFFF"/>
                </a:solidFill>
                <a:latin typeface="Consolas"/>
                <a:ea typeface="Consolas"/>
                <a:cs typeface="Consolas"/>
                <a:sym typeface="Consolas"/>
              </a:rPr>
              <a:t># create a placeholder for a vector of 3 elements, type tf.float32</a:t>
            </a:r>
            <a:endParaRPr sz="1100">
              <a:solidFill>
                <a:srgbClr val="FFFFFF"/>
              </a:solidFill>
              <a:latin typeface="Consolas"/>
              <a:ea typeface="Consolas"/>
              <a:cs typeface="Consolas"/>
              <a:sym typeface="Consolas"/>
            </a:endParaRPr>
          </a:p>
          <a:p>
            <a:pPr marL="0" lvl="0" indent="0" algn="l" rtl="0">
              <a:spcBef>
                <a:spcPts val="0"/>
              </a:spcBef>
              <a:spcAft>
                <a:spcPts val="0"/>
              </a:spcAft>
              <a:buNone/>
            </a:pPr>
            <a:r>
              <a:rPr lang="en" sz="1100">
                <a:solidFill>
                  <a:srgbClr val="FFFFFF"/>
                </a:solidFill>
                <a:latin typeface="Consolas"/>
                <a:ea typeface="Consolas"/>
                <a:cs typeface="Consolas"/>
                <a:sym typeface="Consolas"/>
              </a:rPr>
              <a:t>a = tf.placeholder(tf.float32, shape=[3])</a:t>
            </a:r>
            <a:endParaRPr sz="1100">
              <a:solidFill>
                <a:srgbClr val="FFFFFF"/>
              </a:solidFill>
              <a:latin typeface="Consolas"/>
              <a:ea typeface="Consolas"/>
              <a:cs typeface="Consolas"/>
              <a:sym typeface="Consolas"/>
            </a:endParaRPr>
          </a:p>
          <a:p>
            <a:pPr marL="0" lvl="0" indent="0" algn="l" rtl="0">
              <a:spcBef>
                <a:spcPts val="0"/>
              </a:spcBef>
              <a:spcAft>
                <a:spcPts val="0"/>
              </a:spcAft>
              <a:buNone/>
            </a:pPr>
            <a:endParaRPr sz="1100">
              <a:solidFill>
                <a:srgbClr val="FFFFFF"/>
              </a:solidFill>
              <a:latin typeface="Consolas"/>
              <a:ea typeface="Consolas"/>
              <a:cs typeface="Consolas"/>
              <a:sym typeface="Consolas"/>
            </a:endParaRPr>
          </a:p>
          <a:p>
            <a:pPr marL="0" lvl="0" indent="0" algn="l" rtl="0">
              <a:spcBef>
                <a:spcPts val="0"/>
              </a:spcBef>
              <a:spcAft>
                <a:spcPts val="0"/>
              </a:spcAft>
              <a:buNone/>
            </a:pPr>
            <a:r>
              <a:rPr lang="en" sz="1100">
                <a:solidFill>
                  <a:srgbClr val="FFFFFF"/>
                </a:solidFill>
                <a:latin typeface="Consolas"/>
                <a:ea typeface="Consolas"/>
                <a:cs typeface="Consolas"/>
                <a:sym typeface="Consolas"/>
              </a:rPr>
              <a:t>b = tf.constant([5, 5, 5], tf.float32)</a:t>
            </a:r>
            <a:endParaRPr sz="1100">
              <a:solidFill>
                <a:srgbClr val="FFFFFF"/>
              </a:solidFill>
              <a:latin typeface="Consolas"/>
              <a:ea typeface="Consolas"/>
              <a:cs typeface="Consolas"/>
              <a:sym typeface="Consolas"/>
            </a:endParaRPr>
          </a:p>
          <a:p>
            <a:pPr marL="0" lvl="0" indent="0" algn="l" rtl="0">
              <a:spcBef>
                <a:spcPts val="0"/>
              </a:spcBef>
              <a:spcAft>
                <a:spcPts val="0"/>
              </a:spcAft>
              <a:buNone/>
            </a:pPr>
            <a:endParaRPr sz="1100">
              <a:solidFill>
                <a:srgbClr val="FFFFFF"/>
              </a:solidFill>
              <a:latin typeface="Consolas"/>
              <a:ea typeface="Consolas"/>
              <a:cs typeface="Consolas"/>
              <a:sym typeface="Consolas"/>
            </a:endParaRPr>
          </a:p>
          <a:p>
            <a:pPr marL="0" lvl="0" indent="0" algn="l" rtl="0">
              <a:spcBef>
                <a:spcPts val="0"/>
              </a:spcBef>
              <a:spcAft>
                <a:spcPts val="0"/>
              </a:spcAft>
              <a:buNone/>
            </a:pPr>
            <a:r>
              <a:rPr lang="en" sz="1100">
                <a:solidFill>
                  <a:srgbClr val="FFFFFF"/>
                </a:solidFill>
                <a:latin typeface="Consolas"/>
                <a:ea typeface="Consolas"/>
                <a:cs typeface="Consolas"/>
                <a:sym typeface="Consolas"/>
              </a:rPr>
              <a:t># use the placeholder as you would a constant or a variable</a:t>
            </a:r>
            <a:endParaRPr sz="1100">
              <a:solidFill>
                <a:srgbClr val="FFFFFF"/>
              </a:solidFill>
              <a:latin typeface="Consolas"/>
              <a:ea typeface="Consolas"/>
              <a:cs typeface="Consolas"/>
              <a:sym typeface="Consolas"/>
            </a:endParaRPr>
          </a:p>
          <a:p>
            <a:pPr marL="0" lvl="0" indent="0" algn="l" rtl="0">
              <a:spcBef>
                <a:spcPts val="0"/>
              </a:spcBef>
              <a:spcAft>
                <a:spcPts val="0"/>
              </a:spcAft>
              <a:buNone/>
            </a:pPr>
            <a:r>
              <a:rPr lang="en" sz="1100">
                <a:solidFill>
                  <a:srgbClr val="FFFFFF"/>
                </a:solidFill>
                <a:latin typeface="Consolas"/>
                <a:ea typeface="Consolas"/>
                <a:cs typeface="Consolas"/>
                <a:sym typeface="Consolas"/>
              </a:rPr>
              <a:t>c = a + b  # short for tf.add(a, b)</a:t>
            </a:r>
            <a:endParaRPr sz="1100">
              <a:solidFill>
                <a:srgbClr val="FFFFFF"/>
              </a:solidFill>
              <a:latin typeface="Consolas"/>
              <a:ea typeface="Consolas"/>
              <a:cs typeface="Consolas"/>
              <a:sym typeface="Consolas"/>
            </a:endParaRPr>
          </a:p>
          <a:p>
            <a:pPr marL="0" lvl="0" indent="0" algn="l" rtl="0">
              <a:spcBef>
                <a:spcPts val="0"/>
              </a:spcBef>
              <a:spcAft>
                <a:spcPts val="0"/>
              </a:spcAft>
              <a:buNone/>
            </a:pPr>
            <a:endParaRPr sz="1100">
              <a:solidFill>
                <a:srgbClr val="FFFFFF"/>
              </a:solidFill>
              <a:latin typeface="Consolas"/>
              <a:ea typeface="Consolas"/>
              <a:cs typeface="Consolas"/>
              <a:sym typeface="Consolas"/>
            </a:endParaRPr>
          </a:p>
          <a:p>
            <a:pPr marL="0" lvl="0" indent="0" algn="l" rtl="0">
              <a:spcBef>
                <a:spcPts val="0"/>
              </a:spcBef>
              <a:spcAft>
                <a:spcPts val="0"/>
              </a:spcAft>
              <a:buNone/>
            </a:pPr>
            <a:r>
              <a:rPr lang="en" sz="1100">
                <a:solidFill>
                  <a:srgbClr val="FFFFFF"/>
                </a:solidFill>
                <a:latin typeface="Consolas"/>
                <a:ea typeface="Consolas"/>
                <a:cs typeface="Consolas"/>
                <a:sym typeface="Consolas"/>
              </a:rPr>
              <a:t>with tf.Session() as sess:</a:t>
            </a:r>
            <a:endParaRPr sz="1100">
              <a:solidFill>
                <a:srgbClr val="FFFFFF"/>
              </a:solidFill>
              <a:latin typeface="Consolas"/>
              <a:ea typeface="Consolas"/>
              <a:cs typeface="Consolas"/>
              <a:sym typeface="Consolas"/>
            </a:endParaRPr>
          </a:p>
          <a:p>
            <a:pPr marL="0" lvl="0" indent="0" algn="l" rtl="0">
              <a:spcBef>
                <a:spcPts val="0"/>
              </a:spcBef>
              <a:spcAft>
                <a:spcPts val="0"/>
              </a:spcAft>
              <a:buNone/>
            </a:pPr>
            <a:r>
              <a:rPr lang="en" sz="1100">
                <a:solidFill>
                  <a:srgbClr val="FFFFFF"/>
                </a:solidFill>
                <a:latin typeface="Consolas"/>
                <a:ea typeface="Consolas"/>
                <a:cs typeface="Consolas"/>
                <a:sym typeface="Consolas"/>
              </a:rPr>
              <a:t>	print(sess.run(c)) 				# &gt;&gt; ???</a:t>
            </a:r>
            <a:endParaRPr>
              <a:latin typeface="Consolas"/>
              <a:ea typeface="Consolas"/>
              <a:cs typeface="Consolas"/>
              <a:sym typeface="Consolas"/>
            </a:endParaRPr>
          </a:p>
        </p:txBody>
      </p:sp>
      <p:sp>
        <p:nvSpPr>
          <p:cNvPr id="654" name="Google Shape;654;p10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76</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10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Placeholders</a:t>
            </a:r>
            <a:endParaRPr b="1">
              <a:latin typeface="Georgia"/>
              <a:ea typeface="Georgia"/>
              <a:cs typeface="Georgia"/>
              <a:sym typeface="Georgia"/>
            </a:endParaRPr>
          </a:p>
        </p:txBody>
      </p:sp>
      <p:sp>
        <p:nvSpPr>
          <p:cNvPr id="660" name="Google Shape;660;p101"/>
          <p:cNvSpPr txBox="1">
            <a:spLocks noGrp="1"/>
          </p:cNvSpPr>
          <p:nvPr>
            <p:ph type="body" idx="1"/>
          </p:nvPr>
        </p:nvSpPr>
        <p:spPr>
          <a:xfrm>
            <a:off x="311700" y="1330250"/>
            <a:ext cx="8520600" cy="35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Consolas"/>
                <a:ea typeface="Consolas"/>
                <a:cs typeface="Consolas"/>
                <a:sym typeface="Consolas"/>
              </a:rPr>
              <a:t>tf.placeholder(dtype, shape=None, name=None)</a:t>
            </a:r>
            <a:endParaRPr b="1">
              <a:solidFill>
                <a:srgbClr val="FFFFFF"/>
              </a:solidFill>
              <a:latin typeface="Consolas"/>
              <a:ea typeface="Consolas"/>
              <a:cs typeface="Consolas"/>
              <a:sym typeface="Consolas"/>
            </a:endParaRPr>
          </a:p>
          <a:p>
            <a:pPr marL="0" lvl="0" indent="0" algn="l" rtl="0">
              <a:spcBef>
                <a:spcPts val="1600"/>
              </a:spcBef>
              <a:spcAft>
                <a:spcPts val="0"/>
              </a:spcAft>
              <a:buNone/>
            </a:pPr>
            <a:r>
              <a:rPr lang="en" sz="1100">
                <a:solidFill>
                  <a:srgbClr val="FFFFFF"/>
                </a:solidFill>
                <a:latin typeface="Consolas"/>
                <a:ea typeface="Consolas"/>
                <a:cs typeface="Consolas"/>
                <a:sym typeface="Consolas"/>
              </a:rPr>
              <a:t># create a placeholder for a vector of 3 elements, type tf.float32</a:t>
            </a:r>
            <a:endParaRPr sz="1100">
              <a:solidFill>
                <a:srgbClr val="FFFFFF"/>
              </a:solidFill>
              <a:latin typeface="Consolas"/>
              <a:ea typeface="Consolas"/>
              <a:cs typeface="Consolas"/>
              <a:sym typeface="Consolas"/>
            </a:endParaRPr>
          </a:p>
          <a:p>
            <a:pPr marL="0" lvl="0" indent="0" algn="l" rtl="0">
              <a:spcBef>
                <a:spcPts val="0"/>
              </a:spcBef>
              <a:spcAft>
                <a:spcPts val="0"/>
              </a:spcAft>
              <a:buNone/>
            </a:pPr>
            <a:r>
              <a:rPr lang="en" sz="1100">
                <a:solidFill>
                  <a:srgbClr val="FFFFFF"/>
                </a:solidFill>
                <a:latin typeface="Consolas"/>
                <a:ea typeface="Consolas"/>
                <a:cs typeface="Consolas"/>
                <a:sym typeface="Consolas"/>
              </a:rPr>
              <a:t>a = tf.placeholder(tf.float32, shape=[3])</a:t>
            </a:r>
            <a:endParaRPr sz="1100">
              <a:solidFill>
                <a:srgbClr val="FFFFFF"/>
              </a:solidFill>
              <a:latin typeface="Consolas"/>
              <a:ea typeface="Consolas"/>
              <a:cs typeface="Consolas"/>
              <a:sym typeface="Consolas"/>
            </a:endParaRPr>
          </a:p>
          <a:p>
            <a:pPr marL="0" lvl="0" indent="0" algn="l" rtl="0">
              <a:spcBef>
                <a:spcPts val="0"/>
              </a:spcBef>
              <a:spcAft>
                <a:spcPts val="0"/>
              </a:spcAft>
              <a:buNone/>
            </a:pPr>
            <a:endParaRPr sz="1100">
              <a:solidFill>
                <a:srgbClr val="FFFFFF"/>
              </a:solidFill>
              <a:latin typeface="Consolas"/>
              <a:ea typeface="Consolas"/>
              <a:cs typeface="Consolas"/>
              <a:sym typeface="Consolas"/>
            </a:endParaRPr>
          </a:p>
          <a:p>
            <a:pPr marL="0" lvl="0" indent="0" algn="l" rtl="0">
              <a:spcBef>
                <a:spcPts val="0"/>
              </a:spcBef>
              <a:spcAft>
                <a:spcPts val="0"/>
              </a:spcAft>
              <a:buNone/>
            </a:pPr>
            <a:r>
              <a:rPr lang="en" sz="1100">
                <a:solidFill>
                  <a:srgbClr val="FFFFFF"/>
                </a:solidFill>
                <a:latin typeface="Consolas"/>
                <a:ea typeface="Consolas"/>
                <a:cs typeface="Consolas"/>
                <a:sym typeface="Consolas"/>
              </a:rPr>
              <a:t>b = tf.constant([5, 5, 5], tf.float32)</a:t>
            </a:r>
            <a:endParaRPr sz="1100">
              <a:solidFill>
                <a:srgbClr val="FFFFFF"/>
              </a:solidFill>
              <a:latin typeface="Consolas"/>
              <a:ea typeface="Consolas"/>
              <a:cs typeface="Consolas"/>
              <a:sym typeface="Consolas"/>
            </a:endParaRPr>
          </a:p>
          <a:p>
            <a:pPr marL="0" lvl="0" indent="0" algn="l" rtl="0">
              <a:spcBef>
                <a:spcPts val="0"/>
              </a:spcBef>
              <a:spcAft>
                <a:spcPts val="0"/>
              </a:spcAft>
              <a:buNone/>
            </a:pPr>
            <a:endParaRPr sz="1100">
              <a:solidFill>
                <a:srgbClr val="FFFFFF"/>
              </a:solidFill>
              <a:latin typeface="Consolas"/>
              <a:ea typeface="Consolas"/>
              <a:cs typeface="Consolas"/>
              <a:sym typeface="Consolas"/>
            </a:endParaRPr>
          </a:p>
          <a:p>
            <a:pPr marL="0" lvl="0" indent="0" algn="l" rtl="0">
              <a:spcBef>
                <a:spcPts val="0"/>
              </a:spcBef>
              <a:spcAft>
                <a:spcPts val="0"/>
              </a:spcAft>
              <a:buNone/>
            </a:pPr>
            <a:r>
              <a:rPr lang="en" sz="1100">
                <a:solidFill>
                  <a:srgbClr val="FFFFFF"/>
                </a:solidFill>
                <a:latin typeface="Consolas"/>
                <a:ea typeface="Consolas"/>
                <a:cs typeface="Consolas"/>
                <a:sym typeface="Consolas"/>
              </a:rPr>
              <a:t># use the placeholder as you would a constant or a variable</a:t>
            </a:r>
            <a:endParaRPr sz="1100">
              <a:solidFill>
                <a:srgbClr val="FFFFFF"/>
              </a:solidFill>
              <a:latin typeface="Consolas"/>
              <a:ea typeface="Consolas"/>
              <a:cs typeface="Consolas"/>
              <a:sym typeface="Consolas"/>
            </a:endParaRPr>
          </a:p>
          <a:p>
            <a:pPr marL="0" lvl="0" indent="0" algn="l" rtl="0">
              <a:spcBef>
                <a:spcPts val="0"/>
              </a:spcBef>
              <a:spcAft>
                <a:spcPts val="0"/>
              </a:spcAft>
              <a:buNone/>
            </a:pPr>
            <a:r>
              <a:rPr lang="en" sz="1100">
                <a:solidFill>
                  <a:srgbClr val="FFFFFF"/>
                </a:solidFill>
                <a:latin typeface="Consolas"/>
                <a:ea typeface="Consolas"/>
                <a:cs typeface="Consolas"/>
                <a:sym typeface="Consolas"/>
              </a:rPr>
              <a:t>c = a + b  # short for tf.add(a, b)</a:t>
            </a:r>
            <a:endParaRPr sz="1100">
              <a:solidFill>
                <a:srgbClr val="FFFFFF"/>
              </a:solidFill>
              <a:latin typeface="Consolas"/>
              <a:ea typeface="Consolas"/>
              <a:cs typeface="Consolas"/>
              <a:sym typeface="Consolas"/>
            </a:endParaRPr>
          </a:p>
          <a:p>
            <a:pPr marL="0" lvl="0" indent="0" algn="l" rtl="0">
              <a:spcBef>
                <a:spcPts val="0"/>
              </a:spcBef>
              <a:spcAft>
                <a:spcPts val="0"/>
              </a:spcAft>
              <a:buNone/>
            </a:pPr>
            <a:endParaRPr sz="1100">
              <a:solidFill>
                <a:srgbClr val="FFFFFF"/>
              </a:solidFill>
              <a:latin typeface="Consolas"/>
              <a:ea typeface="Consolas"/>
              <a:cs typeface="Consolas"/>
              <a:sym typeface="Consolas"/>
            </a:endParaRPr>
          </a:p>
          <a:p>
            <a:pPr marL="0" lvl="0" indent="0" algn="l" rtl="0">
              <a:spcBef>
                <a:spcPts val="0"/>
              </a:spcBef>
              <a:spcAft>
                <a:spcPts val="0"/>
              </a:spcAft>
              <a:buNone/>
            </a:pPr>
            <a:r>
              <a:rPr lang="en" sz="1100">
                <a:solidFill>
                  <a:srgbClr val="FFFFFF"/>
                </a:solidFill>
                <a:latin typeface="Consolas"/>
                <a:ea typeface="Consolas"/>
                <a:cs typeface="Consolas"/>
                <a:sym typeface="Consolas"/>
              </a:rPr>
              <a:t>with tf.Session() as sess:</a:t>
            </a:r>
            <a:endParaRPr sz="1100">
              <a:solidFill>
                <a:srgbClr val="FFFFFF"/>
              </a:solidFill>
              <a:latin typeface="Consolas"/>
              <a:ea typeface="Consolas"/>
              <a:cs typeface="Consolas"/>
              <a:sym typeface="Consolas"/>
            </a:endParaRPr>
          </a:p>
          <a:p>
            <a:pPr marL="0" lvl="0" indent="0" algn="l" rtl="0">
              <a:spcBef>
                <a:spcPts val="0"/>
              </a:spcBef>
              <a:spcAft>
                <a:spcPts val="0"/>
              </a:spcAft>
              <a:buNone/>
            </a:pPr>
            <a:r>
              <a:rPr lang="en" sz="1100">
                <a:solidFill>
                  <a:schemeClr val="dk1"/>
                </a:solidFill>
                <a:latin typeface="Consolas"/>
                <a:ea typeface="Consolas"/>
                <a:cs typeface="Consolas"/>
                <a:sym typeface="Consolas"/>
              </a:rPr>
              <a:t>	print(sess.run(c)) 			# &gt;&gt; </a:t>
            </a:r>
            <a:r>
              <a:rPr lang="en" sz="1200">
                <a:solidFill>
                  <a:schemeClr val="dk1"/>
                </a:solidFill>
                <a:highlight>
                  <a:schemeClr val="accent3"/>
                </a:highlight>
                <a:latin typeface="Consolas"/>
                <a:ea typeface="Consolas"/>
                <a:cs typeface="Consolas"/>
                <a:sym typeface="Consolas"/>
              </a:rPr>
              <a:t>InvalidArgumentError</a:t>
            </a:r>
            <a:r>
              <a:rPr lang="en" sz="1100">
                <a:solidFill>
                  <a:schemeClr val="dk1"/>
                </a:solidFill>
                <a:highlight>
                  <a:schemeClr val="accent3"/>
                </a:highlight>
                <a:latin typeface="Consolas"/>
                <a:ea typeface="Consolas"/>
                <a:cs typeface="Consolas"/>
                <a:sym typeface="Consolas"/>
              </a:rPr>
              <a:t>: a doesn’t an actual value</a:t>
            </a:r>
            <a:endParaRPr>
              <a:latin typeface="Consolas"/>
              <a:ea typeface="Consolas"/>
              <a:cs typeface="Consolas"/>
              <a:sym typeface="Consolas"/>
            </a:endParaRPr>
          </a:p>
        </p:txBody>
      </p:sp>
      <p:sp>
        <p:nvSpPr>
          <p:cNvPr id="661" name="Google Shape;661;p10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77</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102"/>
          <p:cNvSpPr txBox="1">
            <a:spLocks noGrp="1"/>
          </p:cNvSpPr>
          <p:nvPr>
            <p:ph type="title"/>
          </p:nvPr>
        </p:nvSpPr>
        <p:spPr>
          <a:xfrm>
            <a:off x="389950" y="1552425"/>
            <a:ext cx="8520600" cy="90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Supplement the values to placeholders using a dictionary</a:t>
            </a:r>
            <a:endParaRPr sz="1400" b="1">
              <a:latin typeface="Georgia"/>
              <a:ea typeface="Georgia"/>
              <a:cs typeface="Georgia"/>
              <a:sym typeface="Georgia"/>
            </a:endParaRPr>
          </a:p>
        </p:txBody>
      </p:sp>
      <p:sp>
        <p:nvSpPr>
          <p:cNvPr id="667" name="Google Shape;667;p10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78</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10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Placeholders</a:t>
            </a:r>
            <a:endParaRPr b="1">
              <a:latin typeface="Georgia"/>
              <a:ea typeface="Georgia"/>
              <a:cs typeface="Georgia"/>
              <a:sym typeface="Georgia"/>
            </a:endParaRPr>
          </a:p>
        </p:txBody>
      </p:sp>
      <p:sp>
        <p:nvSpPr>
          <p:cNvPr id="673" name="Google Shape;673;p103"/>
          <p:cNvSpPr txBox="1">
            <a:spLocks noGrp="1"/>
          </p:cNvSpPr>
          <p:nvPr>
            <p:ph type="body" idx="1"/>
          </p:nvPr>
        </p:nvSpPr>
        <p:spPr>
          <a:xfrm>
            <a:off x="311700" y="1330250"/>
            <a:ext cx="8520600" cy="35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Consolas"/>
                <a:ea typeface="Consolas"/>
                <a:cs typeface="Consolas"/>
                <a:sym typeface="Consolas"/>
              </a:rPr>
              <a:t>tf.placeholder(dtype, shape=None, name=None)</a:t>
            </a:r>
            <a:endParaRPr b="1">
              <a:solidFill>
                <a:srgbClr val="FFFFFF"/>
              </a:solidFill>
              <a:latin typeface="Consolas"/>
              <a:ea typeface="Consolas"/>
              <a:cs typeface="Consolas"/>
              <a:sym typeface="Consolas"/>
            </a:endParaRPr>
          </a:p>
          <a:p>
            <a:pPr marL="0" lvl="0" indent="0" algn="l" rtl="0">
              <a:spcBef>
                <a:spcPts val="1600"/>
              </a:spcBef>
              <a:spcAft>
                <a:spcPts val="0"/>
              </a:spcAft>
              <a:buNone/>
            </a:pPr>
            <a:r>
              <a:rPr lang="en" sz="1100">
                <a:solidFill>
                  <a:srgbClr val="FFFFFF"/>
                </a:solidFill>
                <a:latin typeface="Consolas"/>
                <a:ea typeface="Consolas"/>
                <a:cs typeface="Consolas"/>
                <a:sym typeface="Consolas"/>
              </a:rPr>
              <a:t># create a placeholder for a vector of 3 elements, type tf.float32</a:t>
            </a:r>
            <a:endParaRPr sz="1100">
              <a:solidFill>
                <a:srgbClr val="FFFFFF"/>
              </a:solidFill>
              <a:latin typeface="Consolas"/>
              <a:ea typeface="Consolas"/>
              <a:cs typeface="Consolas"/>
              <a:sym typeface="Consolas"/>
            </a:endParaRPr>
          </a:p>
          <a:p>
            <a:pPr marL="0" lvl="0" indent="0" algn="l" rtl="0">
              <a:spcBef>
                <a:spcPts val="0"/>
              </a:spcBef>
              <a:spcAft>
                <a:spcPts val="0"/>
              </a:spcAft>
              <a:buNone/>
            </a:pPr>
            <a:r>
              <a:rPr lang="en" sz="1100">
                <a:solidFill>
                  <a:srgbClr val="FFFFFF"/>
                </a:solidFill>
                <a:latin typeface="Consolas"/>
                <a:ea typeface="Consolas"/>
                <a:cs typeface="Consolas"/>
                <a:sym typeface="Consolas"/>
              </a:rPr>
              <a:t>a = tf.placeholder(tf.float32, shape=[3])</a:t>
            </a:r>
            <a:endParaRPr sz="1100">
              <a:solidFill>
                <a:srgbClr val="FFFFFF"/>
              </a:solidFill>
              <a:latin typeface="Consolas"/>
              <a:ea typeface="Consolas"/>
              <a:cs typeface="Consolas"/>
              <a:sym typeface="Consolas"/>
            </a:endParaRPr>
          </a:p>
          <a:p>
            <a:pPr marL="0" lvl="0" indent="0" algn="l" rtl="0">
              <a:spcBef>
                <a:spcPts val="0"/>
              </a:spcBef>
              <a:spcAft>
                <a:spcPts val="0"/>
              </a:spcAft>
              <a:buNone/>
            </a:pPr>
            <a:endParaRPr sz="1100">
              <a:solidFill>
                <a:srgbClr val="FFFFFF"/>
              </a:solidFill>
              <a:latin typeface="Consolas"/>
              <a:ea typeface="Consolas"/>
              <a:cs typeface="Consolas"/>
              <a:sym typeface="Consolas"/>
            </a:endParaRPr>
          </a:p>
          <a:p>
            <a:pPr marL="0" lvl="0" indent="0" algn="l" rtl="0">
              <a:spcBef>
                <a:spcPts val="0"/>
              </a:spcBef>
              <a:spcAft>
                <a:spcPts val="0"/>
              </a:spcAft>
              <a:buNone/>
            </a:pPr>
            <a:r>
              <a:rPr lang="en" sz="1100">
                <a:solidFill>
                  <a:srgbClr val="FFFFFF"/>
                </a:solidFill>
                <a:latin typeface="Consolas"/>
                <a:ea typeface="Consolas"/>
                <a:cs typeface="Consolas"/>
                <a:sym typeface="Consolas"/>
              </a:rPr>
              <a:t>b = tf.constant([5, 5, 5], tf.float32)</a:t>
            </a:r>
            <a:endParaRPr sz="1100">
              <a:solidFill>
                <a:srgbClr val="FFFFFF"/>
              </a:solidFill>
              <a:latin typeface="Consolas"/>
              <a:ea typeface="Consolas"/>
              <a:cs typeface="Consolas"/>
              <a:sym typeface="Consolas"/>
            </a:endParaRPr>
          </a:p>
          <a:p>
            <a:pPr marL="0" lvl="0" indent="0" algn="l" rtl="0">
              <a:spcBef>
                <a:spcPts val="0"/>
              </a:spcBef>
              <a:spcAft>
                <a:spcPts val="0"/>
              </a:spcAft>
              <a:buNone/>
            </a:pPr>
            <a:endParaRPr sz="1100">
              <a:solidFill>
                <a:srgbClr val="FFFFFF"/>
              </a:solidFill>
              <a:latin typeface="Consolas"/>
              <a:ea typeface="Consolas"/>
              <a:cs typeface="Consolas"/>
              <a:sym typeface="Consolas"/>
            </a:endParaRPr>
          </a:p>
          <a:p>
            <a:pPr marL="0" lvl="0" indent="0" algn="l" rtl="0">
              <a:spcBef>
                <a:spcPts val="0"/>
              </a:spcBef>
              <a:spcAft>
                <a:spcPts val="0"/>
              </a:spcAft>
              <a:buNone/>
            </a:pPr>
            <a:r>
              <a:rPr lang="en" sz="1100">
                <a:solidFill>
                  <a:srgbClr val="FFFFFF"/>
                </a:solidFill>
                <a:latin typeface="Consolas"/>
                <a:ea typeface="Consolas"/>
                <a:cs typeface="Consolas"/>
                <a:sym typeface="Consolas"/>
              </a:rPr>
              <a:t># use the placeholder as you would a constant or a variable</a:t>
            </a:r>
            <a:endParaRPr sz="1100">
              <a:solidFill>
                <a:srgbClr val="FFFFFF"/>
              </a:solidFill>
              <a:latin typeface="Consolas"/>
              <a:ea typeface="Consolas"/>
              <a:cs typeface="Consolas"/>
              <a:sym typeface="Consolas"/>
            </a:endParaRPr>
          </a:p>
          <a:p>
            <a:pPr marL="0" lvl="0" indent="0" algn="l" rtl="0">
              <a:spcBef>
                <a:spcPts val="0"/>
              </a:spcBef>
              <a:spcAft>
                <a:spcPts val="0"/>
              </a:spcAft>
              <a:buNone/>
            </a:pPr>
            <a:r>
              <a:rPr lang="en" sz="1100">
                <a:solidFill>
                  <a:srgbClr val="FFFFFF"/>
                </a:solidFill>
                <a:latin typeface="Consolas"/>
                <a:ea typeface="Consolas"/>
                <a:cs typeface="Consolas"/>
                <a:sym typeface="Consolas"/>
              </a:rPr>
              <a:t>c = a + b  # short for tf.add(a, b)</a:t>
            </a:r>
            <a:endParaRPr sz="1100">
              <a:solidFill>
                <a:srgbClr val="FFFFFF"/>
              </a:solidFill>
              <a:latin typeface="Consolas"/>
              <a:ea typeface="Consolas"/>
              <a:cs typeface="Consolas"/>
              <a:sym typeface="Consolas"/>
            </a:endParaRPr>
          </a:p>
          <a:p>
            <a:pPr marL="0" lvl="0" indent="0" algn="l" rtl="0">
              <a:spcBef>
                <a:spcPts val="0"/>
              </a:spcBef>
              <a:spcAft>
                <a:spcPts val="0"/>
              </a:spcAft>
              <a:buNone/>
            </a:pPr>
            <a:endParaRPr sz="1100">
              <a:solidFill>
                <a:srgbClr val="FFFFFF"/>
              </a:solidFill>
              <a:latin typeface="Consolas"/>
              <a:ea typeface="Consolas"/>
              <a:cs typeface="Consolas"/>
              <a:sym typeface="Consolas"/>
            </a:endParaRPr>
          </a:p>
          <a:p>
            <a:pPr marL="0" lvl="0" indent="0" algn="l" rtl="0">
              <a:spcBef>
                <a:spcPts val="0"/>
              </a:spcBef>
              <a:spcAft>
                <a:spcPts val="0"/>
              </a:spcAft>
              <a:buNone/>
            </a:pPr>
            <a:r>
              <a:rPr lang="en" sz="1100">
                <a:solidFill>
                  <a:srgbClr val="FFFFFF"/>
                </a:solidFill>
                <a:latin typeface="Consolas"/>
                <a:ea typeface="Consolas"/>
                <a:cs typeface="Consolas"/>
                <a:sym typeface="Consolas"/>
              </a:rPr>
              <a:t>with tf.Session() as sess:</a:t>
            </a:r>
            <a:endParaRPr sz="1100">
              <a:solidFill>
                <a:srgbClr val="FFFFFF"/>
              </a:solidFill>
              <a:latin typeface="Consolas"/>
              <a:ea typeface="Consolas"/>
              <a:cs typeface="Consolas"/>
              <a:sym typeface="Consolas"/>
            </a:endParaRPr>
          </a:p>
          <a:p>
            <a:pPr marL="0" lvl="0" indent="0" algn="l" rtl="0">
              <a:spcBef>
                <a:spcPts val="0"/>
              </a:spcBef>
              <a:spcAft>
                <a:spcPts val="0"/>
              </a:spcAft>
              <a:buNone/>
            </a:pPr>
            <a:r>
              <a:rPr lang="en" sz="1100">
                <a:solidFill>
                  <a:schemeClr val="dk1"/>
                </a:solidFill>
                <a:latin typeface="Consolas"/>
                <a:ea typeface="Consolas"/>
                <a:cs typeface="Consolas"/>
                <a:sym typeface="Consolas"/>
              </a:rPr>
              <a:t>	print(sess.run(c, </a:t>
            </a:r>
            <a:r>
              <a:rPr lang="en" sz="1100">
                <a:solidFill>
                  <a:schemeClr val="dk1"/>
                </a:solidFill>
                <a:highlight>
                  <a:schemeClr val="accent3"/>
                </a:highlight>
                <a:latin typeface="Consolas"/>
                <a:ea typeface="Consolas"/>
                <a:cs typeface="Consolas"/>
                <a:sym typeface="Consolas"/>
              </a:rPr>
              <a:t>feed_dict={a: [1, 2, 3]}</a:t>
            </a:r>
            <a:r>
              <a:rPr lang="en" sz="1100">
                <a:solidFill>
                  <a:schemeClr val="dk1"/>
                </a:solidFill>
                <a:latin typeface="Consolas"/>
                <a:ea typeface="Consolas"/>
                <a:cs typeface="Consolas"/>
                <a:sym typeface="Consolas"/>
              </a:rPr>
              <a:t>)) 	# the tensor a is the key, not the string ‘a’</a:t>
            </a:r>
            <a:endParaRPr sz="1100">
              <a:solidFill>
                <a:schemeClr val="dk1"/>
              </a:solidFill>
              <a:latin typeface="Consolas"/>
              <a:ea typeface="Consolas"/>
              <a:cs typeface="Consolas"/>
              <a:sym typeface="Consolas"/>
            </a:endParaRPr>
          </a:p>
          <a:p>
            <a:pPr marL="0" lvl="0" indent="0" algn="l" rtl="0">
              <a:spcBef>
                <a:spcPts val="0"/>
              </a:spcBef>
              <a:spcAft>
                <a:spcPts val="0"/>
              </a:spcAft>
              <a:buNone/>
            </a:pPr>
            <a:endParaRPr sz="1100">
              <a:solidFill>
                <a:schemeClr val="dk1"/>
              </a:solidFill>
              <a:latin typeface="Consolas"/>
              <a:ea typeface="Consolas"/>
              <a:cs typeface="Consolas"/>
              <a:sym typeface="Consolas"/>
            </a:endParaRPr>
          </a:p>
          <a:p>
            <a:pPr marL="0" lvl="0" indent="0" algn="l" rtl="0">
              <a:spcBef>
                <a:spcPts val="0"/>
              </a:spcBef>
              <a:spcAft>
                <a:spcPts val="0"/>
              </a:spcAft>
              <a:buNone/>
            </a:pPr>
            <a:r>
              <a:rPr lang="en" sz="1100">
                <a:solidFill>
                  <a:schemeClr val="dk1"/>
                </a:solidFill>
                <a:latin typeface="Consolas"/>
                <a:ea typeface="Consolas"/>
                <a:cs typeface="Consolas"/>
                <a:sym typeface="Consolas"/>
              </a:rPr>
              <a:t># &gt;&gt; [6, 7, 8]</a:t>
            </a:r>
            <a:endParaRPr sz="1100">
              <a:solidFill>
                <a:srgbClr val="FFFFFF"/>
              </a:solidFill>
              <a:latin typeface="Consolas"/>
              <a:ea typeface="Consolas"/>
              <a:cs typeface="Consolas"/>
              <a:sym typeface="Consolas"/>
            </a:endParaRPr>
          </a:p>
        </p:txBody>
      </p:sp>
      <p:sp>
        <p:nvSpPr>
          <p:cNvPr id="674" name="Google Shape;674;p10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79</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2"/>
          <p:cNvSpPr txBox="1">
            <a:spLocks noGrp="1"/>
          </p:cNvSpPr>
          <p:nvPr>
            <p:ph type="body" idx="1"/>
          </p:nvPr>
        </p:nvSpPr>
        <p:spPr>
          <a:xfrm>
            <a:off x="311700" y="1152475"/>
            <a:ext cx="8520600" cy="359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Georgia"/>
                <a:ea typeface="Georgia"/>
                <a:cs typeface="Georgia"/>
                <a:sym typeface="Georgia"/>
              </a:rPr>
              <a:t>Go to terminal, run:</a:t>
            </a:r>
            <a:endParaRPr sz="1400">
              <a:latin typeface="Georgia"/>
              <a:ea typeface="Georgia"/>
              <a:cs typeface="Georgia"/>
              <a:sym typeface="Georgia"/>
            </a:endParaRPr>
          </a:p>
          <a:p>
            <a:pPr marL="0" lvl="0" indent="0" algn="l" rtl="0">
              <a:spcBef>
                <a:spcPts val="1600"/>
              </a:spcBef>
              <a:spcAft>
                <a:spcPts val="0"/>
              </a:spcAft>
              <a:buNone/>
            </a:pPr>
            <a:r>
              <a:rPr lang="en" sz="1400">
                <a:solidFill>
                  <a:srgbClr val="FFFFFF"/>
                </a:solidFill>
                <a:latin typeface="Consolas"/>
                <a:ea typeface="Consolas"/>
                <a:cs typeface="Consolas"/>
                <a:sym typeface="Consolas"/>
              </a:rPr>
              <a:t>$ python3 [yourprogram].py</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tensorboard --logdir="</a:t>
            </a:r>
            <a:r>
              <a:rPr lang="en" sz="1400">
                <a:solidFill>
                  <a:schemeClr val="dk1"/>
                </a:solidFill>
                <a:latin typeface="Consolas"/>
                <a:ea typeface="Consolas"/>
                <a:cs typeface="Consolas"/>
                <a:sym typeface="Consolas"/>
              </a:rPr>
              <a:t>./graphs</a:t>
            </a:r>
            <a:r>
              <a:rPr lang="en" sz="1400">
                <a:solidFill>
                  <a:srgbClr val="FFFFFF"/>
                </a:solidFill>
                <a:latin typeface="Consolas"/>
                <a:ea typeface="Consolas"/>
                <a:cs typeface="Consolas"/>
                <a:sym typeface="Consolas"/>
              </a:rPr>
              <a:t>" --port 6006</a:t>
            </a:r>
            <a:endParaRPr sz="1400">
              <a:solidFill>
                <a:srgbClr val="FFFFFF"/>
              </a:solidFill>
              <a:latin typeface="Consolas"/>
              <a:ea typeface="Consolas"/>
              <a:cs typeface="Consolas"/>
              <a:sym typeface="Consolas"/>
            </a:endParaRPr>
          </a:p>
          <a:p>
            <a:pPr marL="0" lvl="0" indent="0" algn="l" rtl="0">
              <a:spcBef>
                <a:spcPts val="1600"/>
              </a:spcBef>
              <a:spcAft>
                <a:spcPts val="0"/>
              </a:spcAft>
              <a:buNone/>
            </a:pPr>
            <a:r>
              <a:rPr lang="en" sz="1400">
                <a:latin typeface="Georgia"/>
                <a:ea typeface="Georgia"/>
                <a:cs typeface="Georgia"/>
                <a:sym typeface="Georgia"/>
              </a:rPr>
              <a:t>Then open your browser and go to</a:t>
            </a:r>
            <a:r>
              <a:rPr lang="en" sz="1400">
                <a:latin typeface="Consolas"/>
                <a:ea typeface="Consolas"/>
                <a:cs typeface="Consolas"/>
                <a:sym typeface="Consolas"/>
              </a:rPr>
              <a:t>: </a:t>
            </a:r>
            <a:r>
              <a:rPr lang="en" sz="1400">
                <a:solidFill>
                  <a:srgbClr val="FFFFFF"/>
                </a:solidFill>
                <a:latin typeface="Consolas"/>
                <a:ea typeface="Consolas"/>
                <a:cs typeface="Consolas"/>
                <a:sym typeface="Consolas"/>
              </a:rPr>
              <a:t>http://localhost:6006/</a:t>
            </a:r>
            <a:endParaRPr sz="1400">
              <a:solidFill>
                <a:srgbClr val="FFFFFF"/>
              </a:solidFill>
              <a:latin typeface="Consolas"/>
              <a:ea typeface="Consolas"/>
              <a:cs typeface="Consolas"/>
              <a:sym typeface="Consolas"/>
            </a:endParaRPr>
          </a:p>
          <a:p>
            <a:pPr marL="0" lvl="0" indent="0" algn="l" rtl="0">
              <a:spcBef>
                <a:spcPts val="1600"/>
              </a:spcBef>
              <a:spcAft>
                <a:spcPts val="1600"/>
              </a:spcAft>
              <a:buNone/>
            </a:pPr>
            <a:endParaRPr sz="1400">
              <a:latin typeface="Georgia"/>
              <a:ea typeface="Georgia"/>
              <a:cs typeface="Georgia"/>
              <a:sym typeface="Georgia"/>
            </a:endParaRPr>
          </a:p>
        </p:txBody>
      </p:sp>
      <p:sp>
        <p:nvSpPr>
          <p:cNvPr id="153" name="Google Shape;153;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Run it</a:t>
            </a:r>
            <a:endParaRPr b="1">
              <a:latin typeface="Georgia"/>
              <a:ea typeface="Georgia"/>
              <a:cs typeface="Georgia"/>
              <a:sym typeface="Georgia"/>
            </a:endParaRPr>
          </a:p>
        </p:txBody>
      </p:sp>
      <p:sp>
        <p:nvSpPr>
          <p:cNvPr id="154" name="Google Shape;154;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
        <p:nvSpPr>
          <p:cNvPr id="155" name="Google Shape;155;p32"/>
          <p:cNvSpPr txBox="1"/>
          <p:nvPr/>
        </p:nvSpPr>
        <p:spPr>
          <a:xfrm>
            <a:off x="5254800" y="1840975"/>
            <a:ext cx="3577500" cy="57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Times New Roman"/>
                <a:ea typeface="Times New Roman"/>
                <a:cs typeface="Times New Roman"/>
                <a:sym typeface="Times New Roman"/>
              </a:rPr>
              <a:t>6006 or any port you want</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10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Placeholders</a:t>
            </a:r>
            <a:endParaRPr b="1">
              <a:latin typeface="Georgia"/>
              <a:ea typeface="Georgia"/>
              <a:cs typeface="Georgia"/>
              <a:sym typeface="Georgia"/>
            </a:endParaRPr>
          </a:p>
        </p:txBody>
      </p:sp>
      <p:sp>
        <p:nvSpPr>
          <p:cNvPr id="680" name="Google Shape;680;p104"/>
          <p:cNvSpPr txBox="1">
            <a:spLocks noGrp="1"/>
          </p:cNvSpPr>
          <p:nvPr>
            <p:ph type="body" idx="1"/>
          </p:nvPr>
        </p:nvSpPr>
        <p:spPr>
          <a:xfrm>
            <a:off x="311700" y="1330250"/>
            <a:ext cx="8520600" cy="35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Consolas"/>
                <a:ea typeface="Consolas"/>
                <a:cs typeface="Consolas"/>
                <a:sym typeface="Consolas"/>
              </a:rPr>
              <a:t>tf.placeholder(dtype, </a:t>
            </a:r>
            <a:r>
              <a:rPr lang="en" b="1">
                <a:solidFill>
                  <a:schemeClr val="dk1"/>
                </a:solidFill>
                <a:highlight>
                  <a:schemeClr val="accent3"/>
                </a:highlight>
                <a:latin typeface="Consolas"/>
                <a:ea typeface="Consolas"/>
                <a:cs typeface="Consolas"/>
                <a:sym typeface="Consolas"/>
              </a:rPr>
              <a:t>shape=None</a:t>
            </a:r>
            <a:r>
              <a:rPr lang="en" b="1">
                <a:solidFill>
                  <a:schemeClr val="dk1"/>
                </a:solidFill>
                <a:latin typeface="Consolas"/>
                <a:ea typeface="Consolas"/>
                <a:cs typeface="Consolas"/>
                <a:sym typeface="Consolas"/>
              </a:rPr>
              <a:t>, name=None)</a:t>
            </a:r>
            <a:endParaRPr b="1">
              <a:solidFill>
                <a:schemeClr val="dk1"/>
              </a:solidFill>
              <a:latin typeface="Consolas"/>
              <a:ea typeface="Consolas"/>
              <a:cs typeface="Consolas"/>
              <a:sym typeface="Consolas"/>
            </a:endParaRPr>
          </a:p>
          <a:p>
            <a:pPr marL="0" lvl="0" indent="0" algn="l" rtl="0">
              <a:spcBef>
                <a:spcPts val="1600"/>
              </a:spcBef>
              <a:spcAft>
                <a:spcPts val="0"/>
              </a:spcAft>
              <a:buNone/>
            </a:pPr>
            <a:r>
              <a:rPr lang="en" sz="1100">
                <a:solidFill>
                  <a:schemeClr val="dk1"/>
                </a:solidFill>
                <a:latin typeface="Consolas"/>
                <a:ea typeface="Consolas"/>
                <a:cs typeface="Consolas"/>
                <a:sym typeface="Consolas"/>
              </a:rPr>
              <a:t># create a placeholder for a vector of 3 elements, type tf.float32</a:t>
            </a:r>
            <a:endParaRPr sz="1100">
              <a:solidFill>
                <a:schemeClr val="dk1"/>
              </a:solidFill>
              <a:latin typeface="Consolas"/>
              <a:ea typeface="Consolas"/>
              <a:cs typeface="Consolas"/>
              <a:sym typeface="Consolas"/>
            </a:endParaRPr>
          </a:p>
          <a:p>
            <a:pPr marL="0" lvl="0" indent="0" algn="l" rtl="0">
              <a:spcBef>
                <a:spcPts val="0"/>
              </a:spcBef>
              <a:spcAft>
                <a:spcPts val="0"/>
              </a:spcAft>
              <a:buNone/>
            </a:pPr>
            <a:r>
              <a:rPr lang="en" sz="1100">
                <a:solidFill>
                  <a:schemeClr val="dk1"/>
                </a:solidFill>
                <a:latin typeface="Consolas"/>
                <a:ea typeface="Consolas"/>
                <a:cs typeface="Consolas"/>
                <a:sym typeface="Consolas"/>
              </a:rPr>
              <a:t>a = tf.placeholder(tf.float32, shape=[3])</a:t>
            </a:r>
            <a:endParaRPr sz="1100">
              <a:solidFill>
                <a:schemeClr val="dk1"/>
              </a:solidFill>
              <a:latin typeface="Consolas"/>
              <a:ea typeface="Consolas"/>
              <a:cs typeface="Consolas"/>
              <a:sym typeface="Consolas"/>
            </a:endParaRPr>
          </a:p>
          <a:p>
            <a:pPr marL="0" lvl="0" indent="0" algn="l" rtl="0">
              <a:spcBef>
                <a:spcPts val="0"/>
              </a:spcBef>
              <a:spcAft>
                <a:spcPts val="0"/>
              </a:spcAft>
              <a:buNone/>
            </a:pPr>
            <a:endParaRPr sz="1100">
              <a:solidFill>
                <a:schemeClr val="dk1"/>
              </a:solidFill>
              <a:latin typeface="Consolas"/>
              <a:ea typeface="Consolas"/>
              <a:cs typeface="Consolas"/>
              <a:sym typeface="Consolas"/>
            </a:endParaRPr>
          </a:p>
          <a:p>
            <a:pPr marL="0" lvl="0" indent="0" algn="l" rtl="0">
              <a:spcBef>
                <a:spcPts val="0"/>
              </a:spcBef>
              <a:spcAft>
                <a:spcPts val="0"/>
              </a:spcAft>
              <a:buNone/>
            </a:pPr>
            <a:r>
              <a:rPr lang="en" sz="1100">
                <a:solidFill>
                  <a:schemeClr val="dk1"/>
                </a:solidFill>
                <a:latin typeface="Consolas"/>
                <a:ea typeface="Consolas"/>
                <a:cs typeface="Consolas"/>
                <a:sym typeface="Consolas"/>
              </a:rPr>
              <a:t>b = tf.constant([5, 5, 5], tf.float32)</a:t>
            </a:r>
            <a:endParaRPr sz="1100">
              <a:solidFill>
                <a:schemeClr val="dk1"/>
              </a:solidFill>
              <a:latin typeface="Consolas"/>
              <a:ea typeface="Consolas"/>
              <a:cs typeface="Consolas"/>
              <a:sym typeface="Consolas"/>
            </a:endParaRPr>
          </a:p>
          <a:p>
            <a:pPr marL="0" lvl="0" indent="0" algn="l" rtl="0">
              <a:spcBef>
                <a:spcPts val="0"/>
              </a:spcBef>
              <a:spcAft>
                <a:spcPts val="0"/>
              </a:spcAft>
              <a:buNone/>
            </a:pPr>
            <a:endParaRPr sz="1100">
              <a:solidFill>
                <a:schemeClr val="dk1"/>
              </a:solidFill>
              <a:latin typeface="Consolas"/>
              <a:ea typeface="Consolas"/>
              <a:cs typeface="Consolas"/>
              <a:sym typeface="Consolas"/>
            </a:endParaRPr>
          </a:p>
          <a:p>
            <a:pPr marL="0" lvl="0" indent="0" algn="l" rtl="0">
              <a:spcBef>
                <a:spcPts val="0"/>
              </a:spcBef>
              <a:spcAft>
                <a:spcPts val="0"/>
              </a:spcAft>
              <a:buNone/>
            </a:pPr>
            <a:r>
              <a:rPr lang="en" sz="1100">
                <a:solidFill>
                  <a:schemeClr val="dk1"/>
                </a:solidFill>
                <a:latin typeface="Consolas"/>
                <a:ea typeface="Consolas"/>
                <a:cs typeface="Consolas"/>
                <a:sym typeface="Consolas"/>
              </a:rPr>
              <a:t># use the placeholder as you would a constant or a variable</a:t>
            </a:r>
            <a:endParaRPr sz="1100">
              <a:solidFill>
                <a:schemeClr val="dk1"/>
              </a:solidFill>
              <a:latin typeface="Consolas"/>
              <a:ea typeface="Consolas"/>
              <a:cs typeface="Consolas"/>
              <a:sym typeface="Consolas"/>
            </a:endParaRPr>
          </a:p>
          <a:p>
            <a:pPr marL="0" lvl="0" indent="0" algn="l" rtl="0">
              <a:spcBef>
                <a:spcPts val="0"/>
              </a:spcBef>
              <a:spcAft>
                <a:spcPts val="0"/>
              </a:spcAft>
              <a:buNone/>
            </a:pPr>
            <a:r>
              <a:rPr lang="en" sz="1100">
                <a:solidFill>
                  <a:schemeClr val="dk1"/>
                </a:solidFill>
                <a:latin typeface="Consolas"/>
                <a:ea typeface="Consolas"/>
                <a:cs typeface="Consolas"/>
                <a:sym typeface="Consolas"/>
              </a:rPr>
              <a:t>c = a + b  # short for tf.add(a, b)</a:t>
            </a:r>
            <a:endParaRPr sz="1100">
              <a:solidFill>
                <a:schemeClr val="dk1"/>
              </a:solidFill>
              <a:latin typeface="Consolas"/>
              <a:ea typeface="Consolas"/>
              <a:cs typeface="Consolas"/>
              <a:sym typeface="Consolas"/>
            </a:endParaRPr>
          </a:p>
          <a:p>
            <a:pPr marL="0" lvl="0" indent="0" algn="l" rtl="0">
              <a:spcBef>
                <a:spcPts val="0"/>
              </a:spcBef>
              <a:spcAft>
                <a:spcPts val="0"/>
              </a:spcAft>
              <a:buNone/>
            </a:pPr>
            <a:endParaRPr sz="1100">
              <a:solidFill>
                <a:schemeClr val="dk1"/>
              </a:solidFill>
              <a:latin typeface="Consolas"/>
              <a:ea typeface="Consolas"/>
              <a:cs typeface="Consolas"/>
              <a:sym typeface="Consolas"/>
            </a:endParaRPr>
          </a:p>
          <a:p>
            <a:pPr marL="0" lvl="0" indent="0" algn="l" rtl="0">
              <a:spcBef>
                <a:spcPts val="0"/>
              </a:spcBef>
              <a:spcAft>
                <a:spcPts val="0"/>
              </a:spcAft>
              <a:buNone/>
            </a:pPr>
            <a:r>
              <a:rPr lang="en" sz="1100">
                <a:solidFill>
                  <a:schemeClr val="dk1"/>
                </a:solidFill>
                <a:latin typeface="Consolas"/>
                <a:ea typeface="Consolas"/>
                <a:cs typeface="Consolas"/>
                <a:sym typeface="Consolas"/>
              </a:rPr>
              <a:t>with tf.Session() as sess:</a:t>
            </a:r>
            <a:endParaRPr sz="1100">
              <a:solidFill>
                <a:schemeClr val="dk1"/>
              </a:solidFill>
              <a:latin typeface="Consolas"/>
              <a:ea typeface="Consolas"/>
              <a:cs typeface="Consolas"/>
              <a:sym typeface="Consolas"/>
            </a:endParaRPr>
          </a:p>
          <a:p>
            <a:pPr marL="0" lvl="0" indent="0" algn="l" rtl="0">
              <a:spcBef>
                <a:spcPts val="0"/>
              </a:spcBef>
              <a:spcAft>
                <a:spcPts val="0"/>
              </a:spcAft>
              <a:buNone/>
            </a:pPr>
            <a:r>
              <a:rPr lang="en" sz="1100">
                <a:solidFill>
                  <a:schemeClr val="dk1"/>
                </a:solidFill>
                <a:latin typeface="Consolas"/>
                <a:ea typeface="Consolas"/>
                <a:cs typeface="Consolas"/>
                <a:sym typeface="Consolas"/>
              </a:rPr>
              <a:t>	print(sess.run(c, </a:t>
            </a:r>
            <a:r>
              <a:rPr lang="en" sz="1100">
                <a:solidFill>
                  <a:schemeClr val="dk1"/>
                </a:solidFill>
                <a:highlight>
                  <a:schemeClr val="accent3"/>
                </a:highlight>
                <a:latin typeface="Consolas"/>
                <a:ea typeface="Consolas"/>
                <a:cs typeface="Consolas"/>
                <a:sym typeface="Consolas"/>
              </a:rPr>
              <a:t>feed_dict={a: [1, 2, 3]}</a:t>
            </a:r>
            <a:r>
              <a:rPr lang="en" sz="1100">
                <a:solidFill>
                  <a:schemeClr val="dk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marL="0" lvl="0" indent="0" algn="l" rtl="0">
              <a:spcBef>
                <a:spcPts val="0"/>
              </a:spcBef>
              <a:spcAft>
                <a:spcPts val="0"/>
              </a:spcAft>
              <a:buNone/>
            </a:pPr>
            <a:endParaRPr sz="1100">
              <a:solidFill>
                <a:schemeClr val="dk1"/>
              </a:solidFill>
              <a:latin typeface="Consolas"/>
              <a:ea typeface="Consolas"/>
              <a:cs typeface="Consolas"/>
              <a:sym typeface="Consolas"/>
            </a:endParaRPr>
          </a:p>
          <a:p>
            <a:pPr marL="0" lvl="0" indent="0" algn="l" rtl="0">
              <a:spcBef>
                <a:spcPts val="0"/>
              </a:spcBef>
              <a:spcAft>
                <a:spcPts val="0"/>
              </a:spcAft>
              <a:buNone/>
            </a:pPr>
            <a:r>
              <a:rPr lang="en" sz="1100">
                <a:solidFill>
                  <a:schemeClr val="dk1"/>
                </a:solidFill>
                <a:latin typeface="Consolas"/>
                <a:ea typeface="Consolas"/>
                <a:cs typeface="Consolas"/>
                <a:sym typeface="Consolas"/>
              </a:rPr>
              <a:t># &gt;&gt; [6, 7, 8]</a:t>
            </a:r>
            <a:endParaRPr b="1">
              <a:solidFill>
                <a:srgbClr val="FFFFFF"/>
              </a:solidFill>
              <a:latin typeface="Consolas"/>
              <a:ea typeface="Consolas"/>
              <a:cs typeface="Consolas"/>
              <a:sym typeface="Consolas"/>
            </a:endParaRPr>
          </a:p>
        </p:txBody>
      </p:sp>
      <p:sp>
        <p:nvSpPr>
          <p:cNvPr id="681" name="Google Shape;681;p104"/>
          <p:cNvSpPr txBox="1"/>
          <p:nvPr/>
        </p:nvSpPr>
        <p:spPr>
          <a:xfrm>
            <a:off x="5713675" y="2429750"/>
            <a:ext cx="2993100" cy="180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rgbClr val="FFFFFF"/>
                </a:solidFill>
                <a:latin typeface="Times New Roman"/>
                <a:ea typeface="Times New Roman"/>
                <a:cs typeface="Times New Roman"/>
                <a:sym typeface="Times New Roman"/>
              </a:rPr>
              <a:t>Quirk:</a:t>
            </a:r>
            <a:endParaRPr u="sng">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rgbClr val="FFFFFF"/>
                </a:solidFill>
                <a:latin typeface="Times New Roman"/>
                <a:ea typeface="Times New Roman"/>
                <a:cs typeface="Times New Roman"/>
                <a:sym typeface="Times New Roman"/>
              </a:rPr>
              <a:t>shape=None means that tensor of any shape will be accepted as value for placeholder.</a:t>
            </a:r>
            <a:endParaRPr>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rgbClr val="FFFFFF"/>
                </a:solidFill>
                <a:latin typeface="Times New Roman"/>
                <a:ea typeface="Times New Roman"/>
                <a:cs typeface="Times New Roman"/>
                <a:sym typeface="Times New Roman"/>
              </a:rPr>
              <a:t>shape=None is easy to construct graphs, but nightmarish for debugging</a:t>
            </a:r>
            <a:endParaRPr>
              <a:solidFill>
                <a:srgbClr val="FFFFFF"/>
              </a:solidFill>
              <a:latin typeface="Times New Roman"/>
              <a:ea typeface="Times New Roman"/>
              <a:cs typeface="Times New Roman"/>
              <a:sym typeface="Times New Roman"/>
            </a:endParaRPr>
          </a:p>
        </p:txBody>
      </p:sp>
      <p:sp>
        <p:nvSpPr>
          <p:cNvPr id="682" name="Google Shape;682;p1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80</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10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Placeholders</a:t>
            </a:r>
            <a:endParaRPr b="1">
              <a:latin typeface="Georgia"/>
              <a:ea typeface="Georgia"/>
              <a:cs typeface="Georgia"/>
              <a:sym typeface="Georgia"/>
            </a:endParaRPr>
          </a:p>
        </p:txBody>
      </p:sp>
      <p:sp>
        <p:nvSpPr>
          <p:cNvPr id="688" name="Google Shape;688;p105"/>
          <p:cNvSpPr txBox="1">
            <a:spLocks noGrp="1"/>
          </p:cNvSpPr>
          <p:nvPr>
            <p:ph type="body" idx="1"/>
          </p:nvPr>
        </p:nvSpPr>
        <p:spPr>
          <a:xfrm>
            <a:off x="311700" y="1330250"/>
            <a:ext cx="8520600" cy="35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Consolas"/>
                <a:ea typeface="Consolas"/>
                <a:cs typeface="Consolas"/>
                <a:sym typeface="Consolas"/>
              </a:rPr>
              <a:t>tf.placeholder(dtype, shape=None, name=None)</a:t>
            </a:r>
            <a:endParaRPr b="1">
              <a:solidFill>
                <a:srgbClr val="FFFFFF"/>
              </a:solidFill>
              <a:latin typeface="Consolas"/>
              <a:ea typeface="Consolas"/>
              <a:cs typeface="Consolas"/>
              <a:sym typeface="Consolas"/>
            </a:endParaRPr>
          </a:p>
          <a:p>
            <a:pPr marL="0" lvl="0" indent="0" algn="l" rtl="0">
              <a:spcBef>
                <a:spcPts val="1600"/>
              </a:spcBef>
              <a:spcAft>
                <a:spcPts val="0"/>
              </a:spcAft>
              <a:buNone/>
            </a:pPr>
            <a:r>
              <a:rPr lang="en" sz="1100">
                <a:solidFill>
                  <a:srgbClr val="FFFFFF"/>
                </a:solidFill>
                <a:latin typeface="Consolas"/>
                <a:ea typeface="Consolas"/>
                <a:cs typeface="Consolas"/>
                <a:sym typeface="Consolas"/>
              </a:rPr>
              <a:t># create a placeholder of type float 32-bit, shape is a vector of 3 elements</a:t>
            </a:r>
            <a:endParaRPr sz="1100">
              <a:solidFill>
                <a:srgbClr val="FFFFFF"/>
              </a:solidFill>
              <a:latin typeface="Consolas"/>
              <a:ea typeface="Consolas"/>
              <a:cs typeface="Consolas"/>
              <a:sym typeface="Consolas"/>
            </a:endParaRPr>
          </a:p>
          <a:p>
            <a:pPr marL="0" lvl="0" indent="0" algn="l" rtl="0">
              <a:spcBef>
                <a:spcPts val="0"/>
              </a:spcBef>
              <a:spcAft>
                <a:spcPts val="0"/>
              </a:spcAft>
              <a:buNone/>
            </a:pPr>
            <a:r>
              <a:rPr lang="en" sz="1100">
                <a:solidFill>
                  <a:srgbClr val="FFFFFF"/>
                </a:solidFill>
                <a:latin typeface="Consolas"/>
                <a:ea typeface="Consolas"/>
                <a:cs typeface="Consolas"/>
                <a:sym typeface="Consolas"/>
              </a:rPr>
              <a:t>a = tf.placeholder(tf.float32, shape=[3])</a:t>
            </a:r>
            <a:endParaRPr sz="1100">
              <a:solidFill>
                <a:srgbClr val="FFFFFF"/>
              </a:solidFill>
              <a:latin typeface="Consolas"/>
              <a:ea typeface="Consolas"/>
              <a:cs typeface="Consolas"/>
              <a:sym typeface="Consolas"/>
            </a:endParaRPr>
          </a:p>
          <a:p>
            <a:pPr marL="0" lvl="0" indent="0" algn="l" rtl="0">
              <a:spcBef>
                <a:spcPts val="0"/>
              </a:spcBef>
              <a:spcAft>
                <a:spcPts val="0"/>
              </a:spcAft>
              <a:buNone/>
            </a:pPr>
            <a:endParaRPr sz="1100">
              <a:solidFill>
                <a:srgbClr val="FFFFFF"/>
              </a:solidFill>
              <a:latin typeface="Consolas"/>
              <a:ea typeface="Consolas"/>
              <a:cs typeface="Consolas"/>
              <a:sym typeface="Consolas"/>
            </a:endParaRPr>
          </a:p>
          <a:p>
            <a:pPr marL="0" lvl="0" indent="0" algn="l" rtl="0">
              <a:spcBef>
                <a:spcPts val="0"/>
              </a:spcBef>
              <a:spcAft>
                <a:spcPts val="0"/>
              </a:spcAft>
              <a:buNone/>
            </a:pPr>
            <a:r>
              <a:rPr lang="en" sz="1100">
                <a:solidFill>
                  <a:srgbClr val="FFFFFF"/>
                </a:solidFill>
                <a:latin typeface="Consolas"/>
                <a:ea typeface="Consolas"/>
                <a:cs typeface="Consolas"/>
                <a:sym typeface="Consolas"/>
              </a:rPr>
              <a:t># create a constant of type float 32-bit, shape is a vector of 3 elements</a:t>
            </a:r>
            <a:endParaRPr sz="1100">
              <a:solidFill>
                <a:srgbClr val="FFFFFF"/>
              </a:solidFill>
              <a:latin typeface="Consolas"/>
              <a:ea typeface="Consolas"/>
              <a:cs typeface="Consolas"/>
              <a:sym typeface="Consolas"/>
            </a:endParaRPr>
          </a:p>
          <a:p>
            <a:pPr marL="0" lvl="0" indent="0" algn="l" rtl="0">
              <a:spcBef>
                <a:spcPts val="0"/>
              </a:spcBef>
              <a:spcAft>
                <a:spcPts val="0"/>
              </a:spcAft>
              <a:buNone/>
            </a:pPr>
            <a:r>
              <a:rPr lang="en" sz="1100">
                <a:solidFill>
                  <a:srgbClr val="FFFFFF"/>
                </a:solidFill>
                <a:latin typeface="Consolas"/>
                <a:ea typeface="Consolas"/>
                <a:cs typeface="Consolas"/>
                <a:sym typeface="Consolas"/>
              </a:rPr>
              <a:t>b = tf.constant([5, 5, 5], tf.float32)</a:t>
            </a:r>
            <a:endParaRPr sz="1100">
              <a:solidFill>
                <a:srgbClr val="FFFFFF"/>
              </a:solidFill>
              <a:latin typeface="Consolas"/>
              <a:ea typeface="Consolas"/>
              <a:cs typeface="Consolas"/>
              <a:sym typeface="Consolas"/>
            </a:endParaRPr>
          </a:p>
          <a:p>
            <a:pPr marL="0" lvl="0" indent="0" algn="l" rtl="0">
              <a:spcBef>
                <a:spcPts val="0"/>
              </a:spcBef>
              <a:spcAft>
                <a:spcPts val="0"/>
              </a:spcAft>
              <a:buNone/>
            </a:pPr>
            <a:endParaRPr sz="1100">
              <a:solidFill>
                <a:srgbClr val="FFFFFF"/>
              </a:solidFill>
              <a:latin typeface="Consolas"/>
              <a:ea typeface="Consolas"/>
              <a:cs typeface="Consolas"/>
              <a:sym typeface="Consolas"/>
            </a:endParaRPr>
          </a:p>
          <a:p>
            <a:pPr marL="0" lvl="0" indent="0" algn="l" rtl="0">
              <a:spcBef>
                <a:spcPts val="0"/>
              </a:spcBef>
              <a:spcAft>
                <a:spcPts val="0"/>
              </a:spcAft>
              <a:buNone/>
            </a:pPr>
            <a:r>
              <a:rPr lang="en" sz="1100">
                <a:solidFill>
                  <a:srgbClr val="FFFFFF"/>
                </a:solidFill>
                <a:latin typeface="Consolas"/>
                <a:ea typeface="Consolas"/>
                <a:cs typeface="Consolas"/>
                <a:sym typeface="Consolas"/>
              </a:rPr>
              <a:t># use the placeholder as you would a constant or a variable</a:t>
            </a:r>
            <a:endParaRPr sz="1100">
              <a:solidFill>
                <a:srgbClr val="FFFFFF"/>
              </a:solidFill>
              <a:latin typeface="Consolas"/>
              <a:ea typeface="Consolas"/>
              <a:cs typeface="Consolas"/>
              <a:sym typeface="Consolas"/>
            </a:endParaRPr>
          </a:p>
          <a:p>
            <a:pPr marL="0" lvl="0" indent="0" algn="l" rtl="0">
              <a:spcBef>
                <a:spcPts val="0"/>
              </a:spcBef>
              <a:spcAft>
                <a:spcPts val="0"/>
              </a:spcAft>
              <a:buNone/>
            </a:pPr>
            <a:r>
              <a:rPr lang="en" sz="1100">
                <a:solidFill>
                  <a:srgbClr val="FFFFFF"/>
                </a:solidFill>
                <a:latin typeface="Consolas"/>
                <a:ea typeface="Consolas"/>
                <a:cs typeface="Consolas"/>
                <a:sym typeface="Consolas"/>
              </a:rPr>
              <a:t>c = a + b  # Short for tf.add(a, b)</a:t>
            </a:r>
            <a:endParaRPr sz="1100">
              <a:solidFill>
                <a:srgbClr val="FFFFFF"/>
              </a:solidFill>
              <a:latin typeface="Consolas"/>
              <a:ea typeface="Consolas"/>
              <a:cs typeface="Consolas"/>
              <a:sym typeface="Consolas"/>
            </a:endParaRPr>
          </a:p>
          <a:p>
            <a:pPr marL="0" lvl="0" indent="0" algn="l" rtl="0">
              <a:spcBef>
                <a:spcPts val="0"/>
              </a:spcBef>
              <a:spcAft>
                <a:spcPts val="0"/>
              </a:spcAft>
              <a:buNone/>
            </a:pPr>
            <a:endParaRPr sz="1100">
              <a:solidFill>
                <a:srgbClr val="FFFFFF"/>
              </a:solidFill>
              <a:latin typeface="Consolas"/>
              <a:ea typeface="Consolas"/>
              <a:cs typeface="Consolas"/>
              <a:sym typeface="Consolas"/>
            </a:endParaRPr>
          </a:p>
          <a:p>
            <a:pPr marL="0" lvl="0" indent="0" algn="l" rtl="0">
              <a:spcBef>
                <a:spcPts val="0"/>
              </a:spcBef>
              <a:spcAft>
                <a:spcPts val="0"/>
              </a:spcAft>
              <a:buNone/>
            </a:pPr>
            <a:r>
              <a:rPr lang="en" sz="1100">
                <a:solidFill>
                  <a:srgbClr val="FFFFFF"/>
                </a:solidFill>
                <a:latin typeface="Consolas"/>
                <a:ea typeface="Consolas"/>
                <a:cs typeface="Consolas"/>
                <a:sym typeface="Consolas"/>
              </a:rPr>
              <a:t>with tf.Session() as sess:</a:t>
            </a:r>
            <a:endParaRPr sz="1100">
              <a:solidFill>
                <a:srgbClr val="FFFFFF"/>
              </a:solidFill>
              <a:latin typeface="Consolas"/>
              <a:ea typeface="Consolas"/>
              <a:cs typeface="Consolas"/>
              <a:sym typeface="Consolas"/>
            </a:endParaRPr>
          </a:p>
          <a:p>
            <a:pPr marL="0" lvl="0" indent="0" algn="l" rtl="0">
              <a:spcBef>
                <a:spcPts val="0"/>
              </a:spcBef>
              <a:spcAft>
                <a:spcPts val="0"/>
              </a:spcAft>
              <a:buNone/>
            </a:pPr>
            <a:r>
              <a:rPr lang="en" sz="1100">
                <a:solidFill>
                  <a:srgbClr val="FFFFFF"/>
                </a:solidFill>
                <a:latin typeface="Consolas"/>
                <a:ea typeface="Consolas"/>
                <a:cs typeface="Consolas"/>
                <a:sym typeface="Consolas"/>
              </a:rPr>
              <a:t>	print(sess.run(c, </a:t>
            </a:r>
            <a:r>
              <a:rPr lang="en" sz="1100">
                <a:solidFill>
                  <a:srgbClr val="FFFFFF"/>
                </a:solidFill>
                <a:highlight>
                  <a:schemeClr val="accent3"/>
                </a:highlight>
                <a:latin typeface="Consolas"/>
                <a:ea typeface="Consolas"/>
                <a:cs typeface="Consolas"/>
                <a:sym typeface="Consolas"/>
              </a:rPr>
              <a:t>{a: [1, 2, 3]}</a:t>
            </a:r>
            <a:r>
              <a:rPr lang="en" sz="1100">
                <a:solidFill>
                  <a:srgbClr val="FFFFFF"/>
                </a:solidFill>
                <a:latin typeface="Consolas"/>
                <a:ea typeface="Consolas"/>
                <a:cs typeface="Consolas"/>
                <a:sym typeface="Consolas"/>
              </a:rPr>
              <a:t>))</a:t>
            </a:r>
            <a:endParaRPr sz="1100">
              <a:solidFill>
                <a:srgbClr val="FFFFFF"/>
              </a:solidFill>
              <a:latin typeface="Consolas"/>
              <a:ea typeface="Consolas"/>
              <a:cs typeface="Consolas"/>
              <a:sym typeface="Consolas"/>
            </a:endParaRPr>
          </a:p>
          <a:p>
            <a:pPr marL="0" lvl="0" indent="0" algn="l" rtl="0">
              <a:spcBef>
                <a:spcPts val="0"/>
              </a:spcBef>
              <a:spcAft>
                <a:spcPts val="0"/>
              </a:spcAft>
              <a:buNone/>
            </a:pPr>
            <a:endParaRPr sz="1100">
              <a:solidFill>
                <a:srgbClr val="FFFFFF"/>
              </a:solidFill>
              <a:latin typeface="Consolas"/>
              <a:ea typeface="Consolas"/>
              <a:cs typeface="Consolas"/>
              <a:sym typeface="Consolas"/>
            </a:endParaRPr>
          </a:p>
          <a:p>
            <a:pPr marL="0" lvl="0" indent="0" algn="l" rtl="0">
              <a:spcBef>
                <a:spcPts val="0"/>
              </a:spcBef>
              <a:spcAft>
                <a:spcPts val="0"/>
              </a:spcAft>
              <a:buNone/>
            </a:pPr>
            <a:r>
              <a:rPr lang="en" sz="1100">
                <a:solidFill>
                  <a:srgbClr val="FFFFFF"/>
                </a:solidFill>
                <a:latin typeface="Consolas"/>
                <a:ea typeface="Consolas"/>
                <a:cs typeface="Consolas"/>
                <a:sym typeface="Consolas"/>
              </a:rPr>
              <a:t># &gt;&gt; [6, 7, 8]</a:t>
            </a:r>
            <a:endParaRPr sz="1100">
              <a:solidFill>
                <a:srgbClr val="FFFFFF"/>
              </a:solidFill>
              <a:latin typeface="Consolas"/>
              <a:ea typeface="Consolas"/>
              <a:cs typeface="Consolas"/>
              <a:sym typeface="Consolas"/>
            </a:endParaRPr>
          </a:p>
        </p:txBody>
      </p:sp>
      <p:sp>
        <p:nvSpPr>
          <p:cNvPr id="689" name="Google Shape;689;p105"/>
          <p:cNvSpPr txBox="1"/>
          <p:nvPr/>
        </p:nvSpPr>
        <p:spPr>
          <a:xfrm>
            <a:off x="5723850" y="2877025"/>
            <a:ext cx="2993100" cy="180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rgbClr val="FFFFFF"/>
                </a:solidFill>
                <a:latin typeface="Times New Roman"/>
                <a:ea typeface="Times New Roman"/>
                <a:cs typeface="Times New Roman"/>
                <a:sym typeface="Times New Roman"/>
              </a:rPr>
              <a:t>Quirk:</a:t>
            </a:r>
            <a:endParaRPr u="sng">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rgbClr val="FFFFFF"/>
                </a:solidFill>
                <a:latin typeface="Times New Roman"/>
                <a:ea typeface="Times New Roman"/>
                <a:cs typeface="Times New Roman"/>
                <a:sym typeface="Times New Roman"/>
              </a:rPr>
              <a:t>shape=None also breaks all following shape inference, which makes many ops not work because they expect certain rank.</a:t>
            </a:r>
            <a:endParaRPr>
              <a:solidFill>
                <a:srgbClr val="FFFFFF"/>
              </a:solidFill>
              <a:latin typeface="Times New Roman"/>
              <a:ea typeface="Times New Roman"/>
              <a:cs typeface="Times New Roman"/>
              <a:sym typeface="Times New Roman"/>
            </a:endParaRPr>
          </a:p>
        </p:txBody>
      </p:sp>
      <p:sp>
        <p:nvSpPr>
          <p:cNvPr id="690" name="Google Shape;690;p10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81</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10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Placeholders are valid ops</a:t>
            </a:r>
            <a:endParaRPr b="1">
              <a:latin typeface="Georgia"/>
              <a:ea typeface="Georgia"/>
              <a:cs typeface="Georgia"/>
              <a:sym typeface="Georgia"/>
            </a:endParaRPr>
          </a:p>
        </p:txBody>
      </p:sp>
      <p:sp>
        <p:nvSpPr>
          <p:cNvPr id="696" name="Google Shape;696;p106"/>
          <p:cNvSpPr txBox="1">
            <a:spLocks noGrp="1"/>
          </p:cNvSpPr>
          <p:nvPr>
            <p:ph type="body" idx="1"/>
          </p:nvPr>
        </p:nvSpPr>
        <p:spPr>
          <a:xfrm>
            <a:off x="311700" y="1330250"/>
            <a:ext cx="8520600" cy="35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Consolas"/>
                <a:ea typeface="Consolas"/>
                <a:cs typeface="Consolas"/>
                <a:sym typeface="Consolas"/>
              </a:rPr>
              <a:t>tf.placeholder(dtype, shape=None, name=None)</a:t>
            </a:r>
            <a:endParaRPr b="1">
              <a:solidFill>
                <a:schemeClr val="dk1"/>
              </a:solidFill>
              <a:latin typeface="Consolas"/>
              <a:ea typeface="Consolas"/>
              <a:cs typeface="Consolas"/>
              <a:sym typeface="Consolas"/>
            </a:endParaRPr>
          </a:p>
          <a:p>
            <a:pPr marL="0" lvl="0" indent="0" algn="l" rtl="0">
              <a:spcBef>
                <a:spcPts val="1600"/>
              </a:spcBef>
              <a:spcAft>
                <a:spcPts val="0"/>
              </a:spcAft>
              <a:buNone/>
            </a:pPr>
            <a:r>
              <a:rPr lang="en" sz="1100">
                <a:solidFill>
                  <a:schemeClr val="dk1"/>
                </a:solidFill>
                <a:latin typeface="Consolas"/>
                <a:ea typeface="Consolas"/>
                <a:cs typeface="Consolas"/>
                <a:sym typeface="Consolas"/>
              </a:rPr>
              <a:t># create a placeholder of type float 32-bit, shape is a vector of 3 elements</a:t>
            </a:r>
            <a:endParaRPr sz="1100">
              <a:solidFill>
                <a:schemeClr val="dk1"/>
              </a:solidFill>
              <a:latin typeface="Consolas"/>
              <a:ea typeface="Consolas"/>
              <a:cs typeface="Consolas"/>
              <a:sym typeface="Consolas"/>
            </a:endParaRPr>
          </a:p>
          <a:p>
            <a:pPr marL="0" lvl="0" indent="0" algn="l" rtl="0">
              <a:spcBef>
                <a:spcPts val="0"/>
              </a:spcBef>
              <a:spcAft>
                <a:spcPts val="0"/>
              </a:spcAft>
              <a:buNone/>
            </a:pPr>
            <a:r>
              <a:rPr lang="en" sz="1100">
                <a:solidFill>
                  <a:schemeClr val="dk1"/>
                </a:solidFill>
                <a:latin typeface="Consolas"/>
                <a:ea typeface="Consolas"/>
                <a:cs typeface="Consolas"/>
                <a:sym typeface="Consolas"/>
              </a:rPr>
              <a:t>a = tf.placeholder(tf.float32, shape=[3])</a:t>
            </a:r>
            <a:endParaRPr sz="1100">
              <a:solidFill>
                <a:schemeClr val="dk1"/>
              </a:solidFill>
              <a:latin typeface="Consolas"/>
              <a:ea typeface="Consolas"/>
              <a:cs typeface="Consolas"/>
              <a:sym typeface="Consolas"/>
            </a:endParaRPr>
          </a:p>
          <a:p>
            <a:pPr marL="0" lvl="0" indent="0" algn="l" rtl="0">
              <a:spcBef>
                <a:spcPts val="0"/>
              </a:spcBef>
              <a:spcAft>
                <a:spcPts val="0"/>
              </a:spcAft>
              <a:buNone/>
            </a:pPr>
            <a:endParaRPr sz="1100">
              <a:solidFill>
                <a:schemeClr val="dk1"/>
              </a:solidFill>
              <a:latin typeface="Consolas"/>
              <a:ea typeface="Consolas"/>
              <a:cs typeface="Consolas"/>
              <a:sym typeface="Consolas"/>
            </a:endParaRPr>
          </a:p>
          <a:p>
            <a:pPr marL="0" lvl="0" indent="0" algn="l" rtl="0">
              <a:spcBef>
                <a:spcPts val="0"/>
              </a:spcBef>
              <a:spcAft>
                <a:spcPts val="0"/>
              </a:spcAft>
              <a:buNone/>
            </a:pPr>
            <a:r>
              <a:rPr lang="en" sz="1100">
                <a:solidFill>
                  <a:schemeClr val="dk1"/>
                </a:solidFill>
                <a:latin typeface="Consolas"/>
                <a:ea typeface="Consolas"/>
                <a:cs typeface="Consolas"/>
                <a:sym typeface="Consolas"/>
              </a:rPr>
              <a:t># create a constant of type float 32-bit, shape is a vector of 3 elements</a:t>
            </a:r>
            <a:endParaRPr sz="1100">
              <a:solidFill>
                <a:schemeClr val="dk1"/>
              </a:solidFill>
              <a:latin typeface="Consolas"/>
              <a:ea typeface="Consolas"/>
              <a:cs typeface="Consolas"/>
              <a:sym typeface="Consolas"/>
            </a:endParaRPr>
          </a:p>
          <a:p>
            <a:pPr marL="0" lvl="0" indent="0" algn="l" rtl="0">
              <a:spcBef>
                <a:spcPts val="0"/>
              </a:spcBef>
              <a:spcAft>
                <a:spcPts val="0"/>
              </a:spcAft>
              <a:buNone/>
            </a:pPr>
            <a:r>
              <a:rPr lang="en" sz="1100">
                <a:solidFill>
                  <a:schemeClr val="dk1"/>
                </a:solidFill>
                <a:latin typeface="Consolas"/>
                <a:ea typeface="Consolas"/>
                <a:cs typeface="Consolas"/>
                <a:sym typeface="Consolas"/>
              </a:rPr>
              <a:t>b = tf.constant([5, 5, 5], tf.float32)</a:t>
            </a:r>
            <a:endParaRPr sz="1100">
              <a:solidFill>
                <a:schemeClr val="dk1"/>
              </a:solidFill>
              <a:latin typeface="Consolas"/>
              <a:ea typeface="Consolas"/>
              <a:cs typeface="Consolas"/>
              <a:sym typeface="Consolas"/>
            </a:endParaRPr>
          </a:p>
          <a:p>
            <a:pPr marL="0" lvl="0" indent="0" algn="l" rtl="0">
              <a:spcBef>
                <a:spcPts val="0"/>
              </a:spcBef>
              <a:spcAft>
                <a:spcPts val="0"/>
              </a:spcAft>
              <a:buNone/>
            </a:pPr>
            <a:endParaRPr sz="1100">
              <a:solidFill>
                <a:schemeClr val="dk1"/>
              </a:solidFill>
              <a:latin typeface="Consolas"/>
              <a:ea typeface="Consolas"/>
              <a:cs typeface="Consolas"/>
              <a:sym typeface="Consolas"/>
            </a:endParaRPr>
          </a:p>
          <a:p>
            <a:pPr marL="0" lvl="0" indent="0" algn="l" rtl="0">
              <a:spcBef>
                <a:spcPts val="0"/>
              </a:spcBef>
              <a:spcAft>
                <a:spcPts val="0"/>
              </a:spcAft>
              <a:buNone/>
            </a:pPr>
            <a:r>
              <a:rPr lang="en" sz="1100">
                <a:solidFill>
                  <a:schemeClr val="dk1"/>
                </a:solidFill>
                <a:latin typeface="Consolas"/>
                <a:ea typeface="Consolas"/>
                <a:cs typeface="Consolas"/>
                <a:sym typeface="Consolas"/>
              </a:rPr>
              <a:t># use the placeholder as you would a constant or a variable</a:t>
            </a:r>
            <a:endParaRPr sz="1100">
              <a:solidFill>
                <a:schemeClr val="dk1"/>
              </a:solidFill>
              <a:latin typeface="Consolas"/>
              <a:ea typeface="Consolas"/>
              <a:cs typeface="Consolas"/>
              <a:sym typeface="Consolas"/>
            </a:endParaRPr>
          </a:p>
          <a:p>
            <a:pPr marL="0" lvl="0" indent="0" algn="l" rtl="0">
              <a:spcBef>
                <a:spcPts val="0"/>
              </a:spcBef>
              <a:spcAft>
                <a:spcPts val="0"/>
              </a:spcAft>
              <a:buNone/>
            </a:pPr>
            <a:r>
              <a:rPr lang="en" sz="1100">
                <a:solidFill>
                  <a:schemeClr val="dk1"/>
                </a:solidFill>
                <a:latin typeface="Consolas"/>
                <a:ea typeface="Consolas"/>
                <a:cs typeface="Consolas"/>
                <a:sym typeface="Consolas"/>
              </a:rPr>
              <a:t>c = a + b  # Short for tf.add(a, b)</a:t>
            </a:r>
            <a:endParaRPr sz="1100">
              <a:solidFill>
                <a:schemeClr val="dk1"/>
              </a:solidFill>
              <a:latin typeface="Consolas"/>
              <a:ea typeface="Consolas"/>
              <a:cs typeface="Consolas"/>
              <a:sym typeface="Consolas"/>
            </a:endParaRPr>
          </a:p>
          <a:p>
            <a:pPr marL="0" lvl="0" indent="0" algn="l" rtl="0">
              <a:spcBef>
                <a:spcPts val="0"/>
              </a:spcBef>
              <a:spcAft>
                <a:spcPts val="0"/>
              </a:spcAft>
              <a:buNone/>
            </a:pPr>
            <a:endParaRPr sz="1100">
              <a:solidFill>
                <a:schemeClr val="dk1"/>
              </a:solidFill>
              <a:latin typeface="Consolas"/>
              <a:ea typeface="Consolas"/>
              <a:cs typeface="Consolas"/>
              <a:sym typeface="Consolas"/>
            </a:endParaRPr>
          </a:p>
          <a:p>
            <a:pPr marL="0" lvl="0" indent="0" algn="l" rtl="0">
              <a:spcBef>
                <a:spcPts val="0"/>
              </a:spcBef>
              <a:spcAft>
                <a:spcPts val="0"/>
              </a:spcAft>
              <a:buNone/>
            </a:pPr>
            <a:r>
              <a:rPr lang="en" sz="1100">
                <a:solidFill>
                  <a:schemeClr val="dk1"/>
                </a:solidFill>
                <a:latin typeface="Consolas"/>
                <a:ea typeface="Consolas"/>
                <a:cs typeface="Consolas"/>
                <a:sym typeface="Consolas"/>
              </a:rPr>
              <a:t>with tf.Session() as sess:</a:t>
            </a:r>
            <a:endParaRPr sz="1100">
              <a:solidFill>
                <a:schemeClr val="dk1"/>
              </a:solidFill>
              <a:latin typeface="Consolas"/>
              <a:ea typeface="Consolas"/>
              <a:cs typeface="Consolas"/>
              <a:sym typeface="Consolas"/>
            </a:endParaRPr>
          </a:p>
          <a:p>
            <a:pPr marL="0" lvl="0" indent="0" algn="l" rtl="0">
              <a:spcBef>
                <a:spcPts val="0"/>
              </a:spcBef>
              <a:spcAft>
                <a:spcPts val="0"/>
              </a:spcAft>
              <a:buNone/>
            </a:pPr>
            <a:r>
              <a:rPr lang="en" sz="1100">
                <a:solidFill>
                  <a:schemeClr val="dk1"/>
                </a:solidFill>
                <a:latin typeface="Consolas"/>
                <a:ea typeface="Consolas"/>
                <a:cs typeface="Consolas"/>
                <a:sym typeface="Consolas"/>
              </a:rPr>
              <a:t>	print(sess.run(c, </a:t>
            </a:r>
            <a:r>
              <a:rPr lang="en" sz="1100">
                <a:solidFill>
                  <a:schemeClr val="dk1"/>
                </a:solidFill>
                <a:highlight>
                  <a:schemeClr val="accent3"/>
                </a:highlight>
                <a:latin typeface="Consolas"/>
                <a:ea typeface="Consolas"/>
                <a:cs typeface="Consolas"/>
                <a:sym typeface="Consolas"/>
              </a:rPr>
              <a:t>{a: [1, 2, 3]}</a:t>
            </a:r>
            <a:r>
              <a:rPr lang="en" sz="1100">
                <a:solidFill>
                  <a:schemeClr val="dk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marL="0" lvl="0" indent="0" algn="l" rtl="0">
              <a:spcBef>
                <a:spcPts val="0"/>
              </a:spcBef>
              <a:spcAft>
                <a:spcPts val="0"/>
              </a:spcAft>
              <a:buNone/>
            </a:pPr>
            <a:endParaRPr sz="1100">
              <a:solidFill>
                <a:schemeClr val="dk1"/>
              </a:solidFill>
              <a:latin typeface="Consolas"/>
              <a:ea typeface="Consolas"/>
              <a:cs typeface="Consolas"/>
              <a:sym typeface="Consolas"/>
            </a:endParaRPr>
          </a:p>
          <a:p>
            <a:pPr marL="0" lvl="0" indent="0" algn="l" rtl="0">
              <a:spcBef>
                <a:spcPts val="0"/>
              </a:spcBef>
              <a:spcAft>
                <a:spcPts val="0"/>
              </a:spcAft>
              <a:buNone/>
            </a:pPr>
            <a:r>
              <a:rPr lang="en" sz="1100">
                <a:solidFill>
                  <a:schemeClr val="dk1"/>
                </a:solidFill>
                <a:latin typeface="Consolas"/>
                <a:ea typeface="Consolas"/>
                <a:cs typeface="Consolas"/>
                <a:sym typeface="Consolas"/>
              </a:rPr>
              <a:t># &gt;&gt; [6, 7, 8]</a:t>
            </a:r>
            <a:endParaRPr b="1">
              <a:solidFill>
                <a:srgbClr val="FFFFFF"/>
              </a:solidFill>
              <a:latin typeface="Consolas"/>
              <a:ea typeface="Consolas"/>
              <a:cs typeface="Consolas"/>
              <a:sym typeface="Consolas"/>
            </a:endParaRPr>
          </a:p>
        </p:txBody>
      </p:sp>
      <p:pic>
        <p:nvPicPr>
          <p:cNvPr id="697" name="Google Shape;697;p106"/>
          <p:cNvPicPr preferRelativeResize="0"/>
          <p:nvPr/>
        </p:nvPicPr>
        <p:blipFill>
          <a:blip r:embed="rId3">
            <a:alphaModFix/>
          </a:blip>
          <a:stretch>
            <a:fillRect/>
          </a:stretch>
        </p:blipFill>
        <p:spPr>
          <a:xfrm>
            <a:off x="5822925" y="2741975"/>
            <a:ext cx="3009376" cy="2093476"/>
          </a:xfrm>
          <a:prstGeom prst="rect">
            <a:avLst/>
          </a:prstGeom>
          <a:noFill/>
          <a:ln>
            <a:noFill/>
          </a:ln>
        </p:spPr>
      </p:pic>
      <p:sp>
        <p:nvSpPr>
          <p:cNvPr id="698" name="Google Shape;698;p10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82</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10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What if want to feed multiple data points in?</a:t>
            </a:r>
            <a:endParaRPr b="1">
              <a:latin typeface="Georgia"/>
              <a:ea typeface="Georgia"/>
              <a:cs typeface="Georgia"/>
              <a:sym typeface="Georgia"/>
            </a:endParaRPr>
          </a:p>
        </p:txBody>
      </p:sp>
      <p:sp>
        <p:nvSpPr>
          <p:cNvPr id="704" name="Google Shape;704;p107"/>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Georgia"/>
                <a:ea typeface="Georgia"/>
                <a:cs typeface="Georgia"/>
                <a:sym typeface="Georgia"/>
              </a:rPr>
              <a:t>You have to do it one at a time</a:t>
            </a:r>
            <a:endParaRPr>
              <a:latin typeface="Georgia"/>
              <a:ea typeface="Georgia"/>
              <a:cs typeface="Georgia"/>
              <a:sym typeface="Georgia"/>
            </a:endParaRPr>
          </a:p>
          <a:p>
            <a:pPr marL="0" lvl="0" indent="0" algn="l" rtl="0">
              <a:spcBef>
                <a:spcPts val="160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	for a_value in list_of_values_for_a:</a:t>
            </a:r>
            <a:endParaRPr sz="1200">
              <a:solidFill>
                <a:srgbClr val="FFFFFF"/>
              </a:solidFill>
              <a:latin typeface="Consolas"/>
              <a:ea typeface="Consolas"/>
              <a:cs typeface="Consolas"/>
              <a:sym typeface="Consolas"/>
            </a:endParaRPr>
          </a:p>
          <a:p>
            <a:pPr marL="0" lvl="0" indent="457200" algn="l" rtl="0">
              <a:spcBef>
                <a:spcPts val="0"/>
              </a:spcBef>
              <a:spcAft>
                <a:spcPts val="0"/>
              </a:spcAft>
              <a:buNone/>
            </a:pPr>
            <a:r>
              <a:rPr lang="en" sz="1200">
                <a:solidFill>
                  <a:srgbClr val="FFFFFF"/>
                </a:solidFill>
                <a:latin typeface="Consolas"/>
                <a:ea typeface="Consolas"/>
                <a:cs typeface="Consolas"/>
                <a:sym typeface="Consolas"/>
              </a:rPr>
              <a:t>	print(sess.run(c, {a: a_value}))</a:t>
            </a:r>
            <a:endParaRPr sz="1200">
              <a:latin typeface="Consolas"/>
              <a:ea typeface="Consolas"/>
              <a:cs typeface="Consolas"/>
              <a:sym typeface="Consolas"/>
            </a:endParaRPr>
          </a:p>
          <a:p>
            <a:pPr marL="0" lvl="0" indent="0" algn="l" rtl="0">
              <a:spcBef>
                <a:spcPts val="0"/>
              </a:spcBef>
              <a:spcAft>
                <a:spcPts val="0"/>
              </a:spcAft>
              <a:buNone/>
            </a:pPr>
            <a:endParaRPr sz="1100">
              <a:solidFill>
                <a:srgbClr val="FFFFFF"/>
              </a:solidFill>
              <a:latin typeface="Georgia"/>
              <a:ea typeface="Georgia"/>
              <a:cs typeface="Georgia"/>
              <a:sym typeface="Georgia"/>
            </a:endParaRPr>
          </a:p>
          <a:p>
            <a:pPr marL="0" lvl="0" indent="0" algn="l" rtl="0">
              <a:spcBef>
                <a:spcPts val="0"/>
              </a:spcBef>
              <a:spcAft>
                <a:spcPts val="0"/>
              </a:spcAft>
              <a:buNone/>
            </a:pPr>
            <a:endParaRPr sz="1100">
              <a:solidFill>
                <a:srgbClr val="FFFFFF"/>
              </a:solidFill>
              <a:latin typeface="Georgia"/>
              <a:ea typeface="Georgia"/>
              <a:cs typeface="Georgia"/>
              <a:sym typeface="Georgia"/>
            </a:endParaRPr>
          </a:p>
        </p:txBody>
      </p:sp>
      <p:sp>
        <p:nvSpPr>
          <p:cNvPr id="705" name="Google Shape;705;p10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83</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108"/>
          <p:cNvSpPr txBox="1">
            <a:spLocks noGrp="1"/>
          </p:cNvSpPr>
          <p:nvPr>
            <p:ph type="title"/>
          </p:nvPr>
        </p:nvSpPr>
        <p:spPr>
          <a:xfrm>
            <a:off x="311700" y="1792725"/>
            <a:ext cx="8520600" cy="150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You can feed_dict any feedable tensor.</a:t>
            </a:r>
            <a:endParaRPr b="1">
              <a:latin typeface="Georgia"/>
              <a:ea typeface="Georgia"/>
              <a:cs typeface="Georgia"/>
              <a:sym typeface="Georgia"/>
            </a:endParaRPr>
          </a:p>
          <a:p>
            <a:pPr marL="0" lvl="0" indent="0" algn="ctr" rtl="0">
              <a:spcBef>
                <a:spcPts val="0"/>
              </a:spcBef>
              <a:spcAft>
                <a:spcPts val="0"/>
              </a:spcAft>
              <a:buNone/>
            </a:pPr>
            <a:r>
              <a:rPr lang="en" b="1">
                <a:latin typeface="Georgia"/>
                <a:ea typeface="Georgia"/>
                <a:cs typeface="Georgia"/>
                <a:sym typeface="Georgia"/>
              </a:rPr>
              <a:t>Placeholder is just a way to indicate that something must be fed</a:t>
            </a:r>
            <a:endParaRPr b="1">
              <a:latin typeface="Georgia"/>
              <a:ea typeface="Georgia"/>
              <a:cs typeface="Georgia"/>
              <a:sym typeface="Georgia"/>
            </a:endParaRPr>
          </a:p>
        </p:txBody>
      </p:sp>
      <p:sp>
        <p:nvSpPr>
          <p:cNvPr id="711" name="Google Shape;711;p10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84</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109"/>
          <p:cNvSpPr txBox="1">
            <a:spLocks noGrp="1"/>
          </p:cNvSpPr>
          <p:nvPr>
            <p:ph type="title"/>
          </p:nvPr>
        </p:nvSpPr>
        <p:spPr>
          <a:xfrm>
            <a:off x="311700" y="2052225"/>
            <a:ext cx="8520600" cy="107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Consolas"/>
                <a:ea typeface="Consolas"/>
                <a:cs typeface="Consolas"/>
                <a:sym typeface="Consolas"/>
              </a:rPr>
              <a:t>tf.Graph.is_feedable(tensor) </a:t>
            </a:r>
            <a:endParaRPr b="1">
              <a:latin typeface="Consolas"/>
              <a:ea typeface="Consolas"/>
              <a:cs typeface="Consolas"/>
              <a:sym typeface="Consolas"/>
            </a:endParaRPr>
          </a:p>
          <a:p>
            <a:pPr marL="0" lvl="0" indent="0" algn="ctr" rtl="0">
              <a:spcBef>
                <a:spcPts val="0"/>
              </a:spcBef>
              <a:spcAft>
                <a:spcPts val="0"/>
              </a:spcAft>
              <a:buNone/>
            </a:pPr>
            <a:r>
              <a:rPr lang="en" sz="2400">
                <a:latin typeface="Georgia"/>
                <a:ea typeface="Georgia"/>
                <a:cs typeface="Georgia"/>
                <a:sym typeface="Georgia"/>
              </a:rPr>
              <a:t># True if and only if tensor is feedable.</a:t>
            </a:r>
            <a:endParaRPr sz="2400">
              <a:latin typeface="Georgia"/>
              <a:ea typeface="Georgia"/>
              <a:cs typeface="Georgia"/>
              <a:sym typeface="Georgia"/>
            </a:endParaRPr>
          </a:p>
        </p:txBody>
      </p:sp>
      <p:sp>
        <p:nvSpPr>
          <p:cNvPr id="717" name="Google Shape;717;p10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85</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1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Feeding values to TF ops </a:t>
            </a:r>
            <a:endParaRPr b="1">
              <a:latin typeface="Georgia"/>
              <a:ea typeface="Georgia"/>
              <a:cs typeface="Georgia"/>
              <a:sym typeface="Georgia"/>
            </a:endParaRPr>
          </a:p>
        </p:txBody>
      </p:sp>
      <p:sp>
        <p:nvSpPr>
          <p:cNvPr id="723" name="Google Shape;723;p110"/>
          <p:cNvSpPr txBox="1">
            <a:spLocks noGrp="1"/>
          </p:cNvSpPr>
          <p:nvPr>
            <p:ph type="body" idx="1"/>
          </p:nvPr>
        </p:nvSpPr>
        <p:spPr>
          <a:xfrm>
            <a:off x="311700" y="1330250"/>
            <a:ext cx="8520600" cy="3505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a:solidFill>
                  <a:srgbClr val="FFFFFF"/>
                </a:solidFill>
                <a:latin typeface="Consolas"/>
                <a:ea typeface="Consolas"/>
                <a:cs typeface="Consolas"/>
                <a:sym typeface="Consolas"/>
              </a:rPr>
              <a:t># create operations, tensors, etc (using the default graph)</a:t>
            </a:r>
            <a:endParaRPr sz="14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1400">
                <a:solidFill>
                  <a:srgbClr val="FFFFFF"/>
                </a:solidFill>
                <a:latin typeface="Consolas"/>
                <a:ea typeface="Consolas"/>
                <a:cs typeface="Consolas"/>
                <a:sym typeface="Consolas"/>
              </a:rPr>
              <a:t>a = tf.add(2, 5)</a:t>
            </a:r>
            <a:endParaRPr sz="14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1400">
                <a:solidFill>
                  <a:srgbClr val="FFFFFF"/>
                </a:solidFill>
                <a:latin typeface="Consolas"/>
                <a:ea typeface="Consolas"/>
                <a:cs typeface="Consolas"/>
                <a:sym typeface="Consolas"/>
              </a:rPr>
              <a:t>b = tf.multiply(a, 3)</a:t>
            </a:r>
            <a:endParaRPr sz="14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endParaRPr sz="14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1400">
                <a:solidFill>
                  <a:srgbClr val="FFFFFF"/>
                </a:solidFill>
                <a:latin typeface="Consolas"/>
                <a:ea typeface="Consolas"/>
                <a:cs typeface="Consolas"/>
                <a:sym typeface="Consolas"/>
              </a:rPr>
              <a:t>with tf.Session() as sess:</a:t>
            </a:r>
            <a:endParaRPr sz="14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1400">
                <a:solidFill>
                  <a:srgbClr val="FFFFFF"/>
                </a:solidFill>
                <a:latin typeface="Consolas"/>
                <a:ea typeface="Consolas"/>
                <a:cs typeface="Consolas"/>
                <a:sym typeface="Consolas"/>
              </a:rPr>
              <a:t>	# compute the value of b given a is 15</a:t>
            </a:r>
            <a:endParaRPr sz="14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sz="1400">
                <a:solidFill>
                  <a:srgbClr val="FFFFFF"/>
                </a:solidFill>
                <a:latin typeface="Consolas"/>
                <a:ea typeface="Consolas"/>
                <a:cs typeface="Consolas"/>
                <a:sym typeface="Consolas"/>
              </a:rPr>
              <a:t>	sess.run(b, feed_dict=</a:t>
            </a:r>
            <a:r>
              <a:rPr lang="en" sz="1400">
                <a:solidFill>
                  <a:schemeClr val="dk1"/>
                </a:solidFill>
                <a:latin typeface="Consolas"/>
                <a:ea typeface="Consolas"/>
                <a:cs typeface="Consolas"/>
                <a:sym typeface="Consolas"/>
              </a:rPr>
              <a:t>{a: 15}</a:t>
            </a:r>
            <a:r>
              <a:rPr lang="en" sz="1400">
                <a:solidFill>
                  <a:srgbClr val="FFFFFF"/>
                </a:solidFill>
                <a:latin typeface="Consolas"/>
                <a:ea typeface="Consolas"/>
                <a:cs typeface="Consolas"/>
                <a:sym typeface="Consolas"/>
              </a:rPr>
              <a:t>) 				# &gt;&gt; 45</a:t>
            </a:r>
            <a:endParaRPr sz="1400">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endParaRPr sz="1400">
              <a:solidFill>
                <a:srgbClr val="FFFFFF"/>
              </a:solidFill>
              <a:latin typeface="Consolas"/>
              <a:ea typeface="Consolas"/>
              <a:cs typeface="Consolas"/>
              <a:sym typeface="Consolas"/>
            </a:endParaRPr>
          </a:p>
        </p:txBody>
      </p:sp>
      <p:sp>
        <p:nvSpPr>
          <p:cNvPr id="724" name="Google Shape;724;p1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86</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111"/>
          <p:cNvSpPr txBox="1">
            <a:spLocks noGrp="1"/>
          </p:cNvSpPr>
          <p:nvPr>
            <p:ph type="title"/>
          </p:nvPr>
        </p:nvSpPr>
        <p:spPr>
          <a:xfrm>
            <a:off x="311700" y="2052225"/>
            <a:ext cx="8520600" cy="107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Extremely helpful for testing</a:t>
            </a:r>
            <a:endParaRPr b="1">
              <a:latin typeface="Georgia"/>
              <a:ea typeface="Georgia"/>
              <a:cs typeface="Georgia"/>
              <a:sym typeface="Georgia"/>
            </a:endParaRPr>
          </a:p>
          <a:p>
            <a:pPr marL="0" lvl="0" indent="0" algn="ctr" rtl="0">
              <a:spcBef>
                <a:spcPts val="0"/>
              </a:spcBef>
              <a:spcAft>
                <a:spcPts val="0"/>
              </a:spcAft>
              <a:buNone/>
            </a:pPr>
            <a:r>
              <a:rPr lang="en" sz="1800" b="1">
                <a:latin typeface="Georgia"/>
                <a:ea typeface="Georgia"/>
                <a:cs typeface="Georgia"/>
                <a:sym typeface="Georgia"/>
              </a:rPr>
              <a:t>Feed in dummy values to test parts of a large graph</a:t>
            </a:r>
            <a:endParaRPr sz="1800" b="1">
              <a:latin typeface="Georgia"/>
              <a:ea typeface="Georgia"/>
              <a:cs typeface="Georgia"/>
              <a:sym typeface="Georgia"/>
            </a:endParaRPr>
          </a:p>
        </p:txBody>
      </p:sp>
      <p:sp>
        <p:nvSpPr>
          <p:cNvPr id="730" name="Google Shape;730;p1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87</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1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88</a:t>
            </a:fld>
            <a:endParaRPr/>
          </a:p>
        </p:txBody>
      </p:sp>
      <p:sp>
        <p:nvSpPr>
          <p:cNvPr id="736" name="Google Shape;736;p112"/>
          <p:cNvSpPr txBox="1"/>
          <p:nvPr/>
        </p:nvSpPr>
        <p:spPr>
          <a:xfrm>
            <a:off x="220375" y="4712800"/>
            <a:ext cx="4749600" cy="34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Times New Roman"/>
                <a:ea typeface="Times New Roman"/>
                <a:cs typeface="Times New Roman"/>
                <a:sym typeface="Times New Roman"/>
              </a:rPr>
              <a:t>*I might have made this term up</a:t>
            </a:r>
            <a:endParaRPr>
              <a:solidFill>
                <a:srgbClr val="FFFFFF"/>
              </a:solidFill>
              <a:latin typeface="Times New Roman"/>
              <a:ea typeface="Times New Roman"/>
              <a:cs typeface="Times New Roman"/>
              <a:sym typeface="Times New Roman"/>
            </a:endParaRPr>
          </a:p>
        </p:txBody>
      </p:sp>
      <p:sp>
        <p:nvSpPr>
          <p:cNvPr id="737" name="Google Shape;737;p1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The trap of lazy loading*</a:t>
            </a:r>
            <a:endParaRPr b="1">
              <a:latin typeface="Georgia"/>
              <a:ea typeface="Georgia"/>
              <a:cs typeface="Georgia"/>
              <a:sym typeface="Georgia"/>
            </a:endParaRPr>
          </a:p>
        </p:txBody>
      </p:sp>
      <p:pic>
        <p:nvPicPr>
          <p:cNvPr id="738" name="Google Shape;738;p112"/>
          <p:cNvPicPr preferRelativeResize="0"/>
          <p:nvPr/>
        </p:nvPicPr>
        <p:blipFill>
          <a:blip r:embed="rId3">
            <a:alphaModFix/>
          </a:blip>
          <a:stretch>
            <a:fillRect/>
          </a:stretch>
        </p:blipFill>
        <p:spPr>
          <a:xfrm>
            <a:off x="3100513" y="1017725"/>
            <a:ext cx="2942985" cy="382097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113"/>
          <p:cNvSpPr txBox="1">
            <a:spLocks noGrp="1"/>
          </p:cNvSpPr>
          <p:nvPr>
            <p:ph type="title"/>
          </p:nvPr>
        </p:nvSpPr>
        <p:spPr>
          <a:xfrm>
            <a:off x="311700" y="2052225"/>
            <a:ext cx="8520600" cy="107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What’s lazy loading?</a:t>
            </a:r>
            <a:endParaRPr b="1">
              <a:latin typeface="Georgia"/>
              <a:ea typeface="Georgia"/>
              <a:cs typeface="Georgia"/>
              <a:sym typeface="Georgia"/>
            </a:endParaRPr>
          </a:p>
        </p:txBody>
      </p:sp>
      <p:sp>
        <p:nvSpPr>
          <p:cNvPr id="744" name="Google Shape;744;p1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89</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pic>
        <p:nvPicPr>
          <p:cNvPr id="161" name="Google Shape;161;p33"/>
          <p:cNvPicPr preferRelativeResize="0"/>
          <p:nvPr/>
        </p:nvPicPr>
        <p:blipFill>
          <a:blip r:embed="rId3">
            <a:alphaModFix/>
          </a:blip>
          <a:stretch>
            <a:fillRect/>
          </a:stretch>
        </p:blipFill>
        <p:spPr>
          <a:xfrm>
            <a:off x="0" y="0"/>
            <a:ext cx="8764418" cy="5143501"/>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114"/>
          <p:cNvSpPr txBox="1">
            <a:spLocks noGrp="1"/>
          </p:cNvSpPr>
          <p:nvPr>
            <p:ph type="title"/>
          </p:nvPr>
        </p:nvSpPr>
        <p:spPr>
          <a:xfrm>
            <a:off x="311700" y="2052225"/>
            <a:ext cx="8520600" cy="107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Defer creating/initializing an object </a:t>
            </a:r>
            <a:endParaRPr b="1">
              <a:latin typeface="Georgia"/>
              <a:ea typeface="Georgia"/>
              <a:cs typeface="Georgia"/>
              <a:sym typeface="Georgia"/>
            </a:endParaRPr>
          </a:p>
          <a:p>
            <a:pPr marL="0" lvl="0" indent="0" algn="ctr" rtl="0">
              <a:spcBef>
                <a:spcPts val="0"/>
              </a:spcBef>
              <a:spcAft>
                <a:spcPts val="0"/>
              </a:spcAft>
              <a:buNone/>
            </a:pPr>
            <a:r>
              <a:rPr lang="en" b="1">
                <a:latin typeface="Georgia"/>
                <a:ea typeface="Georgia"/>
                <a:cs typeface="Georgia"/>
                <a:sym typeface="Georgia"/>
              </a:rPr>
              <a:t>until it is needed</a:t>
            </a:r>
            <a:endParaRPr b="1">
              <a:latin typeface="Georgia"/>
              <a:ea typeface="Georgia"/>
              <a:cs typeface="Georgia"/>
              <a:sym typeface="Georgia"/>
            </a:endParaRPr>
          </a:p>
        </p:txBody>
      </p:sp>
      <p:sp>
        <p:nvSpPr>
          <p:cNvPr id="750" name="Google Shape;750;p1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90</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1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Lazy loading Example</a:t>
            </a:r>
            <a:endParaRPr b="1">
              <a:latin typeface="Georgia"/>
              <a:ea typeface="Georgia"/>
              <a:cs typeface="Georgia"/>
              <a:sym typeface="Georgia"/>
            </a:endParaRPr>
          </a:p>
        </p:txBody>
      </p:sp>
      <p:sp>
        <p:nvSpPr>
          <p:cNvPr id="756" name="Google Shape;756;p115"/>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solidFill>
                  <a:srgbClr val="FFFFFF"/>
                </a:solidFill>
                <a:latin typeface="Georgia"/>
                <a:ea typeface="Georgia"/>
                <a:cs typeface="Georgia"/>
                <a:sym typeface="Georgia"/>
              </a:rPr>
              <a:t>Normal loading</a:t>
            </a:r>
            <a:endParaRPr b="1" u="sng">
              <a:solidFill>
                <a:srgbClr val="FFFFFF"/>
              </a:solidFill>
              <a:latin typeface="Georgia"/>
              <a:ea typeface="Georgia"/>
              <a:cs typeface="Georgia"/>
              <a:sym typeface="Georgia"/>
            </a:endParaRPr>
          </a:p>
          <a:p>
            <a:pPr marL="0" lvl="0" indent="0" algn="l" rtl="0">
              <a:spcBef>
                <a:spcPts val="1600"/>
              </a:spcBef>
              <a:spcAft>
                <a:spcPts val="0"/>
              </a:spcAft>
              <a:buNone/>
            </a:pPr>
            <a:r>
              <a:rPr lang="en" sz="1200">
                <a:solidFill>
                  <a:srgbClr val="FFFFFF"/>
                </a:solidFill>
                <a:latin typeface="Consolas"/>
                <a:ea typeface="Consolas"/>
                <a:cs typeface="Consolas"/>
                <a:sym typeface="Consolas"/>
              </a:rPr>
              <a:t>x = tf.Variable(10, name='x')</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y = tf.Variable(20, name='y')</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highlight>
                  <a:schemeClr val="accent3"/>
                </a:highlight>
                <a:latin typeface="Consolas"/>
                <a:ea typeface="Consolas"/>
                <a:cs typeface="Consolas"/>
                <a:sym typeface="Consolas"/>
              </a:rPr>
              <a:t>z = tf.add(x, y)</a:t>
            </a:r>
            <a:r>
              <a:rPr lang="en" sz="1200">
                <a:solidFill>
                  <a:srgbClr val="FFFFFF"/>
                </a:solidFill>
                <a:latin typeface="Consolas"/>
                <a:ea typeface="Consolas"/>
                <a:cs typeface="Consolas"/>
                <a:sym typeface="Consolas"/>
              </a:rPr>
              <a:t> 		# create the node before executing the graph</a:t>
            </a:r>
            <a:endParaRPr sz="1200">
              <a:solidFill>
                <a:srgbClr val="FFFFFF"/>
              </a:solidFill>
              <a:latin typeface="Consolas"/>
              <a:ea typeface="Consolas"/>
              <a:cs typeface="Consolas"/>
              <a:sym typeface="Consolas"/>
            </a:endParaRPr>
          </a:p>
          <a:p>
            <a:pPr marL="0" lvl="0" indent="0" algn="l" rtl="0">
              <a:spcBef>
                <a:spcPts val="0"/>
              </a:spcBef>
              <a:spcAft>
                <a:spcPts val="0"/>
              </a:spcAft>
              <a:buNone/>
            </a:pP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chemeClr val="dk1"/>
                </a:solidFill>
                <a:latin typeface="Consolas"/>
                <a:ea typeface="Consolas"/>
                <a:cs typeface="Consolas"/>
                <a:sym typeface="Consolas"/>
              </a:rPr>
              <a:t>writer = tf.summary.FileWriter('./graphs/normal_loading', tf.get_default_graph())</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	sess.run(tf.global_variables_initializer())</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	for _ in range(10):</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		</a:t>
            </a:r>
            <a:r>
              <a:rPr lang="en" sz="1200">
                <a:solidFill>
                  <a:srgbClr val="FFFFFF"/>
                </a:solidFill>
                <a:highlight>
                  <a:schemeClr val="accent3"/>
                </a:highlight>
                <a:latin typeface="Consolas"/>
                <a:ea typeface="Consolas"/>
                <a:cs typeface="Consolas"/>
                <a:sym typeface="Consolas"/>
              </a:rPr>
              <a:t>sess.run(z)</a:t>
            </a:r>
            <a:endParaRPr sz="1200">
              <a:solidFill>
                <a:srgbClr val="FFFFFF"/>
              </a:solidFill>
              <a:highlight>
                <a:schemeClr val="accent3"/>
              </a:highlight>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writer.close()</a:t>
            </a:r>
            <a:endParaRPr sz="1200">
              <a:solidFill>
                <a:srgbClr val="FFFFFF"/>
              </a:solidFill>
              <a:latin typeface="Consolas"/>
              <a:ea typeface="Consolas"/>
              <a:cs typeface="Consolas"/>
              <a:sym typeface="Consolas"/>
            </a:endParaRPr>
          </a:p>
        </p:txBody>
      </p:sp>
      <p:sp>
        <p:nvSpPr>
          <p:cNvPr id="757" name="Google Shape;757;p1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91</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1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Lazy loading Example</a:t>
            </a:r>
            <a:endParaRPr b="1">
              <a:latin typeface="Georgia"/>
              <a:ea typeface="Georgia"/>
              <a:cs typeface="Georgia"/>
              <a:sym typeface="Georgia"/>
            </a:endParaRPr>
          </a:p>
        </p:txBody>
      </p:sp>
      <p:sp>
        <p:nvSpPr>
          <p:cNvPr id="763" name="Google Shape;763;p116"/>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solidFill>
                  <a:srgbClr val="FFFFFF"/>
                </a:solidFill>
                <a:latin typeface="Georgia"/>
                <a:ea typeface="Georgia"/>
                <a:cs typeface="Georgia"/>
                <a:sym typeface="Georgia"/>
              </a:rPr>
              <a:t>Lazy loading</a:t>
            </a:r>
            <a:endParaRPr b="1" u="sng">
              <a:solidFill>
                <a:srgbClr val="FFFFFF"/>
              </a:solidFill>
              <a:latin typeface="Georgia"/>
              <a:ea typeface="Georgia"/>
              <a:cs typeface="Georgia"/>
              <a:sym typeface="Georgia"/>
            </a:endParaRPr>
          </a:p>
          <a:p>
            <a:pPr marL="0" lvl="0" indent="0" algn="l" rtl="0">
              <a:spcBef>
                <a:spcPts val="1600"/>
              </a:spcBef>
              <a:spcAft>
                <a:spcPts val="0"/>
              </a:spcAft>
              <a:buNone/>
            </a:pPr>
            <a:r>
              <a:rPr lang="en" sz="1200">
                <a:solidFill>
                  <a:srgbClr val="FFFFFF"/>
                </a:solidFill>
                <a:latin typeface="Consolas"/>
                <a:ea typeface="Consolas"/>
                <a:cs typeface="Consolas"/>
                <a:sym typeface="Consolas"/>
              </a:rPr>
              <a:t>x = tf.Variable(10, name='x')</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y = tf.Variable(20, name='y')</a:t>
            </a:r>
            <a:endParaRPr sz="1200">
              <a:solidFill>
                <a:srgbClr val="FFFFFF"/>
              </a:solidFill>
              <a:latin typeface="Consolas"/>
              <a:ea typeface="Consolas"/>
              <a:cs typeface="Consolas"/>
              <a:sym typeface="Consolas"/>
            </a:endParaRPr>
          </a:p>
          <a:p>
            <a:pPr marL="0" lvl="0" indent="0" algn="l" rtl="0">
              <a:spcBef>
                <a:spcPts val="0"/>
              </a:spcBef>
              <a:spcAft>
                <a:spcPts val="0"/>
              </a:spcAft>
              <a:buNone/>
            </a:pP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chemeClr val="dk1"/>
                </a:solidFill>
                <a:latin typeface="Consolas"/>
                <a:ea typeface="Consolas"/>
                <a:cs typeface="Consolas"/>
                <a:sym typeface="Consolas"/>
              </a:rPr>
              <a:t>writer = tf.summary.FileWriter('./graphs/normal_loading', tf.get_default_graph())</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	sess.run(tf.global_variables_initializer())</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	for _ in range(10):</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		</a:t>
            </a:r>
            <a:r>
              <a:rPr lang="en" sz="1200">
                <a:solidFill>
                  <a:schemeClr val="dk1"/>
                </a:solidFill>
                <a:highlight>
                  <a:schemeClr val="accent3"/>
                </a:highlight>
                <a:latin typeface="Consolas"/>
                <a:ea typeface="Consolas"/>
                <a:cs typeface="Consolas"/>
                <a:sym typeface="Consolas"/>
              </a:rPr>
              <a:t>sess.run(tf.add(x, y))</a:t>
            </a:r>
            <a:r>
              <a:rPr lang="en" sz="1200">
                <a:solidFill>
                  <a:schemeClr val="dk1"/>
                </a:solidFill>
                <a:latin typeface="Consolas"/>
                <a:ea typeface="Consolas"/>
                <a:cs typeface="Consolas"/>
                <a:sym typeface="Consolas"/>
              </a:rPr>
              <a:t> # someone decides to be clever to save one line of code</a:t>
            </a:r>
            <a:endParaRPr sz="1200">
              <a:solidFill>
                <a:srgbClr val="FFFFFF"/>
              </a:solidFill>
              <a:highlight>
                <a:schemeClr val="accent3"/>
              </a:highlight>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writer.close()</a:t>
            </a:r>
            <a:endParaRPr sz="1200">
              <a:solidFill>
                <a:srgbClr val="FFFFFF"/>
              </a:solidFill>
              <a:latin typeface="Consolas"/>
              <a:ea typeface="Consolas"/>
              <a:cs typeface="Consolas"/>
              <a:sym typeface="Consolas"/>
            </a:endParaRPr>
          </a:p>
        </p:txBody>
      </p:sp>
      <p:sp>
        <p:nvSpPr>
          <p:cNvPr id="764" name="Google Shape;764;p1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92</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117"/>
          <p:cNvSpPr txBox="1">
            <a:spLocks noGrp="1"/>
          </p:cNvSpPr>
          <p:nvPr>
            <p:ph type="title"/>
          </p:nvPr>
        </p:nvSpPr>
        <p:spPr>
          <a:xfrm>
            <a:off x="311700" y="2052225"/>
            <a:ext cx="8520600" cy="107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Both give the same value of z</a:t>
            </a:r>
            <a:endParaRPr b="1">
              <a:latin typeface="Georgia"/>
              <a:ea typeface="Georgia"/>
              <a:cs typeface="Georgia"/>
              <a:sym typeface="Georgia"/>
            </a:endParaRPr>
          </a:p>
          <a:p>
            <a:pPr marL="0" lvl="0" indent="0" algn="ctr" rtl="0">
              <a:spcBef>
                <a:spcPts val="0"/>
              </a:spcBef>
              <a:spcAft>
                <a:spcPts val="0"/>
              </a:spcAft>
              <a:buNone/>
            </a:pPr>
            <a:r>
              <a:rPr lang="en" b="1">
                <a:latin typeface="Georgia"/>
                <a:ea typeface="Georgia"/>
                <a:cs typeface="Georgia"/>
                <a:sym typeface="Georgia"/>
              </a:rPr>
              <a:t>What’s the problem?</a:t>
            </a:r>
            <a:endParaRPr b="1">
              <a:latin typeface="Georgia"/>
              <a:ea typeface="Georgia"/>
              <a:cs typeface="Georgia"/>
              <a:sym typeface="Georgia"/>
            </a:endParaRPr>
          </a:p>
        </p:txBody>
      </p:sp>
      <p:sp>
        <p:nvSpPr>
          <p:cNvPr id="770" name="Google Shape;770;p1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93</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1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TensorBoard</a:t>
            </a:r>
            <a:endParaRPr b="1">
              <a:latin typeface="Georgia"/>
              <a:ea typeface="Georgia"/>
              <a:cs typeface="Georgia"/>
              <a:sym typeface="Georgia"/>
            </a:endParaRPr>
          </a:p>
        </p:txBody>
      </p:sp>
      <p:sp>
        <p:nvSpPr>
          <p:cNvPr id="776" name="Google Shape;776;p118"/>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solidFill>
                  <a:srgbClr val="FFFFFF"/>
                </a:solidFill>
                <a:latin typeface="Georgia"/>
                <a:ea typeface="Georgia"/>
                <a:cs typeface="Georgia"/>
                <a:sym typeface="Georgia"/>
              </a:rPr>
              <a:t>Normal loading</a:t>
            </a:r>
            <a:endParaRPr sz="1100" b="1" u="sng">
              <a:solidFill>
                <a:srgbClr val="FFFFFF"/>
              </a:solidFill>
              <a:latin typeface="Georgia"/>
              <a:ea typeface="Georgia"/>
              <a:cs typeface="Georgia"/>
              <a:sym typeface="Georgia"/>
            </a:endParaRPr>
          </a:p>
          <a:p>
            <a:pPr marL="0" lvl="0" indent="0" algn="l" rtl="0">
              <a:spcBef>
                <a:spcPts val="1600"/>
              </a:spcBef>
              <a:spcAft>
                <a:spcPts val="1600"/>
              </a:spcAft>
              <a:buNone/>
            </a:pPr>
            <a:endParaRPr sz="1100">
              <a:solidFill>
                <a:srgbClr val="FFFFFF"/>
              </a:solidFill>
              <a:latin typeface="Georgia"/>
              <a:ea typeface="Georgia"/>
              <a:cs typeface="Georgia"/>
              <a:sym typeface="Georgia"/>
            </a:endParaRPr>
          </a:p>
        </p:txBody>
      </p:sp>
      <p:sp>
        <p:nvSpPr>
          <p:cNvPr id="777" name="Google Shape;777;p1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94</a:t>
            </a:fld>
            <a:endParaRPr/>
          </a:p>
        </p:txBody>
      </p:sp>
      <p:pic>
        <p:nvPicPr>
          <p:cNvPr id="778" name="Google Shape;778;p118"/>
          <p:cNvPicPr preferRelativeResize="0"/>
          <p:nvPr/>
        </p:nvPicPr>
        <p:blipFill>
          <a:blip r:embed="rId3">
            <a:alphaModFix/>
          </a:blip>
          <a:stretch>
            <a:fillRect/>
          </a:stretch>
        </p:blipFill>
        <p:spPr>
          <a:xfrm>
            <a:off x="0" y="1724985"/>
            <a:ext cx="9143999" cy="3120679"/>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1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TensorBoard</a:t>
            </a:r>
            <a:endParaRPr b="1">
              <a:latin typeface="Georgia"/>
              <a:ea typeface="Georgia"/>
              <a:cs typeface="Georgia"/>
              <a:sym typeface="Georgia"/>
            </a:endParaRPr>
          </a:p>
        </p:txBody>
      </p:sp>
      <p:sp>
        <p:nvSpPr>
          <p:cNvPr id="784" name="Google Shape;784;p119"/>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solidFill>
                  <a:srgbClr val="FFFFFF"/>
                </a:solidFill>
                <a:latin typeface="Georgia"/>
                <a:ea typeface="Georgia"/>
                <a:cs typeface="Georgia"/>
                <a:sym typeface="Georgia"/>
              </a:rPr>
              <a:t>Lazy loading</a:t>
            </a:r>
            <a:endParaRPr sz="1100" b="1" u="sng">
              <a:solidFill>
                <a:srgbClr val="FFFFFF"/>
              </a:solidFill>
              <a:latin typeface="Georgia"/>
              <a:ea typeface="Georgia"/>
              <a:cs typeface="Georgia"/>
              <a:sym typeface="Georgia"/>
            </a:endParaRPr>
          </a:p>
          <a:p>
            <a:pPr marL="0" lvl="0" indent="0" algn="l" rtl="0">
              <a:spcBef>
                <a:spcPts val="1600"/>
              </a:spcBef>
              <a:spcAft>
                <a:spcPts val="1600"/>
              </a:spcAft>
              <a:buNone/>
            </a:pPr>
            <a:endParaRPr sz="1100">
              <a:solidFill>
                <a:srgbClr val="FFFFFF"/>
              </a:solidFill>
              <a:latin typeface="Georgia"/>
              <a:ea typeface="Georgia"/>
              <a:cs typeface="Georgia"/>
              <a:sym typeface="Georgia"/>
            </a:endParaRPr>
          </a:p>
        </p:txBody>
      </p:sp>
      <p:sp>
        <p:nvSpPr>
          <p:cNvPr id="785" name="Google Shape;785;p1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95</a:t>
            </a:fld>
            <a:endParaRPr/>
          </a:p>
        </p:txBody>
      </p:sp>
      <p:pic>
        <p:nvPicPr>
          <p:cNvPr id="786" name="Google Shape;786;p119"/>
          <p:cNvPicPr preferRelativeResize="0"/>
          <p:nvPr/>
        </p:nvPicPr>
        <p:blipFill>
          <a:blip r:embed="rId3">
            <a:alphaModFix/>
          </a:blip>
          <a:stretch>
            <a:fillRect/>
          </a:stretch>
        </p:blipFill>
        <p:spPr>
          <a:xfrm>
            <a:off x="0" y="1946450"/>
            <a:ext cx="9144001" cy="2993525"/>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1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tf.get_default_graph().as_graph_def()</a:t>
            </a:r>
            <a:endParaRPr b="1">
              <a:latin typeface="Georgia"/>
              <a:ea typeface="Georgia"/>
              <a:cs typeface="Georgia"/>
              <a:sym typeface="Georgia"/>
            </a:endParaRPr>
          </a:p>
        </p:txBody>
      </p:sp>
      <p:sp>
        <p:nvSpPr>
          <p:cNvPr id="792" name="Google Shape;792;p120"/>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solidFill>
                  <a:srgbClr val="FFFFFF"/>
                </a:solidFill>
                <a:latin typeface="Georgia"/>
                <a:ea typeface="Georgia"/>
                <a:cs typeface="Georgia"/>
                <a:sym typeface="Georgia"/>
              </a:rPr>
              <a:t>Normal loading</a:t>
            </a:r>
            <a:endParaRPr b="1" u="sng">
              <a:solidFill>
                <a:srgbClr val="FFFFFF"/>
              </a:solidFill>
              <a:latin typeface="Georgia"/>
              <a:ea typeface="Georgia"/>
              <a:cs typeface="Georgia"/>
              <a:sym typeface="Georgia"/>
            </a:endParaRPr>
          </a:p>
          <a:p>
            <a:pPr marL="0" lvl="0" indent="0" algn="l" rtl="0">
              <a:spcBef>
                <a:spcPts val="1600"/>
              </a:spcBef>
              <a:spcAft>
                <a:spcPts val="0"/>
              </a:spcAft>
              <a:buNone/>
            </a:pPr>
            <a:r>
              <a:rPr lang="en" sz="1200">
                <a:solidFill>
                  <a:srgbClr val="FFFFFF"/>
                </a:solidFill>
                <a:latin typeface="Consolas"/>
                <a:ea typeface="Consolas"/>
                <a:cs typeface="Consolas"/>
                <a:sym typeface="Consolas"/>
              </a:rPr>
              <a:t>node {</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  name: "Add"</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  op: "Add"</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  input: "x/read"</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  input: "y/read"</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  attr {</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    key: "T"</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    value {</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      type: DT_INT32</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p>
            <a:pPr marL="0" lvl="0" indent="0" algn="l" rtl="0">
              <a:spcBef>
                <a:spcPts val="0"/>
              </a:spcBef>
              <a:spcAft>
                <a:spcPts val="0"/>
              </a:spcAft>
              <a:buNone/>
            </a:pP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marL="0" lvl="0" indent="0" algn="l" rtl="0">
              <a:spcBef>
                <a:spcPts val="0"/>
              </a:spcBef>
              <a:spcAft>
                <a:spcPts val="0"/>
              </a:spcAft>
              <a:buNone/>
            </a:pPr>
            <a:endParaRPr sz="1200">
              <a:solidFill>
                <a:srgbClr val="FFFFFF"/>
              </a:solidFill>
              <a:latin typeface="Consolas"/>
              <a:ea typeface="Consolas"/>
              <a:cs typeface="Consolas"/>
              <a:sym typeface="Consolas"/>
            </a:endParaRPr>
          </a:p>
        </p:txBody>
      </p:sp>
      <p:sp>
        <p:nvSpPr>
          <p:cNvPr id="793" name="Google Shape;793;p1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96</a:t>
            </a:fld>
            <a:endParaRPr/>
          </a:p>
        </p:txBody>
      </p:sp>
      <p:sp>
        <p:nvSpPr>
          <p:cNvPr id="794" name="Google Shape;794;p120"/>
          <p:cNvSpPr txBox="1"/>
          <p:nvPr/>
        </p:nvSpPr>
        <p:spPr>
          <a:xfrm>
            <a:off x="4960975" y="2353900"/>
            <a:ext cx="37293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Times New Roman"/>
                <a:ea typeface="Times New Roman"/>
                <a:cs typeface="Times New Roman"/>
                <a:sym typeface="Times New Roman"/>
              </a:rPr>
              <a:t>Node “Add” added once to the graph definition</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p1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tf.get_default_graph().as_graph_def()</a:t>
            </a:r>
            <a:endParaRPr b="1">
              <a:latin typeface="Georgia"/>
              <a:ea typeface="Georgia"/>
              <a:cs typeface="Georgia"/>
              <a:sym typeface="Georgia"/>
            </a:endParaRPr>
          </a:p>
        </p:txBody>
      </p:sp>
      <p:sp>
        <p:nvSpPr>
          <p:cNvPr id="800" name="Google Shape;800;p121"/>
          <p:cNvSpPr txBox="1">
            <a:spLocks noGrp="1"/>
          </p:cNvSpPr>
          <p:nvPr>
            <p:ph type="body" idx="1"/>
          </p:nvPr>
        </p:nvSpPr>
        <p:spPr>
          <a:xfrm>
            <a:off x="311700" y="1152475"/>
            <a:ext cx="8520600" cy="3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solidFill>
                  <a:srgbClr val="FFFFFF"/>
                </a:solidFill>
                <a:latin typeface="Georgia"/>
                <a:ea typeface="Georgia"/>
                <a:cs typeface="Georgia"/>
                <a:sym typeface="Georgia"/>
              </a:rPr>
              <a:t>Lazy loading</a:t>
            </a:r>
            <a:endParaRPr b="1" u="sng">
              <a:solidFill>
                <a:srgbClr val="FFFFFF"/>
              </a:solidFill>
              <a:latin typeface="Georgia"/>
              <a:ea typeface="Georgia"/>
              <a:cs typeface="Georgia"/>
              <a:sym typeface="Georgia"/>
            </a:endParaRPr>
          </a:p>
          <a:p>
            <a:pPr marL="0" lvl="0" indent="0" algn="l" rtl="0">
              <a:spcBef>
                <a:spcPts val="1600"/>
              </a:spcBef>
              <a:spcAft>
                <a:spcPts val="0"/>
              </a:spcAft>
              <a:buNone/>
            </a:pPr>
            <a:r>
              <a:rPr lang="en" sz="1400">
                <a:solidFill>
                  <a:srgbClr val="FFFFFF"/>
                </a:solidFill>
                <a:latin typeface="Consolas"/>
                <a:ea typeface="Consolas"/>
                <a:cs typeface="Consolas"/>
                <a:sym typeface="Consolas"/>
              </a:rPr>
              <a:t>node {</a:t>
            </a:r>
            <a:endParaRPr sz="1400">
              <a:solidFill>
                <a:srgbClr val="FFFFFF"/>
              </a:solidFill>
              <a:latin typeface="Consolas"/>
              <a:ea typeface="Consolas"/>
              <a:cs typeface="Consolas"/>
              <a:sym typeface="Consolas"/>
            </a:endParaRPr>
          </a:p>
          <a:p>
            <a:pPr marL="0" lvl="0" indent="0" algn="l" rtl="0">
              <a:spcBef>
                <a:spcPts val="0"/>
              </a:spcBef>
              <a:spcAft>
                <a:spcPts val="0"/>
              </a:spcAft>
              <a:buNone/>
            </a:pPr>
            <a:r>
              <a:rPr lang="en" sz="1400">
                <a:solidFill>
                  <a:srgbClr val="FFFFFF"/>
                </a:solidFill>
                <a:latin typeface="Consolas"/>
                <a:ea typeface="Consolas"/>
                <a:cs typeface="Consolas"/>
                <a:sym typeface="Consolas"/>
              </a:rPr>
              <a:t>  name: "Add_1"</a:t>
            </a:r>
            <a:endParaRPr sz="1400">
              <a:solidFill>
                <a:srgbClr val="FFFFFF"/>
              </a:solidFill>
              <a:latin typeface="Consolas"/>
              <a:ea typeface="Consolas"/>
              <a:cs typeface="Consolas"/>
              <a:sym typeface="Consolas"/>
            </a:endParaRPr>
          </a:p>
          <a:p>
            <a:pPr marL="0" lvl="0" indent="0" algn="l" rtl="0">
              <a:spcBef>
                <a:spcPts val="0"/>
              </a:spcBef>
              <a:spcAft>
                <a:spcPts val="0"/>
              </a:spcAft>
              <a:buNone/>
            </a:pPr>
            <a:r>
              <a:rPr lang="en" sz="1400">
                <a:solidFill>
                  <a:srgbClr val="FFFFFF"/>
                </a:solidFill>
                <a:latin typeface="Consolas"/>
                <a:ea typeface="Consolas"/>
                <a:cs typeface="Consolas"/>
                <a:sym typeface="Consolas"/>
              </a:rPr>
              <a:t>  op: "Add"</a:t>
            </a:r>
            <a:endParaRPr sz="1400">
              <a:solidFill>
                <a:srgbClr val="FFFFFF"/>
              </a:solidFill>
              <a:latin typeface="Consolas"/>
              <a:ea typeface="Consolas"/>
              <a:cs typeface="Consolas"/>
              <a:sym typeface="Consolas"/>
            </a:endParaRPr>
          </a:p>
          <a:p>
            <a:pPr marL="0" lvl="0" indent="0" algn="l" rtl="0">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marL="0" lvl="0" indent="0" algn="l" rtl="0">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marL="0" lvl="0" indent="0" algn="l" rtl="0">
              <a:spcBef>
                <a:spcPts val="0"/>
              </a:spcBef>
              <a:spcAft>
                <a:spcPts val="0"/>
              </a:spcAft>
              <a:buNone/>
            </a:pP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marL="0" lvl="0" indent="0" algn="l" rtl="0">
              <a:spcBef>
                <a:spcPts val="0"/>
              </a:spcBef>
              <a:spcAft>
                <a:spcPts val="0"/>
              </a:spcAft>
              <a:buNone/>
            </a:pPr>
            <a:r>
              <a:rPr lang="en" sz="1400">
                <a:solidFill>
                  <a:srgbClr val="FFFFFF"/>
                </a:solidFill>
                <a:latin typeface="Consolas"/>
                <a:ea typeface="Consolas"/>
                <a:cs typeface="Consolas"/>
                <a:sym typeface="Consolas"/>
              </a:rPr>
              <a:t>node {</a:t>
            </a:r>
            <a:endParaRPr sz="1400">
              <a:solidFill>
                <a:srgbClr val="FFFFFF"/>
              </a:solidFill>
              <a:latin typeface="Consolas"/>
              <a:ea typeface="Consolas"/>
              <a:cs typeface="Consolas"/>
              <a:sym typeface="Consolas"/>
            </a:endParaRPr>
          </a:p>
          <a:p>
            <a:pPr marL="0" lvl="0" indent="0" algn="l" rtl="0">
              <a:spcBef>
                <a:spcPts val="0"/>
              </a:spcBef>
              <a:spcAft>
                <a:spcPts val="0"/>
              </a:spcAft>
              <a:buNone/>
            </a:pPr>
            <a:r>
              <a:rPr lang="en" sz="1400">
                <a:solidFill>
                  <a:srgbClr val="FFFFFF"/>
                </a:solidFill>
                <a:latin typeface="Consolas"/>
                <a:ea typeface="Consolas"/>
                <a:cs typeface="Consolas"/>
                <a:sym typeface="Consolas"/>
              </a:rPr>
              <a:t>  name: "Add_10"</a:t>
            </a:r>
            <a:endParaRPr sz="1400">
              <a:solidFill>
                <a:srgbClr val="FFFFFF"/>
              </a:solidFill>
              <a:latin typeface="Consolas"/>
              <a:ea typeface="Consolas"/>
              <a:cs typeface="Consolas"/>
              <a:sym typeface="Consolas"/>
            </a:endParaRPr>
          </a:p>
          <a:p>
            <a:pPr marL="0" lvl="0" indent="0" algn="l" rtl="0">
              <a:spcBef>
                <a:spcPts val="0"/>
              </a:spcBef>
              <a:spcAft>
                <a:spcPts val="0"/>
              </a:spcAft>
              <a:buNone/>
            </a:pPr>
            <a:r>
              <a:rPr lang="en" sz="1400">
                <a:solidFill>
                  <a:srgbClr val="FFFFFF"/>
                </a:solidFill>
                <a:latin typeface="Consolas"/>
                <a:ea typeface="Consolas"/>
                <a:cs typeface="Consolas"/>
                <a:sym typeface="Consolas"/>
              </a:rPr>
              <a:t>  op: "Add"</a:t>
            </a:r>
            <a:endParaRPr sz="1400">
              <a:solidFill>
                <a:srgbClr val="FFFFFF"/>
              </a:solidFill>
              <a:latin typeface="Consolas"/>
              <a:ea typeface="Consolas"/>
              <a:cs typeface="Consolas"/>
              <a:sym typeface="Consolas"/>
            </a:endParaRPr>
          </a:p>
          <a:p>
            <a:pPr marL="0" lvl="0" indent="0" algn="l" rtl="0">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marL="0" lvl="0" indent="0" algn="l" rtl="0">
              <a:spcBef>
                <a:spcPts val="0"/>
              </a:spcBef>
              <a:spcAft>
                <a:spcPts val="0"/>
              </a:spcAft>
              <a:buNone/>
            </a:pP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marL="0" lvl="0" indent="0" algn="l" rtl="0">
              <a:spcBef>
                <a:spcPts val="0"/>
              </a:spcBef>
              <a:spcAft>
                <a:spcPts val="0"/>
              </a:spcAft>
              <a:buNone/>
            </a:pPr>
            <a:endParaRPr sz="900">
              <a:solidFill>
                <a:srgbClr val="FFFFFF"/>
              </a:solidFill>
              <a:latin typeface="Consolas"/>
              <a:ea typeface="Consolas"/>
              <a:cs typeface="Consolas"/>
              <a:sym typeface="Consolas"/>
            </a:endParaRPr>
          </a:p>
          <a:p>
            <a:pPr marL="0" lvl="0" indent="0" algn="l" rtl="0">
              <a:spcBef>
                <a:spcPts val="0"/>
              </a:spcBef>
              <a:spcAft>
                <a:spcPts val="0"/>
              </a:spcAft>
              <a:buNone/>
            </a:pPr>
            <a:endParaRPr sz="900">
              <a:solidFill>
                <a:srgbClr val="FFFFFF"/>
              </a:solidFill>
              <a:latin typeface="Consolas"/>
              <a:ea typeface="Consolas"/>
              <a:cs typeface="Consolas"/>
              <a:sym typeface="Consolas"/>
            </a:endParaRPr>
          </a:p>
        </p:txBody>
      </p:sp>
      <p:sp>
        <p:nvSpPr>
          <p:cNvPr id="801" name="Google Shape;801;p1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97</a:t>
            </a:fld>
            <a:endParaRPr/>
          </a:p>
        </p:txBody>
      </p:sp>
      <p:sp>
        <p:nvSpPr>
          <p:cNvPr id="802" name="Google Shape;802;p121"/>
          <p:cNvSpPr txBox="1"/>
          <p:nvPr/>
        </p:nvSpPr>
        <p:spPr>
          <a:xfrm>
            <a:off x="4960975" y="2353900"/>
            <a:ext cx="3729300" cy="119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Times New Roman"/>
                <a:ea typeface="Times New Roman"/>
                <a:cs typeface="Times New Roman"/>
                <a:sym typeface="Times New Roman"/>
              </a:rPr>
              <a:t>Node “Add” added 10 times to the graph definition</a:t>
            </a:r>
            <a:endParaRPr>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endParaRPr>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rgbClr val="FFFFFF"/>
                </a:solidFill>
                <a:latin typeface="Times New Roman"/>
                <a:ea typeface="Times New Roman"/>
                <a:cs typeface="Times New Roman"/>
                <a:sym typeface="Times New Roman"/>
              </a:rPr>
              <a:t>Or as many times as you want to compute z</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22"/>
          <p:cNvSpPr txBox="1">
            <a:spLocks noGrp="1"/>
          </p:cNvSpPr>
          <p:nvPr>
            <p:ph type="title"/>
          </p:nvPr>
        </p:nvSpPr>
        <p:spPr>
          <a:xfrm>
            <a:off x="311700" y="2052225"/>
            <a:ext cx="8520600" cy="107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Imagine you want to compute an op</a:t>
            </a:r>
            <a:endParaRPr b="1">
              <a:latin typeface="Georgia"/>
              <a:ea typeface="Georgia"/>
              <a:cs typeface="Georgia"/>
              <a:sym typeface="Georgia"/>
            </a:endParaRPr>
          </a:p>
          <a:p>
            <a:pPr marL="0" lvl="0" indent="0" algn="ctr" rtl="0">
              <a:spcBef>
                <a:spcPts val="0"/>
              </a:spcBef>
              <a:spcAft>
                <a:spcPts val="0"/>
              </a:spcAft>
              <a:buNone/>
            </a:pPr>
            <a:r>
              <a:rPr lang="en" b="1">
                <a:latin typeface="Georgia"/>
                <a:ea typeface="Georgia"/>
                <a:cs typeface="Georgia"/>
                <a:sym typeface="Georgia"/>
              </a:rPr>
              <a:t>thousands, or millions of times!</a:t>
            </a:r>
            <a:endParaRPr b="1">
              <a:latin typeface="Georgia"/>
              <a:ea typeface="Georgia"/>
              <a:cs typeface="Georgia"/>
              <a:sym typeface="Georgia"/>
            </a:endParaRPr>
          </a:p>
        </p:txBody>
      </p:sp>
      <p:sp>
        <p:nvSpPr>
          <p:cNvPr id="808" name="Google Shape;808;p1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98</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123"/>
          <p:cNvSpPr txBox="1">
            <a:spLocks noGrp="1"/>
          </p:cNvSpPr>
          <p:nvPr>
            <p:ph type="title"/>
          </p:nvPr>
        </p:nvSpPr>
        <p:spPr>
          <a:xfrm>
            <a:off x="311700" y="1764925"/>
            <a:ext cx="8520600" cy="107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eorgia"/>
                <a:ea typeface="Georgia"/>
                <a:cs typeface="Georgia"/>
                <a:sym typeface="Georgia"/>
              </a:rPr>
              <a:t>Your graph gets bloated</a:t>
            </a:r>
            <a:endParaRPr b="1">
              <a:latin typeface="Georgia"/>
              <a:ea typeface="Georgia"/>
              <a:cs typeface="Georgia"/>
              <a:sym typeface="Georgia"/>
            </a:endParaRPr>
          </a:p>
          <a:p>
            <a:pPr marL="0" lvl="0" indent="0" algn="ctr" rtl="0">
              <a:spcBef>
                <a:spcPts val="0"/>
              </a:spcBef>
              <a:spcAft>
                <a:spcPts val="0"/>
              </a:spcAft>
              <a:buNone/>
            </a:pPr>
            <a:r>
              <a:rPr lang="en" b="1">
                <a:latin typeface="Georgia"/>
                <a:ea typeface="Georgia"/>
                <a:cs typeface="Georgia"/>
                <a:sym typeface="Georgia"/>
              </a:rPr>
              <a:t>Slow to load</a:t>
            </a:r>
            <a:endParaRPr b="1">
              <a:latin typeface="Georgia"/>
              <a:ea typeface="Georgia"/>
              <a:cs typeface="Georgia"/>
              <a:sym typeface="Georgia"/>
            </a:endParaRPr>
          </a:p>
          <a:p>
            <a:pPr marL="0" lvl="0" indent="0" algn="ctr" rtl="0">
              <a:spcBef>
                <a:spcPts val="0"/>
              </a:spcBef>
              <a:spcAft>
                <a:spcPts val="0"/>
              </a:spcAft>
              <a:buNone/>
            </a:pPr>
            <a:r>
              <a:rPr lang="en" b="1">
                <a:latin typeface="Georgia"/>
                <a:ea typeface="Georgia"/>
                <a:cs typeface="Georgia"/>
                <a:sym typeface="Georgia"/>
              </a:rPr>
              <a:t>Expensive to pass around</a:t>
            </a:r>
            <a:endParaRPr b="1">
              <a:latin typeface="Georgia"/>
              <a:ea typeface="Georgia"/>
              <a:cs typeface="Georgia"/>
              <a:sym typeface="Georgia"/>
            </a:endParaRPr>
          </a:p>
          <a:p>
            <a:pPr marL="0" lvl="0" indent="0" algn="ctr" rtl="0">
              <a:spcBef>
                <a:spcPts val="0"/>
              </a:spcBef>
              <a:spcAft>
                <a:spcPts val="0"/>
              </a:spcAft>
              <a:buNone/>
            </a:pPr>
            <a:endParaRPr b="1">
              <a:latin typeface="Georgia"/>
              <a:ea typeface="Georgia"/>
              <a:cs typeface="Georgia"/>
              <a:sym typeface="Georgia"/>
            </a:endParaRPr>
          </a:p>
        </p:txBody>
      </p:sp>
      <p:sp>
        <p:nvSpPr>
          <p:cNvPr id="814" name="Google Shape;814;p1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2930</TotalTime>
  <Words>4272</Words>
  <Application>Microsoft Office PowerPoint</Application>
  <PresentationFormat>全屏显示(16:9)</PresentationFormat>
  <Paragraphs>900</Paragraphs>
  <Slides>105</Slides>
  <Notes>105</Notes>
  <HiddenSlides>0</HiddenSlides>
  <MMClips>0</MMClips>
  <ScaleCrop>false</ScaleCrop>
  <HeadingPairs>
    <vt:vector size="4" baseType="variant">
      <vt:variant>
        <vt:lpstr>主题</vt:lpstr>
      </vt:variant>
      <vt:variant>
        <vt:i4>2</vt:i4>
      </vt:variant>
      <vt:variant>
        <vt:lpstr>幻灯片标题</vt:lpstr>
      </vt:variant>
      <vt:variant>
        <vt:i4>105</vt:i4>
      </vt:variant>
    </vt:vector>
  </HeadingPairs>
  <TitlesOfParts>
    <vt:vector size="107" baseType="lpstr">
      <vt:lpstr>Simple Light</vt:lpstr>
      <vt:lpstr>Simple Dark</vt:lpstr>
      <vt:lpstr>TensorFlow Ops</vt:lpstr>
      <vt:lpstr>幻灯片 2</vt:lpstr>
      <vt:lpstr>Agenda</vt:lpstr>
      <vt:lpstr>Your first TensorFlow program</vt:lpstr>
      <vt:lpstr>Your first TensorFlow program</vt:lpstr>
      <vt:lpstr>Your first TensorFlow program</vt:lpstr>
      <vt:lpstr>Visualize it with TensorBoard</vt:lpstr>
      <vt:lpstr>Run it</vt:lpstr>
      <vt:lpstr>幻灯片 9</vt:lpstr>
      <vt:lpstr>Visualize it with TensorBoard</vt:lpstr>
      <vt:lpstr>Visualize it with TensorBoard</vt:lpstr>
      <vt:lpstr>Explicitly name them</vt:lpstr>
      <vt:lpstr>Explicitly name them</vt:lpstr>
      <vt:lpstr>TensorBoard can do much more than just visualizing your graphs. Learn to use TensorBoard  well and often!</vt:lpstr>
      <vt:lpstr>Constants, Sequences, Variables, Ops</vt:lpstr>
      <vt:lpstr>Constants</vt:lpstr>
      <vt:lpstr>Constants</vt:lpstr>
      <vt:lpstr>Tensors filled with a specific value</vt:lpstr>
      <vt:lpstr>Tensors filled with a specific value</vt:lpstr>
      <vt:lpstr>Tensors filled with a specific value</vt:lpstr>
      <vt:lpstr>Tensors filled with a specific value</vt:lpstr>
      <vt:lpstr>Constants as sequences</vt:lpstr>
      <vt:lpstr>Randomly Generated Constants</vt:lpstr>
      <vt:lpstr>Randomly Generated Constants</vt:lpstr>
      <vt:lpstr>Operations</vt:lpstr>
      <vt:lpstr>Arithmetic Ops</vt:lpstr>
      <vt:lpstr>Wizard of Div</vt:lpstr>
      <vt:lpstr>TensorFlow Data Types</vt:lpstr>
      <vt:lpstr>TensorFlow Data Types</vt:lpstr>
      <vt:lpstr>TensorFlow Data Types</vt:lpstr>
      <vt:lpstr>TensorFlow Data Types</vt:lpstr>
      <vt:lpstr>TensorFlow Data Types</vt:lpstr>
      <vt:lpstr>TensorFlow Data Types</vt:lpstr>
      <vt:lpstr>TensorFlow Data Types</vt:lpstr>
      <vt:lpstr>TensorFlow Data Types</vt:lpstr>
      <vt:lpstr>TensorFlow Data Types</vt:lpstr>
      <vt:lpstr>TF vs NP Data Types</vt:lpstr>
      <vt:lpstr>TF vs NP Data Types</vt:lpstr>
      <vt:lpstr>Use TF DType when possible</vt:lpstr>
      <vt:lpstr>Use TF DType when possible</vt:lpstr>
      <vt:lpstr>What’s wrong with constants ...    … other than being constant?</vt:lpstr>
      <vt:lpstr>What’s wrong with constants?</vt:lpstr>
      <vt:lpstr>Print out the graph def</vt:lpstr>
      <vt:lpstr>What’s wrong with constants?</vt:lpstr>
      <vt:lpstr>What’s wrong with constants?</vt:lpstr>
      <vt:lpstr>Variables</vt:lpstr>
      <vt:lpstr>Variables</vt:lpstr>
      <vt:lpstr>Variables</vt:lpstr>
      <vt:lpstr>Variables</vt:lpstr>
      <vt:lpstr>Variables</vt:lpstr>
      <vt:lpstr>tf.Variable class</vt:lpstr>
      <vt:lpstr>tf.Variable class</vt:lpstr>
      <vt:lpstr>You have to initialize your variables</vt:lpstr>
      <vt:lpstr>You have to initialize your variables</vt:lpstr>
      <vt:lpstr>You have to initialize your variables</vt:lpstr>
      <vt:lpstr>Eval() a variable</vt:lpstr>
      <vt:lpstr>Eval() a variable</vt:lpstr>
      <vt:lpstr>tf.Variable.assign()</vt:lpstr>
      <vt:lpstr>tf.Variable.assign()</vt:lpstr>
      <vt:lpstr>tf.Variable.assign()</vt:lpstr>
      <vt:lpstr>tf.Variable.assign()</vt:lpstr>
      <vt:lpstr>tf.Variable.assign()</vt:lpstr>
      <vt:lpstr>tf.Variable.assign()</vt:lpstr>
      <vt:lpstr>tf.Variable.assign()</vt:lpstr>
      <vt:lpstr>assign_add() and assign_sub()</vt:lpstr>
      <vt:lpstr>Each session maintains its own copy of variables</vt:lpstr>
      <vt:lpstr>Each session maintains its own copy of variables</vt:lpstr>
      <vt:lpstr>Each session maintains its own copy of variables</vt:lpstr>
      <vt:lpstr>Control Dependencies</vt:lpstr>
      <vt:lpstr>Getting to know each other?</vt:lpstr>
      <vt:lpstr>Placeholder</vt:lpstr>
      <vt:lpstr>A TF program often has 2 phases:  Assemble a graph  Use a session to execute operations in the graph.</vt:lpstr>
      <vt:lpstr>A TF program often has 2 phases:  Assemble a graph  Use a session to execute operations in the graph.  ⇒ Assemble the graph first without knowing the values needed for computation</vt:lpstr>
      <vt:lpstr>A TF program often has 2 phases:  Assemble a graph  Use a session to execute operations in the graph.  ⇒ Assemble the graph first without knowing the values needed for computation  Analogy: Define the function f(x, y) = 2 * x + y without knowing value of x or y.  x, y are placeholders for the actual values.</vt:lpstr>
      <vt:lpstr>Why placeholders?</vt:lpstr>
      <vt:lpstr>Placeholders</vt:lpstr>
      <vt:lpstr>Placeholders</vt:lpstr>
      <vt:lpstr>Supplement the values to placeholders using a dictionary</vt:lpstr>
      <vt:lpstr>Placeholders</vt:lpstr>
      <vt:lpstr>Placeholders</vt:lpstr>
      <vt:lpstr>Placeholders</vt:lpstr>
      <vt:lpstr>Placeholders are valid ops</vt:lpstr>
      <vt:lpstr>What if want to feed multiple data points in?</vt:lpstr>
      <vt:lpstr>You can feed_dict any feedable tensor. Placeholder is just a way to indicate that something must be fed</vt:lpstr>
      <vt:lpstr>tf.Graph.is_feedable(tensor)  # True if and only if tensor is feedable.</vt:lpstr>
      <vt:lpstr>Feeding values to TF ops </vt:lpstr>
      <vt:lpstr>Extremely helpful for testing Feed in dummy values to test parts of a large graph</vt:lpstr>
      <vt:lpstr>The trap of lazy loading*</vt:lpstr>
      <vt:lpstr>What’s lazy loading?</vt:lpstr>
      <vt:lpstr>Defer creating/initializing an object  until it is needed</vt:lpstr>
      <vt:lpstr>Lazy loading Example</vt:lpstr>
      <vt:lpstr>Lazy loading Example</vt:lpstr>
      <vt:lpstr>Both give the same value of z What’s the problem?</vt:lpstr>
      <vt:lpstr>TensorBoard</vt:lpstr>
      <vt:lpstr>TensorBoard</vt:lpstr>
      <vt:lpstr>tf.get_default_graph().as_graph_def()</vt:lpstr>
      <vt:lpstr>tf.get_default_graph().as_graph_def()</vt:lpstr>
      <vt:lpstr>Imagine you want to compute an op thousands, or millions of times!</vt:lpstr>
      <vt:lpstr>Your graph gets bloated Slow to load Expensive to pass around </vt:lpstr>
      <vt:lpstr>One of the most common TF non-bug bugs I’ve seen on GitHub</vt:lpstr>
      <vt:lpstr>Separate definition of ops from computing/running ops  Use Python property to ensure function is also loaded once the first time it is called*</vt:lpstr>
      <vt:lpstr>Putting it together: Let’s build a machine learning model!</vt:lpstr>
      <vt:lpstr>幻灯片 103</vt:lpstr>
      <vt:lpstr>We will construct this model next time!!</vt:lpstr>
      <vt:lpstr>Next class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TensorFlow Ops</dc:title>
  <cp:lastModifiedBy>cuixuange</cp:lastModifiedBy>
  <cp:revision>33</cp:revision>
  <dcterms:modified xsi:type="dcterms:W3CDTF">2019-09-21T07:52:21Z</dcterms:modified>
</cp:coreProperties>
</file>