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</p:sldIdLst>
  <p:sldSz cx="9144000" cy="5143500" type="screen16x9"/>
  <p:notesSz cx="6858000" cy="9144000"/>
  <p:embeddedFontLst>
    <p:embeddedFont>
      <p:font typeface="Georgia" pitchFamily="18" charset="0"/>
      <p:regular r:id="rId98"/>
      <p:bold r:id="rId99"/>
      <p:italic r:id="rId100"/>
      <p:boldItalic r:id="rId101"/>
    </p:embeddedFont>
    <p:embeddedFont>
      <p:font typeface="Consolas" pitchFamily="49" charset="0"/>
      <p:regular r:id="rId102"/>
      <p:bold r:id="rId103"/>
      <p:italic r:id="rId104"/>
      <p:boldItalic r:id="rId105"/>
    </p:embeddedFont>
    <p:embeddedFont>
      <p:font typeface="EB Garamond" charset="0"/>
      <p:regular r:id="rId106"/>
      <p:bold r:id="rId107"/>
      <p:italic r:id="rId108"/>
      <p:boldItalic r:id="rId10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483F573-2E88-4687-AA5A-219F29F611A6}">
  <a:tblStyle styleId="{0483F573-2E88-4687-AA5A-219F29F611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36" autoAdjust="0"/>
  </p:normalViewPr>
  <p:slideViewPr>
    <p:cSldViewPr>
      <p:cViewPr varScale="1">
        <p:scale>
          <a:sx n="128" d="100"/>
          <a:sy n="128" d="100"/>
        </p:scale>
        <p:origin x="-109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font" Target="fonts/font10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font" Target="fonts/font5.fntdata"/><Relationship Id="rId110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font" Target="fonts/font3.fntdata"/><Relationship Id="rId105" Type="http://schemas.openxmlformats.org/officeDocument/2006/relationships/font" Target="fonts/font8.fntdata"/><Relationship Id="rId113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font" Target="fonts/font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font" Target="fonts/font6.fntdata"/><Relationship Id="rId108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font" Target="fonts/font2.fntdata"/><Relationship Id="rId10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12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104" Type="http://schemas.openxmlformats.org/officeDocument/2006/relationships/font" Target="fonts/font7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d4ea02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d4ea02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166da651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166da651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f7a43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f7a43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14724a6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14724a6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00a4367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00a4367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137668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137668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137668b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137668b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158e4d0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158e4d0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00a4367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00a4367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f7a4330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f7a4330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158e4d0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c158e4d0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d4ea021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d4ea021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158e4d0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158e4d0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166da8f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166da8f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158e4d0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158e4d0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158e4d0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158e4d0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158e4d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158e4d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158e4d0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158e4d0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166da8f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166da8f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158e4d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158e4d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00a436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00a436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166da8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166da8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d4ea021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d4ea021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166da8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166da8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00a4367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00a4367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1618eee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1618eee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166da8f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166da8f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c158e4d0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c158e4d0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00a4367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00a4367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00a4367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00a4367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00a4367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00a4367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00a4367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00a4367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00a4367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f00a4367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da2c30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da2c30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the previous two lectures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ef69153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ef69153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00a4367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f00a4367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f00a4367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f00a4367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00a4367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f00a4367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00a4367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f00a4367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f00a4367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f00a4367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00a4367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f00a4367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f00a4367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f00a4367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f00a4367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f00a4367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00a4367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00a4367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da2c3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da2c3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f00a4367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f00a4367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f00a4367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f00a4367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f00a4367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f00a4367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00a4367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f00a4367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f00a43678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f00a43678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f00a4367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f00a4367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f00a43678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f00a43678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f2fd014a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f2fd014a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c158e4d0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c158e4d0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ef69153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ef69153b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c2fd4c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c2fd4c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c1618eee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c1618eee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c158e4d0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c158e4d0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c1618eee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c1618eee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c1618eee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c1618eee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global_steps shouldn’t be trainable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double q-learning, you want to alternate which q-value functions to update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c1618ee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c1618ee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RMSprop, Adagrad, and Adam are very similar algorithms that do well in similar circumstances. Kingma et al. [15] show that its bias-correction helps Adam slightly outperform RMSprop towards the end of optimization as gradients become sparser. Insofar, Adam might be the best overall choice.”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166da8f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166da8f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c166da651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c166da651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df7a4330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df7a4330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c14724a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c14724a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c166da6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c166da6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on yann.lecun.com/exdb/mnist/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14724a6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14724a6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c166da65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c166da65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c166da65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c166da65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c166da65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c166da65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are one-hot vectors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c166da65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c166da65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c166da65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c166da65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f00a4367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f00a4367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00a43678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f00a43678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f00a43678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f00a43678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f00a43678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f00a43678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f00a4367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f00a4367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14724a6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14724a6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f00a4367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f00a4367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f00a43678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f00a43678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f00a4367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f00a43678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f00a4367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f00a4367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c166da65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c166da65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f00a4367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f00a4367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c166da6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c166da65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f00a4367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f00a4367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c166da65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c166da65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c166da65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c166da65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137668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137668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c166da65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c166da65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c166da65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c166da65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c166da65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c166da65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c166da8f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c166da8f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c166da8f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c166da8f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google.com/publicdata/explore?ds=d5bncppjof8f9_&amp;ctype=b&amp;strail=false&amp;nselm=s&amp;met_x=sp_dyn_le00_in&amp;scale_x=lin&amp;ind_x=false&amp;met_y=sp_dyn_tfrt_in&amp;scale_y=lin&amp;ind_y=false&amp;met_s=sp_pop_totl&amp;scale_s=lin&amp;ind_s=false&amp;dimp_c=country:region&amp;ifdim=country&amp;iconSize=0.5&amp;uniSize=0.035#!ctype=b&amp;strail=false&amp;bcs=d&amp;nselm=s&amp;met_x=sp_dyn_le00_in&amp;scale_x=lin&amp;ind_x=false&amp;met_y=sp_dyn_tfrt_in&amp;scale_y=lin&amp;ind_y=false&amp;met_s=sp_pop_totl&amp;scale_s=lin&amp;ind_s=false&amp;dimp_c=country:region&amp;ifdim=country&amp;pit=1421395200000&amp;hl=en_US&amp;dl=en_US&amp;ind=fals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mailto:huyenn@stanford.edu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Models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1/19/2017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Download from the class’s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34"/>
          <p:cNvSpPr txBox="1">
            <a:spLocks noGrp="1"/>
          </p:cNvSpPr>
          <p:nvPr>
            <p:ph type="body" idx="1"/>
          </p:nvPr>
        </p:nvSpPr>
        <p:spPr>
          <a:xfrm>
            <a:off x="272500" y="1671625"/>
            <a:ext cx="8520600" cy="2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03_linreg_starter.py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03_logreg_starter.py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birth_life_2010.txt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Model the linear relationship between: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dependent variable Y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explanatory variables X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89223"/>
            <a:ext cx="7052726" cy="41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Visualization made by </a:t>
            </a:r>
            <a:r>
              <a:rPr lang="en" sz="1100" u="sng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Google</a:t>
            </a: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, based on data collected by World Bank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X: birth rate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Y: life expectancy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190 countries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World Development Indicators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Find a linear relationship between X and 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to predict Y from X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Want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w * X + b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Mean squared error: E[(y - y_predicted)</a:t>
            </a:r>
            <a:r>
              <a:rPr lang="en" baseline="300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data/birth_life_2010.txt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examples/03_linreg_starter.py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sz="14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Google Shape;24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44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2: Create placeholders for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inputs and labels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tf.placeholder(dtype, shape=None, name=None)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4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3: Create weight and bias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46"/>
          <p:cNvSpPr txBox="1">
            <a:spLocks noGrp="1"/>
          </p:cNvSpPr>
          <p:nvPr>
            <p:ph type="body" idx="1"/>
          </p:nvPr>
        </p:nvSpPr>
        <p:spPr>
          <a:xfrm>
            <a:off x="235425" y="1506275"/>
            <a:ext cx="8520600" cy="3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tf.get_variable(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name,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shape=None,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dtype=None,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initializer=None,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264" name="Google Shape;264;p46"/>
          <p:cNvSpPr txBox="1"/>
          <p:nvPr/>
        </p:nvSpPr>
        <p:spPr>
          <a:xfrm>
            <a:off x="5220825" y="1756075"/>
            <a:ext cx="26133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need to specify shape if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constant initializer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4: Inference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Y_predicted = w * X + b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loss = tf.square(Y - Y_predicted, name='loss')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732225" y="1839900"/>
            <a:ext cx="79089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 = tf.train.GradientDescentOptimizer(learning_rate=0.001)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optimizer = opt.minimize(loss)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50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6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Initialize variables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optimizer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(use a feed_dict to feed data into X and Y placeholders)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50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Write log files using a FileWriter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51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writer = tf.summary.FileWriter('./graphs/linear_reg', sess.graph)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5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See it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52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$ python3 03_linreg_starter.py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$ tensorboard --logdir='./graphs'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5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TypeError?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53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TypeError: Fetch argument 841.0 has invalid type &lt;class 'numpy.float32'&gt;, must be a string or Tensor. 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(Can not convert a float32 into a Tensor or Operation.)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5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on birth/life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Optimizers,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on 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50" y="125795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Google Shape;326;p54"/>
          <p:cNvSpPr txBox="1">
            <a:spLocks noGrp="1"/>
          </p:cNvSpPr>
          <p:nvPr>
            <p:ph type="body" idx="1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_, loss = sess.run([optimizer, loss], feed_dict={X: x, Y:y})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Can’t fetch a numpy array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</a:t>
            </a:r>
            <a:r>
              <a:rPr lang="en" sz="1200" dirty="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endParaRPr sz="1200" dirty="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55"/>
          <p:cNvSpPr txBox="1">
            <a:spLocks noGrp="1"/>
          </p:cNvSpPr>
          <p:nvPr>
            <p:ph type="body" idx="1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loss_ = sess.run([optimizer, loss], feed_dict={X: x, Y:y})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loss_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41" name="Google Shape;341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pic>
        <p:nvPicPr>
          <p:cNvPr id="342" name="Google Shape;34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Plot the results with matplotlib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Google Shape;348;p57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Uncomment the plotting code at the end of your program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it again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If run into problem of matplotlib in virtual environment, go to GitHub/setup and see the file possible setup problems</a:t>
            </a:r>
            <a:endParaRPr sz="12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56" name="Google Shape;35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Google Shape;363;p59"/>
          <p:cNvSpPr txBox="1">
            <a:spLocks noGrp="1"/>
          </p:cNvSpPr>
          <p:nvPr>
            <p:ph type="body" idx="1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 to 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outliers</a:t>
            </a:r>
            <a:endParaRPr sz="14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the 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difference between the predicted value and the real value is small, square it</a:t>
            </a:r>
            <a:endParaRPr sz="14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it’s large, take its absolute value</a:t>
            </a: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pic>
        <p:nvPicPr>
          <p:cNvPr id="365" name="Google Shape;3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Google Shape;371;p60"/>
          <p:cNvSpPr txBox="1">
            <a:spLocks noGrp="1"/>
          </p:cNvSpPr>
          <p:nvPr>
            <p:ph type="body" idx="1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Can’t write: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y - y_predicted &lt; delta: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pic>
        <p:nvPicPr>
          <p:cNvPr id="373" name="Google Shape;3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0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You can write it </a:t>
            </a:r>
            <a:r>
              <a:rPr lang="en" sz="1100" dirty="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if eager mode </a:t>
            </a:r>
            <a:r>
              <a:rPr lang="en" sz="1100" dirty="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were enabled. Stay tuned for the next lecture!</a:t>
            </a:r>
            <a:endParaRPr sz="1100" dirty="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61"/>
          <p:cNvSpPr txBox="1">
            <a:spLocks noGrp="1"/>
          </p:cNvSpPr>
          <p:nvPr>
            <p:ph type="body" idx="1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pic>
        <p:nvPicPr>
          <p:cNvPr id="382" name="Google Shape;3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Google Shape;388;p62"/>
          <p:cNvSpPr txBox="1">
            <a:spLocks noGrp="1"/>
          </p:cNvSpPr>
          <p:nvPr>
            <p:ph type="body" idx="1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huber_loss(labels, predictions, delta=14.0):</a:t>
            </a:r>
            <a:b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residual = tf.abs(labels - predictions)</a:t>
            </a:r>
            <a:b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f1(): return 0.5 * tf.square(residual)</a:t>
            </a:r>
            <a:b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f2(): return delta * residual - 0.5 * tf.square(delta)</a:t>
            </a:r>
            <a:b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tf.cond(residual &lt; delta, f1, f2)</a:t>
            </a:r>
            <a:endParaRPr sz="12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pic>
        <p:nvPicPr>
          <p:cNvPr id="390" name="Google Shape;3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TF Control 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Google Shape;396;p63"/>
          <p:cNvSpPr txBox="1">
            <a:spLocks noGrp="1"/>
          </p:cNvSpPr>
          <p:nvPr>
            <p:ph type="body" idx="1"/>
          </p:nvPr>
        </p:nvSpPr>
        <p:spPr>
          <a:xfrm>
            <a:off x="268363" y="1084275"/>
            <a:ext cx="85206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398" name="Google Shape;398;p63"/>
          <p:cNvSpPr txBox="1"/>
          <p:nvPr/>
        </p:nvSpPr>
        <p:spPr>
          <a:xfrm>
            <a:off x="5013850" y="3859525"/>
            <a:ext cx="40074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TF builds graph before computation, we have to specify all possible subgraphs beforehand.</a:t>
            </a: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PyTorch’s dynamic graphs and TF’s eager execution help overcome this</a:t>
            </a:r>
            <a:endParaRPr dirty="0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9" name="Google Shape;399;p63"/>
          <p:cNvGraphicFramePr/>
          <p:nvPr/>
        </p:nvGraphicFramePr>
        <p:xfrm>
          <a:off x="422563" y="1332975"/>
          <a:ext cx="8212175" cy="1831767"/>
        </p:xfrm>
        <a:graphic>
          <a:graphicData uri="http://schemas.openxmlformats.org/drawingml/2006/table">
            <a:tbl>
              <a:tblPr>
                <a:noFill/>
                <a:tableStyleId>{0483F573-2E88-4687-AA5A-219F29F611A6}</a:tableStyleId>
              </a:tblPr>
              <a:tblGrid>
                <a:gridCol w="1821275"/>
                <a:gridCol w="6390900"/>
              </a:tblGrid>
              <a:tr h="547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 Flow Ops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tf.group, tf.count_up_to, tf.cond, tf.case, tf.while_loop, ...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Comparison Ops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tf.equal, tf.not_equal, tf.less, tf.greater, tf.where,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Logical Ops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tf.logical_and, tf.logical_not, tf.logical_or, tf.logical_xor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 Ops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tf.is_finite, tf.is_inf, tf.is_nan, tf.Assert, tf.Print,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311700" y="2353425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Review</a:t>
            </a:r>
            <a:endParaRPr sz="14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5900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4"/>
          <p:cNvSpPr txBox="1">
            <a:spLocks noGrp="1"/>
          </p:cNvSpPr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Google Shape;40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  <p:pic>
        <p:nvPicPr>
          <p:cNvPr id="406" name="Google Shape;40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Google Shape;412;p65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Pro: put the data processing outside TensorFlow, making it easy to do in Python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Cons: users often end up processing their data in a single thread and creating data bottleneck that slows execution down.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p66"/>
          <p:cNvSpPr txBox="1">
            <a:spLocks noGrp="1"/>
          </p:cNvSpPr>
          <p:nvPr>
            <p:ph type="body" idx="1"/>
          </p:nvPr>
        </p:nvSpPr>
        <p:spPr>
          <a:xfrm>
            <a:off x="196300" y="1292675"/>
            <a:ext cx="8520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data, n_samples = utils.read_birth_life_data(DATA_FILE)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name='X')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name='Y')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# Step 8: train the model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for i in range(100): # run 100 epochs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for x, y in data: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# Session runs train_op to minimize loss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sess.run(optimizer, feed_dict={X: x, Y:y})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Google Shape;426;p67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Instead of doing inference with placeholders and feeding in data later, do inference directly with data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Google Shape;433;p68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tf.data.Iterator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Google Shape;440;p69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tf.data.Dataset.from_generator(gen, output_types, output_shapes)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Google Shape;447;p70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Google Shape;454;p71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print(dataset.output_types)		# &gt;&gt; (tf.float32, tf.float32)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print(dataset.output_shapes)		# &gt;&gt; (TensorShape([]), TensorShape([]))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Can also create Dataset from files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Google Shape;461;p72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tf.data.TextLineDataset(filenames)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tf.data.FixedLengthRecordDataset(filenames)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tf.data.TFRecordDataset(filenames)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Google Shape;468;p73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an iterator to iterate through samples in Dataset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Google Shape;469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Computation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311700" y="164225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separates definition of computations from their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1: assemble a graph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2: use a session to execute operations in the graph.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Google Shape;475;p74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Google Shape;482;p75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exactly once. No need to initialization.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as many times as we want. Need to initialize with each epoch.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Google Shape;483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Google Shape;489;p76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 Y = iterator.get_next()         # X is the birth rate, Y is the life expectancy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[1.822, 74.82825]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[3.869, 70.81949]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[3.911, 72.15066]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Google Shape;496;p77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range(100):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sess.run(iterator.initializer)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total_loss = 0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sess.run([optimizer])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Handling data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Google Shape;503;p78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dataset.shuffle(1000)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dataset.repeat(100)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dataset.batch(128)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dataset.map(lambda x: tf.one_hot(x, 10))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convert each elem of dataset to one_hot vector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9"/>
          <p:cNvSpPr txBox="1">
            <a:spLocks noGrp="1"/>
          </p:cNvSpPr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Google Shape;51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Google Shape;516;p80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placeholder: 9.05271519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tf.data: 6.12285947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Should we always use tf.data?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Google Shape;523;p81"/>
          <p:cNvSpPr txBox="1">
            <a:spLocks noGrp="1"/>
          </p:cNvSpPr>
          <p:nvPr>
            <p:ph type="body" idx="1"/>
          </p:nvPr>
        </p:nvSpPr>
        <p:spPr>
          <a:xfrm>
            <a:off x="272500" y="1387375"/>
            <a:ext cx="8520600" cy="24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prototyping, feed dict can be faster and easier to write (pythonic)</a:t>
            </a:r>
            <a:endParaRPr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tf.data is </a:t>
            </a:r>
            <a:r>
              <a:rPr lang="en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tricky</a:t>
            </a:r>
            <a:r>
              <a:rPr lang="en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CN" altLang="en-US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困难的</a:t>
            </a:r>
            <a:r>
              <a:rPr lang="en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 </a:t>
            </a:r>
            <a:r>
              <a:rPr lang="en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 when you have complicated preprocessing or multiple data sources</a:t>
            </a:r>
            <a:endParaRPr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NLP data is normally just a sequence of integers. In this case, transferring the data over to GPU is pretty quick, </a:t>
            </a:r>
            <a:r>
              <a:rPr lang="en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so the speedup of tf.data isn't that </a:t>
            </a:r>
            <a:r>
              <a:rPr lang="en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large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endParaRPr lang="en" dirty="0" smtClean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zh-CN" altLang="en-US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处理</a:t>
            </a:r>
            <a:r>
              <a:rPr lang="en-US" altLang="zh-CN" dirty="0" err="1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nlp</a:t>
            </a:r>
            <a:r>
              <a:rPr lang="zh-CN" altLang="en-US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问题时，是否使用</a:t>
            </a:r>
            <a:r>
              <a:rPr lang="en-US" altLang="zh-CN" dirty="0" err="1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tf.data</a:t>
            </a:r>
            <a:r>
              <a:rPr lang="en-US" altLang="zh-CN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在速度上区别不大</a:t>
            </a:r>
            <a:endParaRPr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Google Shape;524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2"/>
          <p:cNvSpPr txBox="1">
            <a:spLocks noGrp="1"/>
          </p:cNvSpPr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How does TensorFlow know what variables to update?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3"/>
          <p:cNvSpPr txBox="1">
            <a:spLocks noGrp="1"/>
          </p:cNvSpPr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Google Shape;536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/>
          </a:p>
        </p:txBody>
      </p:sp>
      <p:pic>
        <p:nvPicPr>
          <p:cNvPr id="537" name="Google Shape;53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4" y="1017725"/>
            <a:ext cx="4856101" cy="266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 txBox="1"/>
          <p:nvPr/>
        </p:nvSpPr>
        <p:spPr>
          <a:xfrm>
            <a:off x="5106400" y="1481450"/>
            <a:ext cx="10191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</a:t>
            </a:r>
            <a:endParaRPr/>
          </a:p>
        </p:txBody>
      </p:sp>
      <p:sp>
        <p:nvSpPr>
          <p:cNvPr id="138" name="Google Shape;138;p30"/>
          <p:cNvSpPr txBox="1"/>
          <p:nvPr/>
        </p:nvSpPr>
        <p:spPr>
          <a:xfrm>
            <a:off x="5269050" y="3032325"/>
            <a:ext cx="8742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add_op</a:t>
            </a:r>
            <a:endParaRPr/>
          </a:p>
        </p:txBody>
      </p:sp>
      <p:sp>
        <p:nvSpPr>
          <p:cNvPr id="139" name="Google Shape;139;p30"/>
          <p:cNvSpPr txBox="1"/>
          <p:nvPr/>
        </p:nvSpPr>
        <p:spPr>
          <a:xfrm>
            <a:off x="8281950" y="3032325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mul_op</a:t>
            </a:r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7039700" y="1481450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pow_op</a:t>
            </a:r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4070175" y="15745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41650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73869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41650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0"/>
          <p:cNvSpPr txBox="1"/>
          <p:nvPr/>
        </p:nvSpPr>
        <p:spPr>
          <a:xfrm>
            <a:off x="73869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311700" y="1330250"/>
            <a:ext cx="37137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add_op = tf.add(x,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mul_op = tf.multiply(x,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useless = tf.multiply(x, add_op)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pow_op = tf.pow(add_op, mul_op)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z = sess.run(pow_op)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4165000" y="3828000"/>
            <a:ext cx="45024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 FileWriter object to write your graph to event files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Google Shape;543;p84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Google Shape;551;p85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loss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Google Shape;552;p8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Google Shape;559;p86"/>
          <p:cNvSpPr txBox="1">
            <a:spLocks noGrp="1"/>
          </p:cNvSpPr>
          <p:nvPr>
            <p:ph type="body" idx="1"/>
          </p:nvPr>
        </p:nvSpPr>
        <p:spPr>
          <a:xfrm>
            <a:off x="272500" y="1441950"/>
            <a:ext cx="85206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optimizer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Google Shape;560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/>
          </a:p>
        </p:txBody>
      </p:sp>
      <p:pic>
        <p:nvPicPr>
          <p:cNvPr id="561" name="Google Shape;56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2222250"/>
            <a:ext cx="8839202" cy="166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Trainable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7" name="Google Shape;567;p87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tf.Variable(initial_value=None, </a:t>
            </a:r>
            <a:r>
              <a:rPr lang="en" b="1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trainable=True</a:t>
            </a:r>
            <a:r>
              <a:rPr lang="en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" name="Google Shape;568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63</a:t>
            </a:fld>
            <a:endParaRPr/>
          </a:p>
        </p:txBody>
      </p:sp>
      <p:sp>
        <p:nvSpPr>
          <p:cNvPr id="569" name="Google Shape;569;p87"/>
          <p:cNvSpPr txBox="1"/>
          <p:nvPr/>
        </p:nvSpPr>
        <p:spPr>
          <a:xfrm>
            <a:off x="4942450" y="282652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if a variable should be trained or not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all variables are trainable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List of optimizers in TF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Google Shape;575;p88"/>
          <p:cNvSpPr txBox="1">
            <a:spLocks noGrp="1"/>
          </p:cNvSpPr>
          <p:nvPr>
            <p:ph type="body" idx="1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tf.train.AdagradOptimizer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tf.train.MomentumOptimizer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tf.train.FtrlOptimizer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tf.train.RMSPropOptimizer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64</a:t>
            </a:fld>
            <a:endParaRPr/>
          </a:p>
        </p:txBody>
      </p:sp>
      <p:sp>
        <p:nvSpPr>
          <p:cNvPr id="577" name="Google Shape;577;p88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“Advanced” optimizers work better when tuned, but are generally harder to tune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9"/>
          <p:cNvSpPr txBox="1">
            <a:spLocks noGrp="1"/>
          </p:cNvSpPr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Discussion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How to know that our model is correct?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How to improve our model?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Google Shape;583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0"/>
          <p:cNvSpPr txBox="1">
            <a:spLocks noGrp="1"/>
          </p:cNvSpPr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Out tomorrow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Due 1/31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Optional Interactive Grading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Google Shape;589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66</a:t>
            </a:fld>
            <a:endParaRPr/>
          </a:p>
        </p:txBody>
      </p:sp>
      <p:sp>
        <p:nvSpPr>
          <p:cNvPr id="590" name="Google Shape;590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Assignment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1"/>
          <p:cNvSpPr txBox="1">
            <a:spLocks noGrp="1"/>
          </p:cNvSpPr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Google Shape;596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67</a:t>
            </a:fld>
            <a:endParaRPr/>
          </a:p>
        </p:txBody>
      </p:sp>
      <p:pic>
        <p:nvPicPr>
          <p:cNvPr id="597" name="Google Shape;59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68</a:t>
            </a:fld>
            <a:endParaRPr/>
          </a:p>
        </p:txBody>
      </p:sp>
      <p:pic>
        <p:nvPicPr>
          <p:cNvPr id="603" name="Google Shape;60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95" y="0"/>
            <a:ext cx="4132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92"/>
          <p:cNvSpPr txBox="1">
            <a:spLocks noGrp="1"/>
          </p:cNvSpPr>
          <p:nvPr>
            <p:ph type="title"/>
          </p:nvPr>
        </p:nvSpPr>
        <p:spPr>
          <a:xfrm>
            <a:off x="2506000" y="4156825"/>
            <a:ext cx="41319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The first logistic regression model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Google Shape;605;p92"/>
          <p:cNvSpPr txBox="1">
            <a:spLocks noGrp="1"/>
          </p:cNvSpPr>
          <p:nvPr>
            <p:ph type="title"/>
          </p:nvPr>
        </p:nvSpPr>
        <p:spPr>
          <a:xfrm>
            <a:off x="2506000" y="94125"/>
            <a:ext cx="41319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Then he separated the light from the darkness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MNIST Database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Google Shape;611;p93"/>
          <p:cNvSpPr txBox="1">
            <a:spLocks noGrp="1"/>
          </p:cNvSpPr>
          <p:nvPr>
            <p:ph type="body" idx="1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Each image is a 28x28 array, flattened out to be a 1-d tensor of size 784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Google Shape;612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69</a:t>
            </a:fld>
            <a:endParaRPr/>
          </a:p>
        </p:txBody>
      </p:sp>
      <p:pic>
        <p:nvPicPr>
          <p:cNvPr id="613" name="Google Shape;61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00" y="1773325"/>
            <a:ext cx="5361801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eorgia"/>
                <a:ea typeface="Georgia"/>
                <a:cs typeface="Georgia"/>
                <a:sym typeface="Georgia"/>
              </a:rPr>
              <a:t>tf.constant and tf.Variable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1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Constant values are stored in the graph definition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Sessions allocate memory to store variable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4"/>
          <p:cNvSpPr txBox="1">
            <a:spLocks noGrp="1"/>
          </p:cNvSpPr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Recognize the digit in the image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Google Shape;619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70</a:t>
            </a:fld>
            <a:endParaRPr/>
          </a:p>
        </p:txBody>
      </p:sp>
      <p:sp>
        <p:nvSpPr>
          <p:cNvPr id="620" name="Google Shape;620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5"/>
          <p:cNvSpPr txBox="1">
            <a:spLocks noGrp="1"/>
          </p:cNvSpPr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Google Shape;626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71</a:t>
            </a:fld>
            <a:endParaRPr/>
          </a:p>
        </p:txBody>
      </p:sp>
      <p:sp>
        <p:nvSpPr>
          <p:cNvPr id="627" name="Google Shape;627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Google Shape;633;p96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softmax(X * w +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 entropy loss: -log(Y_predicted)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Google Shape;640;p97"/>
          <p:cNvSpPr txBox="1">
            <a:spLocks noGrp="1"/>
          </p:cNvSpPr>
          <p:nvPr>
            <p:ph type="body" idx="1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Google Shape;647;p98"/>
          <p:cNvSpPr txBox="1">
            <a:spLocks noGrp="1"/>
          </p:cNvSpPr>
          <p:nvPr>
            <p:ph type="body" idx="1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Google Shape;654;p99"/>
          <p:cNvSpPr txBox="1">
            <a:spLocks noGrp="1"/>
          </p:cNvSpPr>
          <p:nvPr>
            <p:ph type="body" idx="1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75</a:t>
            </a:fld>
            <a:endParaRPr/>
          </a:p>
        </p:txBody>
      </p:sp>
      <p:sp>
        <p:nvSpPr>
          <p:cNvPr id="656" name="Google Shape;656;p99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immediate way to convert Python generators to tf.data.Dataset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Google Shape;662;p100"/>
          <p:cNvSpPr txBox="1">
            <a:spLocks noGrp="1"/>
          </p:cNvSpPr>
          <p:nvPr>
            <p:ph type="body" idx="1"/>
          </p:nvPr>
        </p:nvSpPr>
        <p:spPr>
          <a:xfrm>
            <a:off x="272500" y="1199488"/>
            <a:ext cx="85206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Create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Google Shape;669;p101"/>
          <p:cNvSpPr txBox="1">
            <a:spLocks noGrp="1"/>
          </p:cNvSpPr>
          <p:nvPr>
            <p:ph type="body" idx="1"/>
          </p:nvPr>
        </p:nvSpPr>
        <p:spPr>
          <a:xfrm>
            <a:off x="272500" y="1199505"/>
            <a:ext cx="8520600" cy="1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Google Shape;676;p102"/>
          <p:cNvSpPr txBox="1">
            <a:spLocks noGrp="1"/>
          </p:cNvSpPr>
          <p:nvPr>
            <p:ph type="body" idx="1"/>
          </p:nvPr>
        </p:nvSpPr>
        <p:spPr>
          <a:xfrm>
            <a:off x="272500" y="1199497"/>
            <a:ext cx="8520600" cy="29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Google Shape;683;p103"/>
          <p:cNvSpPr txBox="1">
            <a:spLocks noGrp="1"/>
          </p:cNvSpPr>
          <p:nvPr>
            <p:ph type="body" idx="1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79</a:t>
            </a:fld>
            <a:endParaRPr/>
          </a:p>
        </p:txBody>
      </p:sp>
      <p:sp>
        <p:nvSpPr>
          <p:cNvPr id="685" name="Google Shape;685;p103"/>
          <p:cNvSpPr txBox="1"/>
          <p:nvPr/>
        </p:nvSpPr>
        <p:spPr>
          <a:xfrm>
            <a:off x="6167550" y="3289075"/>
            <a:ext cx="23049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eorgia"/>
                <a:ea typeface="Georgia"/>
                <a:cs typeface="Georgia"/>
                <a:sym typeface="Georgia"/>
              </a:rPr>
              <a:t>tf.placeholder and feed_dict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 values into placeholders with a dictionary (feed_dict)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use but poor performance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Google Shape;691;p104"/>
          <p:cNvSpPr txBox="1">
            <a:spLocks noGrp="1"/>
          </p:cNvSpPr>
          <p:nvPr>
            <p:ph type="body" idx="1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Can only do inference with train_data.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Need to build another subgraph with another iterator for test_data!!!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80</a:t>
            </a:fld>
            <a:endParaRPr/>
          </a:p>
        </p:txBody>
      </p:sp>
      <p:pic>
        <p:nvPicPr>
          <p:cNvPr id="693" name="Google Shape;69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25" y="3414975"/>
            <a:ext cx="986975" cy="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Google Shape;699;p105"/>
          <p:cNvSpPr txBox="1">
            <a:spLocks noGrp="1"/>
          </p:cNvSpPr>
          <p:nvPr>
            <p:ph type="body" idx="1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train_data.output_shapes)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Google Shape;700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81</a:t>
            </a:fld>
            <a:endParaRPr/>
          </a:p>
        </p:txBody>
      </p:sp>
      <p:pic>
        <p:nvPicPr>
          <p:cNvPr id="701" name="Google Shape;701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250" y="3285250"/>
            <a:ext cx="911575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Google Shape;707;p106"/>
          <p:cNvSpPr txBox="1">
            <a:spLocks noGrp="1"/>
          </p:cNvSpPr>
          <p:nvPr>
            <p:ph type="body" idx="1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# use train_init during training loop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82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Google Shape;714;p107"/>
          <p:cNvSpPr txBox="1">
            <a:spLocks noGrp="1"/>
          </p:cNvSpPr>
          <p:nvPr>
            <p:ph type="body" idx="1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# test the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sess.run(test_init)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# use test_init during testing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sess.run(accuracy)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8"/>
          <p:cNvSpPr txBox="1">
            <a:spLocks noGrp="1"/>
          </p:cNvSpPr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sz="14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Google Shape;721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Google Shape;727;p109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Google Shape;728;p10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Google Shape;735;p110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test_data.batch(batch_size)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Google Shape;736;p110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Google Shape;743;p111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23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train_data.output_shapes)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11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3: Create weights and biases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Google Shape;751;p112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 tf.get_variable()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Google Shape;752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4: Build model to predict 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Google Shape;758;p113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logits = tf.matmul(img, w) + b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1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89</a:t>
            </a:fld>
            <a:endParaRPr/>
          </a:p>
        </p:txBody>
      </p:sp>
      <p:sp>
        <p:nvSpPr>
          <p:cNvPr id="761" name="Google Shape;761;p113"/>
          <p:cNvSpPr txBox="1"/>
          <p:nvPr/>
        </p:nvSpPr>
        <p:spPr>
          <a:xfrm>
            <a:off x="4951725" y="292767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do softmax here, as we’ll do softmax together with cross_entropy loss.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more efficient to compute gradients w.r.t. logits than w.r.t. softmax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Avoid lazy loading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Separate the assembling of graph and executing ops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Python attribute to ensure a function is only loaded the first time it’s called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Google Shape;767;p114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entropy = tf.nn.softmax_cross_entropy_with_logits(labels=label, logits=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loss = tf.reduce_mean(entropy)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11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Google Shape;775;p115"/>
          <p:cNvSpPr txBox="1">
            <a:spLocks noGrp="1"/>
          </p:cNvSpPr>
          <p:nvPr>
            <p:ph type="body" idx="1"/>
          </p:nvPr>
        </p:nvSpPr>
        <p:spPr>
          <a:xfrm>
            <a:off x="128750" y="1839900"/>
            <a:ext cx="88923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tf.train.AdamOptimizer(learning_rate=0.01).minimize(loss)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11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91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Google Shape;783;p116"/>
          <p:cNvSpPr txBox="1">
            <a:spLocks noGrp="1"/>
          </p:cNvSpPr>
          <p:nvPr>
            <p:ph type="body" idx="1"/>
          </p:nvPr>
        </p:nvSpPr>
        <p:spPr>
          <a:xfrm>
            <a:off x="272500" y="1839900"/>
            <a:ext cx="8520600" cy="17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1: Initialize variables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2: Run optimizer op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Google Shape;784;p11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92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TensorBoard 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Google Shape;791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93</a:t>
            </a:fld>
            <a:endParaRPr/>
          </a:p>
        </p:txBody>
      </p:sp>
      <p:pic>
        <p:nvPicPr>
          <p:cNvPr id="792" name="Google Shape;792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63" y="1065125"/>
            <a:ext cx="5491677" cy="4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8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8" name="Google Shape;798;p118"/>
          <p:cNvSpPr txBox="1">
            <a:spLocks noGrp="1"/>
          </p:cNvSpPr>
          <p:nvPr>
            <p:ph type="body" idx="1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model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 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Eager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Google Shape;799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31421</TotalTime>
  <Words>1934</Words>
  <Application>Microsoft Office PowerPoint</Application>
  <PresentationFormat>全屏显示(16:9)</PresentationFormat>
  <Paragraphs>484</Paragraphs>
  <Slides>94</Slides>
  <Notes>94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94</vt:i4>
      </vt:variant>
    </vt:vector>
  </HeadingPairs>
  <TitlesOfParts>
    <vt:vector size="102" baseType="lpstr">
      <vt:lpstr>Arial</vt:lpstr>
      <vt:lpstr>宋体</vt:lpstr>
      <vt:lpstr>Georgia</vt:lpstr>
      <vt:lpstr>Consolas</vt:lpstr>
      <vt:lpstr>EB Garamond</vt:lpstr>
      <vt:lpstr>Times New Roman</vt:lpstr>
      <vt:lpstr>Simple Light</vt:lpstr>
      <vt:lpstr>Simple Dark</vt:lpstr>
      <vt:lpstr>Basic Models in TensorFlow</vt:lpstr>
      <vt:lpstr>幻灯片 2</vt:lpstr>
      <vt:lpstr>Agenda</vt:lpstr>
      <vt:lpstr>Review</vt:lpstr>
      <vt:lpstr>Computation graph</vt:lpstr>
      <vt:lpstr>TensorBoard</vt:lpstr>
      <vt:lpstr>tf.constant and tf.Variable</vt:lpstr>
      <vt:lpstr>tf.placeholder and feed_dict</vt:lpstr>
      <vt:lpstr>Avoid lazy loading</vt:lpstr>
      <vt:lpstr>Download from the class’s GitHub</vt:lpstr>
      <vt:lpstr>Linear Regression  in TensorFlow</vt:lpstr>
      <vt:lpstr>Model the linear relationship between: dependent variable Y explanatory variables X</vt:lpstr>
      <vt:lpstr>幻灯片 13</vt:lpstr>
      <vt:lpstr>X: birth rate Y: life expectancy 190 countries</vt:lpstr>
      <vt:lpstr>Find a linear relationship between X and Y to predict Y from X</vt:lpstr>
      <vt:lpstr>Model</vt:lpstr>
      <vt:lpstr>Interactive Coding</vt:lpstr>
      <vt:lpstr>Interactive Coding</vt:lpstr>
      <vt:lpstr>Phase 1: Assemble our graph</vt:lpstr>
      <vt:lpstr>Step 1: Read in data</vt:lpstr>
      <vt:lpstr>Step 2: Create placeholders for  inputs and labels</vt:lpstr>
      <vt:lpstr>Step 3: Create weight and bias</vt:lpstr>
      <vt:lpstr>Step 4: Inference</vt:lpstr>
      <vt:lpstr>Step 5: Specify loss function</vt:lpstr>
      <vt:lpstr>Step 6: Create optimizer</vt:lpstr>
      <vt:lpstr>Phase 2: Train our model</vt:lpstr>
      <vt:lpstr>Write log files using a FileWriter</vt:lpstr>
      <vt:lpstr>See it on TensorBoard</vt:lpstr>
      <vt:lpstr>TypeError?</vt:lpstr>
      <vt:lpstr>TypeError</vt:lpstr>
      <vt:lpstr>TypeError</vt:lpstr>
      <vt:lpstr>幻灯片 32</vt:lpstr>
      <vt:lpstr>Plot the results with matplotlib</vt:lpstr>
      <vt:lpstr>幻灯片 34</vt:lpstr>
      <vt:lpstr>Huber loss</vt:lpstr>
      <vt:lpstr>Implementing Huber loss</vt:lpstr>
      <vt:lpstr>Implementing Huber loss</vt:lpstr>
      <vt:lpstr>Implementing Huber loss</vt:lpstr>
      <vt:lpstr>TF Control Flow</vt:lpstr>
      <vt:lpstr>tf.data</vt:lpstr>
      <vt:lpstr>Placeholder</vt:lpstr>
      <vt:lpstr>Placeholder</vt:lpstr>
      <vt:lpstr>tf.data</vt:lpstr>
      <vt:lpstr>tf.data</vt:lpstr>
      <vt:lpstr>Store data in tf.data.Dataset</vt:lpstr>
      <vt:lpstr>Store data in tf.data.Dataset</vt:lpstr>
      <vt:lpstr>Store data in tf.data.Dataset</vt:lpstr>
      <vt:lpstr>Can also create Dataset from files</vt:lpstr>
      <vt:lpstr>tf.data.Iterator</vt:lpstr>
      <vt:lpstr>tf.data.Iterator</vt:lpstr>
      <vt:lpstr>tf.data.Iterator</vt:lpstr>
      <vt:lpstr>tf.data.Iterator</vt:lpstr>
      <vt:lpstr>tf.data.Iterator</vt:lpstr>
      <vt:lpstr>Handling data in TensorFlow</vt:lpstr>
      <vt:lpstr>Does tf.data really perform better?</vt:lpstr>
      <vt:lpstr>Does tf.data really perform better?</vt:lpstr>
      <vt:lpstr>Should we always use tf.data?</vt:lpstr>
      <vt:lpstr>How does TensorFlow know what variables to update?</vt:lpstr>
      <vt:lpstr>Optimizers</vt:lpstr>
      <vt:lpstr>Optimizer</vt:lpstr>
      <vt:lpstr>Optimizer</vt:lpstr>
      <vt:lpstr>Optimizer</vt:lpstr>
      <vt:lpstr>Trainable variables</vt:lpstr>
      <vt:lpstr>List of optimizers in TF</vt:lpstr>
      <vt:lpstr>Discussion question  How to know that our model is correct? How to improve our model?</vt:lpstr>
      <vt:lpstr>Out tomorrow Due 1/31 Optional Interactive Grading</vt:lpstr>
      <vt:lpstr>Logistic Regression  in TensorFlow</vt:lpstr>
      <vt:lpstr>The first logistic regression model</vt:lpstr>
      <vt:lpstr>MNIST Database</vt:lpstr>
      <vt:lpstr>X: image of a handwritten digit Y: the digit value Recognize the digit in the image</vt:lpstr>
      <vt:lpstr>X: image of a handwritten digit Y: the digit value</vt:lpstr>
      <vt:lpstr>Model</vt:lpstr>
      <vt:lpstr>Process data</vt:lpstr>
      <vt:lpstr>Process data</vt:lpstr>
      <vt:lpstr>Process data</vt:lpstr>
      <vt:lpstr>Process data</vt:lpstr>
      <vt:lpstr>Create datasets</vt:lpstr>
      <vt:lpstr>Create iterator</vt:lpstr>
      <vt:lpstr>Create iterator</vt:lpstr>
      <vt:lpstr>Create iterator</vt:lpstr>
      <vt:lpstr>Create iterator</vt:lpstr>
      <vt:lpstr>Initialize iterator with the dataset you want </vt:lpstr>
      <vt:lpstr>Initialize iterator with the dataset you want </vt:lpstr>
      <vt:lpstr>Phase 1: Assemble our graph</vt:lpstr>
      <vt:lpstr>Step 1: Read in data</vt:lpstr>
      <vt:lpstr>Step 2: Create datasets and iterator</vt:lpstr>
      <vt:lpstr>Step 2: Create datasets and iterator</vt:lpstr>
      <vt:lpstr>Step 3: Create weights and biases</vt:lpstr>
      <vt:lpstr>Step 4: Build model to predict Y</vt:lpstr>
      <vt:lpstr>Step 5: Specify loss function</vt:lpstr>
      <vt:lpstr>Step 6: Create optimizer</vt:lpstr>
      <vt:lpstr>Phase 2: Train our model</vt:lpstr>
      <vt:lpstr>TensorBoard it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Models in TensorFlow</dc:title>
  <cp:lastModifiedBy>cuixuange</cp:lastModifiedBy>
  <cp:revision>2324</cp:revision>
  <dcterms:modified xsi:type="dcterms:W3CDTF">2019-10-13T04:20:47Z</dcterms:modified>
</cp:coreProperties>
</file>