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Source Code Pro"/>
      <p:regular r:id="rId52"/>
      <p:bold r:id="rId53"/>
      <p:italic r:id="rId54"/>
      <p:boldItalic r:id="rId55"/>
    </p:embeddedFont>
    <p:embeddedFont>
      <p:font typeface="Roboto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SourceCodePro-boldItalic.fntdata"/><Relationship Id="rId10" Type="http://schemas.openxmlformats.org/officeDocument/2006/relationships/slide" Target="slides/slide4.xml"/><Relationship Id="rId54" Type="http://schemas.openxmlformats.org/officeDocument/2006/relationships/font" Target="fonts/SourceCodePro-italic.fntdata"/><Relationship Id="rId13" Type="http://schemas.openxmlformats.org/officeDocument/2006/relationships/slide" Target="slides/slide7.xml"/><Relationship Id="rId57" Type="http://schemas.openxmlformats.org/officeDocument/2006/relationships/font" Target="fonts/RobotoLight-bold.fntdata"/><Relationship Id="rId12" Type="http://schemas.openxmlformats.org/officeDocument/2006/relationships/slide" Target="slides/slide6.xml"/><Relationship Id="rId56" Type="http://schemas.openxmlformats.org/officeDocument/2006/relationships/font" Target="fonts/RobotoLight-regular.fntdata"/><Relationship Id="rId15" Type="http://schemas.openxmlformats.org/officeDocument/2006/relationships/slide" Target="slides/slide9.xml"/><Relationship Id="rId59" Type="http://schemas.openxmlformats.org/officeDocument/2006/relationships/font" Target="fonts/RobotoLight-boldItalic.fntdata"/><Relationship Id="rId14" Type="http://schemas.openxmlformats.org/officeDocument/2006/relationships/slide" Target="slides/slide8.xml"/><Relationship Id="rId58" Type="http://schemas.openxmlformats.org/officeDocument/2006/relationships/font" Target="fonts/Roboto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1c30b6c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30b6c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f115d1cc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115d1cc0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f115d1cc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115d1cc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f115d1cc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115d1cc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2f115d1cc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115d1cc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2f115d1cc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115d1cc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2f115d1cc0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115d1cc0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f115d1cc0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115d1cc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2f115d1cc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115d1cc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f115d1cc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115d1cc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f115d1cc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115d1cc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f12664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12664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f115d1cc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115d1cc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f115d1cc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115d1cc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f115d1cc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115d1cc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f115d1cc0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115d1cc0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2f115d1cc0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115d1cc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2f115d1cc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115d1cc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2f115d1cc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115d1cc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2f115d1cc0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115d1cc0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2f115d1cc0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115d1cc0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2f115d1cc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115d1cc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1c30b6cab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30b6cab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f115d1cc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115d1cc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f115d1cc0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115d1cc0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2f115d1cc0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f115d1cc0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2735247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2735247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2f115d1cc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115d1cc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2f115d1cc0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f115d1cc0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2e232aa9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e232aa9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2e232aa9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e232aa9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2f115d1cc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115d1cc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2735247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2735247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c30b6ca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30b6ca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2f115d1cc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f115d1cc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c303b369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c303b369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2f115d1cc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115d1cc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f115d1cc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115d1cc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a:t>
            </a:r>
            <a:r>
              <a:rPr lang="en"/>
              <a:t>TensorFlow presents you with a </a:t>
            </a:r>
            <a:r>
              <a:rPr i="1" lang="en"/>
              <a:t>declarative </a:t>
            </a:r>
            <a:r>
              <a:rPr lang="en"/>
              <a:t>programming model</a:t>
            </a:r>
            <a:r>
              <a:rPr lang="en"/>
              <a:t>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f115d1cc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115d1cc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f115d1cc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115d1cc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f115d1cc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115d1cc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 Id="rId3" Type="http://schemas.openxmlformats.org/officeDocument/2006/relationships/hyperlink" Target="https://www.tensorflow.org/alph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arxiv.org/pdf/1903.01855.pdf" TargetMode="External"/><Relationship Id="rId4" Type="http://schemas.openxmlformats.org/officeDocument/2006/relationships/hyperlink" Target="https://research.googleblog.com/2017/10/eager-execution-imperative-define-by.html" TargetMode="External"/><Relationship Id="rId10" Type="http://schemas.openxmlformats.org/officeDocument/2006/relationships/hyperlink" Target="mailto:akshayka@google.com" TargetMode="External"/><Relationship Id="rId9" Type="http://schemas.openxmlformats.org/officeDocument/2006/relationships/hyperlink" Target="https://github.com/tensorflow/tensorflow/labels/comp%3Aeager" TargetMode="External"/><Relationship Id="rId5" Type="http://schemas.openxmlformats.org/officeDocument/2006/relationships/hyperlink" Target="https://github.com/tensorflow/tensorflow/blob/master/tensorflow/contrib/eager/README.md" TargetMode="External"/><Relationship Id="rId6" Type="http://schemas.openxmlformats.org/officeDocument/2006/relationships/hyperlink" Target="https://github.com/tensorflow/tensorflow/blob/master/tensorflow/contrib/eager/python/g3doc/guide.md" TargetMode="External"/><Relationship Id="rId7" Type="http://schemas.openxmlformats.org/officeDocument/2006/relationships/hyperlink" Target="https://github.com/tensorflow/tensorflow/tree/master/tensorflow/contrib/eager/python/examples" TargetMode="External"/><Relationship Id="rId8" Type="http://schemas.openxmlformats.org/officeDocument/2006/relationships/hyperlink" Target="https://arxiv.org/pdf/1502.05767.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7"/>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Google Shape;145;p37"/>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Google Shape;14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3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46"/>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Google Shape;209;p46"/>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15" name="Google Shape;215;p47"/>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8"/>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Google Shape;221;p48"/>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gn="l">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lgn="l">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9"/>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Google Shape;227;p49"/>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50"/>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233" name="Google Shape;23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Advantages</a:t>
            </a:r>
            <a:endParaRPr/>
          </a:p>
        </p:txBody>
      </p:sp>
      <p:sp>
        <p:nvSpPr>
          <p:cNvPr id="234" name="Google Shape;23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Georgia"/>
              <a:buChar char="●"/>
            </a:pPr>
            <a:r>
              <a:rPr lang="en"/>
              <a:t>Compatible with Python debugging tools</a:t>
            </a:r>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lgn="l">
              <a:spcBef>
                <a:spcPts val="0"/>
              </a:spcBef>
              <a:spcAft>
                <a:spcPts val="0"/>
              </a:spcAft>
              <a:buClr>
                <a:schemeClr val="dk2"/>
              </a:buClr>
              <a:buSzPts val="1800"/>
              <a:buFont typeface="Georgia"/>
              <a:buChar char="●"/>
            </a:pPr>
            <a:r>
              <a:rPr lang="en"/>
              <a:t>Provides immediate error reporting</a:t>
            </a:r>
            <a:endParaRPr/>
          </a:p>
          <a:p>
            <a:pPr indent="-342900" lvl="0" marL="457200" rtl="0" algn="l">
              <a:spcBef>
                <a:spcPts val="0"/>
              </a:spcBef>
              <a:spcAft>
                <a:spcPts val="0"/>
              </a:spcAft>
              <a:buClr>
                <a:schemeClr val="dk2"/>
              </a:buClr>
              <a:buSzPts val="1800"/>
              <a:buFont typeface="Georgia"/>
              <a:buChar char="●"/>
            </a:pPr>
            <a:r>
              <a:rPr lang="en"/>
              <a:t>Permits use of Python data structures</a:t>
            </a:r>
            <a:endParaRPr/>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lgn="l">
              <a:spcBef>
                <a:spcPts val="0"/>
              </a:spcBef>
              <a:spcAft>
                <a:spcPts val="0"/>
              </a:spcAft>
              <a:buClr>
                <a:schemeClr val="dk2"/>
              </a:buClr>
              <a:buSzPts val="1800"/>
              <a:buFont typeface="Georgia"/>
              <a:buChar char="●"/>
            </a:pPr>
            <a:r>
              <a:rPr lang="en"/>
              <a:t>Enables easy, Pythonic control flow</a:t>
            </a:r>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51"/>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52"/>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Google Shape;247;p52"/>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no longer need to worry about ...</a:t>
            </a:r>
            <a:endParaRPr/>
          </a:p>
          <a:p>
            <a:pPr indent="0" lvl="0" marL="0" rtl="0" algn="l">
              <a:spcBef>
                <a:spcPts val="0"/>
              </a:spcBef>
              <a:spcAft>
                <a:spcPts val="0"/>
              </a:spcAft>
              <a:buNone/>
            </a:pPr>
            <a:r>
              <a:t/>
            </a:r>
            <a:endParaRPr/>
          </a:p>
        </p:txBody>
      </p:sp>
      <p:sp>
        <p:nvSpPr>
          <p:cNvPr id="258" name="Google Shape;25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placeholders</a:t>
            </a:r>
            <a:endParaRPr/>
          </a:p>
          <a:p>
            <a:pPr indent="-342900" lvl="0" marL="457200" rtl="0" algn="l">
              <a:spcBef>
                <a:spcPts val="0"/>
              </a:spcBef>
              <a:spcAft>
                <a:spcPts val="0"/>
              </a:spcAft>
              <a:buSzPts val="1800"/>
              <a:buAutoNum type="arabicPeriod"/>
            </a:pPr>
            <a:r>
              <a:rPr lang="en"/>
              <a:t>sessions</a:t>
            </a:r>
            <a:endParaRPr/>
          </a:p>
          <a:p>
            <a:pPr indent="-342900" lvl="0" marL="457200" rtl="0" algn="l">
              <a:spcBef>
                <a:spcPts val="0"/>
              </a:spcBef>
              <a:spcAft>
                <a:spcPts val="0"/>
              </a:spcAft>
              <a:buSzPts val="1800"/>
              <a:buAutoNum type="arabicPeriod"/>
            </a:pPr>
            <a:r>
              <a:rPr lang="en"/>
              <a:t>control dependencies</a:t>
            </a:r>
            <a:endParaRPr/>
          </a:p>
          <a:p>
            <a:pPr indent="-342900" lvl="0" marL="457200" rtl="0" algn="l">
              <a:spcBef>
                <a:spcPts val="0"/>
              </a:spcBef>
              <a:spcAft>
                <a:spcPts val="0"/>
              </a:spcAft>
              <a:buSzPts val="1800"/>
              <a:buAutoNum type="arabicPeriod"/>
            </a:pPr>
            <a:r>
              <a:rPr lang="en"/>
              <a:t>"lazy loading"</a:t>
            </a:r>
            <a:endParaRPr/>
          </a:p>
          <a:p>
            <a:pPr indent="-342900" lvl="0" marL="457200" rtl="0" algn="l">
              <a:spcBef>
                <a:spcPts val="0"/>
              </a:spcBef>
              <a:spcAft>
                <a:spcPts val="0"/>
              </a:spcAft>
              <a:buSzPts val="1800"/>
              <a:buAutoNum type="arabicPeriod"/>
            </a:pPr>
            <a:r>
              <a:rPr lang="en"/>
              <a:t>{name, variable</a:t>
            </a:r>
            <a:r>
              <a:rPr lang="en"/>
              <a:t>, </a:t>
            </a:r>
            <a:r>
              <a:rPr lang="en"/>
              <a:t>op} scopes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Boilerplate</a:t>
            </a:r>
            <a:endParaRPr/>
          </a:p>
        </p:txBody>
      </p:sp>
      <p:sp>
        <p:nvSpPr>
          <p:cNvPr id="264" name="Google Shape;26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grpSp>
        <p:nvGrpSpPr>
          <p:cNvPr id="265" name="Google Shape;265;p55"/>
          <p:cNvGrpSpPr/>
          <p:nvPr/>
        </p:nvGrpSpPr>
        <p:grpSpPr>
          <a:xfrm>
            <a:off x="3475316" y="3823792"/>
            <a:ext cx="2397900" cy="918216"/>
            <a:chOff x="6529941" y="3436217"/>
            <a:chExt cx="2397900" cy="918216"/>
          </a:xfrm>
        </p:grpSpPr>
        <p:sp>
          <p:nvSpPr>
            <p:cNvPr id="266" name="Google Shape;266;p55"/>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Google Shape;267;p5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Boilerplate</a:t>
            </a:r>
            <a:endParaRPr strike="sngStrike"/>
          </a:p>
        </p:txBody>
      </p:sp>
      <p:sp>
        <p:nvSpPr>
          <p:cNvPr id="273" name="Google Shape;27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Google Shape;274;p56"/>
          <p:cNvGrpSpPr/>
          <p:nvPr/>
        </p:nvGrpSpPr>
        <p:grpSpPr>
          <a:xfrm>
            <a:off x="3475316" y="3823792"/>
            <a:ext cx="2397900" cy="918216"/>
            <a:chOff x="6529941" y="3436217"/>
            <a:chExt cx="2397900" cy="918216"/>
          </a:xfrm>
        </p:grpSpPr>
        <p:sp>
          <p:nvSpPr>
            <p:cNvPr id="275" name="Google Shape;275;p56"/>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Google Shape;276;p5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Loading"</a:t>
            </a:r>
            <a:endParaRPr/>
          </a:p>
        </p:txBody>
      </p:sp>
      <p:sp>
        <p:nvSpPr>
          <p:cNvPr id="282" name="Google Shape;28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Google Shape;283;p57"/>
          <p:cNvGrpSpPr/>
          <p:nvPr/>
        </p:nvGrpSpPr>
        <p:grpSpPr>
          <a:xfrm>
            <a:off x="3082191" y="3254792"/>
            <a:ext cx="2397900" cy="918216"/>
            <a:chOff x="6529941" y="3436217"/>
            <a:chExt cx="2397900" cy="918216"/>
          </a:xfrm>
        </p:grpSpPr>
        <p:sp>
          <p:nvSpPr>
            <p:cNvPr id="284" name="Google Shape;284;p57"/>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Google Shape;285;p5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"Lazy Loading"</a:t>
            </a:r>
            <a:endParaRPr strike="sngStrike"/>
          </a:p>
        </p:txBody>
      </p:sp>
      <p:sp>
        <p:nvSpPr>
          <p:cNvPr id="291" name="Google Shape;291;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Tensors Act Like NumPy Arrays</a:t>
            </a:r>
            <a:endParaRPr/>
          </a:p>
        </p:txBody>
      </p:sp>
      <p:sp>
        <p:nvSpPr>
          <p:cNvPr id="297" name="Google Shape;297;p59"/>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Google Shape;298;p59"/>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0"/>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a:t>
            </a:r>
            <a:endParaRPr/>
          </a:p>
        </p:txBody>
      </p:sp>
      <p:sp>
        <p:nvSpPr>
          <p:cNvPr id="309" name="Google Shape;309;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Automatic differentiation</a:t>
            </a:r>
            <a:r>
              <a:rPr lang="en"/>
              <a:t> is built into eager execution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Under the hood ...</a:t>
            </a:r>
            <a:endParaRPr/>
          </a:p>
          <a:p>
            <a:pPr indent="-342900" lvl="0" marL="457200" rtl="0" algn="l">
              <a:spcBef>
                <a:spcPts val="1600"/>
              </a:spcBef>
              <a:spcAft>
                <a:spcPts val="0"/>
              </a:spcAft>
              <a:buSzPts val="1800"/>
              <a:buChar char="●"/>
            </a:pPr>
            <a:r>
              <a:rPr lang="en"/>
              <a:t>Operations are recorded on a </a:t>
            </a:r>
            <a:r>
              <a:rPr b="1" lang="en"/>
              <a:t>tape</a:t>
            </a:r>
            <a:endParaRPr/>
          </a:p>
          <a:p>
            <a:pPr indent="-342900" lvl="0" marL="457200" rtl="0" algn="l">
              <a:spcBef>
                <a:spcPts val="0"/>
              </a:spcBef>
              <a:spcAft>
                <a:spcPts val="0"/>
              </a:spcAft>
              <a:buSzPts val="1800"/>
              <a:buChar char="●"/>
            </a:pPr>
            <a:r>
              <a:rPr lang="en"/>
              <a:t>The tape is </a:t>
            </a:r>
            <a:r>
              <a:rPr b="1" lang="en"/>
              <a:t>played back</a:t>
            </a:r>
            <a:r>
              <a:rPr lang="en"/>
              <a:t> to compute gradients</a:t>
            </a:r>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Google Shape;316;p62"/>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Google Shape;317;p62"/>
          <p:cNvSpPr/>
          <p:nvPr/>
        </p:nvSpPr>
        <p:spPr>
          <a:xfrm flipH="1" rot="10800000">
            <a:off x="3089351" y="1674492"/>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Google Shape;318;p62"/>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Google Shape;325;p63"/>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Google Shape;326;p63"/>
          <p:cNvSpPr/>
          <p:nvPr/>
        </p:nvSpPr>
        <p:spPr>
          <a:xfrm flipH="1" rot="10800000">
            <a:off x="3546551" y="1979292"/>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Google Shape;327;p63"/>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Google Shape;328;p63"/>
          <p:cNvSpPr/>
          <p:nvPr/>
        </p:nvSpPr>
        <p:spPr>
          <a:xfrm flipH="1" rot="10800000">
            <a:off x="2716601" y="5609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Google Shape;329;p63"/>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a:t>
            </a:r>
            <a:endParaRPr/>
          </a:p>
        </p:txBody>
      </p:sp>
      <p:sp>
        <p:nvSpPr>
          <p:cNvPr id="335" name="Google Shape;335;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for computing gradients work even when eager execution is not enabled</a:t>
            </a:r>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See the </a:t>
            </a:r>
            <a:r>
              <a:rPr lang="en" u="sng">
                <a:solidFill>
                  <a:schemeClr val="accent5"/>
                </a:solidFill>
                <a:hlinkClick r:id="rId3"/>
              </a:rPr>
              <a:t>user guide for documentation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65"/>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lgn="ctr">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Google Shape;341;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Google Shape;342;p65"/>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39"/>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lgn="l">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Google Shape;348;p6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Google Shape;349;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7"/>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Collection of Operations</a:t>
            </a:r>
            <a:endParaRPr/>
          </a:p>
          <a:p>
            <a:pPr indent="0" lvl="0" marL="0" rtl="0" algn="l">
              <a:spcBef>
                <a:spcPts val="0"/>
              </a:spcBef>
              <a:spcAft>
                <a:spcPts val="0"/>
              </a:spcAft>
              <a:buNone/>
            </a:pPr>
            <a:r>
              <a:t/>
            </a:r>
            <a:endParaRPr/>
          </a:p>
        </p:txBody>
      </p:sp>
      <p:sp>
        <p:nvSpPr>
          <p:cNvPr id="360" name="Google Shape;360;p68"/>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TensorFlow = Operation Kernels + Execution</a:t>
            </a:r>
            <a:endParaRPr b="1"/>
          </a:p>
          <a:p>
            <a:pPr indent="-342900" lvl="0" marL="457200" rtl="0" algn="l">
              <a:spcBef>
                <a:spcPts val="0"/>
              </a:spcBef>
              <a:spcAft>
                <a:spcPts val="0"/>
              </a:spcAft>
              <a:buSzPts val="1800"/>
              <a:buChar char="●"/>
            </a:pPr>
            <a:r>
              <a:rPr lang="en"/>
              <a:t>Graph construction: Execute compositions of operations with Sessions</a:t>
            </a:r>
            <a:endParaRPr/>
          </a:p>
          <a:p>
            <a:pPr indent="-342900" lvl="0" marL="457200" rtl="0" algn="l">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Collection of Operations</a:t>
            </a:r>
            <a:endParaRPr/>
          </a:p>
          <a:p>
            <a:pPr indent="0" lvl="0" marL="0" rtl="0" algn="l">
              <a:spcBef>
                <a:spcPts val="0"/>
              </a:spcBef>
              <a:spcAft>
                <a:spcPts val="0"/>
              </a:spcAft>
              <a:buNone/>
            </a:pPr>
            <a:r>
              <a:t/>
            </a:r>
            <a:endParaRPr/>
          </a:p>
        </p:txBody>
      </p:sp>
      <p:sp>
        <p:nvSpPr>
          <p:cNvPr id="366" name="Google Shape;366;p69"/>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TF API works regardless of whether eager execution is enabled.</a:t>
            </a:r>
            <a:endParaRPr/>
          </a:p>
          <a:p>
            <a:pPr indent="-342900" lvl="0" marL="457200" rtl="0" algn="l">
              <a:spcBef>
                <a:spcPts val="1600"/>
              </a:spcBef>
              <a:spcAft>
                <a:spcPts val="0"/>
              </a:spcAft>
              <a:buSzPts val="1800"/>
              <a:buChar char="●"/>
            </a:pPr>
            <a:r>
              <a:rPr lang="en"/>
              <a:t>But, w</a:t>
            </a:r>
            <a:r>
              <a:rPr lang="en"/>
              <a:t>hen eager execution is enabled  …</a:t>
            </a:r>
            <a:endParaRPr/>
          </a:p>
          <a:p>
            <a:pPr indent="-317500" lvl="1" marL="914400" rtl="0" algn="l">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lgn="l">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gn="l">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lgn="l">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70"/>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Google Shape;372;p70"/>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Imperative to declarative and back</a:t>
            </a:r>
            <a:endParaRPr/>
          </a:p>
          <a:p>
            <a:pPr indent="0" lvl="0" marL="0" rtl="0" algn="l">
              <a:spcBef>
                <a:spcPts val="0"/>
              </a:spcBef>
              <a:spcAft>
                <a:spcPts val="0"/>
              </a:spcAft>
              <a:buNone/>
            </a:pPr>
            <a:r>
              <a:t/>
            </a:r>
            <a:endParaRPr/>
          </a:p>
        </p:txBody>
      </p:sp>
      <p:sp>
        <p:nvSpPr>
          <p:cNvPr id="378" name="Google Shape;37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lgn="l">
              <a:spcBef>
                <a:spcPts val="1600"/>
              </a:spcBef>
              <a:spcAft>
                <a:spcPts val="0"/>
              </a:spcAft>
              <a:buNone/>
            </a:pPr>
            <a:r>
              <a:t/>
            </a:r>
            <a:endParaRPr sz="600"/>
          </a:p>
          <a:p>
            <a:pPr indent="-355600" lvl="0" marL="457200" rtl="0" algn="l">
              <a:spcBef>
                <a:spcPts val="0"/>
              </a:spcBef>
              <a:spcAft>
                <a:spcPts val="0"/>
              </a:spcAft>
              <a:buClr>
                <a:schemeClr val="dk2"/>
              </a:buClr>
              <a:buSzPts val="2000"/>
              <a:buFont typeface="Georgia"/>
              <a:buChar char="●"/>
            </a:pPr>
            <a:r>
              <a:rPr b="1" lang="en" sz="2000"/>
              <a:t>Checkpoints are compatible</a:t>
            </a:r>
            <a:endParaRPr b="1" sz="2000"/>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lgn="l">
              <a:spcBef>
                <a:spcPts val="1600"/>
              </a:spcBef>
              <a:spcAft>
                <a:spcPts val="0"/>
              </a:spcAft>
              <a:buNone/>
            </a:pPr>
            <a:r>
              <a:t/>
            </a:r>
            <a:endParaRPr sz="600"/>
          </a:p>
          <a:p>
            <a:pPr indent="-355600" lvl="0" marL="457200" rtl="0" algn="l">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@tfe.function: </a:t>
            </a:r>
            <a:r>
              <a:rPr lang="en" sz="1800">
                <a:latin typeface="Georgia"/>
                <a:ea typeface="Georgia"/>
                <a:cs typeface="Georgia"/>
                <a:sym typeface="Georgia"/>
              </a:rPr>
              <a:t>"Compile" computation into graphs</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72"/>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eager if you're ...</a:t>
            </a:r>
            <a:endParaRPr/>
          </a:p>
          <a:p>
            <a:pPr indent="0" lvl="0" marL="0" rtl="0" algn="l">
              <a:spcBef>
                <a:spcPts val="0"/>
              </a:spcBef>
              <a:spcAft>
                <a:spcPts val="0"/>
              </a:spcAft>
              <a:buNone/>
            </a:pPr>
            <a:r>
              <a:t/>
            </a:r>
            <a:endParaRPr/>
          </a:p>
        </p:txBody>
      </p:sp>
      <p:sp>
        <p:nvSpPr>
          <p:cNvPr id="389" name="Google Shape;389;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 researcher and want a flexible framework</a:t>
            </a:r>
            <a:endParaRPr b="1" sz="2000"/>
          </a:p>
          <a:p>
            <a:pPr indent="-355600" lvl="1" marL="914400" rtl="0" algn="l">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lgn="l">
              <a:spcBef>
                <a:spcPts val="0"/>
              </a:spcBef>
              <a:spcAft>
                <a:spcPts val="0"/>
              </a:spcAft>
              <a:buSzPts val="2000"/>
              <a:buChar char="●"/>
            </a:pPr>
            <a:r>
              <a:rPr b="1" lang="en" sz="2000"/>
              <a:t>developing a new model</a:t>
            </a:r>
            <a:endParaRPr b="1" sz="2000"/>
          </a:p>
          <a:p>
            <a:pPr indent="-342900" lvl="1" marL="914400" rtl="0" algn="l">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lgn="l">
              <a:spcBef>
                <a:spcPts val="0"/>
              </a:spcBef>
              <a:spcAft>
                <a:spcPts val="0"/>
              </a:spcAft>
              <a:buClr>
                <a:schemeClr val="dk2"/>
              </a:buClr>
              <a:buSzPts val="2000"/>
              <a:buFont typeface="Georgia"/>
              <a:buChar char="●"/>
            </a:pPr>
            <a:r>
              <a:rPr b="1" lang="en" sz="2000"/>
              <a:t>new to TensorFlow</a:t>
            </a:r>
            <a:endParaRPr b="1" sz="2000"/>
          </a:p>
          <a:p>
            <a:pPr indent="-342900" lvl="1" marL="914400" rtl="0" algn="l">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sz="1800">
              <a:latin typeface="Georgia"/>
              <a:ea typeface="Georgia"/>
              <a:cs typeface="Georgia"/>
              <a:sym typeface="Georgia"/>
            </a:endParaRPr>
          </a:p>
          <a:p>
            <a:pPr indent="0" lvl="0" marL="0" rtl="0" algn="l">
              <a:spcBef>
                <a:spcPts val="1600"/>
              </a:spcBef>
              <a:spcAft>
                <a:spcPts val="0"/>
              </a:spcAft>
              <a:buNone/>
            </a:pPr>
            <a:r>
              <a:rPr lang="en"/>
              <a:t>Note: </a:t>
            </a:r>
            <a:r>
              <a:rPr lang="en" u="sng">
                <a:solidFill>
                  <a:schemeClr val="hlink"/>
                </a:solidFill>
                <a:hlinkClick r:id="rId3"/>
              </a:rPr>
              <a:t>In TF 2.0</a:t>
            </a:r>
            <a:r>
              <a:rPr lang="en"/>
              <a:t>, eager execution will be enabled by default.</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a:t>
            </a:r>
            <a:endParaRPr/>
          </a:p>
        </p:txBody>
      </p:sp>
      <p:sp>
        <p:nvSpPr>
          <p:cNvPr id="395" name="Google Shape;395;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lgn="l">
              <a:spcBef>
                <a:spcPts val="0"/>
              </a:spcBef>
              <a:spcAft>
                <a:spcPts val="0"/>
              </a:spcAft>
              <a:buSzPts val="1800"/>
              <a:buChar char="●"/>
            </a:pPr>
            <a:r>
              <a:rPr lang="en"/>
              <a:t>Single GPU, ResNet benchmark performance comparable to graphs</a:t>
            </a:r>
            <a:endParaRPr/>
          </a:p>
          <a:p>
            <a:pPr indent="-342900" lvl="0" marL="457200" rtl="0" algn="l">
              <a:spcBef>
                <a:spcPts val="0"/>
              </a:spcBef>
              <a:spcAft>
                <a:spcPts val="0"/>
              </a:spcAft>
              <a:buSzPts val="1800"/>
              <a:buChar char="●"/>
            </a:pPr>
            <a:r>
              <a:rPr lang="en"/>
              <a:t>Under active development</a:t>
            </a:r>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a:t>
            </a:r>
            <a:r>
              <a:rPr lang="en"/>
              <a:t> </a:t>
            </a:r>
            <a:endParaRPr/>
          </a:p>
          <a:p>
            <a:pPr indent="0" lvl="0" marL="0" rtl="0" algn="l">
              <a:spcBef>
                <a:spcPts val="0"/>
              </a:spcBef>
              <a:spcAft>
                <a:spcPts val="0"/>
              </a:spcAft>
              <a:buNone/>
            </a:pPr>
            <a:r>
              <a:t/>
            </a:r>
            <a:endParaRPr/>
          </a:p>
        </p:txBody>
      </p:sp>
      <p:sp>
        <p:nvSpPr>
          <p:cNvPr id="401" name="Google Shape;40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lgn="l">
              <a:spcBef>
                <a:spcPts val="0"/>
              </a:spcBef>
              <a:spcAft>
                <a:spcPts val="0"/>
              </a:spcAft>
              <a:buSzPts val="1800"/>
              <a:buChar char="●"/>
            </a:pPr>
            <a:r>
              <a:rPr lang="en"/>
              <a:t>High-level, Keras-like APIs for constructing models</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Checkpointing variables</a:t>
            </a:r>
            <a:endParaRPr/>
          </a:p>
          <a:p>
            <a:pPr indent="-342900" lvl="0" marL="457200" rtl="0" algn="l">
              <a:spcBef>
                <a:spcPts val="0"/>
              </a:spcBef>
              <a:spcAft>
                <a:spcPts val="0"/>
              </a:spcAft>
              <a:buSzPts val="1800"/>
              <a:buChar char="●"/>
            </a:pPr>
            <a:r>
              <a:rPr lang="en"/>
              <a:t>Summaries and tensorboard</a:t>
            </a:r>
            <a:endParaRPr/>
          </a:p>
          <a:p>
            <a:pPr indent="-342900" lvl="0" marL="457200" rtl="0" algn="l">
              <a:spcBef>
                <a:spcPts val="0"/>
              </a:spcBef>
              <a:spcAft>
                <a:spcPts val="0"/>
              </a:spcAft>
              <a:buSzPts val="1800"/>
              <a:buChar char="●"/>
            </a:pPr>
            <a:r>
              <a:rPr lang="en"/>
              <a:t>Custom gradients for numerical stability</a:t>
            </a:r>
            <a:endParaRPr/>
          </a:p>
          <a:p>
            <a:pPr indent="-342900" lvl="0" marL="457200" rtl="0" algn="l">
              <a:spcBef>
                <a:spcPts val="0"/>
              </a:spcBef>
              <a:spcAft>
                <a:spcPts val="0"/>
              </a:spcAft>
              <a:buSzPts val="1800"/>
              <a:buChar char="●"/>
            </a:pPr>
            <a:r>
              <a:rPr lang="en"/>
              <a:t>Using GPUs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Google Shape;16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457200" lvl="0" marL="2743200" rtl="0" algn="l">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Google Shape;16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40"/>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a:p>
            <a:pPr indent="0" lvl="0" marL="0" rtl="0" algn="l">
              <a:spcBef>
                <a:spcPts val="0"/>
              </a:spcBef>
              <a:spcAft>
                <a:spcPts val="0"/>
              </a:spcAft>
              <a:buNone/>
            </a:pPr>
            <a:r>
              <a:t/>
            </a:r>
            <a:endParaRPr/>
          </a:p>
        </p:txBody>
      </p:sp>
      <p:sp>
        <p:nvSpPr>
          <p:cNvPr id="407" name="Google Shape;407;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solidFill>
                  <a:schemeClr val="hlink"/>
                </a:solidFill>
                <a:hlinkClick r:id="rId3"/>
              </a:rPr>
              <a:t>Paper</a:t>
            </a:r>
            <a:endParaRPr/>
          </a:p>
          <a:p>
            <a:pPr indent="-355600" lvl="0" marL="457200" rtl="0" algn="l">
              <a:spcBef>
                <a:spcPts val="0"/>
              </a:spcBef>
              <a:spcAft>
                <a:spcPts val="0"/>
              </a:spcAft>
              <a:buSzPts val="2000"/>
              <a:buChar char="●"/>
            </a:pPr>
            <a:r>
              <a:rPr lang="en" sz="2000" u="sng">
                <a:solidFill>
                  <a:schemeClr val="accent5"/>
                </a:solidFill>
                <a:hlinkClick r:id="rId4"/>
              </a:rPr>
              <a:t>Research blog post</a:t>
            </a:r>
            <a:endParaRPr/>
          </a:p>
          <a:p>
            <a:pPr indent="-355600" lvl="0" marL="457200" rtl="0" algn="l">
              <a:spcBef>
                <a:spcPts val="0"/>
              </a:spcBef>
              <a:spcAft>
                <a:spcPts val="0"/>
              </a:spcAft>
              <a:buSzPts val="2000"/>
              <a:buChar char="●"/>
            </a:pPr>
            <a:r>
              <a:rPr lang="en" sz="2000" u="sng">
                <a:solidFill>
                  <a:schemeClr val="accent5"/>
                </a:solidFill>
                <a:hlinkClick r:id="rId5"/>
              </a:rPr>
              <a:t>README</a:t>
            </a:r>
            <a:endParaRPr/>
          </a:p>
          <a:p>
            <a:pPr indent="-355600" lvl="0" marL="457200" rtl="0" algn="l">
              <a:spcBef>
                <a:spcPts val="0"/>
              </a:spcBef>
              <a:spcAft>
                <a:spcPts val="0"/>
              </a:spcAft>
              <a:buSzPts val="2000"/>
              <a:buChar char="●"/>
            </a:pPr>
            <a:r>
              <a:rPr lang="en" sz="2000" u="sng">
                <a:solidFill>
                  <a:schemeClr val="accent5"/>
                </a:solidFill>
                <a:hlinkClick r:id="rId6"/>
              </a:rPr>
              <a:t>User guide</a:t>
            </a:r>
            <a:endParaRPr/>
          </a:p>
          <a:p>
            <a:pPr indent="-355600" lvl="0" marL="457200" rtl="0" algn="l">
              <a:spcBef>
                <a:spcPts val="0"/>
              </a:spcBef>
              <a:spcAft>
                <a:spcPts val="0"/>
              </a:spcAft>
              <a:buSzPts val="2000"/>
              <a:buChar char="●"/>
            </a:pPr>
            <a:r>
              <a:rPr lang="en" sz="2000" u="sng">
                <a:solidFill>
                  <a:schemeClr val="accent5"/>
                </a:solidFill>
                <a:hlinkClick r:id="rId7"/>
              </a:rPr>
              <a:t>Idiomatic model examples </a:t>
            </a:r>
            <a:endParaRPr/>
          </a:p>
          <a:p>
            <a:pPr indent="-355600" lvl="0" marL="457200" rtl="0" algn="l">
              <a:spcBef>
                <a:spcPts val="0"/>
              </a:spcBef>
              <a:spcAft>
                <a:spcPts val="0"/>
              </a:spcAft>
              <a:buSzPts val="2000"/>
              <a:buChar char="●"/>
            </a:pPr>
            <a:r>
              <a:rPr lang="en" sz="2000" u="sng">
                <a:solidFill>
                  <a:schemeClr val="accent5"/>
                </a:solidFill>
                <a:hlinkClick r:id="rId8"/>
              </a:rPr>
              <a:t>Survey paper on autodiff for machine learning</a:t>
            </a:r>
            <a:endParaRPr/>
          </a:p>
          <a:p>
            <a:pPr indent="-355600" lvl="0" marL="457200" rtl="0" algn="l">
              <a:spcBef>
                <a:spcPts val="0"/>
              </a:spcBef>
              <a:spcAft>
                <a:spcPts val="0"/>
              </a:spcAft>
              <a:buSzPts val="2000"/>
              <a:buChar char="●"/>
            </a:pPr>
            <a:r>
              <a:rPr lang="en" sz="2000" u="sng">
                <a:solidFill>
                  <a:schemeClr val="accent5"/>
                </a:solidFill>
                <a:hlinkClick r:id="rId9"/>
              </a:rPr>
              <a:t>Github issues page</a:t>
            </a:r>
            <a:endParaRPr sz="2000">
              <a:solidFill>
                <a:schemeClr val="lt1"/>
              </a:solidFill>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t>Feedback: </a:t>
            </a:r>
            <a:r>
              <a:rPr lang="en" u="sng">
                <a:solidFill>
                  <a:schemeClr val="accent5"/>
                </a:solidFill>
                <a:hlinkClick r:id="rId10"/>
              </a:rPr>
              <a:t>akshayka@cs.stanford.edu</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7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Google Shape;413;p77"/>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Google Shape;414;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Google Shape;171;p4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Google Shape;172;p41"/>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Google Shape;173;p41"/>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lgn="l">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42"/>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Google Shape;180;p42"/>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Google Shape;181;p42"/>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Google Shape;18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Optimizable</a:t>
            </a:r>
            <a:endParaRPr b="1"/>
          </a:p>
          <a:p>
            <a:pPr indent="-342900" lvl="0" marL="457200" rtl="0" algn="l">
              <a:spcBef>
                <a:spcPts val="0"/>
              </a:spcBef>
              <a:spcAft>
                <a:spcPts val="0"/>
              </a:spcAft>
              <a:buSzPts val="1800"/>
              <a:buChar char="●"/>
            </a:pPr>
            <a:r>
              <a:rPr lang="en"/>
              <a:t>automatic buffer reuse</a:t>
            </a:r>
            <a:endParaRPr/>
          </a:p>
          <a:p>
            <a:pPr indent="-342900" lvl="0" marL="457200" rtl="0" algn="l">
              <a:spcBef>
                <a:spcPts val="0"/>
              </a:spcBef>
              <a:spcAft>
                <a:spcPts val="0"/>
              </a:spcAft>
              <a:buSzPts val="1800"/>
              <a:buChar char="●"/>
            </a:pPr>
            <a:r>
              <a:rPr lang="en"/>
              <a:t>constant folding</a:t>
            </a:r>
            <a:endParaRPr/>
          </a:p>
          <a:p>
            <a:pPr indent="-342900" lvl="0" marL="457200" rtl="0" algn="l">
              <a:spcBef>
                <a:spcPts val="0"/>
              </a:spcBef>
              <a:spcAft>
                <a:spcPts val="0"/>
              </a:spcAft>
              <a:buSzPts val="1800"/>
              <a:buChar char="●"/>
            </a:pPr>
            <a:r>
              <a:rPr lang="en"/>
              <a:t>inter-op parallelism</a:t>
            </a:r>
            <a:endParaRPr/>
          </a:p>
          <a:p>
            <a:pPr indent="-342900" lvl="0" marL="457200" rtl="0" algn="l">
              <a:spcBef>
                <a:spcPts val="0"/>
              </a:spcBef>
              <a:spcAft>
                <a:spcPts val="0"/>
              </a:spcAft>
              <a:buSzPts val="1800"/>
              <a:buChar char="●"/>
            </a:pPr>
            <a:r>
              <a:rPr lang="en"/>
              <a:t>automatic trade-off between compute and memory</a:t>
            </a:r>
            <a:endParaRPr/>
          </a:p>
          <a:p>
            <a:pPr indent="0" lvl="0" marL="0" rtl="0" algn="l">
              <a:spcBef>
                <a:spcPts val="1600"/>
              </a:spcBef>
              <a:spcAft>
                <a:spcPts val="0"/>
              </a:spcAft>
              <a:buNone/>
            </a:pPr>
            <a:r>
              <a:rPr b="1" lang="en"/>
              <a:t>Deployable</a:t>
            </a:r>
            <a:endParaRPr b="1"/>
          </a:p>
          <a:p>
            <a:pPr indent="-342900" lvl="0" marL="457200" rtl="0" algn="l">
              <a:spcBef>
                <a:spcPts val="0"/>
              </a:spcBef>
              <a:spcAft>
                <a:spcPts val="0"/>
              </a:spcAft>
              <a:buSzPts val="1800"/>
              <a:buChar char="●"/>
            </a:pPr>
            <a:r>
              <a:rPr lang="en"/>
              <a:t>the Graph is an intermediate representation for models</a:t>
            </a:r>
            <a:endParaRPr/>
          </a:p>
          <a:p>
            <a:pPr indent="0" lvl="0" marL="0" rtl="0" algn="l">
              <a:spcBef>
                <a:spcPts val="1600"/>
              </a:spcBef>
              <a:spcAft>
                <a:spcPts val="0"/>
              </a:spcAft>
              <a:buNone/>
            </a:pPr>
            <a:r>
              <a:rPr b="1" lang="en"/>
              <a:t>Rewritable</a:t>
            </a:r>
            <a:endParaRPr b="1"/>
          </a:p>
          <a:p>
            <a:pPr indent="-342900" lvl="0" marL="457200" rtl="0" algn="l">
              <a:spcBef>
                <a:spcPts val="0"/>
              </a:spcBef>
              <a:spcAft>
                <a:spcPts val="0"/>
              </a:spcAft>
              <a:buSzPts val="1800"/>
              <a:buChar char="●"/>
            </a:pPr>
            <a:r>
              <a:rPr lang="en"/>
              <a:t>experiment with automatic device placement or quantization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Google Shape;19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Difficult to debug</a:t>
            </a:r>
            <a:endParaRPr b="1"/>
          </a:p>
          <a:p>
            <a:pPr indent="-342900" lvl="0" marL="457200" rtl="0" algn="l">
              <a:spcBef>
                <a:spcPts val="0"/>
              </a:spcBef>
              <a:spcAft>
                <a:spcPts val="0"/>
              </a:spcAft>
              <a:buSzPts val="1800"/>
              <a:buChar char="●"/>
            </a:pPr>
            <a:r>
              <a:rPr lang="en"/>
              <a:t>errors are reported long after graph construction</a:t>
            </a:r>
            <a:endParaRPr/>
          </a:p>
          <a:p>
            <a:pPr indent="-342900" lvl="0" marL="457200" rtl="0" algn="l">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lgn="l">
              <a:spcBef>
                <a:spcPts val="1600"/>
              </a:spcBef>
              <a:spcAft>
                <a:spcPts val="0"/>
              </a:spcAft>
              <a:buNone/>
            </a:pPr>
            <a:r>
              <a:rPr b="1" lang="en"/>
              <a:t>Un-Pythonic</a:t>
            </a:r>
            <a:endParaRPr b="1"/>
          </a:p>
          <a:p>
            <a:pPr indent="-342900" lvl="0" marL="457200" rtl="0" algn="l">
              <a:spcBef>
                <a:spcPts val="0"/>
              </a:spcBef>
              <a:spcAft>
                <a:spcPts val="0"/>
              </a:spcAft>
              <a:buSzPts val="1800"/>
              <a:buChar char="●"/>
            </a:pPr>
            <a:r>
              <a:rPr lang="en"/>
              <a:t>writing a TensorFlow program is an exercise in metaprogramming</a:t>
            </a:r>
            <a:endParaRPr/>
          </a:p>
          <a:p>
            <a:pPr indent="-342900" lvl="0" marL="457200" rtl="0" algn="l">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lgn="l">
              <a:spcBef>
                <a:spcPts val="0"/>
              </a:spcBef>
              <a:spcAft>
                <a:spcPts val="0"/>
              </a:spcAft>
              <a:buSzPts val="1800"/>
              <a:buChar char="●"/>
            </a:pPr>
            <a:r>
              <a:rPr lang="en"/>
              <a:t>can't easily mix graph construction with custom data structures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45"/>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