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8" r:id="rId4"/>
    <p:sldId id="264" r:id="rId5"/>
    <p:sldId id="27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8E83-3372-4EEB-8EDF-7847D39489B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2A56-5BF1-433C-B0E1-BBF58CC7C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A56-5BF1-433C-B0E1-BBF58CC7C0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2A56-5BF1-433C-B0E1-BBF58CC7C0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2958-755E-4EF4-B1AD-BABF758F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A9AB3-C132-450F-B9E6-85EDD06E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AC9D0-9E32-4EDA-AD39-D39A2BB0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A0B7-3D1E-4D67-BBC2-18CE1B3FF93B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A8285-6B64-4F36-99AD-39F2C295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77036-0EDB-45A6-97D0-194641E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8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F63C-72E6-480B-853C-3BE9963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A68E9-03DE-4FDC-9D4C-3AD7C0E1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C0DAB-3DA9-48A7-BC05-E51419C3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C334-EAAF-4632-AE7D-8D03B164246D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D9AE9-7DA3-49DF-8B00-C26B9088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8243E-0C46-4C45-8268-7222646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8A446-BFF2-4EB7-A289-923498399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74E59-F71C-463C-A0E9-2B3FC3EC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6FA15-A250-4510-B3C4-7CEFF344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9A8B-F076-4286-A5A8-C6DBFF4E820E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33968-98B1-4B8B-B67F-57F7A737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017D-1CAA-41C0-96A0-DF8E1F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6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3CF79-4B4B-4648-8AF6-08190D72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9E088-90D3-4048-9534-282C1BAF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A3270-1D6C-4CC9-B15F-87876486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023-8807-4CB7-BA02-3924E1495CC0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AAD50-966C-48F6-B89B-9D32A0C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FBFAA-306B-4BFD-8C30-960396E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5931-6A3F-41C1-B029-38649323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9D182-5EE7-4460-B258-DF6A43E3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DF7D-ADB3-49DA-8DA0-E47C7734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4D3A-9753-4ADD-95C9-9B53BFAC1436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147D7-02F2-4EBC-AC6C-90040852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C0F38-D5BA-4E69-A6C8-88E28B0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0BAB4-4DF8-4EB1-B6E5-31235A2A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10EC9-E790-462C-B1BD-7807060A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49F42-CED8-46F1-AAC4-6A41F90F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BF0-124B-43D3-9326-A2432536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B83-9A00-418A-A864-CF0AF4F72E7A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18B58-D217-42B1-B685-F660F902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A78A0-1F87-4B09-AF49-E46FAD17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76CF-214E-42B0-9474-ED31CC62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ACB55-1F58-462A-914B-4B7CF2AC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7A4EA-F537-4CFE-B919-0C78745F4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AFF14-0BC4-4931-BFCD-40C75FB4D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E0146-D8FB-409E-9636-04BAE255C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2DE5F-EEEC-4D6F-94DF-A318D90C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A7CC-E1C3-4347-A2C8-FA64870F27CE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8145E-EDD2-4BB6-B50A-FCE5EB34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FAB27-5DD6-4499-96D1-561F85D3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4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877E-B16D-4F22-950C-52C60B34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8EC35-307A-42EC-B55B-4D31301C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FFEF-09CE-48E7-8F5F-CE896F8F1EFA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96F07-10AA-4B92-957C-2CF90D0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6403F-673C-4525-A42A-FBBB44CA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5A4413-C7C4-408A-99C7-328C5D5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5023-4EF5-4980-9CF4-84BDBE2BCCC4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038888-D199-49DB-BB53-77357DC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2F54-BC4B-4EBD-A100-4E193EF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BFFDF-6A40-4913-BFFA-44CDB846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2D264-DC2A-4F22-AF6A-436DCD66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250C3-28AA-4099-BE91-E82F3D05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92C4D-773E-4FE8-9386-4E3B5B53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3B1A-3F52-4B5E-A0E0-E393B1052CA1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93D38-7CC0-4478-8ECD-73F571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4977F-1CEF-4E7E-8777-8B3C1271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31328-84D4-4D27-A42B-0A563FDC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C1F64-5592-4368-B748-1E6D6AE67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2F18E-858A-4917-AA36-A58380B1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83B26-776F-4BD5-A178-EAFEE907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D7B-5980-419D-9ECC-E7C077970FF5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78C53-58EB-47B8-ACBE-A0608EE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10BFC-472A-4960-9822-D5E6529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FCD20D-AB61-499D-8CA0-510E9BC5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4F73E-00D2-44A0-B5A4-93D0F2EB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480FA-75F5-4D8B-B05F-40A3E8049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6763-8DDA-4277-AA4D-D29E5D6F8BF6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AE8E6-8430-40D2-AF53-C4FF560B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D2AF6-AA67-44EA-9253-B3398D50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EDF-BCAB-45B4-85A4-93D94EC9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2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EBA3-91A1-4CFA-A600-4A9867CDA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CTP</a:t>
            </a:r>
            <a:r>
              <a:rPr lang="zh-CN" altLang="en-US" b="1" dirty="0"/>
              <a:t>的自动化分析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C9F58-58EC-4C5D-896A-3FE739213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崔晏菲</a:t>
            </a:r>
            <a:endParaRPr lang="en-US" altLang="zh-CN" dirty="0"/>
          </a:p>
          <a:p>
            <a:r>
              <a:rPr lang="en-US" altLang="zh-CN" dirty="0"/>
              <a:t>2022.01.09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CC0B0-6E48-4B7B-9135-F1C87456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C6EF-FD00-4EA3-BD80-95E9D8BE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0D6CB-19E0-4BD7-93C5-794777E6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5586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dirty="0"/>
              <a:t>总的目的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1000"/>
              </a:spcAft>
            </a:pPr>
            <a:r>
              <a:rPr lang="zh-CN" altLang="en-US" dirty="0"/>
              <a:t>为了解决冠心病、心肌缺血、心绞痛等疾病，做更好的诊断和预防</a:t>
            </a:r>
            <a:r>
              <a:rPr lang="en-US" altLang="zh-CN" dirty="0"/>
              <a:t>,</a:t>
            </a:r>
            <a:r>
              <a:rPr lang="zh-CN" altLang="en-US" dirty="0"/>
              <a:t>需要了解到心肌的缺血情况。</a:t>
            </a:r>
          </a:p>
          <a:p>
            <a:pPr lvl="1">
              <a:lnSpc>
                <a:spcPct val="150000"/>
              </a:lnSpc>
              <a:spcAft>
                <a:spcPts val="1000"/>
              </a:spcAft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A54A-649E-4F43-AB2E-C8BA040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760D-B5ED-4C13-A685-C9BC8848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96B0-5CE3-4937-A7A4-A9F94969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altLang="zh-CN" dirty="0"/>
              <a:t>CTP</a:t>
            </a:r>
            <a:r>
              <a:rPr lang="zh-CN" altLang="en-US" dirty="0"/>
              <a:t>用来作什么？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1000"/>
              </a:spcAft>
            </a:pPr>
            <a:r>
              <a:rPr lang="zh-CN" altLang="en-US" dirty="0"/>
              <a:t>获得心肌血流图像，评估心肌血流情况（是否缺血）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1000"/>
              </a:spcAft>
            </a:pPr>
            <a:r>
              <a:rPr lang="zh-CN" altLang="en-US" dirty="0"/>
              <a:t>显像剂：</a:t>
            </a:r>
            <a:endParaRPr lang="en-US" altLang="zh-CN" dirty="0"/>
          </a:p>
          <a:p>
            <a:pPr lvl="2">
              <a:lnSpc>
                <a:spcPct val="150000"/>
              </a:lnSpc>
              <a:spcAft>
                <a:spcPts val="1000"/>
              </a:spcAft>
            </a:pPr>
            <a:r>
              <a:rPr lang="en-US" altLang="zh-CN" dirty="0"/>
              <a:t>99mTc-MIBI</a:t>
            </a:r>
            <a:r>
              <a:rPr lang="zh-CN" altLang="en-US" dirty="0"/>
              <a:t>（锝</a:t>
            </a:r>
            <a:r>
              <a:rPr lang="en-US" altLang="zh-CN" dirty="0"/>
              <a:t>99-MIBI</a:t>
            </a:r>
            <a:r>
              <a:rPr lang="zh-CN" altLang="en-US" dirty="0"/>
              <a:t>），心肌吸收正相关</a:t>
            </a:r>
            <a:endParaRPr lang="en-US" altLang="zh-CN" dirty="0"/>
          </a:p>
          <a:p>
            <a:pPr lvl="2">
              <a:lnSpc>
                <a:spcPct val="120000"/>
              </a:lnSpc>
              <a:spcAft>
                <a:spcPts val="1000"/>
              </a:spcAft>
            </a:pPr>
            <a:r>
              <a:rPr lang="en-US" altLang="zh-CN" dirty="0"/>
              <a:t>O15</a:t>
            </a:r>
            <a:r>
              <a:rPr lang="zh-CN" altLang="en-US" dirty="0"/>
              <a:t>标记的水，心肌吸收是线性正相关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</a:pPr>
            <a:r>
              <a:rPr lang="zh-CN" altLang="en-US" dirty="0"/>
              <a:t>在连续</a:t>
            </a:r>
            <a:r>
              <a:rPr lang="en-US" altLang="zh-CN" dirty="0"/>
              <a:t>CT</a:t>
            </a:r>
            <a:r>
              <a:rPr lang="zh-CN" altLang="en-US" dirty="0"/>
              <a:t>成像的基础上，测量造影剂进入心肌的流量，计算心肌灌注的绝对值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CCFC2-B4B9-4139-8BE8-FE9D7FA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心肌的分割：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目的：根据连续的造影图像，先分割出整块心肌，再判断心肌是从附近的哪个血管吸收血液的，并据此分割心肌图像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目前方法：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多为</a:t>
            </a:r>
            <a:r>
              <a:rPr lang="zh-CN" altLang="en-US" b="1" dirty="0"/>
              <a:t>人工分割</a:t>
            </a:r>
            <a:endParaRPr lang="en-US" altLang="zh-CN" b="1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也有一些图像分割算法，但是分割精度与鲁棒性不足。并且仍为</a:t>
            </a:r>
            <a:r>
              <a:rPr lang="zh-CN" altLang="en-US" b="1" dirty="0"/>
              <a:t>半自动</a:t>
            </a:r>
            <a:r>
              <a:rPr lang="zh-CN" altLang="en-US" dirty="0"/>
              <a:t>的分割算法，需要人工参与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导致分割结果不稳定，难以统一标准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需要自动化的心肌分割和冠脉匹配算法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1CE51-1268-4B5D-8189-0653C2E9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心肌的分割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目前方法：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MCP</a:t>
            </a:r>
            <a:r>
              <a:rPr lang="zh-CN" altLang="en-US" dirty="0"/>
              <a:t>：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，动态规划算法。以冠脉的</a:t>
            </a:r>
            <a:r>
              <a:rPr lang="zh-CN" altLang="en-US" b="1" dirty="0"/>
              <a:t>中线</a:t>
            </a:r>
            <a:r>
              <a:rPr lang="zh-CN" altLang="en-US" dirty="0"/>
              <a:t>为准，精确、特异地分割出</a:t>
            </a:r>
            <a:r>
              <a:rPr lang="en-US" altLang="zh-CN" dirty="0"/>
              <a:t>LAD</a:t>
            </a:r>
            <a:r>
              <a:rPr lang="zh-CN" altLang="en-US" dirty="0"/>
              <a:t>和</a:t>
            </a:r>
            <a:r>
              <a:rPr lang="en-US" altLang="zh-CN" dirty="0"/>
              <a:t>RCA</a:t>
            </a:r>
            <a:r>
              <a:rPr lang="zh-CN" altLang="en-US" dirty="0"/>
              <a:t>。将心肌先分成小块体素，再离散地使用</a:t>
            </a:r>
            <a:r>
              <a:rPr lang="en-US" altLang="zh-CN" dirty="0"/>
              <a:t>Fast Marching</a:t>
            </a:r>
            <a:r>
              <a:rPr lang="zh-CN" altLang="en-US" dirty="0"/>
              <a:t>即可。但是</a:t>
            </a:r>
            <a:r>
              <a:rPr lang="en-US" altLang="zh-CN" dirty="0"/>
              <a:t>LAD</a:t>
            </a:r>
            <a:r>
              <a:rPr lang="zh-CN" altLang="en-US" dirty="0"/>
              <a:t>、</a:t>
            </a:r>
            <a:r>
              <a:rPr lang="en-US" altLang="zh-CN" dirty="0" err="1"/>
              <a:t>LCx</a:t>
            </a:r>
            <a:r>
              <a:rPr lang="zh-CN" altLang="en-US" dirty="0"/>
              <a:t>和</a:t>
            </a:r>
            <a:r>
              <a:rPr lang="en-US" altLang="zh-CN" dirty="0"/>
              <a:t>RCA</a:t>
            </a:r>
            <a:r>
              <a:rPr lang="zh-CN" altLang="en-US" dirty="0"/>
              <a:t>的中心线需要医生手动提取</a:t>
            </a:r>
            <a:r>
              <a:rPr lang="en-US" altLang="zh-CN" dirty="0"/>
              <a:t>[4]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237ACB-BC25-47D0-A64D-CC8CBFF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0" y="3478458"/>
            <a:ext cx="5492160" cy="28778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6044E11-DE33-4174-A9EE-B4398786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5" y="3594816"/>
            <a:ext cx="4582994" cy="26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E7B2F-B425-46FE-8DB0-91B91887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148AE3-FF9C-486F-978B-0674435B1977}"/>
              </a:ext>
            </a:extLst>
          </p:cNvPr>
          <p:cNvSpPr/>
          <p:nvPr/>
        </p:nvSpPr>
        <p:spPr>
          <a:xfrm>
            <a:off x="835320" y="3478458"/>
            <a:ext cx="4855266" cy="28334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7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67412FA-95FC-4017-86B7-6458C6154A10}"/>
              </a:ext>
            </a:extLst>
          </p:cNvPr>
          <p:cNvSpPr/>
          <p:nvPr/>
        </p:nvSpPr>
        <p:spPr>
          <a:xfrm rot="16200000">
            <a:off x="986827" y="4585531"/>
            <a:ext cx="2370339" cy="4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Dicom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Dicom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Dicom</a:t>
            </a:r>
            <a:r>
              <a:rPr lang="zh-CN" altLang="en-US" dirty="0"/>
              <a:t>数据是医疗影像常见的数据结构，包含了病例、病人信息、日期、像素等全部内容。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D1DF61-C8A5-4D9B-85E9-FB4A7130BDF8}"/>
              </a:ext>
            </a:extLst>
          </p:cNvPr>
          <p:cNvSpPr/>
          <p:nvPr/>
        </p:nvSpPr>
        <p:spPr>
          <a:xfrm>
            <a:off x="2388093" y="3613212"/>
            <a:ext cx="1740024" cy="337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导言 </a:t>
            </a:r>
            <a:r>
              <a:rPr lang="en-US" altLang="zh-CN" dirty="0"/>
              <a:t>(128 byte)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C247C-A640-4E4D-906C-2304F850EE0A}"/>
              </a:ext>
            </a:extLst>
          </p:cNvPr>
          <p:cNvSpPr/>
          <p:nvPr/>
        </p:nvSpPr>
        <p:spPr>
          <a:xfrm>
            <a:off x="2388093" y="3962692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928BCC-A649-4810-8C12-6BCA5E49A0DA}"/>
              </a:ext>
            </a:extLst>
          </p:cNvPr>
          <p:cNvSpPr/>
          <p:nvPr/>
        </p:nvSpPr>
        <p:spPr>
          <a:xfrm>
            <a:off x="2388093" y="4300043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6CBC6-A08E-454C-B414-AD7165900E92}"/>
              </a:ext>
            </a:extLst>
          </p:cNvPr>
          <p:cNvSpPr/>
          <p:nvPr/>
        </p:nvSpPr>
        <p:spPr>
          <a:xfrm>
            <a:off x="2388093" y="4637394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B65E45-6C7C-464F-8AE2-A98E6509E3ED}"/>
              </a:ext>
            </a:extLst>
          </p:cNvPr>
          <p:cNvSpPr/>
          <p:nvPr/>
        </p:nvSpPr>
        <p:spPr>
          <a:xfrm>
            <a:off x="2388093" y="4974745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84F695-4796-4747-818A-D991D5384B22}"/>
              </a:ext>
            </a:extLst>
          </p:cNvPr>
          <p:cNvSpPr/>
          <p:nvPr/>
        </p:nvSpPr>
        <p:spPr>
          <a:xfrm>
            <a:off x="2388093" y="5312096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12739D-20FD-4C93-9DCC-44ACDDC10906}"/>
              </a:ext>
            </a:extLst>
          </p:cNvPr>
          <p:cNvSpPr/>
          <p:nvPr/>
        </p:nvSpPr>
        <p:spPr>
          <a:xfrm>
            <a:off x="2388093" y="5649447"/>
            <a:ext cx="1740024" cy="33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element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90901A-23C4-4D26-BB0C-A0F29CE59F50}"/>
              </a:ext>
            </a:extLst>
          </p:cNvPr>
          <p:cNvSpPr/>
          <p:nvPr/>
        </p:nvSpPr>
        <p:spPr>
          <a:xfrm>
            <a:off x="5885895" y="4128117"/>
            <a:ext cx="1376039" cy="337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 (2 byte)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89AA5-E0B3-4AA6-83B1-30693AAD96CC}"/>
              </a:ext>
            </a:extLst>
          </p:cNvPr>
          <p:cNvSpPr/>
          <p:nvPr/>
        </p:nvSpPr>
        <p:spPr>
          <a:xfrm>
            <a:off x="5885895" y="4477596"/>
            <a:ext cx="1376039" cy="337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 (2 byte)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270F-38B2-480C-A5B0-481147A67618}"/>
              </a:ext>
            </a:extLst>
          </p:cNvPr>
          <p:cNvSpPr txBox="1"/>
          <p:nvPr/>
        </p:nvSpPr>
        <p:spPr>
          <a:xfrm>
            <a:off x="7261934" y="4465468"/>
            <a:ext cx="35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Representation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（数据类型）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62FEE-C4C8-4108-9047-D14A4EBF5A38}"/>
              </a:ext>
            </a:extLst>
          </p:cNvPr>
          <p:cNvSpPr/>
          <p:nvPr/>
        </p:nvSpPr>
        <p:spPr>
          <a:xfrm>
            <a:off x="5885894" y="4814948"/>
            <a:ext cx="1376039" cy="3373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 (4 byte)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CA769D-7D7E-4C81-817C-7091B7E87826}"/>
              </a:ext>
            </a:extLst>
          </p:cNvPr>
          <p:cNvSpPr txBox="1"/>
          <p:nvPr/>
        </p:nvSpPr>
        <p:spPr>
          <a:xfrm>
            <a:off x="7261934" y="4812850"/>
            <a:ext cx="27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Length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（数据长度）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C79E11-58AD-4857-865A-9742645FEF9D}"/>
              </a:ext>
            </a:extLst>
          </p:cNvPr>
          <p:cNvSpPr/>
          <p:nvPr/>
        </p:nvSpPr>
        <p:spPr>
          <a:xfrm>
            <a:off x="5885894" y="5152299"/>
            <a:ext cx="1376039" cy="337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VF (4 byte)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17ADFE-4397-467E-AA4D-B921FF056CAD}"/>
              </a:ext>
            </a:extLst>
          </p:cNvPr>
          <p:cNvSpPr txBox="1"/>
          <p:nvPr/>
        </p:nvSpPr>
        <p:spPr>
          <a:xfrm>
            <a:off x="7261934" y="515020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Value Field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（数据本身）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2D7761-EC77-49D1-B84F-28DECC08984C}"/>
              </a:ext>
            </a:extLst>
          </p:cNvPr>
          <p:cNvSpPr txBox="1"/>
          <p:nvPr/>
        </p:nvSpPr>
        <p:spPr>
          <a:xfrm>
            <a:off x="7261934" y="4129985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，普通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，像素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3225CE6-912E-4FA3-82FE-16056EE8AF14}"/>
              </a:ext>
            </a:extLst>
          </p:cNvPr>
          <p:cNvCxnSpPr/>
          <p:nvPr/>
        </p:nvCxnSpPr>
        <p:spPr>
          <a:xfrm flipV="1">
            <a:off x="4128117" y="4128117"/>
            <a:ext cx="1757777" cy="168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923B8A-9412-4D4B-8992-38F2525B70A0}"/>
              </a:ext>
            </a:extLst>
          </p:cNvPr>
          <p:cNvCxnSpPr/>
          <p:nvPr/>
        </p:nvCxnSpPr>
        <p:spPr>
          <a:xfrm>
            <a:off x="4128117" y="4637394"/>
            <a:ext cx="1757777" cy="860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E3902-34D5-4A36-869F-108F48C2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3058-120A-4E99-9006-98E52DA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D303-5602-404F-BE04-EA39DB30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探究使用</a:t>
            </a:r>
            <a:r>
              <a:rPr lang="en-US" altLang="zh-CN" dirty="0"/>
              <a:t>CTP</a:t>
            </a:r>
            <a:r>
              <a:rPr lang="zh-CN" altLang="en-US" dirty="0"/>
              <a:t>数据，对冠脉狭窄做出评判指标</a:t>
            </a:r>
            <a:endParaRPr lang="en-US" altLang="zh-CN" dirty="0"/>
          </a:p>
          <a:p>
            <a:r>
              <a:rPr lang="zh-CN" altLang="en-US" dirty="0"/>
              <a:t>目标是做出产品</a:t>
            </a:r>
            <a:r>
              <a:rPr lang="en-US" altLang="zh-CN" dirty="0"/>
              <a:t>/</a:t>
            </a:r>
            <a:r>
              <a:rPr lang="zh-CN" altLang="en-US" dirty="0"/>
              <a:t>实打实的模型，论文其次</a:t>
            </a:r>
            <a:endParaRPr lang="en-US" altLang="zh-CN" dirty="0"/>
          </a:p>
          <a:p>
            <a:pPr lvl="1"/>
            <a:r>
              <a:rPr lang="zh-CN" altLang="en-US" dirty="0"/>
              <a:t>首要目标：根据</a:t>
            </a:r>
            <a:r>
              <a:rPr lang="en-US" altLang="zh-CN" dirty="0"/>
              <a:t>CTP</a:t>
            </a:r>
            <a:r>
              <a:rPr lang="zh-CN" altLang="en-US" dirty="0"/>
              <a:t>图像完成冠脉的识别，估计体积、质量</a:t>
            </a:r>
            <a:endParaRPr lang="en-US" altLang="zh-CN" dirty="0"/>
          </a:p>
          <a:p>
            <a:pPr lvl="1"/>
            <a:r>
              <a:rPr lang="zh-CN" altLang="en-US" dirty="0"/>
              <a:t>中级目标：用机器学习方法完成冠脉供血区域自动匹配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9BF36E-60AD-4555-AF35-C5AB4B06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18" y="3741792"/>
            <a:ext cx="5152008" cy="2745018"/>
          </a:xfrm>
          <a:prstGeom prst="rect">
            <a:avLst/>
          </a:prstGeom>
        </p:spPr>
      </p:pic>
      <p:pic>
        <p:nvPicPr>
          <p:cNvPr id="1026" name="Picture 2" descr="你会看冠状动脉CT的图像吗？今天这例可作为示教！">
            <a:extLst>
              <a:ext uri="{FF2B5EF4-FFF2-40B4-BE49-F238E27FC236}">
                <a16:creationId xmlns:a16="http://schemas.microsoft.com/office/drawing/2014/main" id="{6E71791C-55E0-40AC-9F00-EFF7523B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35" y="3747857"/>
            <a:ext cx="2997972" cy="27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F17EB-3BC2-47CC-BC70-5084CD62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80C3B-979B-4FED-B62D-F26FB175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9EDAC-60A7-4E7F-8EA5-643A759E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[1] </a:t>
            </a:r>
            <a:r>
              <a:rPr lang="en-US" altLang="zh-CN" dirty="0" err="1"/>
              <a:t>Muscogiuri</a:t>
            </a:r>
            <a:r>
              <a:rPr lang="en-US" altLang="zh-CN" dirty="0"/>
              <a:t>, Giuseppe, et al. "Diagnostic Performance of Deep </a:t>
            </a:r>
            <a:r>
              <a:rPr lang="en-US" altLang="zh-CN" dirty="0" err="1"/>
              <a:t>LearnIng</a:t>
            </a:r>
            <a:r>
              <a:rPr lang="en-US" altLang="zh-CN" dirty="0"/>
              <a:t> </a:t>
            </a:r>
            <a:r>
              <a:rPr lang="en-US" altLang="zh-CN" dirty="0" err="1"/>
              <a:t>AlgoriThm</a:t>
            </a:r>
            <a:r>
              <a:rPr lang="en-US" altLang="zh-CN" dirty="0"/>
              <a:t> for Analysis of Computed Tomography Myocardial </a:t>
            </a:r>
            <a:r>
              <a:rPr lang="en-US" altLang="zh-CN" dirty="0" err="1"/>
              <a:t>PerfusION</a:t>
            </a:r>
            <a:r>
              <a:rPr lang="en-US" altLang="zh-CN" dirty="0"/>
              <a:t>." (2021).</a:t>
            </a:r>
          </a:p>
          <a:p>
            <a:pPr marL="0" indent="0">
              <a:buNone/>
            </a:pPr>
            <a:r>
              <a:rPr lang="en-US" altLang="zh-CN" dirty="0"/>
              <a:t>[2] Patel AR, Bamberg F, Branch K, et al. Society of cardiovascular computed tomography expert consensus document on myocardial computed tomography perfusion imaging. JCCT 2020(14):87-100. </a:t>
            </a:r>
            <a:r>
              <a:rPr lang="en-US" altLang="zh-CN" dirty="0" err="1"/>
              <a:t>doi</a:t>
            </a:r>
            <a:r>
              <a:rPr lang="en-US" altLang="zh-CN" dirty="0"/>
              <a:t>: 10.1016/j.jcct.2019.10.003.</a:t>
            </a:r>
          </a:p>
          <a:p>
            <a:pPr marL="0" indent="0">
              <a:buNone/>
            </a:pPr>
            <a:r>
              <a:rPr lang="en-US" altLang="zh-CN" dirty="0"/>
              <a:t>[3] Xu, Bo, et al. "Angiographic quantitative flow ratio-guided coronary intervention (FAVOR III China): a </a:t>
            </a:r>
            <a:r>
              <a:rPr lang="en-US" altLang="zh-CN" dirty="0" err="1"/>
              <a:t>multicentre</a:t>
            </a:r>
            <a:r>
              <a:rPr lang="en-US" altLang="zh-CN" dirty="0"/>
              <a:t>, </a:t>
            </a:r>
            <a:r>
              <a:rPr lang="en-US" altLang="zh-CN" dirty="0" err="1"/>
              <a:t>randomised</a:t>
            </a:r>
            <a:r>
              <a:rPr lang="en-US" altLang="zh-CN" dirty="0"/>
              <a:t>, sham-controlled trial." The Lancet 398.10317 (2021): 2149-2159.</a:t>
            </a:r>
          </a:p>
          <a:p>
            <a:pPr marL="0" indent="0">
              <a:buNone/>
            </a:pPr>
            <a:r>
              <a:rPr lang="en-US" altLang="zh-CN" dirty="0"/>
              <a:t>[4] </a:t>
            </a:r>
            <a:r>
              <a:rPr lang="en-US" altLang="zh-CN" dirty="0" err="1"/>
              <a:t>Malkasian</a:t>
            </a:r>
            <a:r>
              <a:rPr lang="en-US" altLang="zh-CN" dirty="0"/>
              <a:t>, </a:t>
            </a:r>
            <a:r>
              <a:rPr lang="en-US" altLang="zh-CN" dirty="0" err="1"/>
              <a:t>Shant</a:t>
            </a:r>
            <a:r>
              <a:rPr lang="en-US" altLang="zh-CN" dirty="0"/>
              <a:t>, et al. "Quantification of vessel-specific coronary perfusion territories using minimum-cost path assignment and computed tomography angiography: validation in a swine model." Journal of cardiovascular computed tomography 12.5 (2018): 425-435.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A1B7F-B5D0-441F-871E-E2D815F5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EDF-BCAB-45B4-85A4-93D94EC91E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557</Words>
  <Application>Microsoft Office PowerPoint</Application>
  <PresentationFormat>宽屏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CTP的自动化分析</vt:lpstr>
      <vt:lpstr>Introduction</vt:lpstr>
      <vt:lpstr>Introduction</vt:lpstr>
      <vt:lpstr>Introduction</vt:lpstr>
      <vt:lpstr>心肌的分割</vt:lpstr>
      <vt:lpstr>Dicom数据</vt:lpstr>
      <vt:lpstr>Aim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CTP的自动化分析</dc:title>
  <dc:creator>崔 晏菲</dc:creator>
  <cp:lastModifiedBy>崔 晏菲</cp:lastModifiedBy>
  <cp:revision>18</cp:revision>
  <dcterms:created xsi:type="dcterms:W3CDTF">2022-01-18T14:15:54Z</dcterms:created>
  <dcterms:modified xsi:type="dcterms:W3CDTF">2022-02-26T14:09:01Z</dcterms:modified>
</cp:coreProperties>
</file>