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9" r:id="rId3"/>
    <p:sldId id="268" r:id="rId4"/>
    <p:sldId id="264" r:id="rId5"/>
    <p:sldId id="270" r:id="rId6"/>
    <p:sldId id="263" r:id="rId7"/>
    <p:sldId id="259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68E83-3372-4EEB-8EDF-7847D39489BB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12A56-5BF1-433C-B0E1-BBF58CC7C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380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12A56-5BF1-433C-B0E1-BBF58CC7C08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232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42958-755E-4EF4-B1AD-BABF758FA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3A9AB3-C132-450F-B9E6-85EDD06ECA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8AC9D0-9E32-4EDA-AD39-D39A2BB08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3F1D-BF55-4BF9-8FFC-8B8D3F9868BE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6A8285-6B64-4F36-99AD-39F2C295E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677036-0EDB-45A6-97D0-194641E7D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EDF-BCAB-45B4-85A4-93D94EC91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584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0F63C-72E6-480B-853C-3BE996320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0A68E9-03DE-4FDC-9D4C-3AD7C0E16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0C0DAB-3DA9-48A7-BC05-E51419C34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3F1D-BF55-4BF9-8FFC-8B8D3F9868BE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8D9AE9-7DA3-49DF-8B00-C26B90883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28243E-0C46-4C45-8268-7222646AC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EDF-BCAB-45B4-85A4-93D94EC91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738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28A446-BFF2-4EB7-A289-923498399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474E59-F71C-463C-A0E9-2B3FC3EC0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76FA15-A250-4510-B3C4-7CEFF3446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3F1D-BF55-4BF9-8FFC-8B8D3F9868BE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033968-98B1-4B8B-B67F-57F7A737B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7E017D-1CAA-41C0-96A0-DF8E1F7C9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EDF-BCAB-45B4-85A4-93D94EC91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96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53CF79-4B4B-4648-8AF6-08190D72D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F9E088-90D3-4048-9534-282C1BAF9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DA3270-1D6C-4CC9-B15F-878764860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3F1D-BF55-4BF9-8FFC-8B8D3F9868BE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FAAD50-966C-48F6-B89B-9D32A0C42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1FBFAA-306B-4BFD-8C30-960396E56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EDF-BCAB-45B4-85A4-93D94EC91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149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95931-6A3F-41C1-B029-386493235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89D182-5EE7-4460-B258-DF6A43E31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9EDF7D-ADB3-49DA-8DA0-E47C77348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3F1D-BF55-4BF9-8FFC-8B8D3F9868BE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8147D7-02F2-4EBC-AC6C-900408523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9C0F38-D5BA-4E69-A6C8-88E28B0D1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EDF-BCAB-45B4-85A4-93D94EC91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319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80BAB4-4DF8-4EB1-B6E5-31235A2AF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510EC9-E790-462C-B1BD-7807060A19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A49F42-CED8-46F1-AAC4-6A41F90F7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13FBF0-124B-43D3-9326-A2432536C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3F1D-BF55-4BF9-8FFC-8B8D3F9868BE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518B58-D217-42B1-B685-F660F9021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5A78A0-1F87-4B09-AF49-E46FAD17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EDF-BCAB-45B4-85A4-93D94EC91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051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3976CF-214E-42B0-9474-ED31CC62E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5ACB55-1F58-462A-914B-4B7CF2AC5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57A4EA-F537-4CFE-B919-0C78745F4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DAFF14-0BC4-4931-BFCD-40C75FB4D7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8E0146-D8FB-409E-9636-04BAE255CA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B02DE5F-EEEC-4D6F-94DF-A318D90C0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3F1D-BF55-4BF9-8FFC-8B8D3F9868BE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F48145E-EDD2-4BB6-B50A-FCE5EB343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FFAB27-5DD6-4499-96D1-561F85D3D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EDF-BCAB-45B4-85A4-93D94EC91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141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F877E-B16D-4F22-950C-52C60B34C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98EC35-307A-42EC-B55B-4D31301CA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3F1D-BF55-4BF9-8FFC-8B8D3F9868BE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C96F07-10AA-4B92-957C-2CF90D0F9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46403F-673C-4525-A42A-FBBB44CA3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EDF-BCAB-45B4-85A4-93D94EC91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753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5A4413-C7C4-408A-99C7-328C5D5E1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3F1D-BF55-4BF9-8FFC-8B8D3F9868BE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038888-D199-49DB-BB53-77357DC7F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202F54-BC4B-4EBD-A100-4E193EF58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EDF-BCAB-45B4-85A4-93D94EC91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839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BFFDF-6A40-4913-BFFA-44CDB846D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B2D264-DC2A-4F22-AF6A-436DCD66B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D250C3-28AA-4099-BE91-E82F3D054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792C4D-773E-4FE8-9386-4E3B5B533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3F1D-BF55-4BF9-8FFC-8B8D3F9868BE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B93D38-7CC0-4478-8ECD-73F5719F1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04977F-1CEF-4E7E-8777-8B3C1271E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EDF-BCAB-45B4-85A4-93D94EC91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12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C31328-84D4-4D27-A42B-0A563FDC2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1C1F64-5592-4368-B748-1E6D6AE67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E2F18E-858A-4917-AA36-A58380B11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083B26-776F-4BD5-A178-EAFEE907F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3F1D-BF55-4BF9-8FFC-8B8D3F9868BE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D78C53-58EB-47B8-ACBE-A0608EEC3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410BFC-472A-4960-9822-D5E6529D9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EDF-BCAB-45B4-85A4-93D94EC91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960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5FCD20D-AB61-499D-8CA0-510E9BC56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14F73E-00D2-44A0-B5A4-93D0F2EBB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7480FA-75F5-4D8B-B05F-40A3E8049C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73F1D-BF55-4BF9-8FFC-8B8D3F9868BE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0AE8E6-8430-40D2-AF53-C4FF560BE7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ED2AF6-AA67-44EA-9253-B3398D500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94EDF-BCAB-45B4-85A4-93D94EC91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523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FEBA3-91A1-4CFA-A600-4A9867CDA0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CTP</a:t>
            </a:r>
            <a:r>
              <a:rPr lang="zh-CN" altLang="en-US" dirty="0"/>
              <a:t>的自动化分析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AC9F58-58EC-4C5D-896A-3FE7392135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崔晏菲</a:t>
            </a:r>
            <a:endParaRPr lang="en-US" altLang="zh-CN" dirty="0"/>
          </a:p>
          <a:p>
            <a:r>
              <a:rPr lang="en-US" altLang="zh-CN" dirty="0"/>
              <a:t>2022.01.09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1182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0C6EF-FD00-4EA3-BD80-95E9D8BE4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B0D6CB-19E0-4BD7-93C5-794777E6D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总的目的</a:t>
            </a:r>
            <a:endParaRPr lang="en-US" altLang="zh-CN" dirty="0"/>
          </a:p>
          <a:p>
            <a:pPr lvl="1"/>
            <a:r>
              <a:rPr lang="zh-CN" altLang="en-US" dirty="0"/>
              <a:t>为了解决冠心病、心肌缺血、心绞痛等疾病，做更好的诊断和预防</a:t>
            </a:r>
            <a:endParaRPr lang="en-US" altLang="zh-CN" dirty="0"/>
          </a:p>
          <a:p>
            <a:pPr lvl="1"/>
            <a:r>
              <a:rPr lang="zh-CN" altLang="en-US" dirty="0"/>
              <a:t>需要了解到心肌的缺血情况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5679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5760D-B5ED-4C13-A685-C9BC88485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B996B0-5CE3-4937-A7A4-A9F94969B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CTP</a:t>
            </a:r>
            <a:r>
              <a:rPr lang="zh-CN" altLang="en-US" dirty="0"/>
              <a:t>用来作什么？</a:t>
            </a:r>
            <a:endParaRPr lang="en-US" altLang="zh-CN" dirty="0"/>
          </a:p>
          <a:p>
            <a:pPr lvl="1"/>
            <a:r>
              <a:rPr lang="zh-CN" altLang="en-US" dirty="0"/>
              <a:t>获得心肌血流图像，评估心肌血流情况（是否缺血）</a:t>
            </a:r>
            <a:endParaRPr lang="en-US" altLang="zh-CN" dirty="0"/>
          </a:p>
          <a:p>
            <a:pPr lvl="1"/>
            <a:r>
              <a:rPr lang="zh-CN" altLang="en-US" dirty="0"/>
              <a:t>显像剂：</a:t>
            </a:r>
            <a:endParaRPr lang="en-US" altLang="zh-CN" dirty="0"/>
          </a:p>
          <a:p>
            <a:pPr lvl="2"/>
            <a:r>
              <a:rPr lang="en-US" altLang="zh-CN" dirty="0"/>
              <a:t>99mTc-MIBI</a:t>
            </a:r>
            <a:r>
              <a:rPr lang="zh-CN" altLang="en-US" dirty="0"/>
              <a:t>（锝</a:t>
            </a:r>
            <a:r>
              <a:rPr lang="en-US" altLang="zh-CN" dirty="0"/>
              <a:t>99-MIBI</a:t>
            </a:r>
            <a:r>
              <a:rPr lang="zh-CN" altLang="en-US" dirty="0"/>
              <a:t>），心肌吸收正相关</a:t>
            </a:r>
            <a:endParaRPr lang="en-US" altLang="zh-CN" dirty="0"/>
          </a:p>
          <a:p>
            <a:pPr lvl="2"/>
            <a:r>
              <a:rPr lang="en-US" altLang="zh-CN" dirty="0"/>
              <a:t>O15</a:t>
            </a:r>
            <a:r>
              <a:rPr lang="zh-CN" altLang="en-US" dirty="0"/>
              <a:t>标记的水，心肌吸收是线性正相关</a:t>
            </a:r>
            <a:endParaRPr lang="en-US" altLang="zh-CN" dirty="0"/>
          </a:p>
          <a:p>
            <a:pPr lvl="1"/>
            <a:r>
              <a:rPr lang="zh-CN" altLang="en-US" dirty="0"/>
              <a:t>在连续</a:t>
            </a:r>
            <a:r>
              <a:rPr lang="en-US" altLang="zh-CN" dirty="0"/>
              <a:t>CT</a:t>
            </a:r>
            <a:r>
              <a:rPr lang="zh-CN" altLang="en-US" dirty="0"/>
              <a:t>成像的基础上，测量造影剂进入心肌的流量，计算心肌灌注的绝对值</a:t>
            </a:r>
          </a:p>
        </p:txBody>
      </p:sp>
    </p:spTree>
    <p:extLst>
      <p:ext uri="{BB962C8B-B14F-4D97-AF65-F5344CB8AC3E}">
        <p14:creationId xmlns:p14="http://schemas.microsoft.com/office/powerpoint/2010/main" val="2546498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543058-120A-4E99-9006-98E52DA13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2D303-5602-404F-BE04-EA39DB300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心肌的分割：</a:t>
            </a:r>
            <a:endParaRPr lang="en-US" altLang="zh-CN" dirty="0"/>
          </a:p>
          <a:p>
            <a:pPr lvl="1"/>
            <a:r>
              <a:rPr lang="zh-CN" altLang="en-US" dirty="0"/>
              <a:t>目的：根据连续的造影图像，先分割出整块心肌，再判断心肌是从附近的哪个血管吸收血液的，并据此分割心肌图像</a:t>
            </a:r>
            <a:endParaRPr lang="en-US" altLang="zh-CN" dirty="0"/>
          </a:p>
          <a:p>
            <a:pPr lvl="1"/>
            <a:r>
              <a:rPr lang="zh-CN" altLang="en-US" dirty="0"/>
              <a:t>目前方法：</a:t>
            </a:r>
            <a:endParaRPr lang="en-US" altLang="zh-CN" dirty="0"/>
          </a:p>
          <a:p>
            <a:pPr lvl="2"/>
            <a:r>
              <a:rPr lang="zh-CN" altLang="en-US" dirty="0"/>
              <a:t>多为人工分割</a:t>
            </a:r>
            <a:endParaRPr lang="en-US" altLang="zh-CN" dirty="0"/>
          </a:p>
          <a:p>
            <a:pPr lvl="2"/>
            <a:r>
              <a:rPr lang="zh-CN" altLang="en-US" dirty="0"/>
              <a:t>也有一些图像分割算法，但是分割精度与鲁棒性不足。并且仍为半自动的分割算法，需要人工参与</a:t>
            </a:r>
            <a:endParaRPr lang="en-US" altLang="zh-CN" dirty="0"/>
          </a:p>
          <a:p>
            <a:pPr lvl="2"/>
            <a:r>
              <a:rPr lang="zh-CN" altLang="en-US" dirty="0"/>
              <a:t>导致分割结果不稳定，难以统一标准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需要自动化系心肌分割和冠脉匹配算法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69094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543058-120A-4E99-9006-98E52DA13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心肌的分割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2D303-5602-404F-BE04-EA39DB300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目前方法：</a:t>
            </a:r>
            <a:endParaRPr lang="en-US" altLang="zh-CN" dirty="0"/>
          </a:p>
          <a:p>
            <a:pPr lvl="1"/>
            <a:r>
              <a:rPr lang="en-US" altLang="zh-CN" dirty="0"/>
              <a:t>MCP</a:t>
            </a:r>
            <a:r>
              <a:rPr lang="zh-CN" altLang="en-US" dirty="0"/>
              <a:t>：</a:t>
            </a:r>
            <a:r>
              <a:rPr lang="en-US" altLang="zh-CN" dirty="0"/>
              <a:t>Minimum</a:t>
            </a:r>
            <a:r>
              <a:rPr lang="zh-CN" altLang="en-US" dirty="0"/>
              <a:t> </a:t>
            </a:r>
            <a:r>
              <a:rPr lang="en-US" altLang="zh-CN" dirty="0"/>
              <a:t>Cost</a:t>
            </a:r>
            <a:r>
              <a:rPr lang="zh-CN" altLang="en-US" dirty="0"/>
              <a:t> </a:t>
            </a:r>
            <a:r>
              <a:rPr lang="en-US" altLang="zh-CN" dirty="0"/>
              <a:t>Path</a:t>
            </a:r>
            <a:r>
              <a:rPr lang="zh-CN" altLang="en-US" dirty="0"/>
              <a:t>，动态规划算法。以冠脉的中线为准，精确、特异地分割出左冠脉和右冠脉。将心肌先分成小块体素，再离散地使用</a:t>
            </a:r>
            <a:r>
              <a:rPr lang="en-US" altLang="zh-CN" dirty="0"/>
              <a:t>Fast Marching</a:t>
            </a:r>
            <a:r>
              <a:rPr lang="zh-CN" altLang="en-US" dirty="0"/>
              <a:t>即可。但是</a:t>
            </a:r>
            <a:r>
              <a:rPr lang="en-US" altLang="zh-CN" dirty="0"/>
              <a:t>LAD</a:t>
            </a:r>
            <a:r>
              <a:rPr lang="zh-CN" altLang="en-US" dirty="0"/>
              <a:t>、</a:t>
            </a:r>
            <a:r>
              <a:rPr lang="en-US" altLang="zh-CN" dirty="0" err="1"/>
              <a:t>LCx</a:t>
            </a:r>
            <a:r>
              <a:rPr lang="zh-CN" altLang="en-US" dirty="0"/>
              <a:t>和</a:t>
            </a:r>
            <a:r>
              <a:rPr lang="en-US" altLang="zh-CN" dirty="0"/>
              <a:t>RCA</a:t>
            </a:r>
            <a:r>
              <a:rPr lang="zh-CN" altLang="en-US" dirty="0"/>
              <a:t>的中心线需要用专门的设备半自动提取。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2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237ACB-BC25-47D0-A64D-CC8CBFFD01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640" y="3646248"/>
            <a:ext cx="5492160" cy="2877892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6044E11-DE33-4174-A9EE-B43987864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27" y="3762606"/>
            <a:ext cx="4644319" cy="264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9578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67412FA-95FC-4017-86B7-6458C6154A10}"/>
              </a:ext>
            </a:extLst>
          </p:cNvPr>
          <p:cNvSpPr/>
          <p:nvPr/>
        </p:nvSpPr>
        <p:spPr>
          <a:xfrm rot="16200000">
            <a:off x="986827" y="4585531"/>
            <a:ext cx="2370339" cy="432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Dicom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E543058-120A-4E99-9006-98E52DA13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Dicom</a:t>
            </a:r>
            <a:r>
              <a:rPr lang="zh-CN" altLang="en-US" dirty="0"/>
              <a:t>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2D303-5602-404F-BE04-EA39DB300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在冠状动脉造影方面，主流方法如下：</a:t>
            </a:r>
            <a:endParaRPr lang="en-US" altLang="zh-CN" dirty="0"/>
          </a:p>
          <a:p>
            <a:pPr lvl="1"/>
            <a:r>
              <a:rPr lang="en-US" altLang="zh-CN" dirty="0"/>
              <a:t>FFR          -&gt;    </a:t>
            </a:r>
            <a:r>
              <a:rPr lang="zh-CN" altLang="en-US" dirty="0"/>
              <a:t>插入导管检测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冠脉狭窄处两端的压力</a:t>
            </a:r>
            <a:endParaRPr lang="en-US" altLang="zh-CN" dirty="0"/>
          </a:p>
          <a:p>
            <a:pPr lvl="1"/>
            <a:r>
              <a:rPr lang="en-US" altLang="zh-CN" dirty="0"/>
              <a:t>QFR         -&gt;    </a:t>
            </a:r>
            <a:r>
              <a:rPr lang="zh-CN" altLang="en-US" dirty="0"/>
              <a:t>使用</a:t>
            </a:r>
            <a:r>
              <a:rPr lang="en-US" altLang="zh-CN" dirty="0"/>
              <a:t>2</a:t>
            </a:r>
            <a:r>
              <a:rPr lang="zh-CN" altLang="en-US" dirty="0"/>
              <a:t>个角度的冠脉造影</a:t>
            </a:r>
            <a:r>
              <a:rPr lang="en-US" altLang="zh-CN" dirty="0"/>
              <a:t>(XA)</a:t>
            </a:r>
            <a:r>
              <a:rPr lang="zh-CN" altLang="en-US" dirty="0"/>
              <a:t>，通过算法重建三维结构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7D1DF61-C8A5-4D9B-85E9-FB4A7130BDF8}"/>
              </a:ext>
            </a:extLst>
          </p:cNvPr>
          <p:cNvSpPr/>
          <p:nvPr/>
        </p:nvSpPr>
        <p:spPr>
          <a:xfrm>
            <a:off x="2388093" y="3613212"/>
            <a:ext cx="1740024" cy="3373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导言 </a:t>
            </a:r>
            <a:r>
              <a:rPr lang="en-US" altLang="zh-CN" dirty="0"/>
              <a:t>(128 byte)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DC247C-A640-4E4D-906C-2304F850EE0A}"/>
              </a:ext>
            </a:extLst>
          </p:cNvPr>
          <p:cNvSpPr/>
          <p:nvPr/>
        </p:nvSpPr>
        <p:spPr>
          <a:xfrm>
            <a:off x="2388093" y="3962692"/>
            <a:ext cx="1740024" cy="3373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 element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7928BCC-A649-4810-8C12-6BCA5E49A0DA}"/>
              </a:ext>
            </a:extLst>
          </p:cNvPr>
          <p:cNvSpPr/>
          <p:nvPr/>
        </p:nvSpPr>
        <p:spPr>
          <a:xfrm>
            <a:off x="2388093" y="4300043"/>
            <a:ext cx="1740024" cy="3373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 element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B96CBC6-A08E-454C-B414-AD7165900E92}"/>
              </a:ext>
            </a:extLst>
          </p:cNvPr>
          <p:cNvSpPr/>
          <p:nvPr/>
        </p:nvSpPr>
        <p:spPr>
          <a:xfrm>
            <a:off x="2388093" y="4637394"/>
            <a:ext cx="1740024" cy="3373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 element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CB65E45-6C7C-464F-8AE2-A98E6509E3ED}"/>
              </a:ext>
            </a:extLst>
          </p:cNvPr>
          <p:cNvSpPr/>
          <p:nvPr/>
        </p:nvSpPr>
        <p:spPr>
          <a:xfrm>
            <a:off x="2388093" y="4974745"/>
            <a:ext cx="1740024" cy="3373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 element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884F695-4796-4747-818A-D991D5384B22}"/>
              </a:ext>
            </a:extLst>
          </p:cNvPr>
          <p:cNvSpPr/>
          <p:nvPr/>
        </p:nvSpPr>
        <p:spPr>
          <a:xfrm>
            <a:off x="2388093" y="5312096"/>
            <a:ext cx="1740024" cy="3373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012739D-20FD-4C93-9DCC-44ACDDC10906}"/>
              </a:ext>
            </a:extLst>
          </p:cNvPr>
          <p:cNvSpPr/>
          <p:nvPr/>
        </p:nvSpPr>
        <p:spPr>
          <a:xfrm>
            <a:off x="2388093" y="5649447"/>
            <a:ext cx="1740024" cy="3373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 element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190901A-23C4-4D26-BB0C-A0F29CE59F50}"/>
              </a:ext>
            </a:extLst>
          </p:cNvPr>
          <p:cNvSpPr/>
          <p:nvPr/>
        </p:nvSpPr>
        <p:spPr>
          <a:xfrm>
            <a:off x="5885895" y="4128117"/>
            <a:ext cx="1376039" cy="33735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Tag (2 byte)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0489AA5-E0B3-4AA6-83B1-30693AAD96CC}"/>
              </a:ext>
            </a:extLst>
          </p:cNvPr>
          <p:cNvSpPr/>
          <p:nvPr/>
        </p:nvSpPr>
        <p:spPr>
          <a:xfrm>
            <a:off x="5885895" y="4477596"/>
            <a:ext cx="1376039" cy="3373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VR (2 byte)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9C8270F-38B2-480C-A5B0-481147A67618}"/>
              </a:ext>
            </a:extLst>
          </p:cNvPr>
          <p:cNvSpPr txBox="1"/>
          <p:nvPr/>
        </p:nvSpPr>
        <p:spPr>
          <a:xfrm>
            <a:off x="7261934" y="4465468"/>
            <a:ext cx="3573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Value Representation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（数据类型）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B062FEE-C4C8-4108-9047-D14A4EBF5A38}"/>
              </a:ext>
            </a:extLst>
          </p:cNvPr>
          <p:cNvSpPr/>
          <p:nvPr/>
        </p:nvSpPr>
        <p:spPr>
          <a:xfrm>
            <a:off x="5885894" y="4814948"/>
            <a:ext cx="1376039" cy="3373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VL (4 byte)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9CA769D-7D7E-4C81-817C-7091B7E87826}"/>
              </a:ext>
            </a:extLst>
          </p:cNvPr>
          <p:cNvSpPr txBox="1"/>
          <p:nvPr/>
        </p:nvSpPr>
        <p:spPr>
          <a:xfrm>
            <a:off x="7261934" y="4812850"/>
            <a:ext cx="2781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Value Length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（数据长度）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FC79E11-58AD-4857-865A-9742645FEF9D}"/>
              </a:ext>
            </a:extLst>
          </p:cNvPr>
          <p:cNvSpPr/>
          <p:nvPr/>
        </p:nvSpPr>
        <p:spPr>
          <a:xfrm>
            <a:off x="5885894" y="5152299"/>
            <a:ext cx="1376039" cy="3373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VF (4 byte)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D17ADFE-4397-467E-AA4D-B921FF056CAD}"/>
              </a:ext>
            </a:extLst>
          </p:cNvPr>
          <p:cNvSpPr txBox="1"/>
          <p:nvPr/>
        </p:nvSpPr>
        <p:spPr>
          <a:xfrm>
            <a:off x="7261934" y="5150201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Value Field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（数据本身）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72D7761-EC77-49D1-B84F-28DECC08984C}"/>
              </a:ext>
            </a:extLst>
          </p:cNvPr>
          <p:cNvSpPr txBox="1"/>
          <p:nvPr/>
        </p:nvSpPr>
        <p:spPr>
          <a:xfrm>
            <a:off x="7261934" y="4129985"/>
            <a:ext cx="314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文件元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tag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，普通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tag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，像素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tag</a:t>
            </a:r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3225CE6-912E-4FA3-82FE-16056EE8AF14}"/>
              </a:ext>
            </a:extLst>
          </p:cNvPr>
          <p:cNvCxnSpPr/>
          <p:nvPr/>
        </p:nvCxnSpPr>
        <p:spPr>
          <a:xfrm flipV="1">
            <a:off x="4128117" y="4128117"/>
            <a:ext cx="1757777" cy="16867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D923B8A-9412-4D4B-8992-38F2525B70A0}"/>
              </a:ext>
            </a:extLst>
          </p:cNvPr>
          <p:cNvCxnSpPr/>
          <p:nvPr/>
        </p:nvCxnSpPr>
        <p:spPr>
          <a:xfrm>
            <a:off x="4128117" y="4637394"/>
            <a:ext cx="1757777" cy="8602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800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543058-120A-4E99-9006-98E52DA13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Aim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2D303-5602-404F-BE04-EA39DB300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探究使用</a:t>
            </a:r>
            <a:r>
              <a:rPr lang="en-US" altLang="zh-CN" dirty="0"/>
              <a:t>CTP</a:t>
            </a:r>
            <a:r>
              <a:rPr lang="zh-CN" altLang="en-US" dirty="0"/>
              <a:t>数据，对冠脉狭窄做出评判指标</a:t>
            </a:r>
            <a:endParaRPr lang="en-US" altLang="zh-CN" dirty="0"/>
          </a:p>
          <a:p>
            <a:r>
              <a:rPr lang="zh-CN" altLang="en-US" dirty="0"/>
              <a:t>目标是做出产品</a:t>
            </a:r>
            <a:r>
              <a:rPr lang="en-US" altLang="zh-CN" dirty="0"/>
              <a:t>/</a:t>
            </a:r>
            <a:r>
              <a:rPr lang="zh-CN" altLang="en-US" dirty="0"/>
              <a:t>实打实的模型，论文其次</a:t>
            </a:r>
            <a:endParaRPr lang="en-US" altLang="zh-CN" dirty="0"/>
          </a:p>
          <a:p>
            <a:pPr lvl="1"/>
            <a:r>
              <a:rPr lang="zh-CN" altLang="en-US" dirty="0"/>
              <a:t>首要目标：根据</a:t>
            </a:r>
            <a:r>
              <a:rPr lang="en-US" altLang="zh-CN" dirty="0"/>
              <a:t>CTP</a:t>
            </a:r>
            <a:r>
              <a:rPr lang="zh-CN" altLang="en-US" dirty="0"/>
              <a:t>图像完成冠脉的识别，估计体积、质量</a:t>
            </a:r>
            <a:endParaRPr lang="en-US" altLang="zh-CN" dirty="0"/>
          </a:p>
          <a:p>
            <a:pPr lvl="1"/>
            <a:r>
              <a:rPr lang="zh-CN" altLang="en-US" dirty="0"/>
              <a:t>中级目标：用机器学习方法完成冠脉供血区域自动匹配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C9BF36E-60AD-4555-AF35-C5AB4B066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385" y="4001294"/>
            <a:ext cx="5152008" cy="2745018"/>
          </a:xfrm>
          <a:prstGeom prst="rect">
            <a:avLst/>
          </a:prstGeom>
        </p:spPr>
      </p:pic>
      <p:pic>
        <p:nvPicPr>
          <p:cNvPr id="1026" name="Picture 2" descr="你会看冠状动脉CT的图像吗？今天这例可作为示教！">
            <a:extLst>
              <a:ext uri="{FF2B5EF4-FFF2-40B4-BE49-F238E27FC236}">
                <a16:creationId xmlns:a16="http://schemas.microsoft.com/office/drawing/2014/main" id="{6E71791C-55E0-40AC-9F00-EFF7523B9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69" y="4001294"/>
            <a:ext cx="2997972" cy="274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078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80C3B-979B-4FED-B62D-F26FB175A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C9EDAC-60A7-4E7F-8EA5-643A759ED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[1] </a:t>
            </a:r>
            <a:r>
              <a:rPr lang="en-US" altLang="zh-CN" dirty="0" err="1"/>
              <a:t>Muscogiuri</a:t>
            </a:r>
            <a:r>
              <a:rPr lang="en-US" altLang="zh-CN" dirty="0"/>
              <a:t>, Giuseppe, et al. "Diagnostic Performance of Deep </a:t>
            </a:r>
            <a:r>
              <a:rPr lang="en-US" altLang="zh-CN" dirty="0" err="1"/>
              <a:t>LearnIng</a:t>
            </a:r>
            <a:r>
              <a:rPr lang="en-US" altLang="zh-CN" dirty="0"/>
              <a:t> </a:t>
            </a:r>
            <a:r>
              <a:rPr lang="en-US" altLang="zh-CN" dirty="0" err="1"/>
              <a:t>AlgoriThm</a:t>
            </a:r>
            <a:r>
              <a:rPr lang="en-US" altLang="zh-CN" dirty="0"/>
              <a:t> for Analysis of Computed Tomography Myocardial </a:t>
            </a:r>
            <a:r>
              <a:rPr lang="en-US" altLang="zh-CN" dirty="0" err="1"/>
              <a:t>PerfusION</a:t>
            </a:r>
            <a:r>
              <a:rPr lang="en-US" altLang="zh-CN" dirty="0"/>
              <a:t>." (2021).</a:t>
            </a:r>
          </a:p>
          <a:p>
            <a:pPr marL="0" indent="0">
              <a:buNone/>
            </a:pPr>
            <a:r>
              <a:rPr lang="en-US" altLang="zh-CN" dirty="0"/>
              <a:t>[2] Patel AR, Bamberg F, Branch K, et al. Society of cardiovascular computed tomography expert consensus document on myocardial computed tomography perfusion imaging. JCCT 2020(14):87-100. </a:t>
            </a:r>
            <a:r>
              <a:rPr lang="en-US" altLang="zh-CN" dirty="0" err="1"/>
              <a:t>doi</a:t>
            </a:r>
            <a:r>
              <a:rPr lang="en-US" altLang="zh-CN" dirty="0"/>
              <a:t>: 10.1016/j.jcct.2019.10.003.</a:t>
            </a:r>
          </a:p>
          <a:p>
            <a:pPr marL="0" indent="0">
              <a:buNone/>
            </a:pPr>
            <a:r>
              <a:rPr lang="en-US" altLang="zh-CN" dirty="0"/>
              <a:t>[3] Xu, Bo, et al. "Angiographic quantitative flow ratio-guided coronary intervention (FAVOR III China): a </a:t>
            </a:r>
            <a:r>
              <a:rPr lang="en-US" altLang="zh-CN" dirty="0" err="1"/>
              <a:t>multicentre</a:t>
            </a:r>
            <a:r>
              <a:rPr lang="en-US" altLang="zh-CN" dirty="0"/>
              <a:t>, </a:t>
            </a:r>
            <a:r>
              <a:rPr lang="en-US" altLang="zh-CN" dirty="0" err="1"/>
              <a:t>randomised</a:t>
            </a:r>
            <a:r>
              <a:rPr lang="en-US" altLang="zh-CN" dirty="0"/>
              <a:t>, sham-controlled trial." The Lancet 398.10317 (2021): 2149-2159.</a:t>
            </a:r>
          </a:p>
          <a:p>
            <a:pPr marL="0" indent="0">
              <a:buNone/>
            </a:pPr>
            <a:r>
              <a:rPr lang="en-US" altLang="zh-CN" dirty="0"/>
              <a:t>[4] </a:t>
            </a:r>
            <a:r>
              <a:rPr lang="en-US" altLang="zh-CN" dirty="0" err="1"/>
              <a:t>Malkasian</a:t>
            </a:r>
            <a:r>
              <a:rPr lang="en-US" altLang="zh-CN" dirty="0"/>
              <a:t>, </a:t>
            </a:r>
            <a:r>
              <a:rPr lang="en-US" altLang="zh-CN" dirty="0" err="1"/>
              <a:t>Shant</a:t>
            </a:r>
            <a:r>
              <a:rPr lang="en-US" altLang="zh-CN" dirty="0"/>
              <a:t>, et al. "Quantification of vessel-specific coronary perfusion territories using minimum-cost path assignment and computed tomography angiography: validation in a swine model." Journal of cardiovascular computed tomography 12.5 (2018): 425-435.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4350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566</Words>
  <Application>Microsoft Office PowerPoint</Application>
  <PresentationFormat>宽屏</PresentationFormat>
  <Paragraphs>58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-apple-system</vt:lpstr>
      <vt:lpstr>等线</vt:lpstr>
      <vt:lpstr>等线 Light</vt:lpstr>
      <vt:lpstr>Arial</vt:lpstr>
      <vt:lpstr>Arial</vt:lpstr>
      <vt:lpstr>Office 主题​​</vt:lpstr>
      <vt:lpstr>CTP的自动化分析</vt:lpstr>
      <vt:lpstr>Introduction</vt:lpstr>
      <vt:lpstr>Introduction</vt:lpstr>
      <vt:lpstr>Introduction</vt:lpstr>
      <vt:lpstr>心肌的分割</vt:lpstr>
      <vt:lpstr>Dicom数据</vt:lpstr>
      <vt:lpstr>Aim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CTP的自动化分析</dc:title>
  <dc:creator>崔 晏菲</dc:creator>
  <cp:lastModifiedBy>崔 晏菲</cp:lastModifiedBy>
  <cp:revision>13</cp:revision>
  <dcterms:created xsi:type="dcterms:W3CDTF">2022-01-18T14:15:54Z</dcterms:created>
  <dcterms:modified xsi:type="dcterms:W3CDTF">2022-02-21T11:08:49Z</dcterms:modified>
</cp:coreProperties>
</file>