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8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65" r:id="rId15"/>
    <p:sldId id="280" r:id="rId16"/>
    <p:sldId id="28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E18"/>
    <a:srgbClr val="002060"/>
    <a:srgbClr val="FFFFFF"/>
    <a:srgbClr val="1B6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0AB4D-CBEB-45BB-9B41-8F5056A5C7D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74D5-D087-4137-B29E-0308C54377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06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C74D5-D087-4137-B29E-0308C54377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87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065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84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43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79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48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16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11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16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21DDD0-9BEE-4DF6-BFC5-DBA82716B4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09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0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7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8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8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3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855406"/>
            <a:ext cx="12192000" cy="578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147390" y="27794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lt"/>
              </a:rPr>
              <a:t>单击此处添加文字标题内容</a:t>
            </a:r>
          </a:p>
        </p:txBody>
      </p:sp>
    </p:spTree>
    <p:extLst>
      <p:ext uri="{BB962C8B-B14F-4D97-AF65-F5344CB8AC3E}">
        <p14:creationId xmlns:p14="http://schemas.microsoft.com/office/powerpoint/2010/main" val="156951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3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4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9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58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353484" y="342796"/>
            <a:ext cx="1521524" cy="35898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zh-CN" altLang="en-US" sz="17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单击输入标题</a:t>
            </a:r>
          </a:p>
        </p:txBody>
      </p:sp>
      <p:sp>
        <p:nvSpPr>
          <p:cNvPr id="4" name="文本框 33"/>
          <p:cNvSpPr txBox="1"/>
          <p:nvPr userDrawn="1"/>
        </p:nvSpPr>
        <p:spPr>
          <a:xfrm>
            <a:off x="353484" y="619994"/>
            <a:ext cx="1660986" cy="276977"/>
          </a:xfrm>
          <a:prstGeom prst="rect">
            <a:avLst/>
          </a:prstGeom>
          <a:noFill/>
        </p:spPr>
        <p:txBody>
          <a:bodyPr wrap="none" lIns="91417" tIns="45709" rIns="91417" bIns="45709">
            <a:spAutoFit/>
          </a:bodyPr>
          <a:lstStyle/>
          <a:p>
            <a:pPr defTabSz="913256"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Annual work summary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342796"/>
            <a:ext cx="213784" cy="55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anchor="ctr"/>
          <a:lstStyle/>
          <a:p>
            <a:pPr algn="ctr" defTabSz="913256">
              <a:defRPr/>
            </a:pPr>
            <a:endParaRPr lang="zh-CN" altLang="en-US" sz="186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t>2022/10/7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0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3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5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50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2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01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2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93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2C8B-37C0-43C5-BFB6-273F8045BD9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CBD5F-0941-42E9-96B7-D24408EF6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587F-DF9B-4025-8A29-602EB4D2A1EF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15B3-AA90-441E-BF51-1FB257CEE4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Diamond 292"/>
          <p:cNvSpPr/>
          <p:nvPr/>
        </p:nvSpPr>
        <p:spPr>
          <a:xfrm>
            <a:off x="5242280" y="1680065"/>
            <a:ext cx="1359097" cy="1359097"/>
          </a:xfrm>
          <a:prstGeom prst="diamond">
            <a:avLst/>
          </a:prstGeom>
          <a:solidFill>
            <a:srgbClr val="1F608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cs typeface="+mn-ea"/>
                <a:sym typeface="+mn-lt"/>
              </a:rPr>
              <a:t>01</a:t>
            </a:r>
          </a:p>
        </p:txBody>
      </p:sp>
      <p:sp>
        <p:nvSpPr>
          <p:cNvPr id="34" name="TextBox 294"/>
          <p:cNvSpPr txBox="1"/>
          <p:nvPr/>
        </p:nvSpPr>
        <p:spPr>
          <a:xfrm>
            <a:off x="3510909" y="3429000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780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77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17CDFB-8543-9585-EE7B-7F3758C8AE6C}"/>
              </a:ext>
            </a:extLst>
          </p:cNvPr>
          <p:cNvSpPr/>
          <p:nvPr/>
        </p:nvSpPr>
        <p:spPr>
          <a:xfrm>
            <a:off x="2237594" y="3680112"/>
            <a:ext cx="7368466" cy="1815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68707-85B0-49E5-BFAB-D877CFD401FA}"/>
              </a:ext>
            </a:extLst>
          </p:cNvPr>
          <p:cNvSpPr txBox="1"/>
          <p:nvPr/>
        </p:nvSpPr>
        <p:spPr>
          <a:xfrm>
            <a:off x="2237594" y="3866767"/>
            <a:ext cx="7368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They are all through some certain </a:t>
            </a:r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institutions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2589CA8-30D4-6B4B-2B4F-03A61C45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637" y="897407"/>
            <a:ext cx="9534970" cy="57734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7033078-40CB-784D-DBFD-C48DF91AE3D7}"/>
              </a:ext>
            </a:extLst>
          </p:cNvPr>
          <p:cNvSpPr/>
          <p:nvPr/>
        </p:nvSpPr>
        <p:spPr>
          <a:xfrm>
            <a:off x="658427" y="905519"/>
            <a:ext cx="10875145" cy="5708344"/>
          </a:xfrm>
          <a:prstGeom prst="rect">
            <a:avLst/>
          </a:prstGeom>
          <a:solidFill>
            <a:srgbClr val="002060">
              <a:alpha val="50196"/>
            </a:srgb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B17CDFB-8543-9585-EE7B-7F3758C8AE6C}"/>
              </a:ext>
            </a:extLst>
          </p:cNvPr>
          <p:cNvSpPr/>
          <p:nvPr/>
        </p:nvSpPr>
        <p:spPr>
          <a:xfrm>
            <a:off x="2237594" y="3680112"/>
            <a:ext cx="7368466" cy="181516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525BCC-A530-2F77-8474-11414D5EB37A}"/>
              </a:ext>
            </a:extLst>
          </p:cNvPr>
          <p:cNvSpPr txBox="1"/>
          <p:nvPr/>
        </p:nvSpPr>
        <p:spPr>
          <a:xfrm>
            <a:off x="3157296" y="2181318"/>
            <a:ext cx="5803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What's in common? </a:t>
            </a:r>
            <a:endParaRPr lang="zh-CN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68707-85B0-49E5-BFAB-D877CFD401FA}"/>
              </a:ext>
            </a:extLst>
          </p:cNvPr>
          <p:cNvSpPr txBox="1"/>
          <p:nvPr/>
        </p:nvSpPr>
        <p:spPr>
          <a:xfrm>
            <a:off x="2237594" y="3866767"/>
            <a:ext cx="7368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They are all through some certain </a:t>
            </a:r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institutions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2A53A4D4-5EA6-B5A2-9130-055BEA71A67A}"/>
              </a:ext>
            </a:extLst>
          </p:cNvPr>
          <p:cNvSpPr/>
          <p:nvPr/>
        </p:nvSpPr>
        <p:spPr>
          <a:xfrm>
            <a:off x="4694940" y="1644807"/>
            <a:ext cx="4812147" cy="2054486"/>
          </a:xfrm>
          <a:prstGeom prst="wedgeEllipseCallou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Arial Black" panose="020B0A04020102020204" pitchFamily="34" charset="0"/>
              </a:rPr>
              <a:t>Centralized</a:t>
            </a:r>
            <a:endParaRPr lang="zh-CN" altLang="en-US" sz="4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60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B64D8-32F4-742C-4FDC-1F7314B2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24"/>
          <a:stretch/>
        </p:blipFill>
        <p:spPr>
          <a:xfrm>
            <a:off x="3445200" y="1263525"/>
            <a:ext cx="8005583" cy="369171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09A998C-842B-5B91-28FD-4CFEF9FC486D}"/>
              </a:ext>
            </a:extLst>
          </p:cNvPr>
          <p:cNvSpPr/>
          <p:nvPr/>
        </p:nvSpPr>
        <p:spPr>
          <a:xfrm>
            <a:off x="0" y="4838045"/>
            <a:ext cx="12192000" cy="572941"/>
          </a:xfrm>
          <a:prstGeom prst="rightArrow">
            <a:avLst>
              <a:gd name="adj1" fmla="val 43558"/>
              <a:gd name="adj2" fmla="val 124641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FA63FF-64F2-C9A6-6854-933CB775A889}"/>
              </a:ext>
            </a:extLst>
          </p:cNvPr>
          <p:cNvSpPr txBox="1"/>
          <p:nvPr/>
        </p:nvSpPr>
        <p:spPr>
          <a:xfrm>
            <a:off x="4130117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2014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2FE2F-01B0-1B39-DC9C-5219CF7B0997}"/>
              </a:ext>
            </a:extLst>
          </p:cNvPr>
          <p:cNvSpPr txBox="1"/>
          <p:nvPr/>
        </p:nvSpPr>
        <p:spPr>
          <a:xfrm>
            <a:off x="6594832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2017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9F7A6-EB8C-F758-F46F-C5A5673A224E}"/>
              </a:ext>
            </a:extLst>
          </p:cNvPr>
          <p:cNvSpPr txBox="1"/>
          <p:nvPr/>
        </p:nvSpPr>
        <p:spPr>
          <a:xfrm>
            <a:off x="9921716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2021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99FFB5-21EE-DB99-AE15-52B3962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53" y="2511784"/>
            <a:ext cx="1371517" cy="13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A39E91-F457-8140-8CE0-4F454B0A52A2}"/>
              </a:ext>
            </a:extLst>
          </p:cNvPr>
          <p:cNvSpPr txBox="1"/>
          <p:nvPr/>
        </p:nvSpPr>
        <p:spPr>
          <a:xfrm>
            <a:off x="514743" y="496099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2009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4A99855-E695-2E91-2769-F06A7CF5C9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18333" r="54548"/>
          <a:stretch/>
        </p:blipFill>
        <p:spPr>
          <a:xfrm flipH="1">
            <a:off x="271742" y="3011607"/>
            <a:ext cx="1390803" cy="194363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718BB5C-4EE7-9B2F-C443-E4601BDD8048}"/>
              </a:ext>
            </a:extLst>
          </p:cNvPr>
          <p:cNvSpPr txBox="1"/>
          <p:nvPr/>
        </p:nvSpPr>
        <p:spPr>
          <a:xfrm>
            <a:off x="0" y="2715507"/>
            <a:ext cx="254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Satoshi Nakamoto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6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B64D8-32F4-742C-4FDC-1F7314B20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24"/>
          <a:stretch/>
        </p:blipFill>
        <p:spPr>
          <a:xfrm>
            <a:off x="3445200" y="1263525"/>
            <a:ext cx="8005583" cy="369171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A09A998C-842B-5B91-28FD-4CFEF9FC486D}"/>
              </a:ext>
            </a:extLst>
          </p:cNvPr>
          <p:cNvSpPr/>
          <p:nvPr/>
        </p:nvSpPr>
        <p:spPr>
          <a:xfrm>
            <a:off x="0" y="4838045"/>
            <a:ext cx="12192000" cy="572941"/>
          </a:xfrm>
          <a:prstGeom prst="rightArrow">
            <a:avLst>
              <a:gd name="adj1" fmla="val 43558"/>
              <a:gd name="adj2" fmla="val 124641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FA63FF-64F2-C9A6-6854-933CB775A889}"/>
              </a:ext>
            </a:extLst>
          </p:cNvPr>
          <p:cNvSpPr txBox="1"/>
          <p:nvPr/>
        </p:nvSpPr>
        <p:spPr>
          <a:xfrm>
            <a:off x="4130117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2014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72FE2F-01B0-1B39-DC9C-5219CF7B0997}"/>
              </a:ext>
            </a:extLst>
          </p:cNvPr>
          <p:cNvSpPr txBox="1"/>
          <p:nvPr/>
        </p:nvSpPr>
        <p:spPr>
          <a:xfrm>
            <a:off x="6594832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2017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F9F7A6-EB8C-F758-F46F-C5A5673A224E}"/>
              </a:ext>
            </a:extLst>
          </p:cNvPr>
          <p:cNvSpPr txBox="1"/>
          <p:nvPr/>
        </p:nvSpPr>
        <p:spPr>
          <a:xfrm>
            <a:off x="9921716" y="495523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2021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6008A6-DC08-91F6-E373-0B6984016F00}"/>
              </a:ext>
            </a:extLst>
          </p:cNvPr>
          <p:cNvSpPr txBox="1"/>
          <p:nvPr/>
        </p:nvSpPr>
        <p:spPr>
          <a:xfrm>
            <a:off x="514743" y="4960998"/>
            <a:ext cx="772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2009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A99FFB5-21EE-DB99-AE15-52B3962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88" y="4426232"/>
            <a:ext cx="577298" cy="57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4F2BEF5-0CF4-7DBC-CE7B-159969AC77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18333" r="54548"/>
          <a:stretch/>
        </p:blipFill>
        <p:spPr>
          <a:xfrm flipH="1">
            <a:off x="271742" y="3011607"/>
            <a:ext cx="1390803" cy="1943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26797B-99F5-C133-E4D3-3D33F4B1C045}"/>
              </a:ext>
            </a:extLst>
          </p:cNvPr>
          <p:cNvSpPr txBox="1"/>
          <p:nvPr/>
        </p:nvSpPr>
        <p:spPr>
          <a:xfrm>
            <a:off x="0" y="2715507"/>
            <a:ext cx="2543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 Black" panose="020B0A04020102020204" pitchFamily="34" charset="0"/>
              </a:rPr>
              <a:t>Satoshi Nakamoto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14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254 L -0.00117 0.00277 C 0.01849 -0.00695 0.00625 -0.00324 0.03594 -0.00023 C 0.03867 -0.0007 0.04141 -0.00093 0.04427 -0.00162 C 0.04505 -0.00185 0.0457 -0.00301 0.04648 -0.00301 C 0.06823 -0.00116 0.07292 0.00023 0.09049 0.00393 L 0.1306 0.00254 C 0.13242 0.00231 0.13411 0.00162 0.13594 0.00115 L 0.14883 -0.00162 C 0.16992 -0.01088 0.14674 -0.00116 0.20716 -0.00023 C 0.21771 2.96296E-6 0.22838 -0.00093 0.23893 -0.00162 C 0.24857 -0.00209 0.25742 -0.00324 0.26693 -0.00417 C 0.26953 -0.00602 0.27266 -0.00625 0.27448 -0.00973 C 0.27552 -0.01135 0.27643 -0.01343 0.2776 -0.01505 C 0.27904 -0.01713 0.28112 -0.01806 0.28281 -0.01898 C 0.28581 -0.01783 0.2888 -0.01574 0.29193 -0.01898 C 0.29818 -0.0257 0.28906 -0.02547 0.2957 -0.02986 C 0.29766 -0.03102 0.29974 -0.03079 0.30182 -0.03125 C 0.30299 -0.03635 0.30404 -0.04051 0.30482 -0.04607 C 0.30573 -0.05185 0.30703 -0.07037 0.30716 -0.07153 C 0.30729 -0.07338 0.30768 -0.07523 0.30781 -0.07709 C 0.30794 -0.07801 0.30898 -0.09028 0.30937 -0.0919 C 0.30977 -0.09329 0.31042 -0.09445 0.31094 -0.09584 C 0.31172 -0.09815 0.3125 -0.10023 0.31315 -0.10255 C 0.31354 -0.10394 0.31367 -0.10533 0.31393 -0.10672 C 0.31406 -0.10787 0.31588 -0.11852 0.31615 -0.12153 C 0.31758 -0.13519 0.31615 -0.12662 0.31771 -0.13496 C 0.31849 -0.13264 0.3194 -0.13056 0.32005 -0.12824 C 0.32109 -0.12385 0.32305 -0.11482 0.32305 -0.11459 C 0.32331 -0.10718 0.32344 -0.09954 0.32383 -0.0919 C 0.32383 -0.09005 0.32396 -0.08797 0.32448 -0.08635 C 0.325 -0.08519 0.32604 -0.08473 0.32682 -0.0838 C 0.32708 -0.08148 0.32708 -0.07917 0.3276 -0.07709 C 0.32786 -0.07547 0.32865 -0.07431 0.32904 -0.07292 C 0.33294 -0.06111 0.32838 -0.07338 0.33216 -0.06343 C 0.33542 -0.06412 0.34219 -0.06644 0.3457 -0.06343 C 0.34648 -0.06297 0.34635 -0.06088 0.34648 -0.05949 C 0.34674 -0.05764 0.34674 -0.05579 0.34727 -0.05417 C 0.34896 -0.04815 0.34909 -0.04908 0.35182 -0.04746 L 0.35859 -0.04861 C 0.36068 -0.04908 0.36276 -0.05116 0.36471 -0.05 C 0.36575 -0.04954 0.36549 -0.0463 0.36615 -0.04468 C 0.36836 -0.03935 0.36875 -0.04051 0.37227 -0.03935 C 0.37305 -0.03843 0.3737 -0.03727 0.37448 -0.03658 C 0.37773 -0.03403 0.37969 -0.0338 0.38281 -0.03264 C 0.38997 -0.02454 0.38698 -0.02848 0.39193 -0.02176 C 0.39531 -0.02269 0.3987 -0.02269 0.40182 -0.02454 C 0.40286 -0.025 0.40325 -0.02732 0.40404 -0.02848 C 0.40495 -0.02963 0.40612 -0.03033 0.40716 -0.03125 C 0.40885 -0.04375 0.40638 -0.02824 0.41016 -0.04329 C 0.41055 -0.04491 0.41055 -0.04699 0.41094 -0.04861 C 0.41133 -0.05023 0.41445 -0.05764 0.41471 -0.0581 C 0.41497 -0.05949 0.41523 -0.06088 0.41549 -0.06227 C 0.41602 -0.06667 0.41615 -0.0713 0.41693 -0.0757 L 0.41849 -0.0838 C 0.41927 -0.08287 0.42005 -0.08218 0.4207 -0.08102 C 0.42161 -0.07986 0.42213 -0.07801 0.42305 -0.07709 C 0.42396 -0.07616 0.425 -0.07616 0.42604 -0.0757 C 0.4276 -0.07477 0.4306 -0.07292 0.4306 -0.07269 C 0.44713 -0.05185 0.44036 -0.05648 0.44883 -0.05139 C 0.44974 -0.05232 0.45104 -0.05278 0.45182 -0.05417 C 0.45664 -0.0625 0.45299 -0.06135 0.45794 -0.06898 C 0.45846 -0.06991 0.45937 -0.06991 0.46016 -0.07037 C 0.46224 -0.06829 0.46562 -0.06644 0.46693 -0.06227 C 0.46966 -0.05371 0.46667 -0.0551 0.4707 -0.05139 C 0.47148 -0.0507 0.47227 -0.05047 0.47305 -0.05 C 0.47331 -0.05139 0.47331 -0.05301 0.47383 -0.05417 C 0.47422 -0.05533 0.47721 -0.06042 0.47838 -0.06088 C 0.48086 -0.06181 0.48333 -0.06181 0.48594 -0.06227 C 0.48711 -0.06273 0.4888 -0.06181 0.48971 -0.06343 C 0.49128 -0.06644 0.49271 -0.07431 0.49271 -0.07408 C 0.49336 -0.07408 0.50234 -0.06898 0.50404 -0.07292 C 0.50534 -0.07593 0.50456 -0.0801 0.50482 -0.0838 C 0.50547 -0.09121 0.50534 -0.08935 0.50716 -0.09584 C 0.50755 -0.10093 0.50794 -0.10579 0.50859 -0.11065 C 0.50911 -0.11435 0.50963 -0.11783 0.51016 -0.12153 L 0.51094 -0.12685 C 0.5112 -0.13079 0.51133 -0.13496 0.51172 -0.13889 C 0.51198 -0.1419 0.51328 -0.14584 0.51393 -0.14838 C 0.51497 -0.16922 0.51471 -0.16968 0.51849 -0.1956 C 0.51875 -0.19723 0.51953 -0.19815 0.52005 -0.19954 C 0.52031 -0.20093 0.52044 -0.20232 0.5207 -0.20371 C 0.52122 -0.2051 0.52227 -0.20602 0.52227 -0.20764 C 0.52305 -0.22963 0.52253 -0.25162 0.52305 -0.27361 C 0.52305 -0.27547 0.52344 -0.27732 0.52383 -0.27917 C 0.52448 -0.2831 0.52526 -0.28704 0.52604 -0.29121 L 0.52682 -0.29514 C 0.52708 -0.31135 0.52682 -0.32755 0.5276 -0.34375 C 0.5276 -0.34537 0.52878 -0.3463 0.52904 -0.34769 C 0.5319 -0.35949 0.52708 -0.34653 0.53216 -0.35857 C 0.53268 -0.36135 0.5332 -0.36389 0.53359 -0.36667 C 0.53385 -0.36852 0.53398 -0.37037 0.53437 -0.37199 C 0.53477 -0.37385 0.53555 -0.37547 0.53594 -0.37732 C 0.5388 -0.39283 0.53581 -0.3838 0.53893 -0.39213 C 0.54062 -0.40139 0.5388 -0.39028 0.54049 -0.40695 C 0.54062 -0.40834 0.54102 -0.40973 0.54128 -0.41111 C 0.54154 -0.41297 0.54115 -0.41528 0.54193 -0.41644 C 0.54297 -0.41783 0.54453 -0.41736 0.5457 -0.41783 C 0.54596 -0.41598 0.54609 -0.41412 0.54648 -0.4125 C 0.54687 -0.41065 0.54792 -0.40903 0.54805 -0.40695 C 0.54818 -0.40139 0.54831 -0.3419 0.54961 -0.32223 C 0.54987 -0.31713 0.55052 -0.31227 0.55104 -0.30741 C 0.55182 -0.29375 0.55143 -0.29537 0.5526 -0.28449 C 0.55286 -0.28218 0.55312 -0.27986 0.55338 -0.27778 C 0.55352 -0.27593 0.55391 -0.27408 0.55404 -0.27223 C 0.55573 -0.25486 0.55352 -0.26806 0.55716 -0.2507 C 0.55742 -0.2463 0.55755 -0.24167 0.55794 -0.23727 C 0.55807 -0.23542 0.55859 -0.2301 0.55859 -0.23195 C 0.55924 -0.25209 0.55898 -0.27246 0.55937 -0.2926 C 0.55963 -0.30463 0.56029 -0.3169 0.56094 -0.32894 C 0.56094 -0.32871 0.56211 -0.34028 0.56237 -0.34098 C 0.56289 -0.34236 0.56393 -0.34283 0.56471 -0.34375 C 0.56549 -0.3419 0.56641 -0.34028 0.56693 -0.33843 C 0.56745 -0.33658 0.56745 -0.33473 0.56771 -0.33287 C 0.56797 -0.33148 0.56836 -0.33033 0.56849 -0.32894 C 0.56901 -0.32454 0.56953 -0.31991 0.57005 -0.31551 C 0.57057 -0.34815 0.56927 -0.38125 0.57148 -0.41366 C 0.57422 -0.45278 0.5707 -0.40463 0.57305 -0.43125 C 0.57331 -0.43496 0.57292 -0.43866 0.57383 -0.44213 C 0.57409 -0.44329 0.57526 -0.44306 0.57604 -0.44329 C 0.57708 -0.44167 0.57852 -0.44028 0.57904 -0.43797 C 0.57982 -0.43565 0.57956 -0.43264 0.57982 -0.42986 C 0.58021 -0.42755 0.58177 -0.42037 0.58216 -0.41922 C 0.58242 -0.41412 0.58255 -0.40926 0.58294 -0.4044 C 0.58307 -0.40162 0.58346 -0.39908 0.58359 -0.3963 C 0.58437 -0.38588 0.58424 -0.38287 0.58516 -0.37338 C 0.58529 -0.37153 0.58568 -0.36968 0.58594 -0.36806 C 0.5862 -0.36528 0.58646 -0.3625 0.58672 -0.35996 C 0.58763 -0.35023 0.5875 -0.35278 0.58971 -0.34098 L 0.59049 -0.33704 C 0.59206 -0.30973 0.58997 -0.33473 0.59271 -0.31551 C 0.5931 -0.31273 0.59323 -0.30996 0.59349 -0.30741 C 0.59401 -0.30278 0.5944 -0.29838 0.59505 -0.29398 C 0.59544 -0.29121 0.59596 -0.28843 0.59648 -0.28588 C 0.59805 -0.2875 0.59987 -0.28866 0.60104 -0.29121 C 0.60195 -0.29306 0.60234 -0.2956 0.6026 -0.29792 C 0.60338 -0.30463 0.60365 -0.31135 0.60404 -0.31806 C 0.60456 -0.31551 0.60534 -0.31273 0.6056 -0.30996 C 0.60612 -0.30602 0.60599 -0.30185 0.60638 -0.29792 C 0.60677 -0.29375 0.60742 -0.28982 0.60794 -0.28588 C 0.6082 -0.28125 0.6082 -0.27685 0.60859 -0.27223 C 0.60898 -0.26875 0.60963 -0.26505 0.61016 -0.26158 C 0.61042 -0.25973 0.61055 -0.25787 0.61094 -0.25625 L 0.61393 -0.24005 C 0.61575 -0.21111 0.61354 -0.24699 0.61549 -0.21181 C 0.61588 -0.20486 0.61628 -0.19815 0.61693 -0.19144 C 0.61719 -0.18935 0.61797 -0.18426 0.61849 -0.18218 C 0.61888 -0.18033 0.61953 -0.17848 0.62005 -0.17662 C 0.62031 -0.17454 0.62044 -0.17223 0.6207 -0.16991 C 0.62122 -0.16644 0.62187 -0.16273 0.62227 -0.15926 C 0.62331 -0.14977 0.62279 -0.15463 0.62383 -0.14445 C 0.62409 -0.14746 0.62422 -0.1507 0.62461 -0.15371 C 0.62487 -0.15648 0.62565 -0.15903 0.62604 -0.16181 C 0.62643 -0.16412 0.62656 -0.16644 0.62682 -0.16852 C 0.6276 -0.1669 0.62852 -0.16528 0.62904 -0.1632 C 0.62956 -0.16204 0.62956 -0.16042 0.62982 -0.15926 C 0.63034 -0.15695 0.63073 -0.15463 0.63138 -0.15255 C 0.63203 -0.15047 0.63294 -0.14885 0.63359 -0.14699 C 0.63411 -0.14398 0.63463 -0.13866 0.63594 -0.13635 C 0.63633 -0.13565 0.63698 -0.13635 0.63737 -0.13635 " pathEditMode="relative" rAng="0" ptsTypes="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27" y="-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A1B37D-634D-E633-FA42-5BAE215A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56" y="1282069"/>
            <a:ext cx="12192000" cy="41348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DDF9463-ABE6-88D8-BFE1-8734C30DC2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737FE5B-DF2D-2AF9-695F-A8EA8C99D57E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2C50CD-0005-06D1-7881-46C95546286C}"/>
              </a:ext>
            </a:extLst>
          </p:cNvPr>
          <p:cNvSpPr/>
          <p:nvPr/>
        </p:nvSpPr>
        <p:spPr>
          <a:xfrm>
            <a:off x="0" y="851712"/>
            <a:ext cx="12191999" cy="5797566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50000"/>
                </a:srgbClr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C7E971-8AA4-5696-7F99-8E685E78E82D}"/>
              </a:ext>
            </a:extLst>
          </p:cNvPr>
          <p:cNvSpPr txBox="1"/>
          <p:nvPr/>
        </p:nvSpPr>
        <p:spPr>
          <a:xfrm>
            <a:off x="858043" y="1282069"/>
            <a:ext cx="847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dirty="0">
                <a:latin typeface="Arial Black" panose="020B0A04020102020204" pitchFamily="34" charset="0"/>
              </a:rPr>
              <a:t>Why are the capital markets so bullish on Bitcoin?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22DF11-7305-13AB-EB65-AB6C9DF5D89C}"/>
              </a:ext>
            </a:extLst>
          </p:cNvPr>
          <p:cNvSpPr txBox="1"/>
          <p:nvPr/>
        </p:nvSpPr>
        <p:spPr>
          <a:xfrm>
            <a:off x="2546792" y="4682849"/>
            <a:ext cx="847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>
                <a:solidFill>
                  <a:schemeClr val="bg1"/>
                </a:solidFill>
                <a:latin typeface="Arial Black" panose="020B0A04020102020204" pitchFamily="34" charset="0"/>
              </a:rPr>
              <a:t>How exactly will blockchain affect our economy?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844A3C82-9092-76F3-F6C4-7A5BEE7F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021" y="2720396"/>
            <a:ext cx="1813956" cy="18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73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66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1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2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5B5388-F131-2590-D4FC-77B39DEAB4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81"/>
          <a:stretch/>
        </p:blipFill>
        <p:spPr>
          <a:xfrm>
            <a:off x="0" y="0"/>
            <a:ext cx="12192000" cy="851712"/>
          </a:xfrm>
          <a:prstGeom prst="rect">
            <a:avLst/>
          </a:prstGeom>
        </p:spPr>
      </p:pic>
      <p:sp>
        <p:nvSpPr>
          <p:cNvPr id="3" name="TextBox 294">
            <a:extLst>
              <a:ext uri="{FF2B5EF4-FFF2-40B4-BE49-F238E27FC236}">
                <a16:creationId xmlns:a16="http://schemas.microsoft.com/office/drawing/2014/main" id="{2F296BD8-65D7-9EEA-53E8-1991C472A0E5}"/>
              </a:ext>
            </a:extLst>
          </p:cNvPr>
          <p:cNvSpPr txBox="1"/>
          <p:nvPr/>
        </p:nvSpPr>
        <p:spPr>
          <a:xfrm>
            <a:off x="3510909" y="40170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BACKGROUND</a:t>
            </a:r>
            <a:endParaRPr kumimoji="0" lang="zh-CN" altLang="en-US" sz="3200" b="1" i="0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E40FFC4-6026-1ADB-FD5F-B1D4EFF8E9A6}"/>
              </a:ext>
            </a:extLst>
          </p:cNvPr>
          <p:cNvSpPr/>
          <p:nvPr/>
        </p:nvSpPr>
        <p:spPr>
          <a:xfrm>
            <a:off x="1390835" y="3565514"/>
            <a:ext cx="9410330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C291EAC-EECD-B907-6113-AAE3740DDAE2}"/>
              </a:ext>
            </a:extLst>
          </p:cNvPr>
          <p:cNvSpPr/>
          <p:nvPr/>
        </p:nvSpPr>
        <p:spPr>
          <a:xfrm rot="16200000">
            <a:off x="3098731" y="3539551"/>
            <a:ext cx="5646197" cy="449159"/>
          </a:xfrm>
          <a:prstGeom prst="rightArrow">
            <a:avLst>
              <a:gd name="adj1" fmla="val 50000"/>
              <a:gd name="adj2" fmla="val 20219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A718E-C358-F7DA-ED18-8105C6BD48DD}"/>
              </a:ext>
            </a:extLst>
          </p:cNvPr>
          <p:cNvSpPr txBox="1"/>
          <p:nvPr/>
        </p:nvSpPr>
        <p:spPr>
          <a:xfrm>
            <a:off x="1681407" y="2405849"/>
            <a:ext cx="4015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Buy a cellphone?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BD886-77DD-BC83-F2E9-A92031A2E881}"/>
              </a:ext>
            </a:extLst>
          </p:cNvPr>
          <p:cNvSpPr txBox="1"/>
          <p:nvPr/>
        </p:nvSpPr>
        <p:spPr>
          <a:xfrm>
            <a:off x="6163397" y="2238274"/>
            <a:ext cx="3664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 Black" panose="020B0A04020102020204" pitchFamily="34" charset="0"/>
              </a:rPr>
              <a:t>Exchange for some dollars?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B65565-1C85-9DE6-621B-462403B3A2D9}"/>
              </a:ext>
            </a:extLst>
          </p:cNvPr>
          <p:cNvSpPr txBox="1"/>
          <p:nvPr/>
        </p:nvSpPr>
        <p:spPr>
          <a:xfrm>
            <a:off x="2278841" y="4753440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Get a job?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0E9E79-BD21-2E29-03BD-3BC6B63EE4F4}"/>
              </a:ext>
            </a:extLst>
          </p:cNvPr>
          <p:cNvSpPr txBox="1"/>
          <p:nvPr/>
        </p:nvSpPr>
        <p:spPr>
          <a:xfrm>
            <a:off x="6400609" y="4753439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Black" panose="020B0A04020102020204" pitchFamily="34" charset="0"/>
              </a:rPr>
              <a:t>Have a meal?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C654A6-5C59-D4CC-F37E-3F3285974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12" y="1605736"/>
            <a:ext cx="3950550" cy="197527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B9E41A0-E5C9-43FD-DDBE-87C8C21B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431A6AD-BD7A-CDC2-55D9-C7BFB660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7C8C45-C4E0-3C9D-37E0-3604B815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76"/>
          <a:stretch/>
        </p:blipFill>
        <p:spPr bwMode="auto">
          <a:xfrm>
            <a:off x="6171272" y="1598116"/>
            <a:ext cx="3934795" cy="19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F1FBC097-8472-683E-E7A8-6C7C2FB5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1" y="4014673"/>
            <a:ext cx="3934796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6F7A9F8E-EB8E-C7B1-8D8D-55ADE154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72" y="4014673"/>
            <a:ext cx="3934795" cy="19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3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区块链智能科技云计算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608B"/>
      </a:accent1>
      <a:accent2>
        <a:srgbClr val="2980B9"/>
      </a:accent2>
      <a:accent3>
        <a:srgbClr val="4098D4"/>
      </a:accent3>
      <a:accent4>
        <a:srgbClr val="7BB8E1"/>
      </a:accent4>
      <a:accent5>
        <a:srgbClr val="9FCBE9"/>
      </a:accent5>
      <a:accent6>
        <a:srgbClr val="C6E0F2"/>
      </a:accent6>
      <a:hlink>
        <a:srgbClr val="1F608B"/>
      </a:hlink>
      <a:folHlink>
        <a:srgbClr val="BFBFBF"/>
      </a:folHlink>
    </a:clrScheme>
    <a:fontScheme name="temp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222</Words>
  <Application>Microsoft Office PowerPoint</Application>
  <PresentationFormat>宽屏</PresentationFormat>
  <Paragraphs>78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微软雅黑</vt:lpstr>
      <vt:lpstr>微软雅黑 Light</vt:lpstr>
      <vt:lpstr>Arial</vt:lpstr>
      <vt:lpstr>Arial Black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区块链智能科技云计算PPT模板</dc:title>
  <dc:creator>崔晏菲</dc:creator>
  <cp:lastModifiedBy>崔 晏菲</cp:lastModifiedBy>
  <cp:revision>11</cp:revision>
  <dcterms:created xsi:type="dcterms:W3CDTF">2018-04-10T07:29:30Z</dcterms:created>
  <dcterms:modified xsi:type="dcterms:W3CDTF">2022-10-07T15:48:58Z</dcterms:modified>
</cp:coreProperties>
</file>