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gUfpNkEU4fiORn6AP7uhtvFSuE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AEA4E-049F-446F-91D0-F061A776CFBC}">
  <a:tblStyle styleId="{C3AAEA4E-049F-446F-91D0-F061A776CFBC}" styleName="Table_0">
    <a:wholeTbl>
      <a:tcTxStyle b="off" i="off">
        <a:font>
          <a:latin typeface="Arial"/>
          <a:ea typeface="Arial"/>
          <a:cs typeface="Arial"/>
        </a:font>
        <a:srgbClr val="000000"/>
      </a:tcTxStyle>
      <a:tcStyle>
        <a:tcBdr>
          <a:left>
            <a:ln cap="flat" cmpd="sng" w="9525">
              <a:solidFill>
                <a:srgbClr val="808080"/>
              </a:solidFill>
              <a:prstDash val="solid"/>
              <a:round/>
              <a:headEnd len="sm" w="sm" type="none"/>
              <a:tailEnd len="sm" w="sm" type="none"/>
            </a:ln>
          </a:left>
          <a:right>
            <a:ln cap="flat" cmpd="sng" w="9525">
              <a:solidFill>
                <a:srgbClr val="808080"/>
              </a:solidFill>
              <a:prstDash val="solid"/>
              <a:round/>
              <a:headEnd len="sm" w="sm" type="none"/>
              <a:tailEnd len="sm" w="sm" type="none"/>
            </a:ln>
          </a:right>
          <a:top>
            <a:ln cap="flat" cmpd="sng" w="9525">
              <a:solidFill>
                <a:srgbClr val="808080"/>
              </a:solidFill>
              <a:prstDash val="solid"/>
              <a:round/>
              <a:headEnd len="sm" w="sm" type="none"/>
              <a:tailEnd len="sm" w="sm" type="none"/>
            </a:ln>
          </a:top>
          <a:bottom>
            <a:ln cap="flat" cmpd="sng" w="9525">
              <a:solidFill>
                <a:srgbClr val="808080"/>
              </a:solidFill>
              <a:prstDash val="solid"/>
              <a:round/>
              <a:headEnd len="sm" w="sm" type="none"/>
              <a:tailEnd len="sm" w="sm" type="none"/>
            </a:ln>
          </a:bottom>
          <a:insideH>
            <a:ln cap="flat" cmpd="sng" w="9525">
              <a:solidFill>
                <a:srgbClr val="808080"/>
              </a:solidFill>
              <a:prstDash val="solid"/>
              <a:round/>
              <a:headEnd len="sm" w="sm" type="none"/>
              <a:tailEnd len="sm" w="sm" type="none"/>
            </a:ln>
          </a:insideH>
          <a:insideV>
            <a:ln cap="flat" cmpd="sng" w="9525">
              <a:solidFill>
                <a:srgbClr val="80808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7269095-744C-4E30-83E7-C48ED94510E7}"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7.png"/><Relationship Id="rId6" Type="http://schemas.openxmlformats.org/officeDocument/2006/relationships/image" Target="../media/image30.png"/><Relationship Id="rId7"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29.png"/><Relationship Id="rId10" Type="http://schemas.openxmlformats.org/officeDocument/2006/relationships/image" Target="../media/image35.png"/><Relationship Id="rId9" Type="http://schemas.openxmlformats.org/officeDocument/2006/relationships/image" Target="../media/image41.png"/><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34.png"/><Relationship Id="rId8"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36.png"/><Relationship Id="rId5"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39.png"/><Relationship Id="rId5" Type="http://schemas.openxmlformats.org/officeDocument/2006/relationships/image" Target="../media/image44.png"/><Relationship Id="rId6" Type="http://schemas.openxmlformats.org/officeDocument/2006/relationships/image" Target="../media/image33.png"/><Relationship Id="rId7"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43.png"/><Relationship Id="rId5" Type="http://schemas.openxmlformats.org/officeDocument/2006/relationships/image" Target="../media/image37.png"/><Relationship Id="rId6" Type="http://schemas.openxmlformats.org/officeDocument/2006/relationships/image" Target="../media/image45.png"/><Relationship Id="rId7"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42.png"/><Relationship Id="rId5"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48.png"/><Relationship Id="rId5"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54.png"/><Relationship Id="rId5"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8239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t/>
            </a:r>
            <a:endParaRPr sz="2580"/>
          </a:p>
          <a:p>
            <a:pPr indent="0" lvl="0" marL="0" rtl="0" algn="ctr">
              <a:lnSpc>
                <a:spcPct val="115000"/>
              </a:lnSpc>
              <a:spcBef>
                <a:spcPts val="0"/>
              </a:spcBef>
              <a:spcAft>
                <a:spcPts val="0"/>
              </a:spcAft>
              <a:buSzPts val="990"/>
              <a:buNone/>
            </a:pPr>
            <a:r>
              <a:rPr b="1" lang="en-CA" sz="2500"/>
              <a:t>Customer Personality Analysis using the Unsupervised Learning Methods</a:t>
            </a:r>
            <a:endParaRPr b="1" sz="2500"/>
          </a:p>
        </p:txBody>
      </p:sp>
      <p:sp>
        <p:nvSpPr>
          <p:cNvPr id="55" name="Google Shape;55;p1"/>
          <p:cNvSpPr txBox="1"/>
          <p:nvPr>
            <p:ph idx="1" type="subTitle"/>
          </p:nvPr>
        </p:nvSpPr>
        <p:spPr>
          <a:xfrm>
            <a:off x="311700" y="3494350"/>
            <a:ext cx="8520600" cy="138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2800"/>
              <a:buNone/>
            </a:pPr>
            <a:r>
              <a:t/>
            </a:r>
            <a:endParaRPr sz="19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SzPts val="2800"/>
              <a:buNone/>
            </a:pPr>
            <a:r>
              <a:t/>
            </a:r>
            <a:endParaRPr sz="1000">
              <a:solidFill>
                <a:schemeClr val="dk1"/>
              </a:solidFill>
              <a:latin typeface="Times New Roman"/>
              <a:ea typeface="Times New Roman"/>
              <a:cs typeface="Times New Roman"/>
              <a:sym typeface="Times New Roman"/>
            </a:endParaRPr>
          </a:p>
          <a:p>
            <a:pPr indent="457200" lvl="0" marL="5029200" rtl="0" algn="ctr">
              <a:lnSpc>
                <a:spcPct val="100000"/>
              </a:lnSpc>
              <a:spcBef>
                <a:spcPts val="1200"/>
              </a:spcBef>
              <a:spcAft>
                <a:spcPts val="1200"/>
              </a:spcAft>
              <a:buClr>
                <a:schemeClr val="dk1"/>
              </a:buClr>
              <a:buSzPts val="1100"/>
              <a:buFont typeface="Arial"/>
              <a:buNone/>
            </a:pPr>
            <a:r>
              <a:rPr lang="en-CA" sz="1500">
                <a:solidFill>
                  <a:schemeClr val="dk1"/>
                </a:solidFill>
                <a:latin typeface="Times New Roman"/>
                <a:ea typeface="Times New Roman"/>
                <a:cs typeface="Times New Roman"/>
                <a:sym typeface="Times New Roman"/>
              </a:rPr>
              <a:t>      </a:t>
            </a:r>
            <a:endParaRPr sz="1500">
              <a:solidFill>
                <a:srgbClr val="351C75"/>
              </a:solidFill>
              <a:latin typeface="Times New Roman"/>
              <a:ea typeface="Times New Roman"/>
              <a:cs typeface="Times New Roman"/>
              <a:sym typeface="Times New Roman"/>
            </a:endParaRPr>
          </a:p>
        </p:txBody>
      </p:sp>
      <p:pic>
        <p:nvPicPr>
          <p:cNvPr descr="Link to the University of Waterloo home page" id="56" name="Google Shape;56;p1"/>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57" name="Google Shape;57;p1"/>
          <p:cNvSpPr txBox="1"/>
          <p:nvPr>
            <p:ph idx="1" type="subTitle"/>
          </p:nvPr>
        </p:nvSpPr>
        <p:spPr>
          <a:xfrm>
            <a:off x="464100" y="3646750"/>
            <a:ext cx="8520600" cy="138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2800"/>
              <a:buNone/>
            </a:pPr>
            <a:r>
              <a:t/>
            </a:r>
            <a:endParaRPr sz="19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SzPts val="2800"/>
              <a:buNone/>
            </a:pPr>
            <a:r>
              <a:t/>
            </a:r>
            <a:endParaRPr sz="1000">
              <a:solidFill>
                <a:schemeClr val="dk1"/>
              </a:solidFill>
              <a:latin typeface="Times New Roman"/>
              <a:ea typeface="Times New Roman"/>
              <a:cs typeface="Times New Roman"/>
              <a:sym typeface="Times New Roman"/>
            </a:endParaRPr>
          </a:p>
          <a:p>
            <a:pPr indent="457200" lvl="0" marL="5029200" rtl="0" algn="ctr">
              <a:lnSpc>
                <a:spcPct val="100000"/>
              </a:lnSpc>
              <a:spcBef>
                <a:spcPts val="1200"/>
              </a:spcBef>
              <a:spcAft>
                <a:spcPts val="1200"/>
              </a:spcAft>
              <a:buClr>
                <a:schemeClr val="dk1"/>
              </a:buClr>
              <a:buSzPts val="1100"/>
              <a:buFont typeface="Arial"/>
              <a:buNone/>
            </a:pPr>
            <a:r>
              <a:rPr lang="en-CA" sz="1500">
                <a:solidFill>
                  <a:schemeClr val="dk1"/>
                </a:solidFill>
                <a:latin typeface="Times New Roman"/>
                <a:ea typeface="Times New Roman"/>
                <a:cs typeface="Times New Roman"/>
                <a:sym typeface="Times New Roman"/>
              </a:rPr>
              <a:t>      </a:t>
            </a:r>
            <a:endParaRPr sz="1500">
              <a:solidFill>
                <a:srgbClr val="351C75"/>
              </a:solidFill>
              <a:latin typeface="Times New Roman"/>
              <a:ea typeface="Times New Roman"/>
              <a:cs typeface="Times New Roman"/>
              <a:sym typeface="Times New Roman"/>
            </a:endParaRPr>
          </a:p>
        </p:txBody>
      </p:sp>
      <p:sp>
        <p:nvSpPr>
          <p:cNvPr id="58" name="Google Shape;58;p1"/>
          <p:cNvSpPr txBox="1"/>
          <p:nvPr>
            <p:ph idx="1" type="subTitle"/>
          </p:nvPr>
        </p:nvSpPr>
        <p:spPr>
          <a:xfrm>
            <a:off x="464100" y="3646750"/>
            <a:ext cx="8520600" cy="138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2800"/>
              <a:buNone/>
            </a:pPr>
            <a:r>
              <a:t/>
            </a:r>
            <a:endParaRPr sz="19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SzPts val="2800"/>
              <a:buNone/>
            </a:pPr>
            <a:r>
              <a:t/>
            </a:r>
            <a:endParaRPr sz="1000">
              <a:solidFill>
                <a:schemeClr val="dk1"/>
              </a:solidFill>
              <a:latin typeface="Times New Roman"/>
              <a:ea typeface="Times New Roman"/>
              <a:cs typeface="Times New Roman"/>
              <a:sym typeface="Times New Roman"/>
            </a:endParaRPr>
          </a:p>
          <a:p>
            <a:pPr indent="457200" lvl="0" marL="5029200" rtl="0" algn="ctr">
              <a:lnSpc>
                <a:spcPct val="100000"/>
              </a:lnSpc>
              <a:spcBef>
                <a:spcPts val="1200"/>
              </a:spcBef>
              <a:spcAft>
                <a:spcPts val="1200"/>
              </a:spcAft>
              <a:buClr>
                <a:schemeClr val="dk1"/>
              </a:buClr>
              <a:buSzPts val="1100"/>
              <a:buFont typeface="Arial"/>
              <a:buNone/>
            </a:pPr>
            <a:r>
              <a:rPr lang="en-CA" sz="1500">
                <a:solidFill>
                  <a:schemeClr val="dk1"/>
                </a:solidFill>
                <a:latin typeface="Times New Roman"/>
                <a:ea typeface="Times New Roman"/>
                <a:cs typeface="Times New Roman"/>
                <a:sym typeface="Times New Roman"/>
              </a:rPr>
              <a:t>      </a:t>
            </a:r>
            <a:endParaRPr sz="1500">
              <a:solidFill>
                <a:srgbClr val="351C75"/>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graphing summary (2)</a:t>
            </a:r>
            <a:endParaRPr sz="2588">
              <a:solidFill>
                <a:srgbClr val="351C75"/>
              </a:solidFill>
            </a:endParaRPr>
          </a:p>
        </p:txBody>
      </p:sp>
      <p:pic>
        <p:nvPicPr>
          <p:cNvPr descr="Link to the University of Waterloo home page" id="141" name="Google Shape;141;p10"/>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42" name="Google Shape;142;p10"/>
          <p:cNvSpPr txBox="1"/>
          <p:nvPr>
            <p:ph idx="1" type="body"/>
          </p:nvPr>
        </p:nvSpPr>
        <p:spPr>
          <a:xfrm>
            <a:off x="311700" y="1425975"/>
            <a:ext cx="8163600" cy="31800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CA" sz="1400">
                <a:solidFill>
                  <a:schemeClr val="dk1"/>
                </a:solidFill>
              </a:rPr>
              <a:t>The number of customers with a partner is far more than that of single customers.</a:t>
            </a:r>
            <a:endParaRPr sz="500">
              <a:solidFill>
                <a:schemeClr val="dk1"/>
              </a:solidFill>
            </a:endParaRPr>
          </a:p>
          <a:p>
            <a:pPr indent="-317500" lvl="0" marL="457200" rtl="0" algn="l">
              <a:lnSpc>
                <a:spcPct val="150000"/>
              </a:lnSpc>
              <a:spcBef>
                <a:spcPts val="0"/>
              </a:spcBef>
              <a:spcAft>
                <a:spcPts val="0"/>
              </a:spcAft>
              <a:buClr>
                <a:schemeClr val="dk1"/>
              </a:buClr>
              <a:buSzPts val="1400"/>
              <a:buChar char="●"/>
            </a:pPr>
            <a:r>
              <a:rPr lang="en-CA" sz="1400">
                <a:solidFill>
                  <a:schemeClr val="dk1"/>
                </a:solidFill>
              </a:rPr>
              <a:t>Most customers have at least one child. </a:t>
            </a:r>
            <a:endParaRPr sz="1400">
              <a:solidFill>
                <a:schemeClr val="dk1"/>
              </a:solidFill>
            </a:endParaRPr>
          </a:p>
        </p:txBody>
      </p:sp>
      <p:pic>
        <p:nvPicPr>
          <p:cNvPr id="143" name="Google Shape;143;p10"/>
          <p:cNvPicPr preferRelativeResize="0"/>
          <p:nvPr/>
        </p:nvPicPr>
        <p:blipFill rotWithShape="1">
          <a:blip r:embed="rId4">
            <a:alphaModFix/>
          </a:blip>
          <a:srcRect b="0" l="0" r="0" t="0"/>
          <a:stretch/>
        </p:blipFill>
        <p:spPr>
          <a:xfrm>
            <a:off x="388800" y="2771025"/>
            <a:ext cx="3196123" cy="2261650"/>
          </a:xfrm>
          <a:prstGeom prst="rect">
            <a:avLst/>
          </a:prstGeom>
          <a:noFill/>
          <a:ln>
            <a:noFill/>
          </a:ln>
        </p:spPr>
      </p:pic>
      <p:pic>
        <p:nvPicPr>
          <p:cNvPr id="144" name="Google Shape;144;p10"/>
          <p:cNvPicPr preferRelativeResize="0"/>
          <p:nvPr/>
        </p:nvPicPr>
        <p:blipFill rotWithShape="1">
          <a:blip r:embed="rId5">
            <a:alphaModFix/>
          </a:blip>
          <a:srcRect b="0" l="0" r="0" t="0"/>
          <a:stretch/>
        </p:blipFill>
        <p:spPr>
          <a:xfrm>
            <a:off x="4204000" y="2771022"/>
            <a:ext cx="3196126" cy="22616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graphing summary (3)</a:t>
            </a:r>
            <a:endParaRPr sz="2588">
              <a:solidFill>
                <a:srgbClr val="351C75"/>
              </a:solidFill>
            </a:endParaRPr>
          </a:p>
        </p:txBody>
      </p:sp>
      <p:pic>
        <p:nvPicPr>
          <p:cNvPr descr="Link to the University of Waterloo home page" id="150" name="Google Shape;150;p11"/>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51" name="Google Shape;151;p11"/>
          <p:cNvSpPr txBox="1"/>
          <p:nvPr>
            <p:ph idx="1" type="body"/>
          </p:nvPr>
        </p:nvSpPr>
        <p:spPr>
          <a:xfrm>
            <a:off x="311700" y="1425975"/>
            <a:ext cx="8163600" cy="31800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CA" sz="1400">
                <a:solidFill>
                  <a:schemeClr val="dk1"/>
                </a:solidFill>
              </a:rPr>
              <a:t>Both high-income and low-income earners are in the minority. Seems that most customers’ annual income is approximately between $35,000 and $70,000.</a:t>
            </a:r>
            <a:endParaRPr sz="500">
              <a:solidFill>
                <a:schemeClr val="dk1"/>
              </a:solidFill>
            </a:endParaRPr>
          </a:p>
          <a:p>
            <a:pPr indent="-317500" lvl="0" marL="457200" rtl="0" algn="l">
              <a:lnSpc>
                <a:spcPct val="150000"/>
              </a:lnSpc>
              <a:spcBef>
                <a:spcPts val="0"/>
              </a:spcBef>
              <a:spcAft>
                <a:spcPts val="0"/>
              </a:spcAft>
              <a:buClr>
                <a:schemeClr val="dk1"/>
              </a:buClr>
              <a:buSzPts val="1400"/>
              <a:buChar char="●"/>
            </a:pPr>
            <a:r>
              <a:rPr lang="en-CA" sz="1400">
                <a:solidFill>
                  <a:schemeClr val="dk1"/>
                </a:solidFill>
              </a:rPr>
              <a:t>The number of customers with total spending &lt; $500 is significantly more than others. </a:t>
            </a:r>
            <a:endParaRPr sz="1400">
              <a:solidFill>
                <a:schemeClr val="dk1"/>
              </a:solidFill>
            </a:endParaRPr>
          </a:p>
        </p:txBody>
      </p:sp>
      <p:pic>
        <p:nvPicPr>
          <p:cNvPr id="152" name="Google Shape;152;p11"/>
          <p:cNvPicPr preferRelativeResize="0"/>
          <p:nvPr/>
        </p:nvPicPr>
        <p:blipFill rotWithShape="1">
          <a:blip r:embed="rId4">
            <a:alphaModFix/>
          </a:blip>
          <a:srcRect b="0" l="0" r="0" t="0"/>
          <a:stretch/>
        </p:blipFill>
        <p:spPr>
          <a:xfrm>
            <a:off x="401800" y="2756250"/>
            <a:ext cx="3169233" cy="2269500"/>
          </a:xfrm>
          <a:prstGeom prst="rect">
            <a:avLst/>
          </a:prstGeom>
          <a:noFill/>
          <a:ln>
            <a:noFill/>
          </a:ln>
        </p:spPr>
      </p:pic>
      <p:pic>
        <p:nvPicPr>
          <p:cNvPr id="153" name="Google Shape;153;p11"/>
          <p:cNvPicPr preferRelativeResize="0"/>
          <p:nvPr/>
        </p:nvPicPr>
        <p:blipFill rotWithShape="1">
          <a:blip r:embed="rId5">
            <a:alphaModFix/>
          </a:blip>
          <a:srcRect b="0" l="0" r="0" t="0"/>
          <a:stretch/>
        </p:blipFill>
        <p:spPr>
          <a:xfrm>
            <a:off x="4247300" y="2756250"/>
            <a:ext cx="3169225" cy="226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graphing summary (4)</a:t>
            </a:r>
            <a:endParaRPr sz="2588">
              <a:solidFill>
                <a:srgbClr val="351C75"/>
              </a:solidFill>
            </a:endParaRPr>
          </a:p>
        </p:txBody>
      </p:sp>
      <p:pic>
        <p:nvPicPr>
          <p:cNvPr descr="Link to the University of Waterloo home page" id="159" name="Google Shape;159;p12"/>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60" name="Google Shape;160;p12"/>
          <p:cNvSpPr txBox="1"/>
          <p:nvPr>
            <p:ph idx="1" type="body"/>
          </p:nvPr>
        </p:nvSpPr>
        <p:spPr>
          <a:xfrm>
            <a:off x="311700" y="1425975"/>
            <a:ext cx="8299800" cy="31800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CA" sz="1400">
                <a:solidFill>
                  <a:schemeClr val="dk1"/>
                </a:solidFill>
              </a:rPr>
              <a:t>As the annual income increases, customers’ total spending on products will also increase substantially.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CA" sz="1400">
                <a:solidFill>
                  <a:schemeClr val="dk1"/>
                </a:solidFill>
              </a:rPr>
              <a:t>Total spending of middle-aged customers seems to be higher than that of other people, followed by elderly customers.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CA" sz="1400">
                <a:solidFill>
                  <a:schemeClr val="dk1"/>
                </a:solidFill>
              </a:rPr>
              <a:t>It seems that customers with longer enrollment time tend to spend slightly more.</a:t>
            </a:r>
            <a:endParaRPr sz="1400">
              <a:solidFill>
                <a:schemeClr val="dk1"/>
              </a:solidFill>
            </a:endParaRPr>
          </a:p>
        </p:txBody>
      </p:sp>
      <p:pic>
        <p:nvPicPr>
          <p:cNvPr id="161" name="Google Shape;161;p12"/>
          <p:cNvPicPr preferRelativeResize="0"/>
          <p:nvPr/>
        </p:nvPicPr>
        <p:blipFill rotWithShape="1">
          <a:blip r:embed="rId4">
            <a:alphaModFix/>
          </a:blip>
          <a:srcRect b="0" l="0" r="0" t="0"/>
          <a:stretch/>
        </p:blipFill>
        <p:spPr>
          <a:xfrm>
            <a:off x="328050" y="3104250"/>
            <a:ext cx="2752575" cy="1930325"/>
          </a:xfrm>
          <a:prstGeom prst="rect">
            <a:avLst/>
          </a:prstGeom>
          <a:noFill/>
          <a:ln>
            <a:noFill/>
          </a:ln>
        </p:spPr>
      </p:pic>
      <p:pic>
        <p:nvPicPr>
          <p:cNvPr id="162" name="Google Shape;162;p12"/>
          <p:cNvPicPr preferRelativeResize="0"/>
          <p:nvPr/>
        </p:nvPicPr>
        <p:blipFill rotWithShape="1">
          <a:blip r:embed="rId5">
            <a:alphaModFix/>
          </a:blip>
          <a:srcRect b="0" l="0" r="0" t="0"/>
          <a:stretch/>
        </p:blipFill>
        <p:spPr>
          <a:xfrm>
            <a:off x="3169075" y="3098426"/>
            <a:ext cx="2752575" cy="1941974"/>
          </a:xfrm>
          <a:prstGeom prst="rect">
            <a:avLst/>
          </a:prstGeom>
          <a:noFill/>
          <a:ln>
            <a:noFill/>
          </a:ln>
        </p:spPr>
      </p:pic>
      <p:pic>
        <p:nvPicPr>
          <p:cNvPr id="163" name="Google Shape;163;p12"/>
          <p:cNvPicPr preferRelativeResize="0"/>
          <p:nvPr/>
        </p:nvPicPr>
        <p:blipFill rotWithShape="1">
          <a:blip r:embed="rId6">
            <a:alphaModFix/>
          </a:blip>
          <a:srcRect b="0" l="0" r="0" t="0"/>
          <a:stretch/>
        </p:blipFill>
        <p:spPr>
          <a:xfrm>
            <a:off x="6088075" y="3104250"/>
            <a:ext cx="2727880" cy="193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3. Data Preparation - data cleaning (1)</a:t>
            </a:r>
            <a:endParaRPr sz="2588">
              <a:solidFill>
                <a:srgbClr val="351C75"/>
              </a:solidFill>
            </a:endParaRPr>
          </a:p>
        </p:txBody>
      </p:sp>
      <p:sp>
        <p:nvSpPr>
          <p:cNvPr id="169" name="Google Shape;169;p13"/>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1200"/>
              </a:spcBef>
              <a:spcAft>
                <a:spcPts val="0"/>
              </a:spcAft>
              <a:buClr>
                <a:schemeClr val="dk1"/>
              </a:buClr>
              <a:buSzPts val="1700"/>
              <a:buChar char="●"/>
            </a:pPr>
            <a:r>
              <a:rPr lang="en-CA" sz="1700">
                <a:solidFill>
                  <a:schemeClr val="dk1"/>
                </a:solidFill>
              </a:rPr>
              <a:t>Missingness</a:t>
            </a:r>
            <a:endParaRPr sz="1700">
              <a:solidFill>
                <a:schemeClr val="dk1"/>
              </a:solidFill>
            </a:endParaRPr>
          </a:p>
          <a:p>
            <a:pPr indent="457200" lvl="0" marL="457200" rtl="0" algn="l">
              <a:lnSpc>
                <a:spcPct val="115000"/>
              </a:lnSpc>
              <a:spcBef>
                <a:spcPts val="2400"/>
              </a:spcBef>
              <a:spcAft>
                <a:spcPts val="0"/>
              </a:spcAft>
              <a:buSzPts val="1800"/>
              <a:buNone/>
            </a:pPr>
            <a:r>
              <a:rPr lang="en-CA" sz="1500">
                <a:solidFill>
                  <a:schemeClr val="dk1"/>
                </a:solidFill>
              </a:rPr>
              <a:t>24 missing values in Income; </a:t>
            </a:r>
            <a:endParaRPr sz="1500">
              <a:solidFill>
                <a:schemeClr val="dk1"/>
              </a:solidFill>
            </a:endParaRPr>
          </a:p>
          <a:p>
            <a:pPr indent="457200" lvl="0" marL="457200" rtl="0" algn="l">
              <a:lnSpc>
                <a:spcPct val="115000"/>
              </a:lnSpc>
              <a:spcBef>
                <a:spcPts val="1200"/>
              </a:spcBef>
              <a:spcAft>
                <a:spcPts val="0"/>
              </a:spcAft>
              <a:buSzPts val="1800"/>
              <a:buNone/>
            </a:pPr>
            <a:r>
              <a:rPr lang="en-CA" sz="1500">
                <a:solidFill>
                  <a:schemeClr val="dk1"/>
                </a:solidFill>
              </a:rPr>
              <a:t>% of missingness in income is: 24/2240 = 1.07% </a:t>
            </a:r>
            <a:endParaRPr sz="1500">
              <a:solidFill>
                <a:schemeClr val="dk1"/>
              </a:solidFill>
            </a:endParaRPr>
          </a:p>
          <a:p>
            <a:pPr indent="457200" lvl="0" marL="457200" rtl="0" algn="l">
              <a:lnSpc>
                <a:spcPct val="115000"/>
              </a:lnSpc>
              <a:spcBef>
                <a:spcPts val="1200"/>
              </a:spcBef>
              <a:spcAft>
                <a:spcPts val="0"/>
              </a:spcAft>
              <a:buSzPts val="1800"/>
              <a:buNone/>
            </a:pPr>
            <a:r>
              <a:rPr lang="en-CA" sz="1500">
                <a:solidFill>
                  <a:schemeClr val="dk1"/>
                </a:solidFill>
              </a:rPr>
              <a:t>The probability of missingness is very small. So we ignored it. </a:t>
            </a:r>
            <a:endParaRPr sz="1500">
              <a:solidFill>
                <a:schemeClr val="dk1"/>
              </a:solidFill>
            </a:endParaRPr>
          </a:p>
          <a:p>
            <a:pPr indent="0" lvl="0" marL="0" rtl="0" algn="l">
              <a:lnSpc>
                <a:spcPct val="115000"/>
              </a:lnSpc>
              <a:spcBef>
                <a:spcPts val="1200"/>
              </a:spcBef>
              <a:spcAft>
                <a:spcPts val="1200"/>
              </a:spcAft>
              <a:buSzPts val="1800"/>
              <a:buNone/>
            </a:pPr>
            <a:r>
              <a:t/>
            </a:r>
            <a:endParaRPr sz="1600">
              <a:solidFill>
                <a:schemeClr val="dk1"/>
              </a:solidFill>
            </a:endParaRPr>
          </a:p>
        </p:txBody>
      </p:sp>
      <p:pic>
        <p:nvPicPr>
          <p:cNvPr descr="Link to the University of Waterloo home page" id="170" name="Google Shape;170;p13"/>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171" name="Google Shape;171;p13"/>
          <p:cNvPicPr preferRelativeResize="0"/>
          <p:nvPr/>
        </p:nvPicPr>
        <p:blipFill rotWithShape="1">
          <a:blip r:embed="rId4">
            <a:alphaModFix/>
          </a:blip>
          <a:srcRect b="0" l="0" r="0" t="0"/>
          <a:stretch/>
        </p:blipFill>
        <p:spPr>
          <a:xfrm>
            <a:off x="683200" y="3495325"/>
            <a:ext cx="2298150" cy="1253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3. Data Preparation - data cleaning (2)</a:t>
            </a:r>
            <a:endParaRPr sz="2588">
              <a:solidFill>
                <a:srgbClr val="351C75"/>
              </a:solidFill>
            </a:endParaRPr>
          </a:p>
        </p:txBody>
      </p:sp>
      <p:pic>
        <p:nvPicPr>
          <p:cNvPr descr="Link to the University of Waterloo home page" id="177" name="Google Shape;177;p14"/>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178" name="Google Shape;178;p14"/>
          <p:cNvPicPr preferRelativeResize="0"/>
          <p:nvPr/>
        </p:nvPicPr>
        <p:blipFill rotWithShape="1">
          <a:blip r:embed="rId4">
            <a:alphaModFix/>
          </a:blip>
          <a:srcRect b="0" l="0" r="0" t="0"/>
          <a:stretch/>
        </p:blipFill>
        <p:spPr>
          <a:xfrm>
            <a:off x="6049775" y="3261738"/>
            <a:ext cx="2600675" cy="1856807"/>
          </a:xfrm>
          <a:prstGeom prst="rect">
            <a:avLst/>
          </a:prstGeom>
          <a:noFill/>
          <a:ln>
            <a:noFill/>
          </a:ln>
        </p:spPr>
      </p:pic>
      <p:pic>
        <p:nvPicPr>
          <p:cNvPr id="179" name="Google Shape;179;p14"/>
          <p:cNvPicPr preferRelativeResize="0"/>
          <p:nvPr/>
        </p:nvPicPr>
        <p:blipFill rotWithShape="1">
          <a:blip r:embed="rId5">
            <a:alphaModFix/>
          </a:blip>
          <a:srcRect b="0" l="0" r="0" t="0"/>
          <a:stretch/>
        </p:blipFill>
        <p:spPr>
          <a:xfrm>
            <a:off x="6049775" y="1191213"/>
            <a:ext cx="2600675" cy="1911925"/>
          </a:xfrm>
          <a:prstGeom prst="rect">
            <a:avLst/>
          </a:prstGeom>
          <a:noFill/>
          <a:ln>
            <a:noFill/>
          </a:ln>
        </p:spPr>
      </p:pic>
      <p:sp>
        <p:nvSpPr>
          <p:cNvPr id="180" name="Google Shape;180;p14"/>
          <p:cNvSpPr txBox="1"/>
          <p:nvPr>
            <p:ph idx="1" type="body"/>
          </p:nvPr>
        </p:nvSpPr>
        <p:spPr>
          <a:xfrm>
            <a:off x="311700" y="1425975"/>
            <a:ext cx="5559300" cy="34578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1200"/>
              </a:spcBef>
              <a:spcAft>
                <a:spcPts val="0"/>
              </a:spcAft>
              <a:buClr>
                <a:schemeClr val="dk1"/>
              </a:buClr>
              <a:buSzPts val="1600"/>
              <a:buChar char="●"/>
            </a:pPr>
            <a:r>
              <a:rPr lang="en-CA" sz="1600">
                <a:solidFill>
                  <a:schemeClr val="dk1"/>
                </a:solidFill>
              </a:rPr>
              <a:t>Outliers in Age</a:t>
            </a:r>
            <a:endParaRPr sz="1600">
              <a:solidFill>
                <a:schemeClr val="dk1"/>
              </a:solidFill>
            </a:endParaRPr>
          </a:p>
          <a:p>
            <a:pPr indent="0" lvl="0" marL="457200" rtl="0" algn="l">
              <a:lnSpc>
                <a:spcPct val="100000"/>
              </a:lnSpc>
              <a:spcBef>
                <a:spcPts val="2400"/>
              </a:spcBef>
              <a:spcAft>
                <a:spcPts val="0"/>
              </a:spcAft>
              <a:buSzPts val="1800"/>
              <a:buNone/>
            </a:pPr>
            <a:r>
              <a:rPr lang="en-CA" sz="1400">
                <a:solidFill>
                  <a:schemeClr val="dk1"/>
                </a:solidFill>
              </a:rPr>
              <a:t>IQR_Age = 75% quantile of Age - 25% quantile of Age = 18</a:t>
            </a:r>
            <a:endParaRPr sz="1400">
              <a:solidFill>
                <a:schemeClr val="dk1"/>
              </a:solidFill>
            </a:endParaRPr>
          </a:p>
          <a:p>
            <a:pPr indent="0" lvl="0" marL="457200" rtl="0" algn="l">
              <a:lnSpc>
                <a:spcPct val="100000"/>
              </a:lnSpc>
              <a:spcBef>
                <a:spcPts val="1200"/>
              </a:spcBef>
              <a:spcAft>
                <a:spcPts val="0"/>
              </a:spcAft>
              <a:buSzPts val="1800"/>
              <a:buNone/>
            </a:pPr>
            <a:r>
              <a:rPr lang="en-CA" sz="1400">
                <a:solidFill>
                  <a:schemeClr val="dk1"/>
                </a:solidFill>
              </a:rPr>
              <a:t>25% quantile of Age - 1.5 * IQR_Age = 17</a:t>
            </a:r>
            <a:endParaRPr sz="1400">
              <a:solidFill>
                <a:schemeClr val="dk1"/>
              </a:solidFill>
            </a:endParaRPr>
          </a:p>
          <a:p>
            <a:pPr indent="0" lvl="0" marL="457200" rtl="0" algn="l">
              <a:lnSpc>
                <a:spcPct val="100000"/>
              </a:lnSpc>
              <a:spcBef>
                <a:spcPts val="1200"/>
              </a:spcBef>
              <a:spcAft>
                <a:spcPts val="0"/>
              </a:spcAft>
              <a:buSzPts val="1800"/>
              <a:buNone/>
            </a:pPr>
            <a:r>
              <a:rPr lang="en-CA" sz="1400">
                <a:solidFill>
                  <a:schemeClr val="dk1"/>
                </a:solidFill>
              </a:rPr>
              <a:t>75% quantile of Age + 1.5 * IQR_Age = 89</a:t>
            </a:r>
            <a:endParaRPr sz="14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CA" sz="1600">
                <a:solidFill>
                  <a:schemeClr val="dk1"/>
                </a:solidFill>
              </a:rPr>
              <a:t>Age Range: [17,89]</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CA" sz="1600">
                <a:solidFill>
                  <a:schemeClr val="dk1"/>
                </a:solidFill>
              </a:rPr>
              <a:t>3 outliers removed</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3. Data Preparation - data cleaning (3)</a:t>
            </a:r>
            <a:endParaRPr sz="2588">
              <a:solidFill>
                <a:srgbClr val="351C75"/>
              </a:solidFill>
            </a:endParaRPr>
          </a:p>
        </p:txBody>
      </p:sp>
      <p:sp>
        <p:nvSpPr>
          <p:cNvPr id="186" name="Google Shape;186;p15"/>
          <p:cNvSpPr txBox="1"/>
          <p:nvPr>
            <p:ph idx="1" type="body"/>
          </p:nvPr>
        </p:nvSpPr>
        <p:spPr>
          <a:xfrm>
            <a:off x="311700" y="1425975"/>
            <a:ext cx="5546100" cy="34968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1200"/>
              </a:spcBef>
              <a:spcAft>
                <a:spcPts val="0"/>
              </a:spcAft>
              <a:buClr>
                <a:schemeClr val="dk1"/>
              </a:buClr>
              <a:buSzPts val="1600"/>
              <a:buChar char="●"/>
            </a:pPr>
            <a:r>
              <a:rPr lang="en-CA" sz="1600">
                <a:solidFill>
                  <a:schemeClr val="dk1"/>
                </a:solidFill>
              </a:rPr>
              <a:t>Outliers in Income</a:t>
            </a:r>
            <a:endParaRPr sz="1600">
              <a:solidFill>
                <a:schemeClr val="dk1"/>
              </a:solidFill>
            </a:endParaRPr>
          </a:p>
          <a:p>
            <a:pPr indent="457200" lvl="0" marL="0" rtl="0" algn="l">
              <a:lnSpc>
                <a:spcPct val="100000"/>
              </a:lnSpc>
              <a:spcBef>
                <a:spcPts val="2400"/>
              </a:spcBef>
              <a:spcAft>
                <a:spcPts val="0"/>
              </a:spcAft>
              <a:buSzPts val="1800"/>
              <a:buNone/>
            </a:pPr>
            <a:r>
              <a:rPr lang="en-CA" sz="1400">
                <a:solidFill>
                  <a:schemeClr val="dk1"/>
                </a:solidFill>
              </a:rPr>
              <a:t>IQR_Income = 75% quantile of Income - 25% quantile of Income = 33219</a:t>
            </a:r>
            <a:endParaRPr sz="1400">
              <a:solidFill>
                <a:schemeClr val="dk1"/>
              </a:solidFill>
            </a:endParaRPr>
          </a:p>
          <a:p>
            <a:pPr indent="457200" lvl="0" marL="0" rtl="0" algn="l">
              <a:lnSpc>
                <a:spcPct val="100000"/>
              </a:lnSpc>
              <a:spcBef>
                <a:spcPts val="1200"/>
              </a:spcBef>
              <a:spcAft>
                <a:spcPts val="0"/>
              </a:spcAft>
              <a:buSzPts val="1800"/>
              <a:buNone/>
            </a:pPr>
            <a:r>
              <a:rPr lang="en-CA" sz="1400">
                <a:solidFill>
                  <a:schemeClr val="dk1"/>
                </a:solidFill>
              </a:rPr>
              <a:t>25% quantile of Income - 1.5 * IQR_Income = -14525.5</a:t>
            </a:r>
            <a:endParaRPr sz="1400">
              <a:solidFill>
                <a:schemeClr val="dk1"/>
              </a:solidFill>
            </a:endParaRPr>
          </a:p>
          <a:p>
            <a:pPr indent="457200" lvl="0" marL="0" rtl="0" algn="l">
              <a:lnSpc>
                <a:spcPct val="100000"/>
              </a:lnSpc>
              <a:spcBef>
                <a:spcPts val="1200"/>
              </a:spcBef>
              <a:spcAft>
                <a:spcPts val="0"/>
              </a:spcAft>
              <a:buSzPts val="1800"/>
              <a:buNone/>
            </a:pPr>
            <a:r>
              <a:rPr lang="en-CA" sz="1400">
                <a:solidFill>
                  <a:schemeClr val="dk1"/>
                </a:solidFill>
              </a:rPr>
              <a:t>75% quantile of Income + 1.5 * IQR_Income = 118350.5</a:t>
            </a:r>
            <a:endParaRPr sz="17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CA" sz="1600">
                <a:solidFill>
                  <a:schemeClr val="dk1"/>
                </a:solidFill>
              </a:rPr>
              <a:t>Income Range: [0,118350.5]</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CA" sz="1600">
                <a:solidFill>
                  <a:schemeClr val="dk1"/>
                </a:solidFill>
              </a:rPr>
              <a:t>8 outliers removed</a:t>
            </a:r>
            <a:endParaRPr sz="1600">
              <a:solidFill>
                <a:schemeClr val="dk1"/>
              </a:solidFill>
            </a:endParaRPr>
          </a:p>
        </p:txBody>
      </p:sp>
      <p:pic>
        <p:nvPicPr>
          <p:cNvPr descr="Link to the University of Waterloo home page" id="187" name="Google Shape;187;p15"/>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188" name="Google Shape;188;p15"/>
          <p:cNvPicPr preferRelativeResize="0"/>
          <p:nvPr/>
        </p:nvPicPr>
        <p:blipFill rotWithShape="1">
          <a:blip r:embed="rId4">
            <a:alphaModFix/>
          </a:blip>
          <a:srcRect b="0" l="0" r="0" t="0"/>
          <a:stretch/>
        </p:blipFill>
        <p:spPr>
          <a:xfrm>
            <a:off x="6037875" y="3272175"/>
            <a:ext cx="2573650" cy="1835894"/>
          </a:xfrm>
          <a:prstGeom prst="rect">
            <a:avLst/>
          </a:prstGeom>
          <a:noFill/>
          <a:ln>
            <a:noFill/>
          </a:ln>
        </p:spPr>
      </p:pic>
      <p:pic>
        <p:nvPicPr>
          <p:cNvPr id="189" name="Google Shape;189;p15"/>
          <p:cNvPicPr preferRelativeResize="0"/>
          <p:nvPr/>
        </p:nvPicPr>
        <p:blipFill rotWithShape="1">
          <a:blip r:embed="rId5">
            <a:alphaModFix/>
          </a:blip>
          <a:srcRect b="0" l="0" r="0" t="0"/>
          <a:stretch/>
        </p:blipFill>
        <p:spPr>
          <a:xfrm>
            <a:off x="6037882" y="1240675"/>
            <a:ext cx="2573643" cy="1801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3. Data Preparation - Label Encoding</a:t>
            </a:r>
            <a:endParaRPr sz="2588">
              <a:solidFill>
                <a:srgbClr val="351C75"/>
              </a:solidFill>
            </a:endParaRPr>
          </a:p>
        </p:txBody>
      </p:sp>
      <p:sp>
        <p:nvSpPr>
          <p:cNvPr id="195" name="Google Shape;195;p16"/>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CA" sz="1600">
                <a:solidFill>
                  <a:schemeClr val="dk1"/>
                </a:solidFill>
              </a:rPr>
              <a:t>We used Label Encoding to process these two categorical features that contain text data: Education and Marital_Status.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CA" sz="1600">
                <a:solidFill>
                  <a:schemeClr val="dk1"/>
                </a:solidFill>
              </a:rPr>
              <a:t>Label Encoding converted the categories to numeric equivalents as follows:</a:t>
            </a:r>
            <a:endParaRPr sz="1600">
              <a:solidFill>
                <a:schemeClr val="dk1"/>
              </a:solidFill>
            </a:endParaRPr>
          </a:p>
        </p:txBody>
      </p:sp>
      <p:pic>
        <p:nvPicPr>
          <p:cNvPr descr="Link to the University of Waterloo home page" id="196" name="Google Shape;196;p16"/>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197" name="Google Shape;197;p16"/>
          <p:cNvPicPr preferRelativeResize="0"/>
          <p:nvPr/>
        </p:nvPicPr>
        <p:blipFill rotWithShape="1">
          <a:blip r:embed="rId4">
            <a:alphaModFix/>
          </a:blip>
          <a:srcRect b="0" l="0" r="0" t="0"/>
          <a:stretch/>
        </p:blipFill>
        <p:spPr>
          <a:xfrm>
            <a:off x="601375" y="3078300"/>
            <a:ext cx="2861755" cy="1615772"/>
          </a:xfrm>
          <a:prstGeom prst="rect">
            <a:avLst/>
          </a:prstGeom>
          <a:noFill/>
          <a:ln>
            <a:noFill/>
          </a:ln>
        </p:spPr>
      </p:pic>
      <p:pic>
        <p:nvPicPr>
          <p:cNvPr id="198" name="Google Shape;198;p16"/>
          <p:cNvPicPr preferRelativeResize="0"/>
          <p:nvPr/>
        </p:nvPicPr>
        <p:blipFill rotWithShape="1">
          <a:blip r:embed="rId5">
            <a:alphaModFix/>
          </a:blip>
          <a:srcRect b="0" l="0" r="0" t="0"/>
          <a:stretch/>
        </p:blipFill>
        <p:spPr>
          <a:xfrm>
            <a:off x="3982773" y="3922461"/>
            <a:ext cx="3433726" cy="7716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3. Data Preparation - scaling</a:t>
            </a:r>
            <a:endParaRPr sz="2588">
              <a:solidFill>
                <a:srgbClr val="351C75"/>
              </a:solidFill>
            </a:endParaRPr>
          </a:p>
        </p:txBody>
      </p:sp>
      <p:sp>
        <p:nvSpPr>
          <p:cNvPr id="204" name="Google Shape;204;p17"/>
          <p:cNvSpPr txBox="1"/>
          <p:nvPr>
            <p:ph idx="1" type="body"/>
          </p:nvPr>
        </p:nvSpPr>
        <p:spPr>
          <a:xfrm>
            <a:off x="311700" y="1425975"/>
            <a:ext cx="7676400" cy="31800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Clr>
                <a:schemeClr val="dk1"/>
              </a:buClr>
              <a:buSzPts val="1600"/>
              <a:buChar char="●"/>
            </a:pPr>
            <a:r>
              <a:rPr lang="en-CA" sz="1600">
                <a:solidFill>
                  <a:schemeClr val="dk1"/>
                </a:solidFill>
              </a:rPr>
              <a:t>We performed Min-Max scaling on the data set so that no variables will dominate our clusters in the subsequent modeling. The formula used is as follows:</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CA" sz="1600">
                <a:solidFill>
                  <a:schemeClr val="dk1"/>
                </a:solidFill>
              </a:rPr>
              <a:t>This scaling method transfers the original columns to make all observations fall in the range of [0,1]. In this way, all features will be equally treated during the modeling process.</a:t>
            </a:r>
            <a:endParaRPr sz="1600">
              <a:solidFill>
                <a:schemeClr val="dk1"/>
              </a:solidFill>
            </a:endParaRPr>
          </a:p>
          <a:p>
            <a:pPr indent="0" lvl="0" marL="0" rtl="0" algn="l">
              <a:lnSpc>
                <a:spcPct val="115000"/>
              </a:lnSpc>
              <a:spcBef>
                <a:spcPts val="1200"/>
              </a:spcBef>
              <a:spcAft>
                <a:spcPts val="1200"/>
              </a:spcAft>
              <a:buSzPts val="1800"/>
              <a:buNone/>
            </a:pPr>
            <a:r>
              <a:t/>
            </a:r>
            <a:endParaRPr/>
          </a:p>
        </p:txBody>
      </p:sp>
      <p:pic>
        <p:nvPicPr>
          <p:cNvPr descr="Link to the University of Waterloo home page" id="205" name="Google Shape;205;p17"/>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206" name="Google Shape;206;p17"/>
          <p:cNvPicPr preferRelativeResize="0"/>
          <p:nvPr/>
        </p:nvPicPr>
        <p:blipFill rotWithShape="1">
          <a:blip r:embed="rId4">
            <a:alphaModFix/>
          </a:blip>
          <a:srcRect b="0" l="0" r="0" t="0"/>
          <a:stretch/>
        </p:blipFill>
        <p:spPr>
          <a:xfrm>
            <a:off x="1160325" y="2306775"/>
            <a:ext cx="2156790"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4. Modeling - number of clusters</a:t>
            </a:r>
            <a:endParaRPr sz="2588">
              <a:solidFill>
                <a:srgbClr val="351C75"/>
              </a:solidFill>
            </a:endParaRPr>
          </a:p>
        </p:txBody>
      </p:sp>
      <p:sp>
        <p:nvSpPr>
          <p:cNvPr id="212" name="Google Shape;212;p18"/>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CA" sz="1600">
                <a:solidFill>
                  <a:schemeClr val="dk1"/>
                </a:solidFill>
              </a:rPr>
              <a:t>Use K-mean model to test with different number of clusters:</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CA" sz="1600">
                <a:solidFill>
                  <a:schemeClr val="dk1"/>
                </a:solidFill>
              </a:rPr>
              <a:t>The Elbow point here appears to be at n = 4</a:t>
            </a:r>
            <a:endParaRPr sz="1600">
              <a:solidFill>
                <a:schemeClr val="dk1"/>
              </a:solidFill>
            </a:endParaRPr>
          </a:p>
        </p:txBody>
      </p:sp>
      <p:pic>
        <p:nvPicPr>
          <p:cNvPr descr="Link to the University of Waterloo home page" id="213" name="Google Shape;213;p18"/>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214" name="Google Shape;214;p18"/>
          <p:cNvPicPr preferRelativeResize="0"/>
          <p:nvPr/>
        </p:nvPicPr>
        <p:blipFill rotWithShape="1">
          <a:blip r:embed="rId4">
            <a:alphaModFix/>
          </a:blip>
          <a:srcRect b="0" l="0" r="0" t="0"/>
          <a:stretch/>
        </p:blipFill>
        <p:spPr>
          <a:xfrm>
            <a:off x="838200" y="1834750"/>
            <a:ext cx="3238500" cy="210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4. Modeling - K Means</a:t>
            </a:r>
            <a:endParaRPr sz="2588">
              <a:solidFill>
                <a:srgbClr val="351C75"/>
              </a:solidFill>
            </a:endParaRPr>
          </a:p>
        </p:txBody>
      </p:sp>
      <p:sp>
        <p:nvSpPr>
          <p:cNvPr id="220" name="Google Shape;220;p19"/>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CA">
                <a:solidFill>
                  <a:schemeClr val="dk1"/>
                </a:solidFill>
              </a:rPr>
              <a:t>Model will perform 10 runs, each run with a different starting point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Each run will process at most 300 iterations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Only include numerical data</a:t>
            </a:r>
            <a:endParaRPr>
              <a:solidFill>
                <a:schemeClr val="dk1"/>
              </a:solidFill>
            </a:endParaRPr>
          </a:p>
        </p:txBody>
      </p:sp>
      <p:pic>
        <p:nvPicPr>
          <p:cNvPr descr="Link to the University of Waterloo home page" id="221" name="Google Shape;221;p19"/>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CA" sz="2588">
                <a:solidFill>
                  <a:srgbClr val="351C75"/>
                </a:solidFill>
              </a:rPr>
              <a:t>1. Topic</a:t>
            </a:r>
            <a:endParaRPr sz="2588">
              <a:solidFill>
                <a:srgbClr val="351C75"/>
              </a:solidFill>
            </a:endParaRPr>
          </a:p>
        </p:txBody>
      </p:sp>
      <p:sp>
        <p:nvSpPr>
          <p:cNvPr id="64" name="Google Shape;64;p2"/>
          <p:cNvSpPr txBox="1"/>
          <p:nvPr>
            <p:ph idx="1" type="body"/>
          </p:nvPr>
        </p:nvSpPr>
        <p:spPr>
          <a:xfrm>
            <a:off x="311700" y="1425975"/>
            <a:ext cx="8301600" cy="1429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CA" sz="1600">
                <a:solidFill>
                  <a:schemeClr val="dk1"/>
                </a:solidFill>
              </a:rPr>
              <a:t>Purpose: Explore different types of customer segments and explain why they are a segment by performing clustering in the data set provided by Kaggle.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CA" sz="1600">
                <a:solidFill>
                  <a:schemeClr val="dk1"/>
                </a:solidFill>
              </a:rPr>
              <a:t>Method: Unsupervised Learning methods - K-Means, Agglomerative, K-Medoids</a:t>
            </a:r>
            <a:endParaRPr sz="1600">
              <a:solidFill>
                <a:schemeClr val="dk1"/>
              </a:solidFill>
            </a:endParaRPr>
          </a:p>
        </p:txBody>
      </p:sp>
      <p:pic>
        <p:nvPicPr>
          <p:cNvPr descr="Link to the University of Waterloo home page" id="65" name="Google Shape;65;p2"/>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66" name="Google Shape;66;p2"/>
          <p:cNvPicPr preferRelativeResize="0"/>
          <p:nvPr/>
        </p:nvPicPr>
        <p:blipFill rotWithShape="1">
          <a:blip r:embed="rId4">
            <a:alphaModFix/>
          </a:blip>
          <a:srcRect b="0" l="0" r="0" t="0"/>
          <a:stretch/>
        </p:blipFill>
        <p:spPr>
          <a:xfrm>
            <a:off x="588063" y="2855775"/>
            <a:ext cx="4469075" cy="1929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4. Modeling - Agglomerative Clustering</a:t>
            </a:r>
            <a:endParaRPr sz="2588">
              <a:solidFill>
                <a:srgbClr val="351C75"/>
              </a:solidFill>
            </a:endParaRPr>
          </a:p>
        </p:txBody>
      </p:sp>
      <p:sp>
        <p:nvSpPr>
          <p:cNvPr id="227" name="Google Shape;227;p20"/>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CA">
                <a:solidFill>
                  <a:schemeClr val="dk1"/>
                </a:solidFill>
              </a:rPr>
              <a:t>The model divide data into 4 clusters, same as K-mean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Use Euclidean distance as the distance metric</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Use Ward linkage which will try to minimize within cluster variation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Same as K-mean, only numerical data is included</a:t>
            </a:r>
            <a:endParaRPr>
              <a:solidFill>
                <a:schemeClr val="dk1"/>
              </a:solidFill>
            </a:endParaRPr>
          </a:p>
        </p:txBody>
      </p:sp>
      <p:pic>
        <p:nvPicPr>
          <p:cNvPr descr="Link to the University of Waterloo home page" id="228" name="Google Shape;228;p20"/>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4. Modeling - K Medoids</a:t>
            </a:r>
            <a:endParaRPr sz="2588">
              <a:solidFill>
                <a:srgbClr val="351C75"/>
              </a:solidFill>
            </a:endParaRPr>
          </a:p>
        </p:txBody>
      </p:sp>
      <p:sp>
        <p:nvSpPr>
          <p:cNvPr id="234" name="Google Shape;234;p21"/>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CA">
                <a:solidFill>
                  <a:schemeClr val="dk1"/>
                </a:solidFill>
              </a:rPr>
              <a:t>Also divide the data into 4 clusters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Use PAM method since it will provide a more accurate result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The distance metric used is Gower’s distance, which is capable to handle categorical data</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CA">
                <a:solidFill>
                  <a:schemeClr val="dk1"/>
                </a:solidFill>
              </a:rPr>
              <a:t>Mix of numerical data and categorical data are included</a:t>
            </a:r>
            <a:endParaRPr>
              <a:solidFill>
                <a:schemeClr val="dk1"/>
              </a:solidFill>
            </a:endParaRPr>
          </a:p>
        </p:txBody>
      </p:sp>
      <p:pic>
        <p:nvPicPr>
          <p:cNvPr descr="Link to the University of Waterloo home page" id="235" name="Google Shape;235;p21"/>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241" name="Google Shape;241;p22"/>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CA" sz="1600">
                <a:solidFill>
                  <a:srgbClr val="000000"/>
                </a:solidFill>
              </a:rPr>
              <a:t>Idea: </a:t>
            </a:r>
            <a:endParaRPr sz="1600">
              <a:solidFill>
                <a:srgbClr val="000000"/>
              </a:solidFill>
            </a:endParaRPr>
          </a:p>
          <a:p>
            <a:pPr indent="0" lvl="0" marL="457200" rtl="0" algn="l">
              <a:lnSpc>
                <a:spcPct val="115000"/>
              </a:lnSpc>
              <a:spcBef>
                <a:spcPts val="1200"/>
              </a:spcBef>
              <a:spcAft>
                <a:spcPts val="0"/>
              </a:spcAft>
              <a:buSzPts val="1800"/>
              <a:buNone/>
            </a:pPr>
            <a:r>
              <a:rPr lang="en-CA" sz="1600">
                <a:solidFill>
                  <a:srgbClr val="000000"/>
                </a:solidFill>
              </a:rPr>
              <a:t>If our company can figure out what kind of customers are more likely to accept our offer, they can save a lot of money. </a:t>
            </a:r>
            <a:endParaRPr sz="1600">
              <a:solidFill>
                <a:srgbClr val="000000"/>
              </a:solidFill>
            </a:endParaRPr>
          </a:p>
          <a:p>
            <a:pPr indent="0" lvl="0" marL="457200" rtl="0" algn="l">
              <a:lnSpc>
                <a:spcPct val="115000"/>
              </a:lnSpc>
              <a:spcBef>
                <a:spcPts val="1200"/>
              </a:spcBef>
              <a:spcAft>
                <a:spcPts val="0"/>
              </a:spcAft>
              <a:buSzPts val="1800"/>
              <a:buNone/>
            </a:pPr>
            <a:r>
              <a:t/>
            </a:r>
            <a:endParaRPr sz="1600">
              <a:solidFill>
                <a:srgbClr val="000000"/>
              </a:solidFill>
            </a:endParaRPr>
          </a:p>
          <a:p>
            <a:pPr indent="0" lvl="0" marL="457200" rtl="0" algn="l">
              <a:lnSpc>
                <a:spcPct val="115000"/>
              </a:lnSpc>
              <a:spcBef>
                <a:spcPts val="1200"/>
              </a:spcBef>
              <a:spcAft>
                <a:spcPts val="1200"/>
              </a:spcAft>
              <a:buSzPts val="1800"/>
              <a:buNone/>
            </a:pPr>
            <a:r>
              <a:rPr lang="en-CA" sz="1600">
                <a:solidFill>
                  <a:srgbClr val="000000"/>
                </a:solidFill>
              </a:rPr>
              <a:t>Therefore we first find out the </a:t>
            </a:r>
            <a:r>
              <a:rPr lang="en-CA" sz="1600">
                <a:solidFill>
                  <a:schemeClr val="dk1"/>
                </a:solidFill>
              </a:rPr>
              <a:t>cluster which has the highest proportion of data whose response is equal to 1. Then analyze the difference between it with the other clusters.</a:t>
            </a:r>
            <a:endParaRPr sz="1600">
              <a:solidFill>
                <a:srgbClr val="000000"/>
              </a:solidFill>
            </a:endParaRPr>
          </a:p>
        </p:txBody>
      </p:sp>
      <p:pic>
        <p:nvPicPr>
          <p:cNvPr descr="Link to the University of Waterloo home page" id="242" name="Google Shape;242;p22"/>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248" name="Google Shape;248;p23"/>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b="1" lang="en-CA" sz="1600">
                <a:solidFill>
                  <a:schemeClr val="dk1"/>
                </a:solidFill>
              </a:rPr>
              <a:t> K-Means Clustering</a:t>
            </a:r>
            <a:endParaRPr b="1" sz="1600">
              <a:solidFill>
                <a:schemeClr val="dk1"/>
              </a:solidFill>
            </a:endParaRPr>
          </a:p>
          <a:p>
            <a:pPr indent="0" lvl="0" marL="457200" rtl="0" algn="just">
              <a:lnSpc>
                <a:spcPct val="115000"/>
              </a:lnSpc>
              <a:spcBef>
                <a:spcPts val="1200"/>
              </a:spcBef>
              <a:spcAft>
                <a:spcPts val="0"/>
              </a:spcAft>
              <a:buSzPts val="1800"/>
              <a:buNone/>
            </a:pPr>
            <a:r>
              <a:rPr lang="en-CA" sz="1600">
                <a:solidFill>
                  <a:schemeClr val="dk1"/>
                </a:solidFill>
              </a:rPr>
              <a:t>By calculation, there are 611 in cluster 0, 535 in cluster 1, 547 in cluster 2, 522 in cluster 3</a:t>
            </a:r>
            <a:r>
              <a:rPr lang="en-CA" sz="1600">
                <a:solidFill>
                  <a:schemeClr val="dk1"/>
                </a:solidFill>
                <a:highlight>
                  <a:srgbClr val="FFFFFF"/>
                </a:highlight>
              </a:rPr>
              <a:t>. </a:t>
            </a:r>
            <a:endParaRPr sz="1600">
              <a:solidFill>
                <a:schemeClr val="dk1"/>
              </a:solidFill>
              <a:highlight>
                <a:srgbClr val="FFFFFF"/>
              </a:highlight>
            </a:endParaRPr>
          </a:p>
          <a:p>
            <a:pPr indent="457200" lvl="0" marL="0" rtl="0" algn="just">
              <a:lnSpc>
                <a:spcPct val="115000"/>
              </a:lnSpc>
              <a:spcBef>
                <a:spcPts val="1200"/>
              </a:spcBef>
              <a:spcAft>
                <a:spcPts val="0"/>
              </a:spcAft>
              <a:buSzPts val="1800"/>
              <a:buNone/>
            </a:pPr>
            <a:r>
              <a:rPr lang="en-CA" sz="1600">
                <a:solidFill>
                  <a:schemeClr val="dk1"/>
                </a:solidFill>
                <a:highlight>
                  <a:srgbClr val="FFFFFF"/>
                </a:highlight>
              </a:rPr>
              <a:t>Cluster 2 is the most likely to be response = 1. </a:t>
            </a:r>
            <a:r>
              <a:rPr lang="en-CA"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457200" lvl="0" marL="0" rtl="0" algn="just">
              <a:lnSpc>
                <a:spcPct val="115000"/>
              </a:lnSpc>
              <a:spcBef>
                <a:spcPts val="1200"/>
              </a:spcBef>
              <a:spcAft>
                <a:spcPts val="12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descr="Link to the University of Waterloo home page" id="249" name="Google Shape;249;p23"/>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250" name="Google Shape;250;p23"/>
          <p:cNvPicPr preferRelativeResize="0"/>
          <p:nvPr/>
        </p:nvPicPr>
        <p:blipFill rotWithShape="1">
          <a:blip r:embed="rId4">
            <a:alphaModFix/>
          </a:blip>
          <a:srcRect b="0" l="0" r="0" t="0"/>
          <a:stretch/>
        </p:blipFill>
        <p:spPr>
          <a:xfrm>
            <a:off x="5295900" y="2182575"/>
            <a:ext cx="2855900" cy="2423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256" name="Google Shape;256;p24"/>
          <p:cNvSpPr txBox="1"/>
          <p:nvPr>
            <p:ph idx="1" type="body"/>
          </p:nvPr>
        </p:nvSpPr>
        <p:spPr>
          <a:xfrm>
            <a:off x="311700" y="1417353"/>
            <a:ext cx="8557500" cy="415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en-CA" sz="1600">
                <a:solidFill>
                  <a:srgbClr val="000000"/>
                </a:solidFill>
              </a:rPr>
              <a:t>Plot analysis for K mean</a:t>
            </a:r>
            <a:endParaRPr sz="1600">
              <a:solidFill>
                <a:srgbClr val="000000"/>
              </a:solidFill>
            </a:endParaRPr>
          </a:p>
        </p:txBody>
      </p:sp>
      <p:pic>
        <p:nvPicPr>
          <p:cNvPr descr="Link to the University of Waterloo home page" id="257" name="Google Shape;257;p24"/>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258" name="Google Shape;258;p24"/>
          <p:cNvPicPr preferRelativeResize="0"/>
          <p:nvPr/>
        </p:nvPicPr>
        <p:blipFill rotWithShape="1">
          <a:blip r:embed="rId4">
            <a:alphaModFix/>
          </a:blip>
          <a:srcRect b="0" l="0" r="0" t="0"/>
          <a:stretch/>
        </p:blipFill>
        <p:spPr>
          <a:xfrm>
            <a:off x="73429" y="1949350"/>
            <a:ext cx="2373594" cy="1577750"/>
          </a:xfrm>
          <a:prstGeom prst="rect">
            <a:avLst/>
          </a:prstGeom>
          <a:noFill/>
          <a:ln>
            <a:noFill/>
          </a:ln>
        </p:spPr>
      </p:pic>
      <p:pic>
        <p:nvPicPr>
          <p:cNvPr id="259" name="Google Shape;259;p24"/>
          <p:cNvPicPr preferRelativeResize="0"/>
          <p:nvPr/>
        </p:nvPicPr>
        <p:blipFill rotWithShape="1">
          <a:blip r:embed="rId5">
            <a:alphaModFix/>
          </a:blip>
          <a:srcRect b="0" l="0" r="0" t="0"/>
          <a:stretch/>
        </p:blipFill>
        <p:spPr>
          <a:xfrm>
            <a:off x="2447025" y="1907455"/>
            <a:ext cx="2373600" cy="1661532"/>
          </a:xfrm>
          <a:prstGeom prst="rect">
            <a:avLst/>
          </a:prstGeom>
          <a:noFill/>
          <a:ln>
            <a:noFill/>
          </a:ln>
        </p:spPr>
      </p:pic>
      <p:pic>
        <p:nvPicPr>
          <p:cNvPr id="260" name="Google Shape;260;p24"/>
          <p:cNvPicPr preferRelativeResize="0"/>
          <p:nvPr/>
        </p:nvPicPr>
        <p:blipFill rotWithShape="1">
          <a:blip r:embed="rId6">
            <a:alphaModFix/>
          </a:blip>
          <a:srcRect b="0" l="0" r="0" t="0"/>
          <a:stretch/>
        </p:blipFill>
        <p:spPr>
          <a:xfrm>
            <a:off x="4763125" y="1949350"/>
            <a:ext cx="2178425" cy="1524879"/>
          </a:xfrm>
          <a:prstGeom prst="rect">
            <a:avLst/>
          </a:prstGeom>
          <a:noFill/>
          <a:ln>
            <a:noFill/>
          </a:ln>
        </p:spPr>
      </p:pic>
      <p:pic>
        <p:nvPicPr>
          <p:cNvPr id="261" name="Google Shape;261;p24"/>
          <p:cNvPicPr preferRelativeResize="0"/>
          <p:nvPr/>
        </p:nvPicPr>
        <p:blipFill rotWithShape="1">
          <a:blip r:embed="rId7">
            <a:alphaModFix/>
          </a:blip>
          <a:srcRect b="0" l="0" r="0" t="0"/>
          <a:stretch/>
        </p:blipFill>
        <p:spPr>
          <a:xfrm>
            <a:off x="6829150" y="1949350"/>
            <a:ext cx="2133571" cy="1524875"/>
          </a:xfrm>
          <a:prstGeom prst="rect">
            <a:avLst/>
          </a:prstGeom>
          <a:noFill/>
          <a:ln>
            <a:noFill/>
          </a:ln>
        </p:spPr>
      </p:pic>
      <p:sp>
        <p:nvSpPr>
          <p:cNvPr id="262" name="Google Shape;262;p24"/>
          <p:cNvSpPr txBox="1"/>
          <p:nvPr/>
        </p:nvSpPr>
        <p:spPr>
          <a:xfrm>
            <a:off x="311700" y="3591025"/>
            <a:ext cx="8651100" cy="431100"/>
          </a:xfrm>
          <a:prstGeom prst="rect">
            <a:avLst/>
          </a:prstGeom>
          <a:noFill/>
          <a:ln>
            <a:noFill/>
          </a:ln>
        </p:spPr>
        <p:txBody>
          <a:bodyPr anchorCtr="0" anchor="t" bIns="91425" lIns="91425" spcFirstLastPara="1" rIns="91425" wrap="square" tIns="91425">
            <a:spAutoFit/>
          </a:bodyPr>
          <a:lstStyle/>
          <a:p>
            <a:pPr indent="457200" lvl="0" marL="0" marR="0" rtl="0" algn="just">
              <a:lnSpc>
                <a:spcPct val="115000"/>
              </a:lnSpc>
              <a:spcBef>
                <a:spcPts val="1200"/>
              </a:spcBef>
              <a:spcAft>
                <a:spcPts val="1200"/>
              </a:spcAft>
              <a:buClr>
                <a:schemeClr val="dk1"/>
              </a:buClr>
              <a:buSzPts val="1100"/>
              <a:buFont typeface="Arial"/>
              <a:buNone/>
            </a:pPr>
            <a:r>
              <a:rPr b="0" i="0" lang="en-CA" sz="1600" u="none" cap="none" strike="noStrike">
                <a:solidFill>
                  <a:schemeClr val="dk1"/>
                </a:solidFill>
                <a:highlight>
                  <a:srgbClr val="FFFFFF"/>
                </a:highlight>
                <a:latin typeface="Arial"/>
                <a:ea typeface="Arial"/>
                <a:cs typeface="Arial"/>
                <a:sym typeface="Arial"/>
              </a:rPr>
              <a:t>From the four figures, We find the spending and Num_Children will influence our target.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268" name="Google Shape;268;p25"/>
          <p:cNvSpPr txBox="1"/>
          <p:nvPr>
            <p:ph idx="1" type="body"/>
          </p:nvPr>
        </p:nvSpPr>
        <p:spPr>
          <a:xfrm>
            <a:off x="311700" y="1417353"/>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CA" sz="1600">
                <a:solidFill>
                  <a:srgbClr val="000000"/>
                </a:solidFill>
              </a:rPr>
              <a:t>Brief idea: </a:t>
            </a:r>
            <a:endParaRPr sz="1600">
              <a:solidFill>
                <a:srgbClr val="000000"/>
              </a:solidFill>
            </a:endParaRPr>
          </a:p>
          <a:p>
            <a:pPr indent="0" lvl="0" marL="457200" rtl="0" algn="l">
              <a:lnSpc>
                <a:spcPct val="115000"/>
              </a:lnSpc>
              <a:spcBef>
                <a:spcPts val="1200"/>
              </a:spcBef>
              <a:spcAft>
                <a:spcPts val="0"/>
              </a:spcAft>
              <a:buSzPts val="1800"/>
              <a:buNone/>
            </a:pPr>
            <a:r>
              <a:rPr lang="en-CA" sz="1600">
                <a:solidFill>
                  <a:srgbClr val="000000"/>
                </a:solidFill>
              </a:rPr>
              <a:t>Num_children       Spending                    </a:t>
            </a:r>
            <a:endParaRPr sz="1600">
              <a:solidFill>
                <a:srgbClr val="000000"/>
              </a:solidFill>
            </a:endParaRPr>
          </a:p>
          <a:p>
            <a:pPr indent="0" lvl="0" marL="457200" rtl="0" algn="l">
              <a:lnSpc>
                <a:spcPct val="115000"/>
              </a:lnSpc>
              <a:spcBef>
                <a:spcPts val="1200"/>
              </a:spcBef>
              <a:spcAft>
                <a:spcPts val="0"/>
              </a:spcAft>
              <a:buSzPts val="1800"/>
              <a:buNone/>
            </a:pPr>
            <a:r>
              <a:t/>
            </a:r>
            <a:endParaRPr sz="1600">
              <a:solidFill>
                <a:srgbClr val="000000"/>
              </a:solidFill>
            </a:endParaRPr>
          </a:p>
          <a:p>
            <a:pPr indent="457200" lvl="0" marL="0" rtl="0" algn="l">
              <a:lnSpc>
                <a:spcPct val="115000"/>
              </a:lnSpc>
              <a:spcBef>
                <a:spcPts val="1200"/>
              </a:spcBef>
              <a:spcAft>
                <a:spcPts val="1200"/>
              </a:spcAft>
              <a:buSzPts val="1800"/>
              <a:buNone/>
            </a:pPr>
            <a:r>
              <a:rPr lang="en-CA" sz="1600">
                <a:solidFill>
                  <a:srgbClr val="000000"/>
                </a:solidFill>
              </a:rPr>
              <a:t>Consuming ability      The willingness of consuming</a:t>
            </a:r>
            <a:endParaRPr sz="1600">
              <a:solidFill>
                <a:srgbClr val="000000"/>
              </a:solidFill>
            </a:endParaRPr>
          </a:p>
        </p:txBody>
      </p:sp>
      <p:pic>
        <p:nvPicPr>
          <p:cNvPr descr="Link to the University of Waterloo home page" id="269" name="Google Shape;269;p25"/>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275" name="Google Shape;275;p26"/>
          <p:cNvSpPr txBox="1"/>
          <p:nvPr>
            <p:ph idx="1" type="body"/>
          </p:nvPr>
        </p:nvSpPr>
        <p:spPr>
          <a:xfrm>
            <a:off x="311700" y="1417349"/>
            <a:ext cx="8520600" cy="533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CA" sz="1600">
                <a:solidFill>
                  <a:schemeClr val="dk1"/>
                </a:solidFill>
              </a:rPr>
              <a:t>Plot analysis for K mean</a:t>
            </a:r>
            <a:endParaRPr sz="1600">
              <a:solidFill>
                <a:srgbClr val="000000"/>
              </a:solidFill>
            </a:endParaRPr>
          </a:p>
        </p:txBody>
      </p:sp>
      <p:pic>
        <p:nvPicPr>
          <p:cNvPr descr="Link to the University of Waterloo home page" id="276" name="Google Shape;276;p26"/>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277" name="Google Shape;277;p26"/>
          <p:cNvPicPr preferRelativeResize="0"/>
          <p:nvPr/>
        </p:nvPicPr>
        <p:blipFill rotWithShape="1">
          <a:blip r:embed="rId4">
            <a:alphaModFix/>
          </a:blip>
          <a:srcRect b="0" l="0" r="0" t="0"/>
          <a:stretch/>
        </p:blipFill>
        <p:spPr>
          <a:xfrm>
            <a:off x="221550" y="1834875"/>
            <a:ext cx="2112475" cy="1342050"/>
          </a:xfrm>
          <a:prstGeom prst="rect">
            <a:avLst/>
          </a:prstGeom>
          <a:noFill/>
          <a:ln>
            <a:noFill/>
          </a:ln>
        </p:spPr>
      </p:pic>
      <p:pic>
        <p:nvPicPr>
          <p:cNvPr id="278" name="Google Shape;278;p26"/>
          <p:cNvPicPr preferRelativeResize="0"/>
          <p:nvPr/>
        </p:nvPicPr>
        <p:blipFill rotWithShape="1">
          <a:blip r:embed="rId5">
            <a:alphaModFix/>
          </a:blip>
          <a:srcRect b="0" l="0" r="0" t="0"/>
          <a:stretch/>
        </p:blipFill>
        <p:spPr>
          <a:xfrm>
            <a:off x="2314650" y="1834875"/>
            <a:ext cx="2093105" cy="1342050"/>
          </a:xfrm>
          <a:prstGeom prst="rect">
            <a:avLst/>
          </a:prstGeom>
          <a:noFill/>
          <a:ln>
            <a:noFill/>
          </a:ln>
        </p:spPr>
      </p:pic>
      <p:pic>
        <p:nvPicPr>
          <p:cNvPr id="279" name="Google Shape;279;p26"/>
          <p:cNvPicPr preferRelativeResize="0"/>
          <p:nvPr/>
        </p:nvPicPr>
        <p:blipFill rotWithShape="1">
          <a:blip r:embed="rId6">
            <a:alphaModFix/>
          </a:blip>
          <a:srcRect b="0" l="0" r="0" t="0"/>
          <a:stretch/>
        </p:blipFill>
        <p:spPr>
          <a:xfrm>
            <a:off x="4387100" y="1928262"/>
            <a:ext cx="1998070" cy="1286975"/>
          </a:xfrm>
          <a:prstGeom prst="rect">
            <a:avLst/>
          </a:prstGeom>
          <a:noFill/>
          <a:ln>
            <a:noFill/>
          </a:ln>
        </p:spPr>
      </p:pic>
      <p:pic>
        <p:nvPicPr>
          <p:cNvPr id="280" name="Google Shape;280;p26"/>
          <p:cNvPicPr preferRelativeResize="0"/>
          <p:nvPr/>
        </p:nvPicPr>
        <p:blipFill rotWithShape="1">
          <a:blip r:embed="rId7">
            <a:alphaModFix/>
          </a:blip>
          <a:srcRect b="0" l="0" r="0" t="0"/>
          <a:stretch/>
        </p:blipFill>
        <p:spPr>
          <a:xfrm>
            <a:off x="221550" y="3215225"/>
            <a:ext cx="2093100" cy="1397443"/>
          </a:xfrm>
          <a:prstGeom prst="rect">
            <a:avLst/>
          </a:prstGeom>
          <a:noFill/>
          <a:ln>
            <a:noFill/>
          </a:ln>
        </p:spPr>
      </p:pic>
      <p:pic>
        <p:nvPicPr>
          <p:cNvPr id="281" name="Google Shape;281;p26"/>
          <p:cNvPicPr preferRelativeResize="0"/>
          <p:nvPr/>
        </p:nvPicPr>
        <p:blipFill rotWithShape="1">
          <a:blip r:embed="rId8">
            <a:alphaModFix/>
          </a:blip>
          <a:srcRect b="0" l="0" r="0" t="0"/>
          <a:stretch/>
        </p:blipFill>
        <p:spPr>
          <a:xfrm>
            <a:off x="2428726" y="3168287"/>
            <a:ext cx="1958370" cy="1342050"/>
          </a:xfrm>
          <a:prstGeom prst="rect">
            <a:avLst/>
          </a:prstGeom>
          <a:noFill/>
          <a:ln>
            <a:noFill/>
          </a:ln>
        </p:spPr>
      </p:pic>
      <p:pic>
        <p:nvPicPr>
          <p:cNvPr id="282" name="Google Shape;282;p26"/>
          <p:cNvPicPr preferRelativeResize="0"/>
          <p:nvPr/>
        </p:nvPicPr>
        <p:blipFill rotWithShape="1">
          <a:blip r:embed="rId9">
            <a:alphaModFix/>
          </a:blip>
          <a:srcRect b="0" l="0" r="0" t="0"/>
          <a:stretch/>
        </p:blipFill>
        <p:spPr>
          <a:xfrm>
            <a:off x="4427126" y="3176925"/>
            <a:ext cx="1958375" cy="1324776"/>
          </a:xfrm>
          <a:prstGeom prst="rect">
            <a:avLst/>
          </a:prstGeom>
          <a:noFill/>
          <a:ln>
            <a:noFill/>
          </a:ln>
        </p:spPr>
      </p:pic>
      <p:pic>
        <p:nvPicPr>
          <p:cNvPr id="283" name="Google Shape;283;p26"/>
          <p:cNvPicPr preferRelativeResize="0"/>
          <p:nvPr/>
        </p:nvPicPr>
        <p:blipFill rotWithShape="1">
          <a:blip r:embed="rId10">
            <a:alphaModFix/>
          </a:blip>
          <a:srcRect b="0" l="0" r="0" t="0"/>
          <a:stretch/>
        </p:blipFill>
        <p:spPr>
          <a:xfrm>
            <a:off x="6194925" y="1987900"/>
            <a:ext cx="2855900" cy="2423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289" name="Google Shape;289;p27"/>
          <p:cNvSpPr txBox="1"/>
          <p:nvPr>
            <p:ph idx="1" type="body"/>
          </p:nvPr>
        </p:nvSpPr>
        <p:spPr>
          <a:xfrm>
            <a:off x="311700" y="1417353"/>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CA" sz="1600">
                <a:solidFill>
                  <a:srgbClr val="000000"/>
                </a:solidFill>
              </a:rPr>
              <a:t>Why cluster 1 has a high spending, but it’s proportion of it is even lower than cluster 0?</a:t>
            </a:r>
            <a:endParaRPr sz="1600">
              <a:solidFill>
                <a:srgbClr val="000000"/>
              </a:solidFill>
            </a:endParaRPr>
          </a:p>
          <a:p>
            <a:pPr indent="0" lvl="0" marL="0" rtl="0" algn="l">
              <a:lnSpc>
                <a:spcPct val="115000"/>
              </a:lnSpc>
              <a:spcBef>
                <a:spcPts val="1200"/>
              </a:spcBef>
              <a:spcAft>
                <a:spcPts val="0"/>
              </a:spcAft>
              <a:buSzPts val="1800"/>
              <a:buNone/>
            </a:pPr>
            <a:r>
              <a:t/>
            </a:r>
            <a:endParaRPr sz="1600">
              <a:solidFill>
                <a:srgbClr val="000000"/>
              </a:solidFill>
            </a:endParaRPr>
          </a:p>
          <a:p>
            <a:pPr indent="0" lvl="0" marL="0" rtl="0" algn="l">
              <a:lnSpc>
                <a:spcPct val="115000"/>
              </a:lnSpc>
              <a:spcBef>
                <a:spcPts val="1200"/>
              </a:spcBef>
              <a:spcAft>
                <a:spcPts val="1200"/>
              </a:spcAft>
              <a:buSzPts val="1800"/>
              <a:buNone/>
            </a:pPr>
            <a:r>
              <a:t/>
            </a:r>
            <a:endParaRPr sz="1600">
              <a:solidFill>
                <a:srgbClr val="000000"/>
              </a:solidFill>
            </a:endParaRPr>
          </a:p>
        </p:txBody>
      </p:sp>
      <p:pic>
        <p:nvPicPr>
          <p:cNvPr descr="Link to the University of Waterloo home page" id="290" name="Google Shape;290;p27"/>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291" name="Google Shape;291;p27"/>
          <p:cNvPicPr preferRelativeResize="0"/>
          <p:nvPr/>
        </p:nvPicPr>
        <p:blipFill rotWithShape="1">
          <a:blip r:embed="rId4">
            <a:alphaModFix/>
          </a:blip>
          <a:srcRect b="0" l="0" r="0" t="0"/>
          <a:stretch/>
        </p:blipFill>
        <p:spPr>
          <a:xfrm>
            <a:off x="873075" y="1809327"/>
            <a:ext cx="2416964" cy="1691850"/>
          </a:xfrm>
          <a:prstGeom prst="rect">
            <a:avLst/>
          </a:prstGeom>
          <a:noFill/>
          <a:ln>
            <a:noFill/>
          </a:ln>
        </p:spPr>
      </p:pic>
      <p:pic>
        <p:nvPicPr>
          <p:cNvPr id="292" name="Google Shape;292;p27"/>
          <p:cNvPicPr preferRelativeResize="0"/>
          <p:nvPr/>
        </p:nvPicPr>
        <p:blipFill rotWithShape="1">
          <a:blip r:embed="rId5">
            <a:alphaModFix/>
          </a:blip>
          <a:srcRect b="0" l="0" r="0" t="0"/>
          <a:stretch/>
        </p:blipFill>
        <p:spPr>
          <a:xfrm>
            <a:off x="4572000" y="1923425"/>
            <a:ext cx="2456625" cy="16329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298" name="Google Shape;298;p28"/>
          <p:cNvSpPr txBox="1"/>
          <p:nvPr>
            <p:ph idx="1" type="body"/>
          </p:nvPr>
        </p:nvSpPr>
        <p:spPr>
          <a:xfrm>
            <a:off x="311700" y="1417353"/>
            <a:ext cx="8520600" cy="3180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lang="en-CA" sz="1600">
                <a:solidFill>
                  <a:schemeClr val="dk1"/>
                </a:solidFill>
                <a:highlight>
                  <a:srgbClr val="FFFFFF"/>
                </a:highlight>
              </a:rPr>
              <a:t>Then we try to analyze  the influence of purchasing places.</a:t>
            </a:r>
            <a:endParaRPr sz="1600">
              <a:solidFill>
                <a:schemeClr val="dk1"/>
              </a:solidFill>
              <a:highlight>
                <a:srgbClr val="FFFFFF"/>
              </a:highlight>
            </a:endParaRPr>
          </a:p>
          <a:p>
            <a:pPr indent="0" lvl="0" marL="0" rtl="0" algn="l">
              <a:lnSpc>
                <a:spcPct val="115000"/>
              </a:lnSpc>
              <a:spcBef>
                <a:spcPts val="1200"/>
              </a:spcBef>
              <a:spcAft>
                <a:spcPts val="1200"/>
              </a:spcAft>
              <a:buSzPts val="1800"/>
              <a:buNone/>
            </a:pPr>
            <a:r>
              <a:t/>
            </a:r>
            <a:endParaRPr sz="1600">
              <a:solidFill>
                <a:srgbClr val="000000"/>
              </a:solidFill>
            </a:endParaRPr>
          </a:p>
        </p:txBody>
      </p:sp>
      <p:pic>
        <p:nvPicPr>
          <p:cNvPr descr="Link to the University of Waterloo home page" id="299" name="Google Shape;299;p28"/>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00" name="Google Shape;300;p28"/>
          <p:cNvPicPr preferRelativeResize="0"/>
          <p:nvPr/>
        </p:nvPicPr>
        <p:blipFill rotWithShape="1">
          <a:blip r:embed="rId4">
            <a:alphaModFix/>
          </a:blip>
          <a:srcRect b="0" l="0" r="0" t="0"/>
          <a:stretch/>
        </p:blipFill>
        <p:spPr>
          <a:xfrm>
            <a:off x="463625" y="1883400"/>
            <a:ext cx="2293975" cy="1592275"/>
          </a:xfrm>
          <a:prstGeom prst="rect">
            <a:avLst/>
          </a:prstGeom>
          <a:noFill/>
          <a:ln>
            <a:noFill/>
          </a:ln>
        </p:spPr>
      </p:pic>
      <p:pic>
        <p:nvPicPr>
          <p:cNvPr id="301" name="Google Shape;301;p28"/>
          <p:cNvPicPr preferRelativeResize="0"/>
          <p:nvPr/>
        </p:nvPicPr>
        <p:blipFill rotWithShape="1">
          <a:blip r:embed="rId5">
            <a:alphaModFix/>
          </a:blip>
          <a:srcRect b="0" l="0" r="0" t="0"/>
          <a:stretch/>
        </p:blipFill>
        <p:spPr>
          <a:xfrm>
            <a:off x="2757600" y="1714473"/>
            <a:ext cx="2455050" cy="1740175"/>
          </a:xfrm>
          <a:prstGeom prst="rect">
            <a:avLst/>
          </a:prstGeom>
          <a:noFill/>
          <a:ln>
            <a:noFill/>
          </a:ln>
        </p:spPr>
      </p:pic>
      <p:pic>
        <p:nvPicPr>
          <p:cNvPr id="302" name="Google Shape;302;p28"/>
          <p:cNvPicPr preferRelativeResize="0"/>
          <p:nvPr/>
        </p:nvPicPr>
        <p:blipFill rotWithShape="1">
          <a:blip r:embed="rId6">
            <a:alphaModFix/>
          </a:blip>
          <a:srcRect b="0" l="0" r="0" t="0"/>
          <a:stretch/>
        </p:blipFill>
        <p:spPr>
          <a:xfrm>
            <a:off x="363075" y="3403325"/>
            <a:ext cx="2606432" cy="1740175"/>
          </a:xfrm>
          <a:prstGeom prst="rect">
            <a:avLst/>
          </a:prstGeom>
          <a:noFill/>
          <a:ln>
            <a:noFill/>
          </a:ln>
        </p:spPr>
      </p:pic>
      <p:pic>
        <p:nvPicPr>
          <p:cNvPr id="303" name="Google Shape;303;p28"/>
          <p:cNvPicPr preferRelativeResize="0"/>
          <p:nvPr/>
        </p:nvPicPr>
        <p:blipFill rotWithShape="1">
          <a:blip r:embed="rId7">
            <a:alphaModFix/>
          </a:blip>
          <a:srcRect b="0" l="0" r="0" t="0"/>
          <a:stretch/>
        </p:blipFill>
        <p:spPr>
          <a:xfrm>
            <a:off x="2680189" y="3403325"/>
            <a:ext cx="2689362" cy="1740175"/>
          </a:xfrm>
          <a:prstGeom prst="rect">
            <a:avLst/>
          </a:prstGeom>
          <a:noFill/>
          <a:ln>
            <a:noFill/>
          </a:ln>
        </p:spPr>
      </p:pic>
      <p:sp>
        <p:nvSpPr>
          <p:cNvPr id="304" name="Google Shape;304;p28"/>
          <p:cNvSpPr txBox="1"/>
          <p:nvPr/>
        </p:nvSpPr>
        <p:spPr>
          <a:xfrm>
            <a:off x="5532500" y="1875875"/>
            <a:ext cx="3224400" cy="2281200"/>
          </a:xfrm>
          <a:prstGeom prst="rect">
            <a:avLst/>
          </a:prstGeom>
          <a:noFill/>
          <a:ln>
            <a:noFill/>
          </a:ln>
        </p:spPr>
        <p:txBody>
          <a:bodyPr anchorCtr="0" anchor="t" bIns="91425" lIns="91425" spcFirstLastPara="1" rIns="91425" wrap="square" tIns="91425">
            <a:spAutoFit/>
          </a:bodyPr>
          <a:lstStyle/>
          <a:p>
            <a:pPr indent="457200" lvl="0" marL="0" marR="0" rtl="0" algn="just">
              <a:lnSpc>
                <a:spcPct val="115000"/>
              </a:lnSpc>
              <a:spcBef>
                <a:spcPts val="1200"/>
              </a:spcBef>
              <a:spcAft>
                <a:spcPts val="1200"/>
              </a:spcAft>
              <a:buClr>
                <a:schemeClr val="dk1"/>
              </a:buClr>
              <a:buSzPts val="1100"/>
              <a:buFont typeface="Arial"/>
              <a:buNone/>
            </a:pPr>
            <a:r>
              <a:rPr b="0" i="0" lang="en-CA" sz="1200" u="none" cap="none" strike="noStrike">
                <a:solidFill>
                  <a:schemeClr val="dk1"/>
                </a:solidFill>
                <a:highlight>
                  <a:srgbClr val="FFFFFF"/>
                </a:highlight>
                <a:latin typeface="Arial"/>
                <a:ea typeface="Arial"/>
                <a:cs typeface="Arial"/>
                <a:sym typeface="Arial"/>
              </a:rPr>
              <a:t>These four figures above show that our target cluster 2 makes more purchases in store or  using catalog instead of online. The cluster that purchases a lot online is less likely to accept the offer in the last campaign. The reason behind that is people are more likely to spend too much online. We can conclude that too much online shopping is more likely to reduce customers’ consuming 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10" name="Google Shape;310;p29"/>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0"/>
              </a:spcAft>
              <a:buClr>
                <a:schemeClr val="dk1"/>
              </a:buClr>
              <a:buSzPts val="1100"/>
              <a:buFont typeface="Arial"/>
              <a:buNone/>
            </a:pPr>
            <a:r>
              <a:rPr b="1" lang="en-CA" sz="1600">
                <a:solidFill>
                  <a:schemeClr val="dk1"/>
                </a:solidFill>
                <a:highlight>
                  <a:srgbClr val="FFFFFF"/>
                </a:highlight>
              </a:rPr>
              <a:t>Conclusions of the K_Means model:</a:t>
            </a:r>
            <a:endParaRPr b="1" sz="1600">
              <a:solidFill>
                <a:schemeClr val="dk1"/>
              </a:solidFill>
              <a:highlight>
                <a:srgbClr val="FFFFFF"/>
              </a:highlight>
            </a:endParaRPr>
          </a:p>
          <a:p>
            <a:pPr indent="457200" lvl="0" marL="0" rtl="0" algn="just">
              <a:lnSpc>
                <a:spcPct val="115000"/>
              </a:lnSpc>
              <a:spcBef>
                <a:spcPts val="1200"/>
              </a:spcBef>
              <a:spcAft>
                <a:spcPts val="0"/>
              </a:spcAft>
              <a:buClr>
                <a:schemeClr val="dk1"/>
              </a:buClr>
              <a:buSzPts val="1100"/>
              <a:buFont typeface="Arial"/>
              <a:buNone/>
            </a:pPr>
            <a:r>
              <a:rPr lang="en-CA" sz="1600">
                <a:solidFill>
                  <a:schemeClr val="dk1"/>
                </a:solidFill>
                <a:highlight>
                  <a:srgbClr val="FFFFFF"/>
                </a:highlight>
              </a:rPr>
              <a:t>The company should focus on customers who have:</a:t>
            </a:r>
            <a:endParaRPr sz="1600">
              <a:solidFill>
                <a:schemeClr val="dk1"/>
              </a:solidFill>
              <a:highlight>
                <a:srgbClr val="FFFFFF"/>
              </a:highlight>
            </a:endParaRPr>
          </a:p>
          <a:p>
            <a:pPr indent="-330200" lvl="0" marL="914400" rtl="0" algn="just">
              <a:lnSpc>
                <a:spcPct val="115000"/>
              </a:lnSpc>
              <a:spcBef>
                <a:spcPts val="1200"/>
              </a:spcBef>
              <a:spcAft>
                <a:spcPts val="0"/>
              </a:spcAft>
              <a:buClr>
                <a:schemeClr val="dk1"/>
              </a:buClr>
              <a:buSzPts val="1600"/>
              <a:buChar char="●"/>
            </a:pPr>
            <a:r>
              <a:rPr lang="en-CA" sz="1600">
                <a:solidFill>
                  <a:schemeClr val="dk1"/>
                </a:solidFill>
                <a:highlight>
                  <a:srgbClr val="FFFFFF"/>
                </a:highlight>
              </a:rPr>
              <a:t>Strong consuming ability;</a:t>
            </a:r>
            <a:endParaRPr sz="1600">
              <a:solidFill>
                <a:schemeClr val="dk1"/>
              </a:solidFill>
              <a:highlight>
                <a:srgbClr val="FFFFFF"/>
              </a:highlight>
            </a:endParaRPr>
          </a:p>
          <a:p>
            <a:pPr indent="-330200" lvl="0" marL="914400" rtl="0" algn="just">
              <a:lnSpc>
                <a:spcPct val="115000"/>
              </a:lnSpc>
              <a:spcBef>
                <a:spcPts val="0"/>
              </a:spcBef>
              <a:spcAft>
                <a:spcPts val="0"/>
              </a:spcAft>
              <a:buClr>
                <a:schemeClr val="dk1"/>
              </a:buClr>
              <a:buSzPts val="1600"/>
              <a:buChar char="●"/>
            </a:pPr>
            <a:r>
              <a:rPr lang="en-CA" sz="1600">
                <a:solidFill>
                  <a:schemeClr val="dk1"/>
                </a:solidFill>
                <a:highlight>
                  <a:srgbClr val="FFFFFF"/>
                </a:highlight>
              </a:rPr>
              <a:t>Low number of children (which is the most important feature that influences the consuming ability directly);</a:t>
            </a:r>
            <a:endParaRPr sz="1600">
              <a:solidFill>
                <a:schemeClr val="dk1"/>
              </a:solidFill>
              <a:highlight>
                <a:srgbClr val="FFFFFF"/>
              </a:highlight>
            </a:endParaRPr>
          </a:p>
          <a:p>
            <a:pPr indent="-330200" lvl="0" marL="914400" rtl="0" algn="just">
              <a:lnSpc>
                <a:spcPct val="115000"/>
              </a:lnSpc>
              <a:spcBef>
                <a:spcPts val="0"/>
              </a:spcBef>
              <a:spcAft>
                <a:spcPts val="0"/>
              </a:spcAft>
              <a:buClr>
                <a:schemeClr val="dk1"/>
              </a:buClr>
              <a:buSzPts val="1600"/>
              <a:buChar char="●"/>
            </a:pPr>
            <a:r>
              <a:rPr lang="en-CA" sz="1600">
                <a:solidFill>
                  <a:schemeClr val="dk1"/>
                </a:solidFill>
                <a:highlight>
                  <a:srgbClr val="FFFFFF"/>
                </a:highlight>
              </a:rPr>
              <a:t>High spending (for those customers with no children, they would like to spend money while they have strong sunsuming ability).</a:t>
            </a:r>
            <a:endParaRPr sz="1600">
              <a:solidFill>
                <a:schemeClr val="dk1"/>
              </a:solidFill>
              <a:highlight>
                <a:srgbClr val="FFFFFF"/>
              </a:highlight>
            </a:endParaRPr>
          </a:p>
          <a:p>
            <a:pPr indent="457200" lvl="0" marL="0" rtl="0" algn="just">
              <a:lnSpc>
                <a:spcPct val="115000"/>
              </a:lnSpc>
              <a:spcBef>
                <a:spcPts val="1200"/>
              </a:spcBef>
              <a:spcAft>
                <a:spcPts val="0"/>
              </a:spcAft>
              <a:buClr>
                <a:schemeClr val="dk1"/>
              </a:buClr>
              <a:buSzPts val="1100"/>
              <a:buFont typeface="Arial"/>
              <a:buNone/>
            </a:pPr>
            <a:r>
              <a:rPr lang="en-CA" sz="1600">
                <a:solidFill>
                  <a:schemeClr val="dk1"/>
                </a:solidFill>
                <a:highlight>
                  <a:srgbClr val="FFFFFF"/>
                </a:highlight>
              </a:rPr>
              <a:t>For people who have weak consuming ability (number of children is large), less spending means rest consuming ability is stronger. Besides, online shopping is more likely to lead people to spend too much that will decrease their consuming ability.</a:t>
            </a:r>
            <a:endParaRPr sz="1600">
              <a:solidFill>
                <a:schemeClr val="dk1"/>
              </a:solidFill>
              <a:highlight>
                <a:srgbClr val="FFFFFF"/>
              </a:highlight>
            </a:endParaRPr>
          </a:p>
          <a:p>
            <a:pPr indent="0" lvl="0" marL="0" rtl="0" algn="l">
              <a:lnSpc>
                <a:spcPct val="115000"/>
              </a:lnSpc>
              <a:spcBef>
                <a:spcPts val="1200"/>
              </a:spcBef>
              <a:spcAft>
                <a:spcPts val="1200"/>
              </a:spcAft>
              <a:buSzPts val="1800"/>
              <a:buNone/>
            </a:pPr>
            <a:r>
              <a:t/>
            </a:r>
            <a:endParaRPr sz="1600">
              <a:solidFill>
                <a:srgbClr val="000000"/>
              </a:solidFill>
            </a:endParaRPr>
          </a:p>
        </p:txBody>
      </p:sp>
      <p:pic>
        <p:nvPicPr>
          <p:cNvPr descr="Link to the University of Waterloo home page" id="311" name="Google Shape;311;p29"/>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p:nvPr/>
        </p:nvSpPr>
        <p:spPr>
          <a:xfrm>
            <a:off x="6610900" y="1382200"/>
            <a:ext cx="1866900" cy="1524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4406000" y="1382250"/>
            <a:ext cx="1774800" cy="2937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2341800" y="1382250"/>
            <a:ext cx="1700100" cy="20904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about data set</a:t>
            </a:r>
            <a:endParaRPr sz="2588">
              <a:solidFill>
                <a:srgbClr val="351C75"/>
              </a:solidFill>
            </a:endParaRPr>
          </a:p>
        </p:txBody>
      </p:sp>
      <p:pic>
        <p:nvPicPr>
          <p:cNvPr descr="Link to the University of Waterloo home page" id="75" name="Google Shape;75;p3"/>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76" name="Google Shape;76;p3"/>
          <p:cNvSpPr/>
          <p:nvPr/>
        </p:nvSpPr>
        <p:spPr>
          <a:xfrm>
            <a:off x="502500" y="1382250"/>
            <a:ext cx="1508100" cy="34290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77" name="Google Shape;77;p3"/>
          <p:cNvGraphicFramePr/>
          <p:nvPr/>
        </p:nvGraphicFramePr>
        <p:xfrm>
          <a:off x="507250" y="1382200"/>
          <a:ext cx="3000000" cy="3000000"/>
        </p:xfrm>
        <a:graphic>
          <a:graphicData uri="http://schemas.openxmlformats.org/drawingml/2006/table">
            <a:tbl>
              <a:tblPr>
                <a:noFill/>
                <a:tableStyleId>{C3AAEA4E-049F-446F-91D0-F061A776CFBC}</a:tableStyleId>
              </a:tblPr>
              <a:tblGrid>
                <a:gridCol w="1498600"/>
              </a:tblGrid>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ID</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Year_Birth</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sng" cap="none" strike="noStrike">
                          <a:latin typeface="Times New Roman"/>
                          <a:ea typeface="Times New Roman"/>
                          <a:cs typeface="Times New Roman"/>
                          <a:sym typeface="Times New Roman"/>
                        </a:rPr>
                        <a:t>Education</a:t>
                      </a:r>
                      <a:endParaRPr sz="1300" u="sng"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sng" cap="none" strike="noStrike">
                          <a:latin typeface="Times New Roman"/>
                          <a:ea typeface="Times New Roman"/>
                          <a:cs typeface="Times New Roman"/>
                          <a:sym typeface="Times New Roman"/>
                        </a:rPr>
                        <a:t>Marital_Status</a:t>
                      </a:r>
                      <a:endParaRPr sz="1300" u="sng"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Income</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Kidhome</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Teenhome</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Dt_Customer</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Recency</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577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Complain</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78" name="Google Shape;78;p3"/>
          <p:cNvGraphicFramePr/>
          <p:nvPr/>
        </p:nvGraphicFramePr>
        <p:xfrm>
          <a:off x="2341775" y="1428675"/>
          <a:ext cx="3000000" cy="3000000"/>
        </p:xfrm>
        <a:graphic>
          <a:graphicData uri="http://schemas.openxmlformats.org/drawingml/2006/table">
            <a:tbl>
              <a:tblPr>
                <a:noFill/>
                <a:tableStyleId>{C3AAEA4E-049F-446F-91D0-F061A776CFBC}</a:tableStyleId>
              </a:tblPr>
              <a:tblGrid>
                <a:gridCol w="1700050"/>
              </a:tblGrid>
              <a:tr h="327025">
                <a:tc>
                  <a:txBody>
                    <a:bodyPr/>
                    <a:lstStyle/>
                    <a:p>
                      <a:pPr indent="180975"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MntWines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80975"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MntFruits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80975"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MntMeatProducts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80975"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MntFishProducts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80975"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MntSweetProducts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180975"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MntGoldProds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79" name="Google Shape;79;p3"/>
          <p:cNvGraphicFramePr/>
          <p:nvPr/>
        </p:nvGraphicFramePr>
        <p:xfrm>
          <a:off x="4461475" y="1435400"/>
          <a:ext cx="3000000" cy="3000000"/>
        </p:xfrm>
        <a:graphic>
          <a:graphicData uri="http://schemas.openxmlformats.org/drawingml/2006/table">
            <a:tbl>
              <a:tblPr>
                <a:noFill/>
                <a:tableStyleId>{C3AAEA4E-049F-446F-91D0-F061A776CFBC}</a:tableStyleId>
              </a:tblPr>
              <a:tblGrid>
                <a:gridCol w="1700050"/>
              </a:tblGrid>
              <a:tr h="400050">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NumDealsPurchases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4000">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Response</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4000">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AcceptedCmp1</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8650">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AcceptedCmp2</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AcceptedCmp3</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0050">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AcceptedCmp4</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4050">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AcceptedCmp5</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80" name="Google Shape;80;p3"/>
          <p:cNvGraphicFramePr/>
          <p:nvPr/>
        </p:nvGraphicFramePr>
        <p:xfrm>
          <a:off x="6610900" y="1463900"/>
          <a:ext cx="3000000" cy="3000000"/>
        </p:xfrm>
        <a:graphic>
          <a:graphicData uri="http://schemas.openxmlformats.org/drawingml/2006/table">
            <a:tbl>
              <a:tblPr>
                <a:noFill/>
                <a:tableStyleId>{C3AAEA4E-049F-446F-91D0-F061A776CFBC}</a:tableStyleId>
              </a:tblPr>
              <a:tblGrid>
                <a:gridCol w="1866900"/>
              </a:tblGrid>
              <a:tr h="381000">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NumWebPurchases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NumCatalogPurchases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NumStorePurchases</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7025">
                <a:tc>
                  <a:txBody>
                    <a:bodyPr/>
                    <a:lstStyle/>
                    <a:p>
                      <a:pPr indent="179999" lvl="0" marL="0" marR="0" rtl="0" algn="l">
                        <a:lnSpc>
                          <a:spcPct val="115000"/>
                        </a:lnSpc>
                        <a:spcBef>
                          <a:spcPts val="0"/>
                        </a:spcBef>
                        <a:spcAft>
                          <a:spcPts val="0"/>
                        </a:spcAft>
                        <a:buClr>
                          <a:srgbClr val="000000"/>
                        </a:buClr>
                        <a:buSzPts val="1300"/>
                        <a:buFont typeface="Arial"/>
                        <a:buNone/>
                      </a:pPr>
                      <a:r>
                        <a:rPr lang="en-CA" sz="1300" u="none" cap="none" strike="noStrike">
                          <a:latin typeface="Times New Roman"/>
                          <a:ea typeface="Times New Roman"/>
                          <a:cs typeface="Times New Roman"/>
                          <a:sym typeface="Times New Roman"/>
                        </a:rPr>
                        <a:t>NumWebVisitsMonth</a:t>
                      </a:r>
                      <a:endParaRPr sz="13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81" name="Google Shape;81;p3"/>
          <p:cNvSpPr txBox="1"/>
          <p:nvPr/>
        </p:nvSpPr>
        <p:spPr>
          <a:xfrm>
            <a:off x="2005850" y="4668150"/>
            <a:ext cx="827100" cy="400200"/>
          </a:xfrm>
          <a:prstGeom prst="rect">
            <a:avLst/>
          </a:prstGeom>
          <a:solidFill>
            <a:srgbClr val="F9CB9C"/>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CA" sz="1400" u="none" cap="none" strike="noStrike">
                <a:solidFill>
                  <a:srgbClr val="000000"/>
                </a:solidFill>
                <a:latin typeface="Arial"/>
                <a:ea typeface="Arial"/>
                <a:cs typeface="Arial"/>
                <a:sym typeface="Arial"/>
              </a:rPr>
              <a:t>People</a:t>
            </a:r>
            <a:endParaRPr b="1" i="0" sz="1400" u="none" cap="none" strike="noStrike">
              <a:solidFill>
                <a:srgbClr val="000000"/>
              </a:solidFill>
              <a:latin typeface="Arial"/>
              <a:ea typeface="Arial"/>
              <a:cs typeface="Arial"/>
              <a:sym typeface="Arial"/>
            </a:endParaRPr>
          </a:p>
        </p:txBody>
      </p:sp>
      <p:sp>
        <p:nvSpPr>
          <p:cNvPr id="82" name="Google Shape;82;p3"/>
          <p:cNvSpPr txBox="1"/>
          <p:nvPr/>
        </p:nvSpPr>
        <p:spPr>
          <a:xfrm>
            <a:off x="3069818" y="3597150"/>
            <a:ext cx="972000" cy="400200"/>
          </a:xfrm>
          <a:prstGeom prst="rect">
            <a:avLst/>
          </a:prstGeom>
          <a:solidFill>
            <a:srgbClr val="EA999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CA" sz="1400" u="none" cap="none" strike="noStrike">
                <a:solidFill>
                  <a:srgbClr val="000000"/>
                </a:solidFill>
                <a:latin typeface="Arial"/>
                <a:ea typeface="Arial"/>
                <a:cs typeface="Arial"/>
                <a:sym typeface="Arial"/>
              </a:rPr>
              <a:t>Products</a:t>
            </a:r>
            <a:endParaRPr b="1" i="0" sz="1400" u="none" cap="none" strike="noStrike">
              <a:solidFill>
                <a:srgbClr val="000000"/>
              </a:solidFill>
              <a:latin typeface="Arial"/>
              <a:ea typeface="Arial"/>
              <a:cs typeface="Arial"/>
              <a:sym typeface="Arial"/>
            </a:endParaRPr>
          </a:p>
        </p:txBody>
      </p:sp>
      <p:sp>
        <p:nvSpPr>
          <p:cNvPr id="83" name="Google Shape;83;p3"/>
          <p:cNvSpPr txBox="1"/>
          <p:nvPr/>
        </p:nvSpPr>
        <p:spPr>
          <a:xfrm>
            <a:off x="6180800" y="3882675"/>
            <a:ext cx="1158300" cy="400200"/>
          </a:xfrm>
          <a:prstGeom prst="rect">
            <a:avLst/>
          </a:prstGeom>
          <a:solidFill>
            <a:srgbClr val="B6D7A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CA" sz="1400" u="none" cap="none" strike="noStrike">
                <a:solidFill>
                  <a:srgbClr val="000000"/>
                </a:solidFill>
                <a:latin typeface="Arial"/>
                <a:ea typeface="Arial"/>
                <a:cs typeface="Arial"/>
                <a:sym typeface="Arial"/>
              </a:rPr>
              <a:t>Promotion</a:t>
            </a:r>
            <a:endParaRPr b="1" i="0" sz="1400" u="none" cap="none" strike="noStrike">
              <a:solidFill>
                <a:srgbClr val="000000"/>
              </a:solidFill>
              <a:latin typeface="Arial"/>
              <a:ea typeface="Arial"/>
              <a:cs typeface="Arial"/>
              <a:sym typeface="Arial"/>
            </a:endParaRPr>
          </a:p>
        </p:txBody>
      </p:sp>
      <p:sp>
        <p:nvSpPr>
          <p:cNvPr id="84" name="Google Shape;84;p3"/>
          <p:cNvSpPr txBox="1"/>
          <p:nvPr/>
        </p:nvSpPr>
        <p:spPr>
          <a:xfrm>
            <a:off x="7749098" y="2906800"/>
            <a:ext cx="728700" cy="400200"/>
          </a:xfrm>
          <a:prstGeom prst="rect">
            <a:avLst/>
          </a:prstGeom>
          <a:solidFill>
            <a:srgbClr val="9FC5E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CA" sz="1400" u="none" cap="none" strike="noStrike">
                <a:solidFill>
                  <a:srgbClr val="000000"/>
                </a:solidFill>
                <a:latin typeface="Arial"/>
                <a:ea typeface="Arial"/>
                <a:cs typeface="Arial"/>
                <a:sym typeface="Arial"/>
              </a:rPr>
              <a:t>Place</a:t>
            </a:r>
            <a:endParaRPr b="1" i="0" sz="1400" u="none" cap="none" strike="noStrike">
              <a:solidFill>
                <a:srgbClr val="000000"/>
              </a:solidFill>
              <a:latin typeface="Arial"/>
              <a:ea typeface="Arial"/>
              <a:cs typeface="Arial"/>
              <a:sym typeface="Arial"/>
            </a:endParaRPr>
          </a:p>
        </p:txBody>
      </p:sp>
      <p:sp>
        <p:nvSpPr>
          <p:cNvPr id="85" name="Google Shape;85;p3"/>
          <p:cNvSpPr txBox="1"/>
          <p:nvPr/>
        </p:nvSpPr>
        <p:spPr>
          <a:xfrm>
            <a:off x="3377825" y="4438175"/>
            <a:ext cx="5174100" cy="6465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CA" sz="1500" u="none" cap="none" strike="noStrike">
                <a:solidFill>
                  <a:srgbClr val="000000"/>
                </a:solidFill>
                <a:latin typeface="Arial"/>
                <a:ea typeface="Arial"/>
                <a:cs typeface="Arial"/>
                <a:sym typeface="Arial"/>
              </a:rPr>
              <a:t>This data set consists of 29 features and 2240 data points. They can be categorized into 4 subsets.</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17" name="Google Shape;317;p30"/>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b="1" lang="en-CA" sz="1600">
                <a:solidFill>
                  <a:schemeClr val="dk1"/>
                </a:solidFill>
              </a:rPr>
              <a:t> </a:t>
            </a:r>
            <a:r>
              <a:rPr b="1" lang="en-CA" sz="1600">
                <a:solidFill>
                  <a:schemeClr val="dk1"/>
                </a:solidFill>
                <a:highlight>
                  <a:srgbClr val="FFFFFF"/>
                </a:highlight>
              </a:rPr>
              <a:t>Agglomerative Clustering</a:t>
            </a:r>
            <a:endParaRPr b="1" sz="1600">
              <a:solidFill>
                <a:schemeClr val="dk1"/>
              </a:solidFill>
              <a:highlight>
                <a:srgbClr val="FFFFFF"/>
              </a:highlight>
            </a:endParaRPr>
          </a:p>
          <a:p>
            <a:pPr indent="367199" lvl="0" marL="89999" rtl="0" algn="l">
              <a:lnSpc>
                <a:spcPct val="115000"/>
              </a:lnSpc>
              <a:spcBef>
                <a:spcPts val="1200"/>
              </a:spcBef>
              <a:spcAft>
                <a:spcPts val="0"/>
              </a:spcAft>
              <a:buClr>
                <a:schemeClr val="dk1"/>
              </a:buClr>
              <a:buSzPts val="1100"/>
              <a:buFont typeface="Arial"/>
              <a:buNone/>
            </a:pPr>
            <a:r>
              <a:rPr lang="en-CA" sz="1600">
                <a:solidFill>
                  <a:schemeClr val="dk1"/>
                </a:solidFill>
              </a:rPr>
              <a:t>From the calculation, w</a:t>
            </a:r>
            <a:r>
              <a:rPr lang="en-CA" sz="1600">
                <a:solidFill>
                  <a:schemeClr val="dk1"/>
                </a:solidFill>
                <a:highlight>
                  <a:srgbClr val="FFFFFF"/>
                </a:highlight>
              </a:rPr>
              <a:t>e found that the data in cluster 1 is the most likely to have response = 1.</a:t>
            </a:r>
            <a:endParaRPr sz="1600">
              <a:solidFill>
                <a:srgbClr val="000000"/>
              </a:solidFill>
            </a:endParaRPr>
          </a:p>
        </p:txBody>
      </p:sp>
      <p:pic>
        <p:nvPicPr>
          <p:cNvPr descr="Link to the University of Waterloo home page" id="318" name="Google Shape;318;p30"/>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19" name="Google Shape;319;p30"/>
          <p:cNvPicPr preferRelativeResize="0"/>
          <p:nvPr/>
        </p:nvPicPr>
        <p:blipFill rotWithShape="1">
          <a:blip r:embed="rId4">
            <a:alphaModFix/>
          </a:blip>
          <a:srcRect b="0" l="0" r="0" t="0"/>
          <a:stretch/>
        </p:blipFill>
        <p:spPr>
          <a:xfrm>
            <a:off x="4875550" y="2361325"/>
            <a:ext cx="2930500" cy="2486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25" name="Google Shape;325;p31"/>
          <p:cNvSpPr txBox="1"/>
          <p:nvPr>
            <p:ph idx="1" type="body"/>
          </p:nvPr>
        </p:nvSpPr>
        <p:spPr>
          <a:xfrm>
            <a:off x="242550" y="1218503"/>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CA" sz="1600">
                <a:solidFill>
                  <a:srgbClr val="000000"/>
                </a:solidFill>
              </a:rPr>
              <a:t>Plot analysis</a:t>
            </a:r>
            <a:endParaRPr sz="1600">
              <a:solidFill>
                <a:srgbClr val="000000"/>
              </a:solidFill>
            </a:endParaRPr>
          </a:p>
        </p:txBody>
      </p:sp>
      <p:pic>
        <p:nvPicPr>
          <p:cNvPr descr="Link to the University of Waterloo home page" id="326" name="Google Shape;326;p31"/>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27" name="Google Shape;327;p31"/>
          <p:cNvPicPr preferRelativeResize="0"/>
          <p:nvPr/>
        </p:nvPicPr>
        <p:blipFill rotWithShape="1">
          <a:blip r:embed="rId4">
            <a:alphaModFix/>
          </a:blip>
          <a:srcRect b="0" l="0" r="0" t="0"/>
          <a:stretch/>
        </p:blipFill>
        <p:spPr>
          <a:xfrm>
            <a:off x="2887275" y="1555697"/>
            <a:ext cx="2629675" cy="1863953"/>
          </a:xfrm>
          <a:prstGeom prst="rect">
            <a:avLst/>
          </a:prstGeom>
          <a:noFill/>
          <a:ln>
            <a:noFill/>
          </a:ln>
        </p:spPr>
      </p:pic>
      <p:pic>
        <p:nvPicPr>
          <p:cNvPr id="328" name="Google Shape;328;p31"/>
          <p:cNvPicPr preferRelativeResize="0"/>
          <p:nvPr/>
        </p:nvPicPr>
        <p:blipFill rotWithShape="1">
          <a:blip r:embed="rId5">
            <a:alphaModFix/>
          </a:blip>
          <a:srcRect b="0" l="0" r="0" t="0"/>
          <a:stretch/>
        </p:blipFill>
        <p:spPr>
          <a:xfrm>
            <a:off x="448563" y="1648625"/>
            <a:ext cx="2438725" cy="1771650"/>
          </a:xfrm>
          <a:prstGeom prst="rect">
            <a:avLst/>
          </a:prstGeom>
          <a:noFill/>
          <a:ln>
            <a:noFill/>
          </a:ln>
        </p:spPr>
      </p:pic>
      <p:pic>
        <p:nvPicPr>
          <p:cNvPr id="329" name="Google Shape;329;p31"/>
          <p:cNvPicPr preferRelativeResize="0"/>
          <p:nvPr/>
        </p:nvPicPr>
        <p:blipFill rotWithShape="1">
          <a:blip r:embed="rId6">
            <a:alphaModFix/>
          </a:blip>
          <a:srcRect b="0" l="0" r="0" t="0"/>
          <a:stretch/>
        </p:blipFill>
        <p:spPr>
          <a:xfrm>
            <a:off x="365562" y="3343196"/>
            <a:ext cx="2604700" cy="1800304"/>
          </a:xfrm>
          <a:prstGeom prst="rect">
            <a:avLst/>
          </a:prstGeom>
          <a:noFill/>
          <a:ln>
            <a:noFill/>
          </a:ln>
        </p:spPr>
      </p:pic>
      <p:pic>
        <p:nvPicPr>
          <p:cNvPr id="330" name="Google Shape;330;p31"/>
          <p:cNvPicPr preferRelativeResize="0"/>
          <p:nvPr/>
        </p:nvPicPr>
        <p:blipFill rotWithShape="1">
          <a:blip r:embed="rId7">
            <a:alphaModFix/>
          </a:blip>
          <a:srcRect b="0" l="0" r="0" t="0"/>
          <a:stretch/>
        </p:blipFill>
        <p:spPr>
          <a:xfrm>
            <a:off x="2765250" y="3343200"/>
            <a:ext cx="2873724" cy="1800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36" name="Google Shape;336;p32"/>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CA" sz="1600">
                <a:solidFill>
                  <a:srgbClr val="000000"/>
                </a:solidFill>
              </a:rPr>
              <a:t>The conclusions of this model are similar to the conclusions of K mean model.</a:t>
            </a:r>
            <a:endParaRPr sz="1600">
              <a:solidFill>
                <a:srgbClr val="000000"/>
              </a:solidFill>
            </a:endParaRPr>
          </a:p>
        </p:txBody>
      </p:sp>
      <p:pic>
        <p:nvPicPr>
          <p:cNvPr descr="Link to the University of Waterloo home page" id="337" name="Google Shape;337;p32"/>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43" name="Google Shape;343;p33"/>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CA" sz="1600">
                <a:solidFill>
                  <a:srgbClr val="000000"/>
                </a:solidFill>
              </a:rPr>
              <a:t>Plot analysis for products feature</a:t>
            </a:r>
            <a:endParaRPr sz="1600">
              <a:solidFill>
                <a:srgbClr val="000000"/>
              </a:solidFill>
            </a:endParaRPr>
          </a:p>
        </p:txBody>
      </p:sp>
      <p:pic>
        <p:nvPicPr>
          <p:cNvPr descr="Link to the University of Waterloo home page" id="344" name="Google Shape;344;p33"/>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45" name="Google Shape;345;p33"/>
          <p:cNvPicPr preferRelativeResize="0"/>
          <p:nvPr/>
        </p:nvPicPr>
        <p:blipFill rotWithShape="1">
          <a:blip r:embed="rId4">
            <a:alphaModFix/>
          </a:blip>
          <a:srcRect b="0" l="0" r="0" t="0"/>
          <a:stretch/>
        </p:blipFill>
        <p:spPr>
          <a:xfrm>
            <a:off x="311700" y="1849525"/>
            <a:ext cx="4832300" cy="3293976"/>
          </a:xfrm>
          <a:prstGeom prst="rect">
            <a:avLst/>
          </a:prstGeom>
          <a:noFill/>
          <a:ln>
            <a:noFill/>
          </a:ln>
        </p:spPr>
      </p:pic>
      <p:pic>
        <p:nvPicPr>
          <p:cNvPr id="346" name="Google Shape;346;p33"/>
          <p:cNvPicPr preferRelativeResize="0"/>
          <p:nvPr/>
        </p:nvPicPr>
        <p:blipFill rotWithShape="1">
          <a:blip r:embed="rId5">
            <a:alphaModFix/>
          </a:blip>
          <a:srcRect b="0" l="0" r="0" t="0"/>
          <a:stretch/>
        </p:blipFill>
        <p:spPr>
          <a:xfrm>
            <a:off x="5024167" y="1726287"/>
            <a:ext cx="2381908" cy="34172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52" name="Google Shape;352;p34"/>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CA" sz="1600">
                <a:solidFill>
                  <a:srgbClr val="000000"/>
                </a:solidFill>
              </a:rPr>
              <a:t>Plot analysis of places feature</a:t>
            </a:r>
            <a:endParaRPr sz="1600">
              <a:solidFill>
                <a:srgbClr val="000000"/>
              </a:solidFill>
            </a:endParaRPr>
          </a:p>
        </p:txBody>
      </p:sp>
      <p:pic>
        <p:nvPicPr>
          <p:cNvPr descr="Link to the University of Waterloo home page" id="353" name="Google Shape;353;p34"/>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54" name="Google Shape;354;p34"/>
          <p:cNvPicPr preferRelativeResize="0"/>
          <p:nvPr/>
        </p:nvPicPr>
        <p:blipFill rotWithShape="1">
          <a:blip r:embed="rId4">
            <a:alphaModFix/>
          </a:blip>
          <a:srcRect b="0" l="0" r="0" t="0"/>
          <a:stretch/>
        </p:blipFill>
        <p:spPr>
          <a:xfrm>
            <a:off x="3699854" y="1661775"/>
            <a:ext cx="4340050" cy="31100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60" name="Google Shape;360;p35"/>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1200"/>
              </a:spcBef>
              <a:spcAft>
                <a:spcPts val="0"/>
              </a:spcAft>
              <a:buClr>
                <a:schemeClr val="dk1"/>
              </a:buClr>
              <a:buSzPts val="1100"/>
              <a:buFont typeface="Arial"/>
              <a:buNone/>
            </a:pPr>
            <a:r>
              <a:rPr b="1" lang="en-CA" sz="1600">
                <a:solidFill>
                  <a:schemeClr val="dk1"/>
                </a:solidFill>
              </a:rPr>
              <a:t>Conclusions of the Agglomerative model:</a:t>
            </a:r>
            <a:endParaRPr b="1" sz="16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CA" sz="1600">
                <a:solidFill>
                  <a:schemeClr val="dk1"/>
                </a:solidFill>
              </a:rPr>
              <a:t>	The conclusions of the Agglomerative model are similar to the conclusions of K-Means.</a:t>
            </a:r>
            <a:endParaRPr sz="1600">
              <a:solidFill>
                <a:schemeClr val="dk1"/>
              </a:solidFill>
            </a:endParaRPr>
          </a:p>
          <a:p>
            <a:pPr indent="457200" lvl="0" marL="0" rtl="0" algn="just">
              <a:lnSpc>
                <a:spcPct val="115000"/>
              </a:lnSpc>
              <a:spcBef>
                <a:spcPts val="1200"/>
              </a:spcBef>
              <a:spcAft>
                <a:spcPts val="0"/>
              </a:spcAft>
              <a:buClr>
                <a:schemeClr val="dk1"/>
              </a:buClr>
              <a:buSzPts val="1100"/>
              <a:buFont typeface="Arial"/>
              <a:buNone/>
            </a:pPr>
            <a:r>
              <a:rPr lang="en-CA" sz="1600">
                <a:solidFill>
                  <a:schemeClr val="dk1"/>
                </a:solidFill>
              </a:rPr>
              <a:t>The main effect of this model is to prove the correction of model K mean.</a:t>
            </a:r>
            <a:endParaRPr sz="1600">
              <a:solidFill>
                <a:schemeClr val="dk1"/>
              </a:solidFill>
            </a:endParaRPr>
          </a:p>
          <a:p>
            <a:pPr indent="0" lvl="0" marL="0" rtl="0" algn="l">
              <a:lnSpc>
                <a:spcPct val="115000"/>
              </a:lnSpc>
              <a:spcBef>
                <a:spcPts val="1200"/>
              </a:spcBef>
              <a:spcAft>
                <a:spcPts val="1200"/>
              </a:spcAft>
              <a:buSzPts val="1800"/>
              <a:buNone/>
            </a:pPr>
            <a:r>
              <a:t/>
            </a:r>
            <a:endParaRPr sz="1600">
              <a:solidFill>
                <a:srgbClr val="000000"/>
              </a:solidFill>
            </a:endParaRPr>
          </a:p>
        </p:txBody>
      </p:sp>
      <p:pic>
        <p:nvPicPr>
          <p:cNvPr descr="Link to the University of Waterloo home page" id="361" name="Google Shape;361;p35"/>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67" name="Google Shape;367;p36"/>
          <p:cNvSpPr txBox="1"/>
          <p:nvPr>
            <p:ph idx="1" type="body"/>
          </p:nvPr>
        </p:nvSpPr>
        <p:spPr>
          <a:xfrm>
            <a:off x="311700" y="1434628"/>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CA" sz="1600">
                <a:solidFill>
                  <a:srgbClr val="000000"/>
                </a:solidFill>
              </a:rPr>
              <a:t>Try to analyze the categorical variables by K </a:t>
            </a:r>
            <a:r>
              <a:rPr lang="en-CA" sz="1600">
                <a:solidFill>
                  <a:schemeClr val="dk1"/>
                </a:solidFill>
              </a:rPr>
              <a:t>medoids Clustering</a:t>
            </a:r>
            <a:endParaRPr sz="1600">
              <a:solidFill>
                <a:schemeClr val="dk1"/>
              </a:solidFill>
            </a:endParaRPr>
          </a:p>
          <a:p>
            <a:pPr indent="0" lvl="0" marL="0" rtl="0" algn="l">
              <a:lnSpc>
                <a:spcPct val="115000"/>
              </a:lnSpc>
              <a:spcBef>
                <a:spcPts val="1200"/>
              </a:spcBef>
              <a:spcAft>
                <a:spcPts val="0"/>
              </a:spcAft>
              <a:buSzPts val="1800"/>
              <a:buNone/>
            </a:pPr>
            <a:r>
              <a:t/>
            </a:r>
            <a:endParaRPr sz="1600">
              <a:solidFill>
                <a:schemeClr val="dk1"/>
              </a:solidFill>
            </a:endParaRPr>
          </a:p>
          <a:p>
            <a:pPr indent="0" lvl="0" marL="0" rtl="0" algn="just">
              <a:lnSpc>
                <a:spcPct val="115000"/>
              </a:lnSpc>
              <a:spcBef>
                <a:spcPts val="1200"/>
              </a:spcBef>
              <a:spcAft>
                <a:spcPts val="0"/>
              </a:spcAft>
              <a:buSzPts val="1800"/>
              <a:buNone/>
            </a:pPr>
            <a:r>
              <a:rPr lang="en-CA" sz="1600">
                <a:solidFill>
                  <a:schemeClr val="dk1"/>
                </a:solidFill>
              </a:rPr>
              <a:t>The conclusions about numerical variables are the same as the conclusions of previous models.</a:t>
            </a:r>
            <a:endParaRPr sz="1600">
              <a:solidFill>
                <a:schemeClr val="dk1"/>
              </a:solidFill>
            </a:endParaRPr>
          </a:p>
          <a:p>
            <a:pPr indent="0" lvl="0" marL="0" rtl="0" algn="just">
              <a:lnSpc>
                <a:spcPct val="115000"/>
              </a:lnSpc>
              <a:spcBef>
                <a:spcPts val="1200"/>
              </a:spcBef>
              <a:spcAft>
                <a:spcPts val="0"/>
              </a:spcAft>
              <a:buSzPts val="1800"/>
              <a:buNone/>
            </a:pPr>
            <a:r>
              <a:t/>
            </a:r>
            <a:endParaRPr sz="16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CA" sz="1600">
                <a:solidFill>
                  <a:schemeClr val="dk1"/>
                </a:solidFill>
              </a:rPr>
              <a:t>We will focus on the categorical variables.</a:t>
            </a:r>
            <a:endParaRPr sz="1600">
              <a:solidFill>
                <a:schemeClr val="dk1"/>
              </a:solidFill>
            </a:endParaRPr>
          </a:p>
          <a:p>
            <a:pPr indent="0" lvl="0" marL="0" rtl="0" algn="l">
              <a:lnSpc>
                <a:spcPct val="115000"/>
              </a:lnSpc>
              <a:spcBef>
                <a:spcPts val="1200"/>
              </a:spcBef>
              <a:spcAft>
                <a:spcPts val="1200"/>
              </a:spcAft>
              <a:buSzPts val="1800"/>
              <a:buNone/>
            </a:pPr>
            <a:r>
              <a:t/>
            </a:r>
            <a:endParaRPr sz="1600">
              <a:solidFill>
                <a:schemeClr val="dk1"/>
              </a:solidFill>
            </a:endParaRPr>
          </a:p>
        </p:txBody>
      </p:sp>
      <p:pic>
        <p:nvPicPr>
          <p:cNvPr descr="Link to the University of Waterloo home page" id="368" name="Google Shape;368;p36"/>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74" name="Google Shape;374;p37"/>
          <p:cNvSpPr txBox="1"/>
          <p:nvPr>
            <p:ph idx="1" type="body"/>
          </p:nvPr>
        </p:nvSpPr>
        <p:spPr>
          <a:xfrm>
            <a:off x="311700" y="1434628"/>
            <a:ext cx="8520600" cy="3180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lang="en-CA" sz="1600">
                <a:solidFill>
                  <a:schemeClr val="dk1"/>
                </a:solidFill>
              </a:rPr>
              <a:t>We have 4 clusters. There are 718 in cluster 0, 455 in cluster 1, 575 in cluster 2, 457 in cluster 3. It is similar to the previous steps where we first found the target cluster. </a:t>
            </a:r>
            <a:endParaRPr sz="1600">
              <a:solidFill>
                <a:schemeClr val="dk1"/>
              </a:solidFill>
            </a:endParaRPr>
          </a:p>
          <a:p>
            <a:pPr indent="0" lvl="0" marL="89999" rtl="0" algn="l">
              <a:lnSpc>
                <a:spcPct val="115000"/>
              </a:lnSpc>
              <a:spcBef>
                <a:spcPts val="1200"/>
              </a:spcBef>
              <a:spcAft>
                <a:spcPts val="0"/>
              </a:spcAft>
              <a:buSzPts val="1800"/>
              <a:buNone/>
            </a:pPr>
            <a:r>
              <a:t/>
            </a:r>
            <a:endParaRPr sz="1600">
              <a:solidFill>
                <a:schemeClr val="dk1"/>
              </a:solidFill>
            </a:endParaRPr>
          </a:p>
          <a:p>
            <a:pPr indent="0" lvl="0" marL="89999" rtl="0" algn="l">
              <a:lnSpc>
                <a:spcPct val="115000"/>
              </a:lnSpc>
              <a:spcBef>
                <a:spcPts val="0"/>
              </a:spcBef>
              <a:spcAft>
                <a:spcPts val="0"/>
              </a:spcAft>
              <a:buSzPts val="1800"/>
              <a:buNone/>
            </a:pPr>
            <a:r>
              <a:rPr lang="en-CA" sz="1600">
                <a:solidFill>
                  <a:schemeClr val="dk1"/>
                </a:solidFill>
              </a:rPr>
              <a:t>From this figure, we found that cluster 2 has </a:t>
            </a:r>
            <a:endParaRPr sz="1600">
              <a:solidFill>
                <a:schemeClr val="dk1"/>
              </a:solidFill>
            </a:endParaRPr>
          </a:p>
          <a:p>
            <a:pPr indent="0" lvl="0" marL="89999" rtl="0" algn="l">
              <a:lnSpc>
                <a:spcPct val="115000"/>
              </a:lnSpc>
              <a:spcBef>
                <a:spcPts val="0"/>
              </a:spcBef>
              <a:spcAft>
                <a:spcPts val="0"/>
              </a:spcAft>
              <a:buSzPts val="1800"/>
              <a:buNone/>
            </a:pPr>
            <a:r>
              <a:rPr lang="en-CA" sz="1600">
                <a:solidFill>
                  <a:schemeClr val="dk1"/>
                </a:solidFill>
              </a:rPr>
              <a:t>the highest proportion of data whose </a:t>
            </a:r>
            <a:endParaRPr sz="1600">
              <a:solidFill>
                <a:schemeClr val="dk1"/>
              </a:solidFill>
            </a:endParaRPr>
          </a:p>
          <a:p>
            <a:pPr indent="0" lvl="0" marL="89999" rtl="0" algn="l">
              <a:lnSpc>
                <a:spcPct val="115000"/>
              </a:lnSpc>
              <a:spcBef>
                <a:spcPts val="0"/>
              </a:spcBef>
              <a:spcAft>
                <a:spcPts val="0"/>
              </a:spcAft>
              <a:buClr>
                <a:schemeClr val="dk1"/>
              </a:buClr>
              <a:buSzPts val="1100"/>
              <a:buFont typeface="Arial"/>
              <a:buNone/>
            </a:pPr>
            <a:r>
              <a:rPr lang="en-CA" sz="1600">
                <a:solidFill>
                  <a:schemeClr val="dk1"/>
                </a:solidFill>
              </a:rPr>
              <a:t>response is equal to 1.</a:t>
            </a:r>
            <a:endParaRPr sz="1600">
              <a:solidFill>
                <a:schemeClr val="dk1"/>
              </a:solidFill>
            </a:endParaRPr>
          </a:p>
          <a:p>
            <a:pPr indent="0" lvl="0" marL="0" rtl="0" algn="l">
              <a:lnSpc>
                <a:spcPct val="115000"/>
              </a:lnSpc>
              <a:spcBef>
                <a:spcPts val="0"/>
              </a:spcBef>
              <a:spcAft>
                <a:spcPts val="1200"/>
              </a:spcAft>
              <a:buSzPts val="1800"/>
              <a:buNone/>
            </a:pPr>
            <a:r>
              <a:t/>
            </a:r>
            <a:endParaRPr sz="1600">
              <a:solidFill>
                <a:schemeClr val="dk1"/>
              </a:solidFill>
            </a:endParaRPr>
          </a:p>
        </p:txBody>
      </p:sp>
      <p:pic>
        <p:nvPicPr>
          <p:cNvPr descr="Link to the University of Waterloo home page" id="375" name="Google Shape;375;p37"/>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76" name="Google Shape;376;p37"/>
          <p:cNvPicPr preferRelativeResize="0"/>
          <p:nvPr/>
        </p:nvPicPr>
        <p:blipFill rotWithShape="1">
          <a:blip r:embed="rId4">
            <a:alphaModFix/>
          </a:blip>
          <a:srcRect b="0" l="0" r="0" t="0"/>
          <a:stretch/>
        </p:blipFill>
        <p:spPr>
          <a:xfrm>
            <a:off x="4638525" y="2066075"/>
            <a:ext cx="3492800" cy="2619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82" name="Google Shape;382;p38"/>
          <p:cNvSpPr txBox="1"/>
          <p:nvPr>
            <p:ph idx="1" type="body"/>
          </p:nvPr>
        </p:nvSpPr>
        <p:spPr>
          <a:xfrm>
            <a:off x="311700" y="1434628"/>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sz="1600">
              <a:solidFill>
                <a:schemeClr val="dk1"/>
              </a:solidFill>
            </a:endParaRPr>
          </a:p>
        </p:txBody>
      </p:sp>
      <p:pic>
        <p:nvPicPr>
          <p:cNvPr descr="Link to the University of Waterloo home page" id="383" name="Google Shape;383;p38"/>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84" name="Google Shape;384;p38"/>
          <p:cNvPicPr preferRelativeResize="0"/>
          <p:nvPr/>
        </p:nvPicPr>
        <p:blipFill rotWithShape="1">
          <a:blip r:embed="rId4">
            <a:alphaModFix/>
          </a:blip>
          <a:srcRect b="0" l="0" r="0" t="0"/>
          <a:stretch/>
        </p:blipFill>
        <p:spPr>
          <a:xfrm>
            <a:off x="311700" y="1382200"/>
            <a:ext cx="3457325" cy="2399800"/>
          </a:xfrm>
          <a:prstGeom prst="rect">
            <a:avLst/>
          </a:prstGeom>
          <a:noFill/>
          <a:ln>
            <a:noFill/>
          </a:ln>
        </p:spPr>
      </p:pic>
      <p:pic>
        <p:nvPicPr>
          <p:cNvPr id="385" name="Google Shape;385;p38"/>
          <p:cNvPicPr preferRelativeResize="0"/>
          <p:nvPr/>
        </p:nvPicPr>
        <p:blipFill rotWithShape="1">
          <a:blip r:embed="rId5">
            <a:alphaModFix/>
          </a:blip>
          <a:srcRect b="0" l="0" r="0" t="0"/>
          <a:stretch/>
        </p:blipFill>
        <p:spPr>
          <a:xfrm>
            <a:off x="4186175" y="1313788"/>
            <a:ext cx="3564250" cy="2515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391" name="Google Shape;391;p39"/>
          <p:cNvSpPr txBox="1"/>
          <p:nvPr>
            <p:ph idx="1" type="body"/>
          </p:nvPr>
        </p:nvSpPr>
        <p:spPr>
          <a:xfrm>
            <a:off x="4633875" y="3596126"/>
            <a:ext cx="4406400" cy="16323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1200"/>
              </a:spcBef>
              <a:spcAft>
                <a:spcPts val="0"/>
              </a:spcAft>
              <a:buClr>
                <a:schemeClr val="dk1"/>
              </a:buClr>
              <a:buSzPts val="1100"/>
              <a:buFont typeface="Arial"/>
              <a:buNone/>
            </a:pPr>
            <a:r>
              <a:rPr lang="en-CA" sz="1200">
                <a:solidFill>
                  <a:schemeClr val="dk1"/>
                </a:solidFill>
                <a:latin typeface="Times New Roman"/>
                <a:ea typeface="Times New Roman"/>
                <a:cs typeface="Times New Roman"/>
                <a:sym typeface="Times New Roman"/>
              </a:rPr>
              <a:t>The only categorical feature that has obvious influence is AcceptedCmp5. Therefore, if customers accept the offer in campaign 5, they are more likely to accept the offer in the last campaign.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1600">
              <a:solidFill>
                <a:schemeClr val="dk1"/>
              </a:solidFill>
            </a:endParaRPr>
          </a:p>
        </p:txBody>
      </p:sp>
      <p:pic>
        <p:nvPicPr>
          <p:cNvPr descr="Link to the University of Waterloo home page" id="392" name="Google Shape;392;p39"/>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393" name="Google Shape;393;p39"/>
          <p:cNvPicPr preferRelativeResize="0"/>
          <p:nvPr/>
        </p:nvPicPr>
        <p:blipFill rotWithShape="1">
          <a:blip r:embed="rId4">
            <a:alphaModFix/>
          </a:blip>
          <a:srcRect b="0" l="0" r="0" t="0"/>
          <a:stretch/>
        </p:blipFill>
        <p:spPr>
          <a:xfrm>
            <a:off x="311700" y="1434625"/>
            <a:ext cx="4368549" cy="3380024"/>
          </a:xfrm>
          <a:prstGeom prst="rect">
            <a:avLst/>
          </a:prstGeom>
          <a:noFill/>
          <a:ln>
            <a:noFill/>
          </a:ln>
        </p:spPr>
      </p:pic>
      <p:pic>
        <p:nvPicPr>
          <p:cNvPr id="394" name="Google Shape;394;p39"/>
          <p:cNvPicPr preferRelativeResize="0"/>
          <p:nvPr/>
        </p:nvPicPr>
        <p:blipFill rotWithShape="1">
          <a:blip r:embed="rId5">
            <a:alphaModFix/>
          </a:blip>
          <a:srcRect b="0" l="0" r="0" t="0"/>
          <a:stretch/>
        </p:blipFill>
        <p:spPr>
          <a:xfrm>
            <a:off x="4782675" y="1257600"/>
            <a:ext cx="3238500" cy="224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feature engineering (1)</a:t>
            </a:r>
            <a:endParaRPr sz="2588">
              <a:solidFill>
                <a:srgbClr val="351C75"/>
              </a:solidFill>
            </a:endParaRPr>
          </a:p>
        </p:txBody>
      </p:sp>
      <p:pic>
        <p:nvPicPr>
          <p:cNvPr descr="Link to the University of Waterloo home page" id="91" name="Google Shape;91;p4"/>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92" name="Google Shape;92;p4"/>
          <p:cNvSpPr txBox="1"/>
          <p:nvPr>
            <p:ph idx="1" type="body"/>
          </p:nvPr>
        </p:nvSpPr>
        <p:spPr>
          <a:xfrm>
            <a:off x="311700" y="1382203"/>
            <a:ext cx="8520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CA" sz="1700">
                <a:solidFill>
                  <a:schemeClr val="dk1"/>
                </a:solidFill>
              </a:rPr>
              <a:t>•	Features added: Age, Spending, Num_Children, Enrollment_Time</a:t>
            </a:r>
            <a:endParaRPr sz="1700">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graphicFrame>
        <p:nvGraphicFramePr>
          <p:cNvPr id="93" name="Google Shape;93;p4"/>
          <p:cNvGraphicFramePr/>
          <p:nvPr/>
        </p:nvGraphicFramePr>
        <p:xfrm>
          <a:off x="904700" y="2192675"/>
          <a:ext cx="3000000" cy="3000000"/>
        </p:xfrm>
        <a:graphic>
          <a:graphicData uri="http://schemas.openxmlformats.org/drawingml/2006/table">
            <a:tbl>
              <a:tblPr>
                <a:noFill/>
                <a:tableStyleId>{B7269095-744C-4E30-83E7-C48ED94510E7}</a:tableStyleId>
              </a:tblPr>
              <a:tblGrid>
                <a:gridCol w="1902150"/>
                <a:gridCol w="4477475"/>
              </a:tblGrid>
              <a:tr h="488175">
                <a:tc>
                  <a:txBody>
                    <a:bodyPr/>
                    <a:lstStyle/>
                    <a:p>
                      <a:pPr indent="0" lvl="0" marL="0" marR="0" rtl="0" algn="l">
                        <a:lnSpc>
                          <a:spcPct val="115000"/>
                        </a:lnSpc>
                        <a:spcBef>
                          <a:spcPts val="0"/>
                        </a:spcBef>
                        <a:spcAft>
                          <a:spcPts val="0"/>
                        </a:spcAft>
                        <a:buClr>
                          <a:srgbClr val="000000"/>
                        </a:buClr>
                        <a:buSzPts val="1500"/>
                        <a:buFont typeface="Arial"/>
                        <a:buNone/>
                      </a:pPr>
                      <a:r>
                        <a:rPr b="1" lang="en-CA" sz="1500" u="none" cap="none" strike="noStrike">
                          <a:solidFill>
                            <a:schemeClr val="dk1"/>
                          </a:solidFill>
                          <a:latin typeface="Times New Roman"/>
                          <a:ea typeface="Times New Roman"/>
                          <a:cs typeface="Times New Roman"/>
                          <a:sym typeface="Times New Roman"/>
                        </a:rPr>
                        <a:t>Features Added</a:t>
                      </a:r>
                      <a:endParaRPr b="1" sz="15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2E9"/>
                    </a:solidFill>
                  </a:tcPr>
                </a:tc>
                <a:tc>
                  <a:txBody>
                    <a:bodyPr/>
                    <a:lstStyle/>
                    <a:p>
                      <a:pPr indent="0" lvl="0" marL="0" marR="0" rtl="0" algn="l">
                        <a:lnSpc>
                          <a:spcPct val="115000"/>
                        </a:lnSpc>
                        <a:spcBef>
                          <a:spcPts val="0"/>
                        </a:spcBef>
                        <a:spcAft>
                          <a:spcPts val="0"/>
                        </a:spcAft>
                        <a:buClr>
                          <a:srgbClr val="000000"/>
                        </a:buClr>
                        <a:buSzPts val="1500"/>
                        <a:buFont typeface="Arial"/>
                        <a:buNone/>
                      </a:pPr>
                      <a:r>
                        <a:rPr b="1" lang="en-CA" sz="1500" u="none" cap="none" strike="noStrike">
                          <a:solidFill>
                            <a:schemeClr val="dk1"/>
                          </a:solidFill>
                          <a:latin typeface="Times New Roman"/>
                          <a:ea typeface="Times New Roman"/>
                          <a:cs typeface="Times New Roman"/>
                          <a:sym typeface="Times New Roman"/>
                        </a:rPr>
                        <a:t>Feature Description</a:t>
                      </a:r>
                      <a:endParaRPr b="1" sz="15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2E9"/>
                    </a:solidFill>
                  </a:tcPr>
                </a:tc>
              </a:tr>
              <a:tr h="488175">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Age</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Customer's age</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3525">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Spending</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Total amount spent on all products</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3525">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Num_Children</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Number of kids or teenagers in customer's household</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3525">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Enrollment_Time</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Customer's enrollment time with the company</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5. Insights</a:t>
            </a:r>
            <a:endParaRPr sz="2588">
              <a:solidFill>
                <a:srgbClr val="351C75"/>
              </a:solidFill>
            </a:endParaRPr>
          </a:p>
        </p:txBody>
      </p:sp>
      <p:sp>
        <p:nvSpPr>
          <p:cNvPr id="400" name="Google Shape;400;p40"/>
          <p:cNvSpPr txBox="1"/>
          <p:nvPr>
            <p:ph idx="1" type="body"/>
          </p:nvPr>
        </p:nvSpPr>
        <p:spPr>
          <a:xfrm>
            <a:off x="311700" y="1434628"/>
            <a:ext cx="8520600" cy="31800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1200"/>
              </a:spcBef>
              <a:spcAft>
                <a:spcPts val="0"/>
              </a:spcAft>
              <a:buClr>
                <a:schemeClr val="dk1"/>
              </a:buClr>
              <a:buSzPts val="1100"/>
              <a:buFont typeface="Arial"/>
              <a:buNone/>
            </a:pPr>
            <a:r>
              <a:rPr b="1" lang="en-CA" sz="1600">
                <a:solidFill>
                  <a:schemeClr val="dk1"/>
                </a:solidFill>
              </a:rPr>
              <a:t>Conclusions of the K_Medoids model:</a:t>
            </a:r>
            <a:endParaRPr b="1" sz="1600">
              <a:solidFill>
                <a:schemeClr val="dk1"/>
              </a:solidFill>
            </a:endParaRPr>
          </a:p>
          <a:p>
            <a:pPr indent="457200" lvl="0" marL="0" rtl="0" algn="just">
              <a:lnSpc>
                <a:spcPct val="115000"/>
              </a:lnSpc>
              <a:spcBef>
                <a:spcPts val="1200"/>
              </a:spcBef>
              <a:spcAft>
                <a:spcPts val="0"/>
              </a:spcAft>
              <a:buSzPts val="1800"/>
              <a:buNone/>
            </a:pPr>
            <a:r>
              <a:rPr lang="en-CA" sz="1600">
                <a:solidFill>
                  <a:schemeClr val="dk1"/>
                </a:solidFill>
              </a:rPr>
              <a:t>The results of numerical variables are similar to the previous results. </a:t>
            </a:r>
            <a:endParaRPr sz="1600">
              <a:solidFill>
                <a:schemeClr val="dk1"/>
              </a:solidFill>
            </a:endParaRPr>
          </a:p>
          <a:p>
            <a:pPr indent="457200" lvl="0" marL="0" rtl="0" algn="just">
              <a:lnSpc>
                <a:spcPct val="115000"/>
              </a:lnSpc>
              <a:spcBef>
                <a:spcPts val="1200"/>
              </a:spcBef>
              <a:spcAft>
                <a:spcPts val="0"/>
              </a:spcAft>
              <a:buClr>
                <a:schemeClr val="dk1"/>
              </a:buClr>
              <a:buSzPts val="1100"/>
              <a:buFont typeface="Arial"/>
              <a:buNone/>
            </a:pPr>
            <a:r>
              <a:rPr lang="en-CA" sz="1600">
                <a:solidFill>
                  <a:schemeClr val="dk1"/>
                </a:solidFill>
              </a:rPr>
              <a:t>We focused on the analysis of categorical features in this model, and found that Marital_Status is not an important feature because marital status cannot directly determine the number of children. The only categorical feature that has significant influence is AcceptedCmp5. Therefore, the company should focus on the customers who accepted the offer in the 5th campaign, which can indicate the customer’s willingness to spend.</a:t>
            </a:r>
            <a:endParaRPr sz="1600">
              <a:solidFill>
                <a:schemeClr val="dk1"/>
              </a:solidFill>
            </a:endParaRPr>
          </a:p>
          <a:p>
            <a:pPr indent="0" lvl="0" marL="0" rtl="0" algn="l">
              <a:lnSpc>
                <a:spcPct val="115000"/>
              </a:lnSpc>
              <a:spcBef>
                <a:spcPts val="1200"/>
              </a:spcBef>
              <a:spcAft>
                <a:spcPts val="1200"/>
              </a:spcAft>
              <a:buSzPts val="1800"/>
              <a:buNone/>
            </a:pPr>
            <a:r>
              <a:t/>
            </a:r>
            <a:endParaRPr sz="1600">
              <a:solidFill>
                <a:schemeClr val="dk1"/>
              </a:solidFill>
            </a:endParaRPr>
          </a:p>
        </p:txBody>
      </p:sp>
      <p:pic>
        <p:nvPicPr>
          <p:cNvPr descr="Link to the University of Waterloo home page" id="401" name="Google Shape;401;p40"/>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1"/>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6. Conclusions</a:t>
            </a:r>
            <a:endParaRPr sz="2588">
              <a:solidFill>
                <a:srgbClr val="351C75"/>
              </a:solidFill>
            </a:endParaRPr>
          </a:p>
        </p:txBody>
      </p:sp>
      <p:sp>
        <p:nvSpPr>
          <p:cNvPr id="407" name="Google Shape;407;p41"/>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1200"/>
              </a:spcBef>
              <a:spcAft>
                <a:spcPts val="0"/>
              </a:spcAft>
              <a:buSzPts val="1800"/>
              <a:buNone/>
            </a:pPr>
            <a:r>
              <a:rPr lang="en-CA" sz="1600">
                <a:solidFill>
                  <a:schemeClr val="dk1"/>
                </a:solidFill>
              </a:rPr>
              <a:t>From the above analysis, we conclude that the company should consider customers who have strong consuming ability and are more willing to consume. This is because customers’ consuming ability is the most significant factor, followed by their willingness to consume.</a:t>
            </a:r>
            <a:endParaRPr sz="1600">
              <a:solidFill>
                <a:schemeClr val="dk1"/>
              </a:solidFill>
            </a:endParaRPr>
          </a:p>
          <a:p>
            <a:pPr indent="457200" lvl="0" marL="0" rtl="0" algn="just">
              <a:lnSpc>
                <a:spcPct val="115000"/>
              </a:lnSpc>
              <a:spcBef>
                <a:spcPts val="1200"/>
              </a:spcBef>
              <a:spcAft>
                <a:spcPts val="0"/>
              </a:spcAft>
              <a:buSzPts val="1800"/>
              <a:buNone/>
            </a:pPr>
            <a:r>
              <a:rPr lang="en-CA" sz="1600">
                <a:solidFill>
                  <a:schemeClr val="dk1"/>
                </a:solidFill>
              </a:rPr>
              <a:t>The features can influence these factors are </a:t>
            </a:r>
            <a:endParaRPr sz="1600">
              <a:solidFill>
                <a:schemeClr val="dk1"/>
              </a:solidFill>
            </a:endParaRPr>
          </a:p>
          <a:p>
            <a:pPr indent="457200" lvl="0" marL="0" rtl="0" algn="just">
              <a:lnSpc>
                <a:spcPct val="115000"/>
              </a:lnSpc>
              <a:spcBef>
                <a:spcPts val="1200"/>
              </a:spcBef>
              <a:spcAft>
                <a:spcPts val="1200"/>
              </a:spcAft>
              <a:buSzPts val="1800"/>
              <a:buNone/>
            </a:pPr>
            <a:r>
              <a:rPr lang="en-CA" sz="1600">
                <a:solidFill>
                  <a:schemeClr val="dk1"/>
                </a:solidFill>
              </a:rPr>
              <a:t>“Num_Children”, “Spending”, “NumWebPurchase” and “AcceptedCmp5”.</a:t>
            </a:r>
            <a:endParaRPr/>
          </a:p>
        </p:txBody>
      </p:sp>
      <p:pic>
        <p:nvPicPr>
          <p:cNvPr descr="Link to the University of Waterloo home page" id="408" name="Google Shape;408;p41"/>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6. Conclusions</a:t>
            </a:r>
            <a:endParaRPr sz="2588">
              <a:solidFill>
                <a:srgbClr val="351C75"/>
              </a:solidFill>
            </a:endParaRPr>
          </a:p>
        </p:txBody>
      </p:sp>
      <p:sp>
        <p:nvSpPr>
          <p:cNvPr id="414" name="Google Shape;414;p42"/>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1200"/>
              </a:spcBef>
              <a:spcAft>
                <a:spcPts val="0"/>
              </a:spcAft>
              <a:buSzPts val="1800"/>
              <a:buNone/>
            </a:pPr>
            <a:r>
              <a:rPr lang="en-CA" sz="1600">
                <a:solidFill>
                  <a:schemeClr val="dk1"/>
                </a:solidFill>
              </a:rPr>
              <a:t>Low Num_Children means strong consuming ability.</a:t>
            </a:r>
            <a:endParaRPr sz="1600">
              <a:solidFill>
                <a:schemeClr val="dk1"/>
              </a:solidFill>
            </a:endParaRPr>
          </a:p>
          <a:p>
            <a:pPr indent="457200" lvl="0" marL="0" rtl="0" algn="just">
              <a:lnSpc>
                <a:spcPct val="115000"/>
              </a:lnSpc>
              <a:spcBef>
                <a:spcPts val="1200"/>
              </a:spcBef>
              <a:spcAft>
                <a:spcPts val="0"/>
              </a:spcAft>
              <a:buSzPts val="1800"/>
              <a:buNone/>
            </a:pPr>
            <a:r>
              <a:rPr lang="en-CA" sz="1600">
                <a:solidFill>
                  <a:schemeClr val="dk1"/>
                </a:solidFill>
              </a:rPr>
              <a:t>High Spending indicates that these customers have more willingness to consume. </a:t>
            </a:r>
            <a:endParaRPr sz="1600">
              <a:solidFill>
                <a:schemeClr val="dk1"/>
              </a:solidFill>
            </a:endParaRPr>
          </a:p>
          <a:p>
            <a:pPr indent="0" lvl="0" marL="457200" rtl="0" algn="just">
              <a:lnSpc>
                <a:spcPct val="115000"/>
              </a:lnSpc>
              <a:spcBef>
                <a:spcPts val="1200"/>
              </a:spcBef>
              <a:spcAft>
                <a:spcPts val="0"/>
              </a:spcAft>
              <a:buSzPts val="1800"/>
              <a:buNone/>
            </a:pPr>
            <a:r>
              <a:rPr lang="en-CA" sz="1600">
                <a:solidFill>
                  <a:schemeClr val="dk1"/>
                </a:solidFill>
              </a:rPr>
              <a:t>High NumWebPurchase means potential waste in life, leading to a decline in consuming ability. </a:t>
            </a:r>
            <a:endParaRPr sz="1600">
              <a:solidFill>
                <a:schemeClr val="dk1"/>
              </a:solidFill>
            </a:endParaRPr>
          </a:p>
          <a:p>
            <a:pPr indent="0" lvl="0" marL="457200" rtl="0" algn="just">
              <a:lnSpc>
                <a:spcPct val="115000"/>
              </a:lnSpc>
              <a:spcBef>
                <a:spcPts val="1200"/>
              </a:spcBef>
              <a:spcAft>
                <a:spcPts val="0"/>
              </a:spcAft>
              <a:buClr>
                <a:schemeClr val="dk1"/>
              </a:buClr>
              <a:buSzPts val="1100"/>
              <a:buFont typeface="Arial"/>
              <a:buNone/>
            </a:pPr>
            <a:r>
              <a:rPr lang="en-CA" sz="1600">
                <a:solidFill>
                  <a:schemeClr val="dk1"/>
                </a:solidFill>
              </a:rPr>
              <a:t>AcceptedCmp5 = 1 indicates that customers just accepted the offer in the fifth campaign (which is the most recent campaign), thus they are likely to accept the offer again in a new campaign. </a:t>
            </a:r>
            <a:endParaRPr sz="1600">
              <a:solidFill>
                <a:schemeClr val="dk1"/>
              </a:solidFill>
            </a:endParaRPr>
          </a:p>
          <a:p>
            <a:pPr indent="0" lvl="0" marL="0" rtl="0" algn="l">
              <a:lnSpc>
                <a:spcPct val="115000"/>
              </a:lnSpc>
              <a:spcBef>
                <a:spcPts val="1200"/>
              </a:spcBef>
              <a:spcAft>
                <a:spcPts val="1200"/>
              </a:spcAft>
              <a:buSzPts val="1800"/>
              <a:buNone/>
            </a:pPr>
            <a:r>
              <a:t/>
            </a:r>
            <a:endParaRPr sz="1600"/>
          </a:p>
        </p:txBody>
      </p:sp>
      <p:pic>
        <p:nvPicPr>
          <p:cNvPr descr="Link to the University of Waterloo home page" id="415" name="Google Shape;415;p42"/>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CA" sz="2588">
                <a:solidFill>
                  <a:srgbClr val="351C75"/>
                </a:solidFill>
              </a:rPr>
              <a:t>6. Conclusions</a:t>
            </a:r>
            <a:endParaRPr sz="2588">
              <a:solidFill>
                <a:srgbClr val="351C75"/>
              </a:solidFill>
            </a:endParaRPr>
          </a:p>
        </p:txBody>
      </p:sp>
      <p:sp>
        <p:nvSpPr>
          <p:cNvPr id="421" name="Google Shape;421;p43"/>
          <p:cNvSpPr txBox="1"/>
          <p:nvPr>
            <p:ph idx="1" type="body"/>
          </p:nvPr>
        </p:nvSpPr>
        <p:spPr>
          <a:xfrm>
            <a:off x="311700" y="1425978"/>
            <a:ext cx="8520600" cy="31800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1200"/>
              </a:spcBef>
              <a:spcAft>
                <a:spcPts val="0"/>
              </a:spcAft>
              <a:buSzPts val="1800"/>
              <a:buNone/>
            </a:pPr>
            <a:r>
              <a:rPr lang="en-CA" sz="1600">
                <a:solidFill>
                  <a:schemeClr val="dk1"/>
                </a:solidFill>
              </a:rPr>
              <a:t>Our best target is people who have strong consuming ability. For these customers, high spending which means they are more willing to consume is an important feature we should consider. However, for customers who have weak consuming ability because of too many children, we should first consider whether they have the ability to accept our offer. Thus, for those customers, lower spending means they are more likely to have the ability to accept the offer. </a:t>
            </a:r>
            <a:endParaRPr sz="1600">
              <a:solidFill>
                <a:schemeClr val="dk1"/>
              </a:solidFill>
            </a:endParaRPr>
          </a:p>
          <a:p>
            <a:pPr indent="457200" lvl="0" marL="0" rtl="0" algn="just">
              <a:lnSpc>
                <a:spcPct val="115000"/>
              </a:lnSpc>
              <a:spcBef>
                <a:spcPts val="1200"/>
              </a:spcBef>
              <a:spcAft>
                <a:spcPts val="0"/>
              </a:spcAft>
              <a:buClr>
                <a:schemeClr val="dk1"/>
              </a:buClr>
              <a:buSzPts val="1100"/>
              <a:buFont typeface="Arial"/>
              <a:buNone/>
            </a:pPr>
            <a:r>
              <a:rPr lang="en-CA" sz="1600">
                <a:solidFill>
                  <a:schemeClr val="dk1"/>
                </a:solidFill>
              </a:rPr>
              <a:t>If we are sure the customers have the ability to accept the offer, we will prefer to see them have more willness to consume.</a:t>
            </a:r>
            <a:endParaRPr sz="1600">
              <a:solidFill>
                <a:schemeClr val="dk1"/>
              </a:solidFill>
            </a:endParaRPr>
          </a:p>
          <a:p>
            <a:pPr indent="0" lvl="0" marL="0" rtl="0" algn="l">
              <a:lnSpc>
                <a:spcPct val="115000"/>
              </a:lnSpc>
              <a:spcBef>
                <a:spcPts val="1200"/>
              </a:spcBef>
              <a:spcAft>
                <a:spcPts val="1200"/>
              </a:spcAft>
              <a:buSzPts val="1800"/>
              <a:buNone/>
            </a:pPr>
            <a:r>
              <a:t/>
            </a:r>
            <a:endParaRPr sz="1600"/>
          </a:p>
        </p:txBody>
      </p:sp>
      <p:pic>
        <p:nvPicPr>
          <p:cNvPr descr="Link to the University of Waterloo home page" id="422" name="Google Shape;422;p43"/>
          <p:cNvPicPr preferRelativeResize="0"/>
          <p:nvPr/>
        </p:nvPicPr>
        <p:blipFill rotWithShape="1">
          <a:blip r:embed="rId3">
            <a:alphaModFix/>
          </a:blip>
          <a:srcRect b="0" l="0" r="0" t="0"/>
          <a:stretch/>
        </p:blipFill>
        <p:spPr>
          <a:xfrm>
            <a:off x="0" y="0"/>
            <a:ext cx="1371600" cy="685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descr="Link to the University of Waterloo home page" id="427" name="Google Shape;427;p44"/>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428" name="Google Shape;428;p44"/>
          <p:cNvPicPr preferRelativeResize="0"/>
          <p:nvPr/>
        </p:nvPicPr>
        <p:blipFill rotWithShape="1">
          <a:blip r:embed="rId4">
            <a:alphaModFix/>
          </a:blip>
          <a:srcRect b="41110" l="25016" r="25417" t="43014"/>
          <a:stretch/>
        </p:blipFill>
        <p:spPr>
          <a:xfrm>
            <a:off x="3479100" y="2014528"/>
            <a:ext cx="2185800" cy="1114454"/>
          </a:xfrm>
          <a:prstGeom prst="rect">
            <a:avLst/>
          </a:prstGeom>
          <a:noFill/>
          <a:ln>
            <a:noFill/>
          </a:ln>
        </p:spPr>
      </p:pic>
      <p:sp>
        <p:nvSpPr>
          <p:cNvPr id="429" name="Google Shape;429;p44"/>
          <p:cNvSpPr txBox="1"/>
          <p:nvPr/>
        </p:nvSpPr>
        <p:spPr>
          <a:xfrm>
            <a:off x="3072000" y="3407850"/>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0" i="0" lang="en-CA" sz="2800" u="none" cap="none" strike="noStrike">
                <a:solidFill>
                  <a:srgbClr val="351C75"/>
                </a:solidFill>
                <a:latin typeface="Comic Sans MS"/>
                <a:ea typeface="Comic Sans MS"/>
                <a:cs typeface="Comic Sans MS"/>
                <a:sym typeface="Comic Sans MS"/>
              </a:rPr>
              <a:t>Thank You!</a:t>
            </a:r>
            <a:endParaRPr b="0" i="0" sz="2800" u="none" cap="none" strike="noStrike">
              <a:solidFill>
                <a:srgbClr val="351C75"/>
              </a:solidFill>
              <a:latin typeface="Comic Sans MS"/>
              <a:ea typeface="Comic Sans MS"/>
              <a:cs typeface="Comic Sans MS"/>
              <a:sym typeface="Comic Sans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descr="Link to the University of Waterloo home page" id="434" name="Google Shape;434;p45"/>
          <p:cNvPicPr preferRelativeResize="0"/>
          <p:nvPr/>
        </p:nvPicPr>
        <p:blipFill rotWithShape="1">
          <a:blip r:embed="rId3">
            <a:alphaModFix/>
          </a:blip>
          <a:srcRect b="0" l="0" r="0" t="0"/>
          <a:stretch/>
        </p:blipFill>
        <p:spPr>
          <a:xfrm>
            <a:off x="0" y="0"/>
            <a:ext cx="1371600" cy="685800"/>
          </a:xfrm>
          <a:prstGeom prst="rect">
            <a:avLst/>
          </a:prstGeom>
          <a:noFill/>
          <a:ln>
            <a:noFill/>
          </a:ln>
        </p:spPr>
      </p:pic>
      <p:pic>
        <p:nvPicPr>
          <p:cNvPr id="435" name="Google Shape;435;p45"/>
          <p:cNvPicPr preferRelativeResize="0"/>
          <p:nvPr/>
        </p:nvPicPr>
        <p:blipFill rotWithShape="1">
          <a:blip r:embed="rId4">
            <a:alphaModFix/>
          </a:blip>
          <a:srcRect b="0" l="0" r="0" t="0"/>
          <a:stretch/>
        </p:blipFill>
        <p:spPr>
          <a:xfrm>
            <a:off x="3188400" y="1094200"/>
            <a:ext cx="2767200" cy="2316726"/>
          </a:xfrm>
          <a:prstGeom prst="rect">
            <a:avLst/>
          </a:prstGeom>
          <a:noFill/>
          <a:ln>
            <a:noFill/>
          </a:ln>
        </p:spPr>
      </p:pic>
      <p:sp>
        <p:nvSpPr>
          <p:cNvPr id="436" name="Google Shape;436;p45"/>
          <p:cNvSpPr txBox="1"/>
          <p:nvPr/>
        </p:nvSpPr>
        <p:spPr>
          <a:xfrm>
            <a:off x="3072000" y="3410925"/>
            <a:ext cx="30000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0" i="0" lang="en-CA" sz="2800" u="none" cap="none" strike="noStrike">
                <a:solidFill>
                  <a:srgbClr val="351C75"/>
                </a:solidFill>
                <a:latin typeface="Comic Sans MS"/>
                <a:ea typeface="Comic Sans MS"/>
                <a:cs typeface="Comic Sans MS"/>
                <a:sym typeface="Comic Sans MS"/>
              </a:rPr>
              <a:t>Any questions?</a:t>
            </a:r>
            <a:endParaRPr b="0" i="0" sz="2800" u="none" cap="none" strike="noStrike">
              <a:solidFill>
                <a:srgbClr val="351C75"/>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feature engineering (2)</a:t>
            </a:r>
            <a:endParaRPr sz="2588">
              <a:solidFill>
                <a:srgbClr val="351C75"/>
              </a:solidFill>
            </a:endParaRPr>
          </a:p>
        </p:txBody>
      </p:sp>
      <p:pic>
        <p:nvPicPr>
          <p:cNvPr descr="Link to the University of Waterloo home page" id="99" name="Google Shape;99;p5"/>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00" name="Google Shape;100;p5"/>
          <p:cNvSpPr txBox="1"/>
          <p:nvPr>
            <p:ph idx="1" type="body"/>
          </p:nvPr>
        </p:nvSpPr>
        <p:spPr>
          <a:xfrm>
            <a:off x="311700" y="1382200"/>
            <a:ext cx="8163600" cy="3180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CA" sz="1700">
                <a:solidFill>
                  <a:schemeClr val="dk1"/>
                </a:solidFill>
              </a:rPr>
              <a:t>•	Features removed: ID, Birth_Year, Dt_Customer, Z_CostContact, Z_Revenue</a:t>
            </a:r>
            <a:endParaRPr sz="1700">
              <a:solidFill>
                <a:schemeClr val="dk1"/>
              </a:solidFill>
            </a:endParaRPr>
          </a:p>
          <a:p>
            <a:pPr indent="457200" lvl="0" marL="0" rtl="0" algn="l">
              <a:lnSpc>
                <a:spcPct val="115000"/>
              </a:lnSpc>
              <a:spcBef>
                <a:spcPts val="1200"/>
              </a:spcBef>
              <a:spcAft>
                <a:spcPts val="0"/>
              </a:spcAft>
              <a:buSzPts val="1800"/>
              <a:buNone/>
            </a:pPr>
            <a:r>
              <a:t/>
            </a:r>
            <a:endParaRPr sz="1600">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graphicFrame>
        <p:nvGraphicFramePr>
          <p:cNvPr id="101" name="Google Shape;101;p5"/>
          <p:cNvGraphicFramePr/>
          <p:nvPr/>
        </p:nvGraphicFramePr>
        <p:xfrm>
          <a:off x="920075" y="2101675"/>
          <a:ext cx="3000000" cy="3000000"/>
        </p:xfrm>
        <a:graphic>
          <a:graphicData uri="http://schemas.openxmlformats.org/drawingml/2006/table">
            <a:tbl>
              <a:tblPr>
                <a:noFill/>
                <a:tableStyleId>{B7269095-744C-4E30-83E7-C48ED94510E7}</a:tableStyleId>
              </a:tblPr>
              <a:tblGrid>
                <a:gridCol w="1937700"/>
                <a:gridCol w="4538275"/>
              </a:tblGrid>
              <a:tr h="530000">
                <a:tc>
                  <a:txBody>
                    <a:bodyPr/>
                    <a:lstStyle/>
                    <a:p>
                      <a:pPr indent="88900" lvl="0" marL="177800" marR="0" rtl="0" algn="l">
                        <a:lnSpc>
                          <a:spcPct val="115000"/>
                        </a:lnSpc>
                        <a:spcBef>
                          <a:spcPts val="0"/>
                        </a:spcBef>
                        <a:spcAft>
                          <a:spcPts val="0"/>
                        </a:spcAft>
                        <a:buClr>
                          <a:srgbClr val="000000"/>
                        </a:buClr>
                        <a:buSzPts val="1500"/>
                        <a:buFont typeface="Arial"/>
                        <a:buNone/>
                      </a:pPr>
                      <a:r>
                        <a:rPr b="1" lang="en-CA" sz="1500" u="none" cap="none" strike="noStrike">
                          <a:solidFill>
                            <a:schemeClr val="dk1"/>
                          </a:solidFill>
                          <a:latin typeface="Times New Roman"/>
                          <a:ea typeface="Times New Roman"/>
                          <a:cs typeface="Times New Roman"/>
                          <a:sym typeface="Times New Roman"/>
                        </a:rPr>
                        <a:t>Features Removed</a:t>
                      </a:r>
                      <a:endParaRPr b="1" sz="15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2E9"/>
                    </a:solidFill>
                  </a:tcPr>
                </a:tc>
                <a:tc>
                  <a:txBody>
                    <a:bodyPr/>
                    <a:lstStyle/>
                    <a:p>
                      <a:pPr indent="266700" lvl="0" marL="266700" marR="0" rtl="0" algn="l">
                        <a:lnSpc>
                          <a:spcPct val="115000"/>
                        </a:lnSpc>
                        <a:spcBef>
                          <a:spcPts val="0"/>
                        </a:spcBef>
                        <a:spcAft>
                          <a:spcPts val="0"/>
                        </a:spcAft>
                        <a:buClr>
                          <a:srgbClr val="000000"/>
                        </a:buClr>
                        <a:buSzPts val="1500"/>
                        <a:buFont typeface="Arial"/>
                        <a:buNone/>
                      </a:pPr>
                      <a:r>
                        <a:rPr b="1" lang="en-CA" sz="1500" u="none" cap="none" strike="noStrike">
                          <a:solidFill>
                            <a:schemeClr val="dk1"/>
                          </a:solidFill>
                          <a:latin typeface="Times New Roman"/>
                          <a:ea typeface="Times New Roman"/>
                          <a:cs typeface="Times New Roman"/>
                          <a:sym typeface="Times New Roman"/>
                        </a:rPr>
                        <a:t>Reason</a:t>
                      </a:r>
                      <a:endParaRPr b="1" sz="15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2E9"/>
                    </a:solidFill>
                  </a:tcPr>
                </a:tc>
              </a:tr>
              <a:tr h="437875">
                <a:tc>
                  <a:txBody>
                    <a:bodyPr/>
                    <a:lstStyle/>
                    <a:p>
                      <a:pPr indent="88900" lvl="0" marL="17780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ID</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rowSpan="3">
                  <a:txBody>
                    <a:bodyPr/>
                    <a:lstStyle/>
                    <a:p>
                      <a:pPr indent="457200" lvl="0" marL="0" marR="0" rtl="0" algn="l">
                        <a:lnSpc>
                          <a:spcPct val="115000"/>
                        </a:lnSpc>
                        <a:spcBef>
                          <a:spcPts val="0"/>
                        </a:spcBef>
                        <a:spcAft>
                          <a:spcPts val="0"/>
                        </a:spcAft>
                        <a:buClr>
                          <a:schemeClr val="dk1"/>
                        </a:buClr>
                        <a:buSzPts val="1100"/>
                        <a:buFont typeface="Arial"/>
                        <a:buNone/>
                      </a:pPr>
                      <a:r>
                        <a:rPr lang="en-CA" sz="1400" u="none" cap="none" strike="noStrike">
                          <a:solidFill>
                            <a:schemeClr val="dk1"/>
                          </a:solidFill>
                        </a:rPr>
                        <a:t>We removed these 4 features because they are redundant and useless to customer personalities.</a:t>
                      </a:r>
                      <a:endParaRPr sz="1400" u="none" cap="none" strike="noStrike">
                        <a:solidFill>
                          <a:schemeClr val="dk1"/>
                        </a:solidFill>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68600">
                <a:tc>
                  <a:txBody>
                    <a:bodyPr/>
                    <a:lstStyle/>
                    <a:p>
                      <a:pPr indent="88900" lvl="0" marL="17780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Z_CostContact</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vMerge="1"/>
              </a:tr>
              <a:tr h="437875">
                <a:tc>
                  <a:txBody>
                    <a:bodyPr/>
                    <a:lstStyle/>
                    <a:p>
                      <a:pPr indent="88900" lvl="0" marL="17780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Z_Revenue</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vMerge="1"/>
              </a:tr>
              <a:tr h="422525">
                <a:tc>
                  <a:txBody>
                    <a:bodyPr/>
                    <a:lstStyle/>
                    <a:p>
                      <a:pPr indent="88900" lvl="0" marL="17780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Year_Birth</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rowSpan="2">
                  <a:txBody>
                    <a:bodyPr/>
                    <a:lstStyle/>
                    <a:p>
                      <a:pPr indent="266700" lvl="0" marL="26670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rPr>
                        <a:t>We added Age and Enrollment_Time to replace them.</a:t>
                      </a:r>
                      <a:endParaRPr sz="1200" u="none" cap="none" strike="noStrike">
                        <a:solidFill>
                          <a:schemeClr val="dk1"/>
                        </a:solidFill>
                        <a:latin typeface="Times New Roman"/>
                        <a:ea typeface="Times New Roman"/>
                        <a:cs typeface="Times New Roman"/>
                        <a:sym typeface="Times New Roman"/>
                      </a:endParaRPr>
                    </a:p>
                  </a:txBody>
                  <a:tcPr marT="63500" marB="63500" marR="63500" marL="635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437875">
                <a:tc>
                  <a:txBody>
                    <a:bodyPr/>
                    <a:lstStyle/>
                    <a:p>
                      <a:pPr indent="88900" lvl="0" marL="177800" marR="0" rtl="0" algn="l">
                        <a:lnSpc>
                          <a:spcPct val="115000"/>
                        </a:lnSpc>
                        <a:spcBef>
                          <a:spcPts val="0"/>
                        </a:spcBef>
                        <a:spcAft>
                          <a:spcPts val="0"/>
                        </a:spcAft>
                        <a:buClr>
                          <a:srgbClr val="000000"/>
                        </a:buClr>
                        <a:buSzPts val="1400"/>
                        <a:buFont typeface="Arial"/>
                        <a:buNone/>
                      </a:pPr>
                      <a:r>
                        <a:rPr lang="en-CA" sz="1400" u="none" cap="none" strike="noStrike">
                          <a:solidFill>
                            <a:schemeClr val="dk1"/>
                          </a:solidFill>
                          <a:latin typeface="Times New Roman"/>
                          <a:ea typeface="Times New Roman"/>
                          <a:cs typeface="Times New Roman"/>
                          <a:sym typeface="Times New Roman"/>
                        </a:rPr>
                        <a:t>Dt_Customer</a:t>
                      </a:r>
                      <a:endParaRPr sz="1400" u="none" cap="none" strike="noStrike">
                        <a:solidFill>
                          <a:schemeClr val="dk1"/>
                        </a:solidFill>
                        <a:latin typeface="Times New Roman"/>
                        <a:ea typeface="Times New Roman"/>
                        <a:cs typeface="Times New Roman"/>
                        <a:sym typeface="Times New Roman"/>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v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feature engineering (3)</a:t>
            </a:r>
            <a:endParaRPr sz="2588">
              <a:solidFill>
                <a:srgbClr val="351C75"/>
              </a:solidFill>
            </a:endParaRPr>
          </a:p>
        </p:txBody>
      </p:sp>
      <p:pic>
        <p:nvPicPr>
          <p:cNvPr descr="Link to the University of Waterloo home page" id="107" name="Google Shape;107;p6"/>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08" name="Google Shape;108;p6"/>
          <p:cNvSpPr txBox="1"/>
          <p:nvPr>
            <p:ph idx="1" type="body"/>
          </p:nvPr>
        </p:nvSpPr>
        <p:spPr>
          <a:xfrm>
            <a:off x="0" y="1382200"/>
            <a:ext cx="7949100" cy="3180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457200" lvl="0" marL="0" rtl="0" algn="l">
              <a:lnSpc>
                <a:spcPct val="115000"/>
              </a:lnSpc>
              <a:spcBef>
                <a:spcPts val="0"/>
              </a:spcBef>
              <a:spcAft>
                <a:spcPts val="0"/>
              </a:spcAft>
              <a:buSzPts val="1800"/>
              <a:buNone/>
            </a:pPr>
            <a:r>
              <a:rPr lang="en-CA" sz="1700"/>
              <a:t>•	</a:t>
            </a:r>
            <a:r>
              <a:rPr lang="en-CA" sz="1700">
                <a:solidFill>
                  <a:schemeClr val="dk1"/>
                </a:solidFill>
              </a:rPr>
              <a:t>Feature modified: Marital_Status</a:t>
            </a:r>
            <a:endParaRPr sz="1700">
              <a:solidFill>
                <a:schemeClr val="dk1"/>
              </a:solidFill>
            </a:endParaRPr>
          </a:p>
          <a:p>
            <a:pPr indent="457200" lvl="0" marL="457200" rtl="0" algn="l">
              <a:lnSpc>
                <a:spcPct val="100000"/>
              </a:lnSpc>
              <a:spcBef>
                <a:spcPts val="1200"/>
              </a:spcBef>
              <a:spcAft>
                <a:spcPts val="0"/>
              </a:spcAft>
              <a:buSzPts val="1800"/>
              <a:buNone/>
            </a:pPr>
            <a:r>
              <a:rPr lang="en-CA" sz="1500">
                <a:solidFill>
                  <a:schemeClr val="dk1"/>
                </a:solidFill>
              </a:rPr>
              <a:t>Marital_Status is a categorical feature that contains: divorced, widow, alone, absurd, YOLO, single, together, married. </a:t>
            </a:r>
            <a:endParaRPr sz="1500">
              <a:solidFill>
                <a:schemeClr val="dk1"/>
              </a:solidFill>
            </a:endParaRPr>
          </a:p>
          <a:p>
            <a:pPr indent="457200" lvl="0" marL="457200" rtl="0" algn="l">
              <a:lnSpc>
                <a:spcPct val="100000"/>
              </a:lnSpc>
              <a:spcBef>
                <a:spcPts val="1200"/>
              </a:spcBef>
              <a:spcAft>
                <a:spcPts val="0"/>
              </a:spcAft>
              <a:buClr>
                <a:schemeClr val="dk1"/>
              </a:buClr>
              <a:buSzPts val="1100"/>
              <a:buFont typeface="Arial"/>
              <a:buNone/>
            </a:pPr>
            <a:r>
              <a:rPr lang="en-CA" sz="1500">
                <a:solidFill>
                  <a:schemeClr val="dk1"/>
                </a:solidFill>
              </a:rPr>
              <a:t>There are only two major types of marital status: with or without a partner. Thus we divided all marital status into two categories: “Single” and “Pair”, in order to replace the original status. </a:t>
            </a:r>
            <a:endParaRPr sz="1500">
              <a:solidFill>
                <a:schemeClr val="dk1"/>
              </a:solidFill>
            </a:endParaRPr>
          </a:p>
          <a:p>
            <a:pPr indent="0" lvl="0" marL="0" rtl="0" algn="l">
              <a:lnSpc>
                <a:spcPct val="115000"/>
              </a:lnSpc>
              <a:spcBef>
                <a:spcPts val="1200"/>
              </a:spcBef>
              <a:spcAft>
                <a:spcPts val="1200"/>
              </a:spcAft>
              <a:buSzPts val="1800"/>
              <a:buNone/>
            </a:pPr>
            <a:r>
              <a:t/>
            </a:r>
            <a:endParaRPr/>
          </a:p>
        </p:txBody>
      </p:sp>
      <p:graphicFrame>
        <p:nvGraphicFramePr>
          <p:cNvPr id="109" name="Google Shape;109;p6"/>
          <p:cNvGraphicFramePr/>
          <p:nvPr/>
        </p:nvGraphicFramePr>
        <p:xfrm>
          <a:off x="869650" y="3488000"/>
          <a:ext cx="3000000" cy="3000000"/>
        </p:xfrm>
        <a:graphic>
          <a:graphicData uri="http://schemas.openxmlformats.org/drawingml/2006/table">
            <a:tbl>
              <a:tblPr>
                <a:noFill/>
                <a:tableStyleId>{B7269095-744C-4E30-83E7-C48ED94510E7}</a:tableStyleId>
              </a:tblPr>
              <a:tblGrid>
                <a:gridCol w="3604600"/>
                <a:gridCol w="2859600"/>
              </a:tblGrid>
              <a:tr h="381475">
                <a:tc>
                  <a:txBody>
                    <a:bodyPr/>
                    <a:lstStyle/>
                    <a:p>
                      <a:pPr indent="0" lvl="0" marL="0" marR="0" rtl="0" algn="ctr">
                        <a:lnSpc>
                          <a:spcPct val="115000"/>
                        </a:lnSpc>
                        <a:spcBef>
                          <a:spcPts val="0"/>
                        </a:spcBef>
                        <a:spcAft>
                          <a:spcPts val="0"/>
                        </a:spcAft>
                        <a:buClr>
                          <a:srgbClr val="000000"/>
                        </a:buClr>
                        <a:buSzPts val="1300"/>
                        <a:buFont typeface="Arial"/>
                        <a:buNone/>
                      </a:pPr>
                      <a:r>
                        <a:rPr b="1" lang="en-CA" sz="1300" u="none" cap="none" strike="noStrike">
                          <a:latin typeface="Times New Roman"/>
                          <a:ea typeface="Times New Roman"/>
                          <a:cs typeface="Times New Roman"/>
                          <a:sym typeface="Times New Roman"/>
                        </a:rPr>
                        <a:t>Original text data in Marital_Status</a:t>
                      </a:r>
                      <a:endParaRPr b="1" sz="1300" u="none" cap="none" strike="noStrike">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CA" sz="1300" u="none" cap="none" strike="noStrike">
                          <a:latin typeface="Times New Roman"/>
                          <a:ea typeface="Times New Roman"/>
                          <a:cs typeface="Times New Roman"/>
                          <a:sym typeface="Times New Roman"/>
                        </a:rPr>
                        <a:t>Updated text data in Marital_Status</a:t>
                      </a:r>
                      <a:endParaRPr b="1" sz="1300" u="none" cap="none" strike="noStrike">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2E9"/>
                    </a:solidFill>
                  </a:tcPr>
                </a:tc>
              </a:tr>
              <a:tr h="366100">
                <a:tc>
                  <a:txBody>
                    <a:bodyPr/>
                    <a:lstStyle/>
                    <a:p>
                      <a:pPr indent="0" lvl="0" marL="0" marR="0" rtl="0" algn="ctr">
                        <a:lnSpc>
                          <a:spcPct val="115000"/>
                        </a:lnSpc>
                        <a:spcBef>
                          <a:spcPts val="0"/>
                        </a:spcBef>
                        <a:spcAft>
                          <a:spcPts val="0"/>
                        </a:spcAft>
                        <a:buClr>
                          <a:srgbClr val="000000"/>
                        </a:buClr>
                        <a:buSzPts val="1200"/>
                        <a:buFont typeface="Arial"/>
                        <a:buNone/>
                      </a:pPr>
                      <a:r>
                        <a:rPr lang="en-CA" sz="1200" u="none" cap="none" strike="noStrike">
                          <a:latin typeface="Times New Roman"/>
                          <a:ea typeface="Times New Roman"/>
                          <a:cs typeface="Times New Roman"/>
                          <a:sym typeface="Times New Roman"/>
                        </a:rPr>
                        <a:t>Divorced, Widow, Alone, Absurd, YOLO, Single</a:t>
                      </a:r>
                      <a:endParaRPr sz="1200" u="none" cap="none" strike="noStrike">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CA" sz="1200" u="none" cap="none" strike="noStrike">
                          <a:latin typeface="Times New Roman"/>
                          <a:ea typeface="Times New Roman"/>
                          <a:cs typeface="Times New Roman"/>
                          <a:sym typeface="Times New Roman"/>
                        </a:rPr>
                        <a:t>Single</a:t>
                      </a:r>
                      <a:endParaRPr sz="1200" u="none" cap="none" strike="noStrike">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4325">
                <a:tc>
                  <a:txBody>
                    <a:bodyPr/>
                    <a:lstStyle/>
                    <a:p>
                      <a:pPr indent="0" lvl="0" marL="0" marR="0" rtl="0" algn="ctr">
                        <a:lnSpc>
                          <a:spcPct val="115000"/>
                        </a:lnSpc>
                        <a:spcBef>
                          <a:spcPts val="0"/>
                        </a:spcBef>
                        <a:spcAft>
                          <a:spcPts val="0"/>
                        </a:spcAft>
                        <a:buClr>
                          <a:srgbClr val="000000"/>
                        </a:buClr>
                        <a:buSzPts val="1200"/>
                        <a:buFont typeface="Arial"/>
                        <a:buNone/>
                      </a:pPr>
                      <a:r>
                        <a:rPr lang="en-CA" sz="1200" u="none" cap="none" strike="noStrike">
                          <a:latin typeface="Times New Roman"/>
                          <a:ea typeface="Times New Roman"/>
                          <a:cs typeface="Times New Roman"/>
                          <a:sym typeface="Times New Roman"/>
                        </a:rPr>
                        <a:t>Together, Married</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CA" sz="1200" u="none" cap="none" strike="noStrike">
                          <a:latin typeface="Times New Roman"/>
                          <a:ea typeface="Times New Roman"/>
                          <a:cs typeface="Times New Roman"/>
                          <a:sym typeface="Times New Roman"/>
                        </a:rPr>
                        <a:t>Pair</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numeric summary (1)</a:t>
            </a:r>
            <a:endParaRPr sz="2588">
              <a:solidFill>
                <a:srgbClr val="351C75"/>
              </a:solidFill>
            </a:endParaRPr>
          </a:p>
        </p:txBody>
      </p:sp>
      <p:pic>
        <p:nvPicPr>
          <p:cNvPr descr="Link to the University of Waterloo home page" id="115" name="Google Shape;115;p7"/>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16" name="Google Shape;116;p7"/>
          <p:cNvSpPr txBox="1"/>
          <p:nvPr>
            <p:ph idx="1" type="body"/>
          </p:nvPr>
        </p:nvSpPr>
        <p:spPr>
          <a:xfrm>
            <a:off x="311700" y="1425975"/>
            <a:ext cx="8163600" cy="3180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chemeClr val="dk1"/>
              </a:buClr>
              <a:buSzPts val="1700"/>
              <a:buChar char="●"/>
            </a:pPr>
            <a:r>
              <a:rPr lang="en-CA" sz="1700">
                <a:solidFill>
                  <a:schemeClr val="dk1"/>
                </a:solidFill>
              </a:rPr>
              <a:t>Data set description of numeric summary: after feature engineering, there are 28 features in this data set. </a:t>
            </a:r>
            <a:endParaRPr sz="1700">
              <a:solidFill>
                <a:schemeClr val="dk1"/>
              </a:solidFill>
            </a:endParaRPr>
          </a:p>
        </p:txBody>
      </p:sp>
      <p:pic>
        <p:nvPicPr>
          <p:cNvPr id="117" name="Google Shape;117;p7"/>
          <p:cNvPicPr preferRelativeResize="0"/>
          <p:nvPr/>
        </p:nvPicPr>
        <p:blipFill rotWithShape="1">
          <a:blip r:embed="rId4">
            <a:alphaModFix/>
          </a:blip>
          <a:srcRect b="0" l="0" r="0" t="0"/>
          <a:stretch/>
        </p:blipFill>
        <p:spPr>
          <a:xfrm>
            <a:off x="861814" y="2391475"/>
            <a:ext cx="7063376" cy="207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numeric summary (2)</a:t>
            </a:r>
            <a:endParaRPr sz="2588">
              <a:solidFill>
                <a:srgbClr val="351C75"/>
              </a:solidFill>
            </a:endParaRPr>
          </a:p>
        </p:txBody>
      </p:sp>
      <p:pic>
        <p:nvPicPr>
          <p:cNvPr descr="Link to the University of Waterloo home page" id="123" name="Google Shape;123;p8"/>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24" name="Google Shape;124;p8"/>
          <p:cNvSpPr txBox="1"/>
          <p:nvPr>
            <p:ph idx="1" type="body"/>
          </p:nvPr>
        </p:nvSpPr>
        <p:spPr>
          <a:xfrm>
            <a:off x="311700" y="1425975"/>
            <a:ext cx="8163600" cy="3180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chemeClr val="dk1"/>
              </a:buClr>
              <a:buSzPts val="1700"/>
              <a:buChar char="●"/>
            </a:pPr>
            <a:r>
              <a:rPr lang="en-CA" sz="1700">
                <a:solidFill>
                  <a:schemeClr val="dk1"/>
                </a:solidFill>
              </a:rPr>
              <a:t>Categorical features: Education and Marital_Status</a:t>
            </a:r>
            <a:endParaRPr sz="1700">
              <a:solidFill>
                <a:schemeClr val="dk1"/>
              </a:solidFill>
            </a:endParaRPr>
          </a:p>
          <a:p>
            <a:pPr indent="457200" lvl="0" marL="0" rtl="0" algn="l">
              <a:lnSpc>
                <a:spcPct val="115000"/>
              </a:lnSpc>
              <a:spcBef>
                <a:spcPts val="1200"/>
              </a:spcBef>
              <a:spcAft>
                <a:spcPts val="1200"/>
              </a:spcAft>
              <a:buSzPts val="1800"/>
              <a:buNone/>
            </a:pPr>
            <a:r>
              <a:rPr lang="en-CA" sz="1500">
                <a:solidFill>
                  <a:schemeClr val="dk1"/>
                </a:solidFill>
              </a:rPr>
              <a:t>The number of customers with graduation level is much more than other education levels, and the number of customers with basic education level is significantly less than the others. In addition, the number of customers with partners is far more than those without a partner.</a:t>
            </a:r>
            <a:endParaRPr sz="1500">
              <a:solidFill>
                <a:schemeClr val="dk1"/>
              </a:solidFill>
            </a:endParaRPr>
          </a:p>
        </p:txBody>
      </p:sp>
      <p:pic>
        <p:nvPicPr>
          <p:cNvPr id="125" name="Google Shape;125;p8"/>
          <p:cNvPicPr preferRelativeResize="0"/>
          <p:nvPr/>
        </p:nvPicPr>
        <p:blipFill rotWithShape="1">
          <a:blip r:embed="rId4">
            <a:alphaModFix/>
          </a:blip>
          <a:srcRect b="0" l="0" r="0" t="0"/>
          <a:stretch/>
        </p:blipFill>
        <p:spPr>
          <a:xfrm>
            <a:off x="698426" y="3292150"/>
            <a:ext cx="3060400" cy="1244075"/>
          </a:xfrm>
          <a:prstGeom prst="rect">
            <a:avLst/>
          </a:prstGeom>
          <a:noFill/>
          <a:ln>
            <a:noFill/>
          </a:ln>
        </p:spPr>
      </p:pic>
      <p:pic>
        <p:nvPicPr>
          <p:cNvPr id="126" name="Google Shape;126;p8"/>
          <p:cNvPicPr preferRelativeResize="0"/>
          <p:nvPr/>
        </p:nvPicPr>
        <p:blipFill rotWithShape="1">
          <a:blip r:embed="rId5">
            <a:alphaModFix/>
          </a:blip>
          <a:srcRect b="0" l="0" r="0" t="0"/>
          <a:stretch/>
        </p:blipFill>
        <p:spPr>
          <a:xfrm>
            <a:off x="4497800" y="3850425"/>
            <a:ext cx="3947763" cy="68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311700" y="767450"/>
            <a:ext cx="8520600" cy="53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CA" sz="2588">
                <a:solidFill>
                  <a:srgbClr val="351C75"/>
                </a:solidFill>
              </a:rPr>
              <a:t>2. Exploratory Data Analysis - graphing summary (1)</a:t>
            </a:r>
            <a:endParaRPr sz="2588">
              <a:solidFill>
                <a:srgbClr val="351C75"/>
              </a:solidFill>
            </a:endParaRPr>
          </a:p>
        </p:txBody>
      </p:sp>
      <p:pic>
        <p:nvPicPr>
          <p:cNvPr descr="Link to the University of Waterloo home page" id="132" name="Google Shape;132;p9"/>
          <p:cNvPicPr preferRelativeResize="0"/>
          <p:nvPr/>
        </p:nvPicPr>
        <p:blipFill rotWithShape="1">
          <a:blip r:embed="rId3">
            <a:alphaModFix/>
          </a:blip>
          <a:srcRect b="0" l="0" r="0" t="0"/>
          <a:stretch/>
        </p:blipFill>
        <p:spPr>
          <a:xfrm>
            <a:off x="0" y="0"/>
            <a:ext cx="1371600" cy="685800"/>
          </a:xfrm>
          <a:prstGeom prst="rect">
            <a:avLst/>
          </a:prstGeom>
          <a:noFill/>
          <a:ln>
            <a:noFill/>
          </a:ln>
        </p:spPr>
      </p:pic>
      <p:sp>
        <p:nvSpPr>
          <p:cNvPr id="133" name="Google Shape;133;p9"/>
          <p:cNvSpPr txBox="1"/>
          <p:nvPr>
            <p:ph idx="1" type="body"/>
          </p:nvPr>
        </p:nvSpPr>
        <p:spPr>
          <a:xfrm>
            <a:off x="311700" y="1425975"/>
            <a:ext cx="7377600" cy="1218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CA" sz="1400">
                <a:solidFill>
                  <a:schemeClr val="dk1"/>
                </a:solidFill>
              </a:rPr>
              <a:t>Most customers are middle-aged people; seems that many of them are in 40s-50s.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CA" sz="1400">
                <a:solidFill>
                  <a:schemeClr val="dk1"/>
                </a:solidFill>
              </a:rPr>
              <a:t>The number of customers with an education level of Graduation is significantly more than the others, followed by PhD and Mater.</a:t>
            </a:r>
            <a:endParaRPr sz="1400">
              <a:solidFill>
                <a:schemeClr val="dk1"/>
              </a:solidFill>
            </a:endParaRPr>
          </a:p>
        </p:txBody>
      </p:sp>
      <p:pic>
        <p:nvPicPr>
          <p:cNvPr id="134" name="Google Shape;134;p9"/>
          <p:cNvPicPr preferRelativeResize="0"/>
          <p:nvPr/>
        </p:nvPicPr>
        <p:blipFill rotWithShape="1">
          <a:blip r:embed="rId4">
            <a:alphaModFix/>
          </a:blip>
          <a:srcRect b="0" l="0" r="0" t="0"/>
          <a:stretch/>
        </p:blipFill>
        <p:spPr>
          <a:xfrm>
            <a:off x="415625" y="2776600"/>
            <a:ext cx="3195250" cy="2288125"/>
          </a:xfrm>
          <a:prstGeom prst="rect">
            <a:avLst/>
          </a:prstGeom>
          <a:noFill/>
          <a:ln>
            <a:noFill/>
          </a:ln>
        </p:spPr>
      </p:pic>
      <p:pic>
        <p:nvPicPr>
          <p:cNvPr id="135" name="Google Shape;135;p9"/>
          <p:cNvPicPr preferRelativeResize="0"/>
          <p:nvPr/>
        </p:nvPicPr>
        <p:blipFill rotWithShape="1">
          <a:blip r:embed="rId5">
            <a:alphaModFix/>
          </a:blip>
          <a:srcRect b="0" l="0" r="0" t="0"/>
          <a:stretch/>
        </p:blipFill>
        <p:spPr>
          <a:xfrm>
            <a:off x="4256000" y="2803663"/>
            <a:ext cx="3195250" cy="22339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351C75"/>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