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13"/>
  </p:notesMasterIdLst>
  <p:handoutMasterIdLst>
    <p:handoutMasterId r:id="rId14"/>
  </p:handoutMasterIdLst>
  <p:sldIdLst>
    <p:sldId id="568" r:id="rId2"/>
    <p:sldId id="567" r:id="rId3"/>
    <p:sldId id="572" r:id="rId4"/>
    <p:sldId id="574" r:id="rId5"/>
    <p:sldId id="575" r:id="rId6"/>
    <p:sldId id="576" r:id="rId7"/>
    <p:sldId id="577" r:id="rId8"/>
    <p:sldId id="571" r:id="rId9"/>
    <p:sldId id="578" r:id="rId10"/>
    <p:sldId id="563" r:id="rId11"/>
    <p:sldId id="57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837"/>
    <a:srgbClr val="39B649"/>
    <a:srgbClr val="B4E6B0"/>
    <a:srgbClr val="009270"/>
    <a:srgbClr val="00685E"/>
    <a:srgbClr val="666699"/>
    <a:srgbClr val="9999FF"/>
    <a:srgbClr val="3399FF"/>
    <a:srgbClr val="165252"/>
    <a:srgbClr val="2C4E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0" autoAdjust="0"/>
    <p:restoredTop sz="95343" autoAdjust="0"/>
  </p:normalViewPr>
  <p:slideViewPr>
    <p:cSldViewPr snapToGrid="0">
      <p:cViewPr varScale="1">
        <p:scale>
          <a:sx n="88" d="100"/>
          <a:sy n="88" d="100"/>
        </p:scale>
        <p:origin x="566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30"/>
    </p:cViewPr>
  </p:sorterViewPr>
  <p:notesViewPr>
    <p:cSldViewPr snapToGrid="0">
      <p:cViewPr varScale="1">
        <p:scale>
          <a:sx n="74" d="100"/>
          <a:sy n="74" d="100"/>
        </p:scale>
        <p:origin x="33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28162-A4F5-0649-BFC4-4E16153491AE}" type="datetimeFigureOut">
              <a:rPr kumimoji="1" lang="zh-CN" altLang="en-US" smtClean="0"/>
              <a:t>2019/2/27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0B3DF-4A91-C041-BE4E-33FBE0F4F9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583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B68FD-47E5-4B92-9944-C74F1A950B65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D60AC-B5B6-4DD9-A407-A1CADDC20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840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="1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5BBD8-B235-4B6C-8A11-2B193697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82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D60AC-B5B6-4DD9-A407-A1CADDC20D4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479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D60AC-B5B6-4DD9-A407-A1CADDC20D4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765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D60AC-B5B6-4DD9-A407-A1CADDC20D4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224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D60AC-B5B6-4DD9-A407-A1CADDC20D4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720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D60AC-B5B6-4DD9-A407-A1CADDC20D4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696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D60AC-B5B6-4DD9-A407-A1CADDC20D4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06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D60AC-B5B6-4DD9-A407-A1CADDC20D4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479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ve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2" y="0"/>
            <a:ext cx="12192000" cy="6883661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" y="0"/>
            <a:ext cx="7547247" cy="6883661"/>
          </a:xfrm>
          <a:custGeom>
            <a:avLst/>
            <a:gdLst/>
            <a:ahLst/>
            <a:cxnLst/>
            <a:rect l="l" t="t" r="r" b="b"/>
            <a:pathLst>
              <a:path w="5660435" h="5143500">
                <a:moveTo>
                  <a:pt x="0" y="0"/>
                </a:moveTo>
                <a:lnTo>
                  <a:pt x="1773951" y="0"/>
                </a:lnTo>
                <a:lnTo>
                  <a:pt x="1955732" y="200362"/>
                </a:lnTo>
                <a:cubicBezTo>
                  <a:pt x="2250453" y="502488"/>
                  <a:pt x="2576298" y="774971"/>
                  <a:pt x="2913231" y="1033670"/>
                </a:cubicBezTo>
                <a:cubicBezTo>
                  <a:pt x="3297869" y="1328796"/>
                  <a:pt x="3696876" y="1605807"/>
                  <a:pt x="4055735" y="1932061"/>
                </a:cubicBezTo>
                <a:cubicBezTo>
                  <a:pt x="4648918" y="2471516"/>
                  <a:pt x="5122159" y="3134142"/>
                  <a:pt x="5393435" y="3888713"/>
                </a:cubicBezTo>
                <a:cubicBezTo>
                  <a:pt x="5519862" y="4240157"/>
                  <a:pt x="5600080" y="4601791"/>
                  <a:pt x="5643698" y="4966891"/>
                </a:cubicBezTo>
                <a:lnTo>
                  <a:pt x="5660435" y="5143500"/>
                </a:lnTo>
                <a:lnTo>
                  <a:pt x="0" y="5143500"/>
                </a:lnTo>
                <a:close/>
              </a:path>
            </a:pathLst>
          </a:cu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867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95242-FD7D-42F3-BEB1-E906E54D2E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827" y="149983"/>
            <a:ext cx="689243" cy="65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ve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2" y="0"/>
            <a:ext cx="12192000" cy="68836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" y="0"/>
            <a:ext cx="7547247" cy="6883661"/>
          </a:xfrm>
          <a:custGeom>
            <a:avLst/>
            <a:gdLst/>
            <a:ahLst/>
            <a:cxnLst/>
            <a:rect l="l" t="t" r="r" b="b"/>
            <a:pathLst>
              <a:path w="5660435" h="5143500">
                <a:moveTo>
                  <a:pt x="0" y="0"/>
                </a:moveTo>
                <a:lnTo>
                  <a:pt x="1773951" y="0"/>
                </a:lnTo>
                <a:lnTo>
                  <a:pt x="1955732" y="200362"/>
                </a:lnTo>
                <a:cubicBezTo>
                  <a:pt x="2250453" y="502488"/>
                  <a:pt x="2576298" y="774971"/>
                  <a:pt x="2913231" y="1033670"/>
                </a:cubicBezTo>
                <a:cubicBezTo>
                  <a:pt x="3297869" y="1328796"/>
                  <a:pt x="3696876" y="1605807"/>
                  <a:pt x="4055735" y="1932061"/>
                </a:cubicBezTo>
                <a:cubicBezTo>
                  <a:pt x="4648918" y="2471516"/>
                  <a:pt x="5122159" y="3134142"/>
                  <a:pt x="5393435" y="3888713"/>
                </a:cubicBezTo>
                <a:cubicBezTo>
                  <a:pt x="5519862" y="4240157"/>
                  <a:pt x="5600080" y="4601791"/>
                  <a:pt x="5643698" y="4966891"/>
                </a:cubicBezTo>
                <a:lnTo>
                  <a:pt x="5660435" y="5143500"/>
                </a:lnTo>
                <a:lnTo>
                  <a:pt x="0" y="5143500"/>
                </a:lnTo>
                <a:close/>
              </a:path>
            </a:pathLst>
          </a:cu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867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pic>
        <p:nvPicPr>
          <p:cNvPr id="5" name="Picture 10" descr="R120_G137_B251-20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72826" y="6400143"/>
            <a:ext cx="811213" cy="326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531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822960">
              <a:lnSpc>
                <a:spcPct val="90000"/>
              </a:lnSpc>
              <a:spcBef>
                <a:spcPts val="720"/>
              </a:spcBef>
              <a:buClr>
                <a:srgbClr val="1D3649"/>
              </a:buClr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圆角矩形 4"/>
          <p:cNvSpPr/>
          <p:nvPr userDrawn="1"/>
        </p:nvSpPr>
        <p:spPr>
          <a:xfrm>
            <a:off x="4839056" y="971462"/>
            <a:ext cx="7352944" cy="88132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 panose="020B0502040204020203" pitchFamily="34" charset="0"/>
              <a:ea typeface="Microsoft YaHei UI Light" panose="020B0502040204020203" pitchFamily="34" charset="-122"/>
              <a:sym typeface="Segoe UI Light" panose="020B0502040204020203" pitchFamily="34" charset="0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6034088" y="971462"/>
            <a:ext cx="2808269" cy="830997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egoe UI Light" panose="020B0502040204020203" pitchFamily="34" charset="0"/>
              </a:rPr>
              <a:t>目录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egoe UI Light" panose="020B0502040204020203" pitchFamily="34" charset="0"/>
              </a:rPr>
              <a:t>C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egoe UI Light" panose="020B0502040204020203" pitchFamily="34" charset="0"/>
              </a:rPr>
              <a:t>ontents</a:t>
            </a:r>
            <a:endParaRPr kumimoji="0" lang="zh-CN" altLang="en-US" sz="4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Segoe UI Light" panose="020B0502040204020203" pitchFamily="34" charset="0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1" y="5706533"/>
            <a:ext cx="12192000" cy="1151467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图片占位符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48390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693" y="236325"/>
            <a:ext cx="10663198" cy="414642"/>
          </a:xfrm>
        </p:spPr>
        <p:txBody>
          <a:bodyPr>
            <a:normAutofit/>
          </a:bodyPr>
          <a:lstStyle>
            <a:lvl1pPr>
              <a:defRPr sz="2400" b="1">
                <a:latin typeface="+mn-ea"/>
                <a:ea typeface="+mn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822960">
              <a:lnSpc>
                <a:spcPct val="90000"/>
              </a:lnSpc>
              <a:spcBef>
                <a:spcPts val="720"/>
              </a:spcBef>
              <a:buClr>
                <a:srgbClr val="1D3649"/>
              </a:buClr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34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609600" y="1097280"/>
            <a:ext cx="10972800" cy="4937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822960">
              <a:lnSpc>
                <a:spcPct val="90000"/>
              </a:lnSpc>
              <a:spcBef>
                <a:spcPts val="720"/>
              </a:spcBef>
              <a:buClr>
                <a:srgbClr val="1D3649"/>
              </a:buClr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85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6654" y="300858"/>
            <a:ext cx="11248513" cy="9144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568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ve image + right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" y="-25661"/>
            <a:ext cx="7547247" cy="6883661"/>
          </a:xfrm>
          <a:custGeom>
            <a:avLst/>
            <a:gdLst/>
            <a:ahLst/>
            <a:cxnLst/>
            <a:rect l="l" t="t" r="r" b="b"/>
            <a:pathLst>
              <a:path w="5660435" h="5143500">
                <a:moveTo>
                  <a:pt x="0" y="0"/>
                </a:moveTo>
                <a:lnTo>
                  <a:pt x="1773951" y="0"/>
                </a:lnTo>
                <a:lnTo>
                  <a:pt x="1955732" y="200362"/>
                </a:lnTo>
                <a:cubicBezTo>
                  <a:pt x="2250453" y="502488"/>
                  <a:pt x="2576298" y="774971"/>
                  <a:pt x="2913231" y="1033670"/>
                </a:cubicBezTo>
                <a:cubicBezTo>
                  <a:pt x="3297869" y="1328796"/>
                  <a:pt x="3696876" y="1605807"/>
                  <a:pt x="4055735" y="1932061"/>
                </a:cubicBezTo>
                <a:cubicBezTo>
                  <a:pt x="4648918" y="2471516"/>
                  <a:pt x="5122159" y="3134142"/>
                  <a:pt x="5393435" y="3888713"/>
                </a:cubicBezTo>
                <a:cubicBezTo>
                  <a:pt x="5519862" y="4240157"/>
                  <a:pt x="5600080" y="4601791"/>
                  <a:pt x="5643698" y="4966891"/>
                </a:cubicBezTo>
                <a:lnTo>
                  <a:pt x="5660435" y="5143500"/>
                </a:lnTo>
                <a:lnTo>
                  <a:pt x="0" y="5143500"/>
                </a:lnTo>
                <a:close/>
              </a:path>
            </a:pathLst>
          </a:cu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867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7439379" y="1510740"/>
            <a:ext cx="3623733" cy="188724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algn="l">
              <a:defRPr sz="4400" cap="all">
                <a:solidFill>
                  <a:schemeClr val="tx1">
                    <a:lumMod val="75000"/>
                    <a:lumOff val="25000"/>
                  </a:schemeClr>
                </a:solidFill>
                <a:latin typeface="Lemon/Milk"/>
                <a:cs typeface="Lemon/Milk"/>
              </a:defRPr>
            </a:lvl1pPr>
          </a:lstStyle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439378" y="3542149"/>
            <a:ext cx="3623733" cy="284793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>
              <a:buNone/>
              <a:defRPr sz="1600" cap="all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439378" y="3937257"/>
            <a:ext cx="3623733" cy="1424988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>
              <a:lnSpc>
                <a:spcPct val="120000"/>
              </a:lnSpc>
              <a:buNone/>
              <a:def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461956" y="3476955"/>
            <a:ext cx="3623733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10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4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" accel="100000" fill="hold">
                                          <p:stCondLst>
                                            <p:cond delay="54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40" decel="100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" accel="100000" fill="hold">
                                          <p:stCondLst>
                                            <p:cond delay="54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4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" accel="100000" fill="hold">
                                          <p:stCondLst>
                                            <p:cond delay="54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build="p">
        <p:tmplLst>
          <p:tmpl lvl="1">
            <p:tnLst>
              <p:par>
                <p:cTn presetID="37" presetClass="entr" presetSubtype="0" fill="hold" nodeType="withEffect" nodePh="1">
                  <p:stCondLst>
                    <p:cond delay="3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40" decel="100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60" accel="100000" fill="hold">
                          <p:stCondLst>
                            <p:cond delay="540"/>
                          </p:stCondLst>
                        </p:cTn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37" presetClass="entr" presetSubtype="0" fill="hold" nodeType="withEffect" nodePh="1">
                  <p:stCondLst>
                    <p:cond delay="3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40" decel="100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60" accel="100000" fill="hold">
                          <p:stCondLst>
                            <p:cond delay="540"/>
                          </p:stCondLst>
                        </p:cTn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05693" y="271159"/>
            <a:ext cx="10663198" cy="41464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6" name="Text Placeholder 155"/>
          <p:cNvSpPr>
            <a:spLocks noGrp="1"/>
          </p:cNvSpPr>
          <p:nvPr userDrawn="1">
            <p:ph type="body" idx="1"/>
          </p:nvPr>
        </p:nvSpPr>
        <p:spPr>
          <a:xfrm>
            <a:off x="609600" y="1097281"/>
            <a:ext cx="10972800" cy="4933645"/>
          </a:xfrm>
          <a:prstGeom prst="rect">
            <a:avLst/>
          </a:prstGeom>
        </p:spPr>
        <p:txBody>
          <a:bodyPr vert="horz" lIns="0" tIns="54864" rIns="0" bIns="54864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605692" y="60220"/>
            <a:ext cx="1011936" cy="0"/>
          </a:xfrm>
          <a:prstGeom prst="line">
            <a:avLst/>
          </a:prstGeom>
          <a:ln w="101600">
            <a:solidFill>
              <a:srgbClr val="FF5004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0" y="6550762"/>
            <a:ext cx="12192000" cy="307238"/>
          </a:xfrm>
          <a:prstGeom prst="rect">
            <a:avLst/>
          </a:prstGeom>
          <a:solidFill>
            <a:srgbClr val="1D36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sz="2160" dirty="0">
              <a:solidFill>
                <a:srgbClr val="FFFFFF"/>
              </a:solidFill>
            </a:endParaRPr>
          </a:p>
        </p:txBody>
      </p:sp>
      <p:sp>
        <p:nvSpPr>
          <p:cNvPr id="17" name="Footer Placeholder 10"/>
          <p:cNvSpPr>
            <a:spLocks noGrp="1"/>
          </p:cNvSpPr>
          <p:nvPr>
            <p:ph type="ftr" sz="quarter" idx="3"/>
          </p:nvPr>
        </p:nvSpPr>
        <p:spPr>
          <a:xfrm flipH="1">
            <a:off x="9296401" y="6567750"/>
            <a:ext cx="1517180" cy="219456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noAutofit/>
          </a:bodyPr>
          <a:lstStyle>
            <a:lvl1pPr algn="r">
              <a:defRPr lang="en-US" sz="1080" b="0" cap="all" baseline="0" dirty="0">
                <a:solidFill>
                  <a:schemeClr val="bg1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 defTabSz="822960">
              <a:lnSpc>
                <a:spcPct val="90000"/>
              </a:lnSpc>
              <a:spcBef>
                <a:spcPts val="720"/>
              </a:spcBef>
              <a:buClr>
                <a:srgbClr val="1D3649"/>
              </a:buClr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B4C0FA-4038-4FCC-A8D5-5E2927DD6311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827" y="149983"/>
            <a:ext cx="689243" cy="65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9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7" r:id="rId2"/>
    <p:sldLayoutId id="2147483716" r:id="rId3"/>
    <p:sldLayoutId id="2147483693" r:id="rId4"/>
    <p:sldLayoutId id="2147483694" r:id="rId5"/>
    <p:sldLayoutId id="2147483699" r:id="rId6"/>
    <p:sldLayoutId id="2147483713" r:id="rId7"/>
  </p:sldLayoutIdLst>
  <p:hf sldNum="0" hdr="0" ftr="0" dt="0"/>
  <p:txStyles>
    <p:titleStyle>
      <a:lvl1pPr algn="l" defTabSz="274320" rtl="0" eaLnBrk="1" latinLnBrk="0" hangingPunct="1">
        <a:lnSpc>
          <a:spcPts val="2760"/>
        </a:lnSpc>
        <a:spcBef>
          <a:spcPct val="0"/>
        </a:spcBef>
        <a:buNone/>
        <a:tabLst>
          <a:tab pos="274320" algn="l"/>
        </a:tabLst>
        <a:defRPr sz="2400" b="1" kern="1200" baseline="0">
          <a:solidFill>
            <a:schemeClr val="accent2"/>
          </a:solidFill>
          <a:latin typeface="+mn-ea"/>
          <a:ea typeface="+mn-ea"/>
          <a:cs typeface="Arial" panose="020B0604020202020204" pitchFamily="34" charset="0"/>
        </a:defRPr>
      </a:lvl1pPr>
    </p:titleStyle>
    <p:bodyStyle>
      <a:lvl1pPr marL="238126" indent="-238126" algn="l" defTabSz="822960" rtl="0" eaLnBrk="1" latinLnBrk="0" hangingPunct="1">
        <a:lnSpc>
          <a:spcPct val="100000"/>
        </a:lnSpc>
        <a:spcBef>
          <a:spcPts val="1440"/>
        </a:spcBef>
        <a:buClr>
          <a:srgbClr val="FF5003"/>
        </a:buClr>
        <a:buFont typeface="Arial" panose="020B0604020202020204" pitchFamily="34" charset="0"/>
        <a:buChar char="•"/>
        <a:defRPr sz="1680" kern="1200">
          <a:solidFill>
            <a:srgbClr val="1D364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91490" marR="0" indent="-198120" algn="l" defTabSz="822960" rtl="0" eaLnBrk="1" fontAlgn="auto" latinLnBrk="0" hangingPunct="1">
        <a:lnSpc>
          <a:spcPct val="100000"/>
        </a:lnSpc>
        <a:spcBef>
          <a:spcPts val="360"/>
        </a:spcBef>
        <a:spcAft>
          <a:spcPts val="0"/>
        </a:spcAft>
        <a:buClr>
          <a:srgbClr val="FF5004"/>
        </a:buClr>
        <a:buSzTx/>
        <a:buFont typeface="Arial" panose="020B0604020202020204" pitchFamily="34" charset="0"/>
        <a:buChar char="̶"/>
        <a:tabLst/>
        <a:defRPr sz="1440" kern="1200">
          <a:solidFill>
            <a:srgbClr val="1D364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12470" marR="0" indent="-173356" algn="l" defTabSz="822960" rtl="0" eaLnBrk="1" fontAlgn="auto" latinLnBrk="0" hangingPunct="1">
        <a:lnSpc>
          <a:spcPct val="100000"/>
        </a:lnSpc>
        <a:spcBef>
          <a:spcPts val="360"/>
        </a:spcBef>
        <a:spcAft>
          <a:spcPts val="0"/>
        </a:spcAft>
        <a:buClr>
          <a:srgbClr val="FF5004"/>
        </a:buClr>
        <a:buSzTx/>
        <a:buFont typeface="Arial" panose="020B0604020202020204" pitchFamily="34" charset="0"/>
        <a:buChar char="•"/>
        <a:tabLst/>
        <a:defRPr sz="1440" kern="1200" baseline="0">
          <a:solidFill>
            <a:srgbClr val="1D364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23926" marR="0" indent="-196216" algn="l" defTabSz="822960" rtl="0" eaLnBrk="1" fontAlgn="auto" latinLnBrk="0" hangingPunct="1">
        <a:lnSpc>
          <a:spcPct val="100000"/>
        </a:lnSpc>
        <a:spcBef>
          <a:spcPts val="360"/>
        </a:spcBef>
        <a:spcAft>
          <a:spcPts val="0"/>
        </a:spcAft>
        <a:buClr>
          <a:srgbClr val="FF5004"/>
        </a:buClr>
        <a:buSzTx/>
        <a:buFont typeface="Arial" panose="020B0604020202020204" pitchFamily="34" charset="0"/>
        <a:buChar char="•"/>
        <a:tabLst/>
        <a:defRPr sz="1440" kern="1200">
          <a:solidFill>
            <a:srgbClr val="1D364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88720" marR="0" indent="-192406" algn="l" defTabSz="822960" rtl="0" eaLnBrk="1" fontAlgn="auto" latinLnBrk="0" hangingPunct="1">
        <a:lnSpc>
          <a:spcPct val="100000"/>
        </a:lnSpc>
        <a:spcBef>
          <a:spcPts val="360"/>
        </a:spcBef>
        <a:spcAft>
          <a:spcPts val="0"/>
        </a:spcAft>
        <a:buClr>
          <a:srgbClr val="FF5004"/>
        </a:buClr>
        <a:buSzTx/>
        <a:buFont typeface="Arial" panose="020B0604020202020204" pitchFamily="34" charset="0"/>
        <a:buChar char="•"/>
        <a:tabLst/>
        <a:defRPr sz="1440" kern="1200">
          <a:solidFill>
            <a:srgbClr val="1D364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5472">
          <p15:clr>
            <a:srgbClr val="F26B43"/>
          </p15:clr>
        </p15:guide>
        <p15:guide id="3" orient="horz" pos="576">
          <p15:clr>
            <a:srgbClr val="F26B43"/>
          </p15:clr>
        </p15:guide>
        <p15:guide id="4" orient="horz" pos="3168">
          <p15:clr>
            <a:srgbClr val="F26B43"/>
          </p15:clr>
        </p15:guide>
        <p15:guide id="7" pos="288">
          <p15:clr>
            <a:srgbClr val="F26B43"/>
          </p15:clr>
        </p15:guide>
        <p15:guide id="8" pos="2880">
          <p15:clr>
            <a:srgbClr val="F26B43"/>
          </p15:clr>
        </p15:guide>
        <p15:guide id="9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" r="2691"/>
          <a:stretch>
            <a:fillRect/>
          </a:stretch>
        </p:blipFill>
        <p:spPr>
          <a:xfrm>
            <a:off x="3" y="0"/>
            <a:ext cx="7086598" cy="6883661"/>
          </a:xfr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5366657" y="1721182"/>
            <a:ext cx="6183086" cy="184665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377">
              <a:defRPr/>
            </a:pPr>
            <a:r>
              <a:rPr lang="zh-CN" altLang="en-US" sz="6000" dirty="0"/>
              <a:t>智能诊疗辅助平台</a:t>
            </a:r>
            <a:r>
              <a:rPr lang="en-US" altLang="zh-CN" sz="6000" dirty="0"/>
              <a:t>-</a:t>
            </a:r>
            <a:r>
              <a:rPr lang="zh-CN" altLang="en-US" sz="6000" dirty="0"/>
              <a:t>家医</a:t>
            </a:r>
            <a:endParaRPr lang="en-US" sz="6000" b="1" dirty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7725493" y="2853465"/>
            <a:ext cx="2792662" cy="1176732"/>
          </a:xfrm>
          <a:prstGeom prst="rect">
            <a:avLst/>
          </a:prstGeom>
        </p:spPr>
        <p:txBody>
          <a:bodyPr vert="horz" wrap="square" lIns="0" tIns="60960" rIns="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GPS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项目组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2018.12.09</a:t>
            </a:r>
          </a:p>
        </p:txBody>
      </p:sp>
    </p:spTree>
    <p:extLst>
      <p:ext uri="{BB962C8B-B14F-4D97-AF65-F5344CB8AC3E}">
        <p14:creationId xmlns:p14="http://schemas.microsoft.com/office/powerpoint/2010/main" val="72957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580D893-285F-4E7C-992D-F20B3D604BB6}"/>
              </a:ext>
            </a:extLst>
          </p:cNvPr>
          <p:cNvSpPr/>
          <p:nvPr/>
        </p:nvSpPr>
        <p:spPr>
          <a:xfrm>
            <a:off x="1590016" y="855330"/>
            <a:ext cx="7657115" cy="4346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59" name="标题 1">
            <a:extLst>
              <a:ext uri="{FF2B5EF4-FFF2-40B4-BE49-F238E27FC236}">
                <a16:creationId xmlns:a16="http://schemas.microsoft.com/office/drawing/2014/main" id="{1CA5BFF2-F1B0-4EF7-AEC7-8D9B67A1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27" y="208187"/>
            <a:ext cx="10159501" cy="41464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智能诊疗辅助平台功能架构图</a:t>
            </a:r>
          </a:p>
        </p:txBody>
      </p:sp>
      <p:sp>
        <p:nvSpPr>
          <p:cNvPr id="115" name="矩形 44">
            <a:extLst>
              <a:ext uri="{FF2B5EF4-FFF2-40B4-BE49-F238E27FC236}">
                <a16:creationId xmlns:a16="http://schemas.microsoft.com/office/drawing/2014/main" id="{B0C1A25A-74B3-451E-AF81-5E11751204A6}"/>
              </a:ext>
            </a:extLst>
          </p:cNvPr>
          <p:cNvSpPr/>
          <p:nvPr/>
        </p:nvSpPr>
        <p:spPr>
          <a:xfrm>
            <a:off x="9376741" y="855330"/>
            <a:ext cx="428625" cy="557096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/>
              <a:t>统一接口</a:t>
            </a:r>
          </a:p>
        </p:txBody>
      </p:sp>
      <p:sp>
        <p:nvSpPr>
          <p:cNvPr id="116" name="Rectangle 71">
            <a:extLst>
              <a:ext uri="{FF2B5EF4-FFF2-40B4-BE49-F238E27FC236}">
                <a16:creationId xmlns:a16="http://schemas.microsoft.com/office/drawing/2014/main" id="{330E75C8-4CD5-4E1E-8D19-8E8950D144D8}"/>
              </a:ext>
            </a:extLst>
          </p:cNvPr>
          <p:cNvSpPr/>
          <p:nvPr/>
        </p:nvSpPr>
        <p:spPr>
          <a:xfrm>
            <a:off x="10122710" y="1912595"/>
            <a:ext cx="693738" cy="62262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100" dirty="0">
                <a:latin typeface="微软雅黑" panose="020B0503020204020204" pitchFamily="34" charset="-122"/>
              </a:rPr>
              <a:t>第三方</a:t>
            </a:r>
            <a:r>
              <a:rPr lang="en-US" altLang="zh-CN" sz="1100" dirty="0">
                <a:latin typeface="微软雅黑" panose="020B0503020204020204" pitchFamily="34" charset="-122"/>
              </a:rPr>
              <a:t>HIS</a:t>
            </a:r>
            <a:r>
              <a:rPr lang="zh-CN" altLang="en-US" sz="1100" dirty="0">
                <a:latin typeface="微软雅黑" panose="020B0503020204020204" pitchFamily="34" charset="-122"/>
              </a:rPr>
              <a:t>系统接入</a:t>
            </a:r>
            <a:endParaRPr lang="en-US" altLang="zh-CN" sz="1100" dirty="0">
              <a:latin typeface="微软雅黑" panose="020B0503020204020204" pitchFamily="34" charset="-122"/>
            </a:endParaRPr>
          </a:p>
        </p:txBody>
      </p:sp>
      <p:sp>
        <p:nvSpPr>
          <p:cNvPr id="117" name="Frame 116">
            <a:extLst>
              <a:ext uri="{FF2B5EF4-FFF2-40B4-BE49-F238E27FC236}">
                <a16:creationId xmlns:a16="http://schemas.microsoft.com/office/drawing/2014/main" id="{0E648593-362B-4B3D-A3EE-8545D2240A75}"/>
              </a:ext>
            </a:extLst>
          </p:cNvPr>
          <p:cNvSpPr/>
          <p:nvPr/>
        </p:nvSpPr>
        <p:spPr>
          <a:xfrm>
            <a:off x="9949538" y="855330"/>
            <a:ext cx="1059244" cy="5570964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 w="76200">
                <a:solidFill>
                  <a:schemeClr val="tx1"/>
                </a:solidFill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185" name="Rectangle 72">
            <a:extLst>
              <a:ext uri="{FF2B5EF4-FFF2-40B4-BE49-F238E27FC236}">
                <a16:creationId xmlns:a16="http://schemas.microsoft.com/office/drawing/2014/main" id="{2C1F3118-607F-436F-ACBA-9C49D943E57D}"/>
              </a:ext>
            </a:extLst>
          </p:cNvPr>
          <p:cNvSpPr/>
          <p:nvPr/>
        </p:nvSpPr>
        <p:spPr>
          <a:xfrm>
            <a:off x="10122710" y="1204083"/>
            <a:ext cx="725487" cy="62262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cs typeface="DengXian" panose="02010600030101010101" pitchFamily="2" charset="-122"/>
              </a:rPr>
              <a:t>家庭</a:t>
            </a:r>
            <a:endParaRPr lang="en-US" altLang="zh-CN" sz="1200" dirty="0">
              <a:solidFill>
                <a:srgbClr val="FFFFFF"/>
              </a:solidFill>
              <a:latin typeface="Calibri" panose="020F0502020204030204" pitchFamily="34" charset="0"/>
              <a:cs typeface="DengXian" panose="02010600030101010101" pitchFamily="2" charset="-122"/>
            </a:endParaRPr>
          </a:p>
          <a:p>
            <a:pPr algn="ctr">
              <a:defRPr/>
            </a:pPr>
            <a:r>
              <a:rPr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cs typeface="DengXian" panose="02010600030101010101" pitchFamily="2" charset="-122"/>
              </a:rPr>
              <a:t>医生</a:t>
            </a:r>
            <a:endParaRPr lang="zh-CN" altLang="en-US" sz="1200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87" name="Rectangle 71">
            <a:extLst>
              <a:ext uri="{FF2B5EF4-FFF2-40B4-BE49-F238E27FC236}">
                <a16:creationId xmlns:a16="http://schemas.microsoft.com/office/drawing/2014/main" id="{E4B48478-44D7-4205-9B4C-6CACEFF0F91A}"/>
              </a:ext>
            </a:extLst>
          </p:cNvPr>
          <p:cNvSpPr/>
          <p:nvPr/>
        </p:nvSpPr>
        <p:spPr>
          <a:xfrm>
            <a:off x="10122710" y="2621108"/>
            <a:ext cx="693738" cy="62262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100" dirty="0">
                <a:latin typeface="微软雅黑" panose="020B0503020204020204" pitchFamily="34" charset="-122"/>
              </a:rPr>
              <a:t>第三方</a:t>
            </a:r>
            <a:r>
              <a:rPr lang="en-US" altLang="zh-CN" sz="1100" dirty="0">
                <a:latin typeface="微软雅黑" panose="020B0503020204020204" pitchFamily="34" charset="-122"/>
              </a:rPr>
              <a:t>LIS</a:t>
            </a:r>
            <a:r>
              <a:rPr lang="zh-CN" altLang="en-US" sz="1100" dirty="0">
                <a:latin typeface="微软雅黑" panose="020B0503020204020204" pitchFamily="34" charset="-122"/>
              </a:rPr>
              <a:t>系统接入</a:t>
            </a:r>
            <a:endParaRPr lang="en-US" altLang="zh-CN" sz="1100" dirty="0">
              <a:latin typeface="微软雅黑" panose="020B0503020204020204" pitchFamily="34" charset="-122"/>
            </a:endParaRPr>
          </a:p>
        </p:txBody>
      </p:sp>
      <p:sp>
        <p:nvSpPr>
          <p:cNvPr id="92" name="矩形 50">
            <a:extLst>
              <a:ext uri="{FF2B5EF4-FFF2-40B4-BE49-F238E27FC236}">
                <a16:creationId xmlns:a16="http://schemas.microsoft.com/office/drawing/2014/main" id="{4923A7F5-44AF-45BF-9345-B7DDC364C5C2}"/>
              </a:ext>
            </a:extLst>
          </p:cNvPr>
          <p:cNvSpPr/>
          <p:nvPr/>
        </p:nvSpPr>
        <p:spPr>
          <a:xfrm>
            <a:off x="1590016" y="5278626"/>
            <a:ext cx="7657115" cy="531082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kern="0" dirty="0">
                <a:solidFill>
                  <a:schemeClr val="bg1"/>
                </a:solidFill>
                <a:cs typeface="Arial" panose="020B0604020202020204" pitchFamily="34" charset="0"/>
              </a:rPr>
              <a:t>AI</a:t>
            </a:r>
            <a:r>
              <a:rPr lang="zh-CN" altLang="en-US" sz="1400" kern="0" dirty="0">
                <a:solidFill>
                  <a:schemeClr val="bg1"/>
                </a:solidFill>
                <a:cs typeface="Arial" panose="020B0604020202020204" pitchFamily="34" charset="0"/>
              </a:rPr>
              <a:t>引擎</a:t>
            </a:r>
          </a:p>
        </p:txBody>
      </p:sp>
      <p:sp>
        <p:nvSpPr>
          <p:cNvPr id="95" name="矩形 50">
            <a:extLst>
              <a:ext uri="{FF2B5EF4-FFF2-40B4-BE49-F238E27FC236}">
                <a16:creationId xmlns:a16="http://schemas.microsoft.com/office/drawing/2014/main" id="{34D4A9B5-44A8-4A25-A9FB-D43160ADD801}"/>
              </a:ext>
            </a:extLst>
          </p:cNvPr>
          <p:cNvSpPr/>
          <p:nvPr/>
        </p:nvSpPr>
        <p:spPr>
          <a:xfrm>
            <a:off x="1590016" y="5895212"/>
            <a:ext cx="7657115" cy="531082"/>
          </a:xfrm>
          <a:prstGeom prst="rect">
            <a:avLst/>
          </a:prstGeom>
          <a:solidFill>
            <a:schemeClr val="tx2"/>
          </a:solidFill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kern="0" dirty="0">
                <a:solidFill>
                  <a:schemeClr val="bg1"/>
                </a:solidFill>
                <a:cs typeface="Arial" panose="020B0604020202020204" pitchFamily="34" charset="0"/>
              </a:rPr>
              <a:t>云计算基础设施</a:t>
            </a:r>
          </a:p>
        </p:txBody>
      </p:sp>
      <p:sp>
        <p:nvSpPr>
          <p:cNvPr id="98" name="矩形 20">
            <a:extLst>
              <a:ext uri="{FF2B5EF4-FFF2-40B4-BE49-F238E27FC236}">
                <a16:creationId xmlns:a16="http://schemas.microsoft.com/office/drawing/2014/main" id="{5F6E70E2-4641-4CF1-AA2B-719FB6336279}"/>
              </a:ext>
            </a:extLst>
          </p:cNvPr>
          <p:cNvSpPr/>
          <p:nvPr/>
        </p:nvSpPr>
        <p:spPr bwMode="auto">
          <a:xfrm>
            <a:off x="2065867" y="1183458"/>
            <a:ext cx="2810934" cy="3813084"/>
          </a:xfrm>
          <a:prstGeom prst="rect">
            <a:avLst/>
          </a:prstGeom>
          <a:solidFill>
            <a:srgbClr val="B4E6B0"/>
          </a:solidFill>
          <a:ln w="31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智能知识管理平台</a:t>
            </a:r>
          </a:p>
        </p:txBody>
      </p:sp>
      <p:sp>
        <p:nvSpPr>
          <p:cNvPr id="113" name="矩形 11">
            <a:extLst>
              <a:ext uri="{FF2B5EF4-FFF2-40B4-BE49-F238E27FC236}">
                <a16:creationId xmlns:a16="http://schemas.microsoft.com/office/drawing/2014/main" id="{302B0B38-2ADB-4160-B951-E3E25DA7341C}"/>
              </a:ext>
            </a:extLst>
          </p:cNvPr>
          <p:cNvSpPr/>
          <p:nvPr/>
        </p:nvSpPr>
        <p:spPr bwMode="auto">
          <a:xfrm>
            <a:off x="5986176" y="1183458"/>
            <a:ext cx="2774898" cy="3813084"/>
          </a:xfrm>
          <a:prstGeom prst="rect">
            <a:avLst/>
          </a:prstGeom>
          <a:solidFill>
            <a:srgbClr val="B4E6B0"/>
          </a:solidFill>
          <a:ln w="3175">
            <a:solidFill>
              <a:srgbClr val="39B6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智能诊疗辅助平台</a:t>
            </a:r>
          </a:p>
        </p:txBody>
      </p:sp>
      <p:sp>
        <p:nvSpPr>
          <p:cNvPr id="114" name="矩形 12">
            <a:extLst>
              <a:ext uri="{FF2B5EF4-FFF2-40B4-BE49-F238E27FC236}">
                <a16:creationId xmlns:a16="http://schemas.microsoft.com/office/drawing/2014/main" id="{313B2564-242B-4257-88FE-59BB9F01BEF9}"/>
              </a:ext>
            </a:extLst>
          </p:cNvPr>
          <p:cNvSpPr/>
          <p:nvPr/>
        </p:nvSpPr>
        <p:spPr bwMode="auto">
          <a:xfrm>
            <a:off x="6137804" y="1775588"/>
            <a:ext cx="1188804" cy="352097"/>
          </a:xfrm>
          <a:prstGeom prst="rect">
            <a:avLst/>
          </a:prstGeom>
          <a:solidFill>
            <a:srgbClr val="006837"/>
          </a:solidFill>
          <a:ln>
            <a:solidFill>
              <a:schemeClr val="accent3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4"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疾病列表</a:t>
            </a:r>
            <a:endParaRPr lang="zh-CN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6" name="矩形 13">
            <a:extLst>
              <a:ext uri="{FF2B5EF4-FFF2-40B4-BE49-F238E27FC236}">
                <a16:creationId xmlns:a16="http://schemas.microsoft.com/office/drawing/2014/main" id="{B84CD079-5924-4310-803C-C75015C3E1FB}"/>
              </a:ext>
            </a:extLst>
          </p:cNvPr>
          <p:cNvSpPr/>
          <p:nvPr/>
        </p:nvSpPr>
        <p:spPr bwMode="auto">
          <a:xfrm>
            <a:off x="7410794" y="1775588"/>
            <a:ext cx="1188804" cy="352097"/>
          </a:xfrm>
          <a:prstGeom prst="rect">
            <a:avLst/>
          </a:prstGeom>
          <a:solidFill>
            <a:srgbClr val="006837"/>
          </a:solidFill>
          <a:ln>
            <a:solidFill>
              <a:schemeClr val="accent3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4"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疾病详情</a:t>
            </a:r>
            <a:endParaRPr lang="zh-CN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9" name="矩形 18">
            <a:extLst>
              <a:ext uri="{FF2B5EF4-FFF2-40B4-BE49-F238E27FC236}">
                <a16:creationId xmlns:a16="http://schemas.microsoft.com/office/drawing/2014/main" id="{170BD8C9-D0A7-40DC-B53B-32077B80461B}"/>
              </a:ext>
            </a:extLst>
          </p:cNvPr>
          <p:cNvSpPr/>
          <p:nvPr/>
        </p:nvSpPr>
        <p:spPr bwMode="auto">
          <a:xfrm>
            <a:off x="6137804" y="2296019"/>
            <a:ext cx="1188804" cy="352097"/>
          </a:xfrm>
          <a:prstGeom prst="rect">
            <a:avLst/>
          </a:prstGeom>
          <a:solidFill>
            <a:srgbClr val="006837"/>
          </a:solidFill>
          <a:ln>
            <a:solidFill>
              <a:schemeClr val="accent3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4"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治疗建议</a:t>
            </a:r>
            <a:endParaRPr lang="zh-CN" altLang="zh-CN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8" name="矩形 19">
            <a:extLst>
              <a:ext uri="{FF2B5EF4-FFF2-40B4-BE49-F238E27FC236}">
                <a16:creationId xmlns:a16="http://schemas.microsoft.com/office/drawing/2014/main" id="{93BD3693-E93D-4000-8251-8856D9E713A0}"/>
              </a:ext>
            </a:extLst>
          </p:cNvPr>
          <p:cNvSpPr/>
          <p:nvPr/>
        </p:nvSpPr>
        <p:spPr bwMode="auto">
          <a:xfrm>
            <a:off x="7413157" y="2296019"/>
            <a:ext cx="1188804" cy="352097"/>
          </a:xfrm>
          <a:prstGeom prst="rect">
            <a:avLst/>
          </a:prstGeom>
          <a:solidFill>
            <a:srgbClr val="006837"/>
          </a:solidFill>
          <a:ln>
            <a:solidFill>
              <a:schemeClr val="accent3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4"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用药建议</a:t>
            </a:r>
            <a:endParaRPr lang="zh-CN" altLang="zh-CN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641655" y="855330"/>
            <a:ext cx="864000" cy="4335350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1600" b="1" dirty="0">
                <a:latin typeface="+mn-ea"/>
              </a:rPr>
              <a:t>平</a:t>
            </a:r>
            <a:endParaRPr lang="en-US" altLang="zh-CN" sz="1600" b="1" dirty="0">
              <a:latin typeface="+mn-ea"/>
            </a:endParaRPr>
          </a:p>
          <a:p>
            <a:pPr algn="ctr"/>
            <a:r>
              <a:rPr lang="zh-CN" altLang="en-US" sz="1600" b="1" dirty="0">
                <a:latin typeface="+mn-ea"/>
              </a:rPr>
              <a:t>台</a:t>
            </a:r>
            <a:endParaRPr lang="en-US" altLang="zh-CN" sz="1600" b="1" dirty="0">
              <a:latin typeface="+mn-ea"/>
            </a:endParaRPr>
          </a:p>
          <a:p>
            <a:pPr algn="ctr"/>
            <a:r>
              <a:rPr lang="zh-CN" altLang="en-US" sz="1600" b="1" dirty="0">
                <a:latin typeface="+mn-ea"/>
              </a:rPr>
              <a:t>应</a:t>
            </a:r>
            <a:endParaRPr lang="en-US" altLang="zh-CN" sz="1600" b="1" dirty="0">
              <a:latin typeface="+mn-ea"/>
            </a:endParaRPr>
          </a:p>
          <a:p>
            <a:pPr algn="ctr"/>
            <a:r>
              <a:rPr lang="zh-CN" altLang="en-US" sz="1600" b="1" dirty="0">
                <a:latin typeface="+mn-ea"/>
              </a:rPr>
              <a:t>用</a:t>
            </a:r>
            <a:endParaRPr lang="en-US" altLang="zh-CN" sz="1600" b="1" dirty="0">
              <a:latin typeface="+mn-ea"/>
            </a:endParaRPr>
          </a:p>
          <a:p>
            <a:pPr algn="ctr"/>
            <a:r>
              <a:rPr lang="zh-CN" altLang="en-US" sz="1600" b="1" dirty="0">
                <a:latin typeface="+mn-ea"/>
              </a:rPr>
              <a:t>层</a:t>
            </a:r>
          </a:p>
        </p:txBody>
      </p:sp>
      <p:sp>
        <p:nvSpPr>
          <p:cNvPr id="107" name="矩形 50">
            <a:extLst>
              <a:ext uri="{FF2B5EF4-FFF2-40B4-BE49-F238E27FC236}">
                <a16:creationId xmlns:a16="http://schemas.microsoft.com/office/drawing/2014/main" id="{4923A7F5-44AF-45BF-9345-B7DDC364C5C2}"/>
              </a:ext>
            </a:extLst>
          </p:cNvPr>
          <p:cNvSpPr/>
          <p:nvPr/>
        </p:nvSpPr>
        <p:spPr>
          <a:xfrm>
            <a:off x="641655" y="5278626"/>
            <a:ext cx="864000" cy="531082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kern="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AI</a:t>
            </a:r>
            <a:r>
              <a:rPr lang="zh-CN" altLang="en-US" sz="1400" b="1" kern="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引擎</a:t>
            </a:r>
          </a:p>
        </p:txBody>
      </p:sp>
      <p:sp>
        <p:nvSpPr>
          <p:cNvPr id="110" name="矩形 50">
            <a:extLst>
              <a:ext uri="{FF2B5EF4-FFF2-40B4-BE49-F238E27FC236}">
                <a16:creationId xmlns:a16="http://schemas.microsoft.com/office/drawing/2014/main" id="{34D4A9B5-44A8-4A25-A9FB-D43160ADD801}"/>
              </a:ext>
            </a:extLst>
          </p:cNvPr>
          <p:cNvSpPr/>
          <p:nvPr/>
        </p:nvSpPr>
        <p:spPr>
          <a:xfrm>
            <a:off x="641655" y="5895212"/>
            <a:ext cx="864000" cy="531082"/>
          </a:xfrm>
          <a:prstGeom prst="rect">
            <a:avLst/>
          </a:prstGeom>
          <a:solidFill>
            <a:schemeClr val="tx2"/>
          </a:solidFill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 kern="0" dirty="0">
                <a:solidFill>
                  <a:schemeClr val="bg1"/>
                </a:solidFill>
                <a:cs typeface="Arial" panose="020B0604020202020204" pitchFamily="34" charset="0"/>
              </a:rPr>
              <a:t>云平台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5D2A8B1-094B-4729-B181-8BC70D5A5FFB}"/>
              </a:ext>
            </a:extLst>
          </p:cNvPr>
          <p:cNvSpPr/>
          <p:nvPr/>
        </p:nvSpPr>
        <p:spPr>
          <a:xfrm>
            <a:off x="10122710" y="3326705"/>
            <a:ext cx="693738" cy="62262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100" dirty="0">
                <a:latin typeface="微软雅黑" panose="020B0503020204020204" pitchFamily="34" charset="-122"/>
              </a:rPr>
              <a:t>第三方</a:t>
            </a:r>
            <a:r>
              <a:rPr lang="en-US" altLang="zh-CN" sz="1100" dirty="0">
                <a:latin typeface="微软雅黑" panose="020B0503020204020204" pitchFamily="34" charset="-122"/>
              </a:rPr>
              <a:t>PACs</a:t>
            </a:r>
            <a:r>
              <a:rPr lang="zh-CN" altLang="en-US" sz="1100" dirty="0">
                <a:latin typeface="微软雅黑" panose="020B0503020204020204" pitchFamily="34" charset="-122"/>
              </a:rPr>
              <a:t>系统接入</a:t>
            </a:r>
            <a:endParaRPr lang="en-US" altLang="zh-CN" sz="1100" dirty="0">
              <a:latin typeface="微软雅黑" panose="020B0503020204020204" pitchFamily="34" charset="-122"/>
            </a:endParaRPr>
          </a:p>
        </p:txBody>
      </p:sp>
      <p:sp>
        <p:nvSpPr>
          <p:cNvPr id="75" name="矩形 19">
            <a:extLst>
              <a:ext uri="{FF2B5EF4-FFF2-40B4-BE49-F238E27FC236}">
                <a16:creationId xmlns:a16="http://schemas.microsoft.com/office/drawing/2014/main" id="{867A84CB-8C67-488F-B070-F7BC8693F5A6}"/>
              </a:ext>
            </a:extLst>
          </p:cNvPr>
          <p:cNvSpPr/>
          <p:nvPr/>
        </p:nvSpPr>
        <p:spPr bwMode="auto">
          <a:xfrm>
            <a:off x="6137804" y="2817068"/>
            <a:ext cx="1188804" cy="352097"/>
          </a:xfrm>
          <a:prstGeom prst="rect">
            <a:avLst/>
          </a:prstGeom>
          <a:solidFill>
            <a:srgbClr val="006837"/>
          </a:solidFill>
          <a:ln>
            <a:solidFill>
              <a:schemeClr val="accent3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4"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诊断依据</a:t>
            </a:r>
            <a:endParaRPr lang="zh-CN" altLang="zh-CN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矩形 19">
            <a:extLst>
              <a:ext uri="{FF2B5EF4-FFF2-40B4-BE49-F238E27FC236}">
                <a16:creationId xmlns:a16="http://schemas.microsoft.com/office/drawing/2014/main" id="{57514B65-833C-48F6-8A7D-DD084AEB4E73}"/>
              </a:ext>
            </a:extLst>
          </p:cNvPr>
          <p:cNvSpPr/>
          <p:nvPr/>
        </p:nvSpPr>
        <p:spPr bwMode="auto">
          <a:xfrm>
            <a:off x="7428725" y="2817225"/>
            <a:ext cx="1188804" cy="352097"/>
          </a:xfrm>
          <a:prstGeom prst="rect">
            <a:avLst/>
          </a:prstGeom>
          <a:solidFill>
            <a:srgbClr val="006837"/>
          </a:solidFill>
          <a:ln>
            <a:solidFill>
              <a:schemeClr val="accent3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4"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推荐检查</a:t>
            </a:r>
            <a:endParaRPr lang="zh-CN" altLang="zh-CN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7" name="矩形 19">
            <a:extLst>
              <a:ext uri="{FF2B5EF4-FFF2-40B4-BE49-F238E27FC236}">
                <a16:creationId xmlns:a16="http://schemas.microsoft.com/office/drawing/2014/main" id="{D6521731-4AA7-4B63-99D2-D89EC92A1483}"/>
              </a:ext>
            </a:extLst>
          </p:cNvPr>
          <p:cNvSpPr/>
          <p:nvPr/>
        </p:nvSpPr>
        <p:spPr bwMode="auto">
          <a:xfrm>
            <a:off x="6137804" y="3338484"/>
            <a:ext cx="1188804" cy="352097"/>
          </a:xfrm>
          <a:prstGeom prst="rect">
            <a:avLst/>
          </a:prstGeom>
          <a:solidFill>
            <a:srgbClr val="006837"/>
          </a:solidFill>
          <a:ln>
            <a:solidFill>
              <a:schemeClr val="accent3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4"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推荐检验</a:t>
            </a:r>
            <a:endParaRPr lang="zh-CN" altLang="zh-CN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8" name="矩形 12">
            <a:extLst>
              <a:ext uri="{FF2B5EF4-FFF2-40B4-BE49-F238E27FC236}">
                <a16:creationId xmlns:a16="http://schemas.microsoft.com/office/drawing/2014/main" id="{2282432B-C879-4A62-B04E-4D09607C03C3}"/>
              </a:ext>
            </a:extLst>
          </p:cNvPr>
          <p:cNvSpPr/>
          <p:nvPr/>
        </p:nvSpPr>
        <p:spPr bwMode="auto">
          <a:xfrm>
            <a:off x="2260059" y="1758661"/>
            <a:ext cx="1188804" cy="352097"/>
          </a:xfrm>
          <a:prstGeom prst="rect">
            <a:avLst/>
          </a:prstGeom>
          <a:solidFill>
            <a:srgbClr val="006837"/>
          </a:solidFill>
          <a:ln>
            <a:solidFill>
              <a:schemeClr val="accent3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4"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文献学习</a:t>
            </a:r>
            <a:endParaRPr lang="zh-CN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9" name="矩形 13">
            <a:extLst>
              <a:ext uri="{FF2B5EF4-FFF2-40B4-BE49-F238E27FC236}">
                <a16:creationId xmlns:a16="http://schemas.microsoft.com/office/drawing/2014/main" id="{FED1710C-4C98-4697-84F5-D95C2BF9577B}"/>
              </a:ext>
            </a:extLst>
          </p:cNvPr>
          <p:cNvSpPr/>
          <p:nvPr/>
        </p:nvSpPr>
        <p:spPr bwMode="auto">
          <a:xfrm>
            <a:off x="3533049" y="1758661"/>
            <a:ext cx="1188804" cy="352097"/>
          </a:xfrm>
          <a:prstGeom prst="rect">
            <a:avLst/>
          </a:prstGeom>
          <a:solidFill>
            <a:srgbClr val="006837"/>
          </a:solidFill>
          <a:ln>
            <a:solidFill>
              <a:schemeClr val="accent3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4"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病历学习</a:t>
            </a:r>
            <a:endParaRPr lang="zh-CN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0" name="矩形 12">
            <a:extLst>
              <a:ext uri="{FF2B5EF4-FFF2-40B4-BE49-F238E27FC236}">
                <a16:creationId xmlns:a16="http://schemas.microsoft.com/office/drawing/2014/main" id="{F84AF438-A2C0-472B-BE5D-45ABD59CD7A1}"/>
              </a:ext>
            </a:extLst>
          </p:cNvPr>
          <p:cNvSpPr/>
          <p:nvPr/>
        </p:nvSpPr>
        <p:spPr bwMode="auto">
          <a:xfrm>
            <a:off x="2268526" y="2275127"/>
            <a:ext cx="1188804" cy="352097"/>
          </a:xfrm>
          <a:prstGeom prst="rect">
            <a:avLst/>
          </a:prstGeom>
          <a:solidFill>
            <a:srgbClr val="006837"/>
          </a:solidFill>
          <a:ln>
            <a:solidFill>
              <a:schemeClr val="accent3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4"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知识管理</a:t>
            </a:r>
            <a:endParaRPr lang="zh-CN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2" name="矩形 19">
            <a:extLst>
              <a:ext uri="{FF2B5EF4-FFF2-40B4-BE49-F238E27FC236}">
                <a16:creationId xmlns:a16="http://schemas.microsoft.com/office/drawing/2014/main" id="{50A77090-9032-445D-B88A-0C2F85C6ABD3}"/>
              </a:ext>
            </a:extLst>
          </p:cNvPr>
          <p:cNvSpPr/>
          <p:nvPr/>
        </p:nvSpPr>
        <p:spPr bwMode="auto">
          <a:xfrm>
            <a:off x="7416269" y="3338483"/>
            <a:ext cx="1188804" cy="352097"/>
          </a:xfrm>
          <a:prstGeom prst="rect">
            <a:avLst/>
          </a:prstGeom>
          <a:solidFill>
            <a:srgbClr val="006837"/>
          </a:solidFill>
          <a:ln>
            <a:solidFill>
              <a:schemeClr val="accent3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4"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风险评估</a:t>
            </a:r>
            <a:endParaRPr lang="zh-CN" altLang="zh-CN" sz="12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5316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标题 1">
            <a:extLst>
              <a:ext uri="{FF2B5EF4-FFF2-40B4-BE49-F238E27FC236}">
                <a16:creationId xmlns:a16="http://schemas.microsoft.com/office/drawing/2014/main" id="{1CA5BFF2-F1B0-4EF7-AEC7-8D9B67A1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27" y="208187"/>
            <a:ext cx="10159501" cy="41464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智能诊疗辅助平台逻辑架构图</a:t>
            </a:r>
          </a:p>
        </p:txBody>
      </p:sp>
      <p:sp>
        <p:nvSpPr>
          <p:cNvPr id="29" name="矩形 88">
            <a:extLst>
              <a:ext uri="{FF2B5EF4-FFF2-40B4-BE49-F238E27FC236}">
                <a16:creationId xmlns:a16="http://schemas.microsoft.com/office/drawing/2014/main" id="{57C2E059-9747-49A1-82C5-5C67EA08FF65}"/>
              </a:ext>
            </a:extLst>
          </p:cNvPr>
          <p:cNvSpPr/>
          <p:nvPr/>
        </p:nvSpPr>
        <p:spPr>
          <a:xfrm>
            <a:off x="327205" y="2298700"/>
            <a:ext cx="7312025" cy="3797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0" name="图片 58">
            <a:extLst>
              <a:ext uri="{FF2B5EF4-FFF2-40B4-BE49-F238E27FC236}">
                <a16:creationId xmlns:a16="http://schemas.microsoft.com/office/drawing/2014/main" id="{F61DA24C-4B6D-42E0-A149-2BEF527C9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77" y="3176461"/>
            <a:ext cx="8858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图片 65">
            <a:extLst>
              <a:ext uri="{FF2B5EF4-FFF2-40B4-BE49-F238E27FC236}">
                <a16:creationId xmlns:a16="http://schemas.microsoft.com/office/drawing/2014/main" id="{7A4BCA25-DFA9-4B14-8B32-57A035B86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395" y="3182938"/>
            <a:ext cx="887412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肘形连接符 66">
            <a:extLst>
              <a:ext uri="{FF2B5EF4-FFF2-40B4-BE49-F238E27FC236}">
                <a16:creationId xmlns:a16="http://schemas.microsoft.com/office/drawing/2014/main" id="{8430113B-4058-4288-ACAB-89F950710EF8}"/>
              </a:ext>
            </a:extLst>
          </p:cNvPr>
          <p:cNvCxnSpPr>
            <a:cxnSpLocks noChangeShapeType="1"/>
            <a:stCxn id="30" idx="3"/>
            <a:endCxn id="35" idx="1"/>
          </p:cNvCxnSpPr>
          <p:nvPr/>
        </p:nvCxnSpPr>
        <p:spPr bwMode="auto">
          <a:xfrm>
            <a:off x="1851202" y="3738436"/>
            <a:ext cx="2516193" cy="6477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7" name="图片 67">
            <a:extLst>
              <a:ext uri="{FF2B5EF4-FFF2-40B4-BE49-F238E27FC236}">
                <a16:creationId xmlns:a16="http://schemas.microsoft.com/office/drawing/2014/main" id="{BB409019-CEFD-49C7-A373-63BBD9097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907" y="3187700"/>
            <a:ext cx="887413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69">
            <a:extLst>
              <a:ext uri="{FF2B5EF4-FFF2-40B4-BE49-F238E27FC236}">
                <a16:creationId xmlns:a16="http://schemas.microsoft.com/office/drawing/2014/main" id="{9644B86B-39F7-4264-9307-8FF52EB9F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588" y="4738687"/>
            <a:ext cx="11017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应用服务器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70">
            <a:extLst>
              <a:ext uri="{FF2B5EF4-FFF2-40B4-BE49-F238E27FC236}">
                <a16:creationId xmlns:a16="http://schemas.microsoft.com/office/drawing/2014/main" id="{81FB1004-5851-4187-8581-AC87F3762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639" y="4197350"/>
            <a:ext cx="12128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sp>
        <p:nvSpPr>
          <p:cNvPr id="40" name="TextBox 79">
            <a:extLst>
              <a:ext uri="{FF2B5EF4-FFF2-40B4-BE49-F238E27FC236}">
                <a16:creationId xmlns:a16="http://schemas.microsoft.com/office/drawing/2014/main" id="{3C69887E-7FBC-4B4E-B479-C89FDEBDD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9295" y="2705100"/>
            <a:ext cx="16668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接口服务器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管理服务集群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80">
            <a:extLst>
              <a:ext uri="{FF2B5EF4-FFF2-40B4-BE49-F238E27FC236}">
                <a16:creationId xmlns:a16="http://schemas.microsoft.com/office/drawing/2014/main" id="{79C79A37-CFA7-4D9C-B8F4-5F8BF7E1F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1870" y="4364038"/>
            <a:ext cx="1101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J2EE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DCC00C-0D12-4462-AC16-6640C8207A32}"/>
              </a:ext>
            </a:extLst>
          </p:cNvPr>
          <p:cNvSpPr txBox="1"/>
          <p:nvPr/>
        </p:nvSpPr>
        <p:spPr>
          <a:xfrm>
            <a:off x="2844981" y="2205038"/>
            <a:ext cx="209391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dirty="0"/>
              <a:t>智能诊疗辅助平台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TextBox 90">
            <a:extLst>
              <a:ext uri="{FF2B5EF4-FFF2-40B4-BE49-F238E27FC236}">
                <a16:creationId xmlns:a16="http://schemas.microsoft.com/office/drawing/2014/main" id="{25305890-4F16-480F-A8DE-D9B444AEE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8901" y="3443288"/>
            <a:ext cx="9382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accent1"/>
                </a:solidFill>
              </a:rPr>
              <a:t>Restful</a:t>
            </a:r>
          </a:p>
        </p:txBody>
      </p:sp>
      <p:sp>
        <p:nvSpPr>
          <p:cNvPr id="50" name="TextBox 95">
            <a:extLst>
              <a:ext uri="{FF2B5EF4-FFF2-40B4-BE49-F238E27FC236}">
                <a16:creationId xmlns:a16="http://schemas.microsoft.com/office/drawing/2014/main" id="{9BAC7F69-1108-4C8C-838C-9907CBC48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641" y="4075112"/>
            <a:ext cx="10556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b="1" dirty="0" err="1"/>
              <a:t>WebService</a:t>
            </a:r>
            <a:endParaRPr lang="en-US" altLang="zh-CN" sz="1400" b="1" dirty="0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b="1" dirty="0"/>
              <a:t>XML</a:t>
            </a:r>
            <a:endParaRPr lang="zh-CN" altLang="en-US" sz="1400" b="1" dirty="0"/>
          </a:p>
        </p:txBody>
      </p:sp>
      <p:sp>
        <p:nvSpPr>
          <p:cNvPr id="56" name="上下箭头 101">
            <a:extLst>
              <a:ext uri="{FF2B5EF4-FFF2-40B4-BE49-F238E27FC236}">
                <a16:creationId xmlns:a16="http://schemas.microsoft.com/office/drawing/2014/main" id="{2AE579A9-1514-4931-A357-53690D17D245}"/>
              </a:ext>
            </a:extLst>
          </p:cNvPr>
          <p:cNvSpPr/>
          <p:nvPr/>
        </p:nvSpPr>
        <p:spPr>
          <a:xfrm rot="5400000">
            <a:off x="7899580" y="3413055"/>
            <a:ext cx="341312" cy="736740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7" name="TextBox 102">
            <a:extLst>
              <a:ext uri="{FF2B5EF4-FFF2-40B4-BE49-F238E27FC236}">
                <a16:creationId xmlns:a16="http://schemas.microsoft.com/office/drawing/2014/main" id="{5CDFE57A-EE76-47E1-80DD-714175884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0454" y="2568031"/>
            <a:ext cx="11847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 b="1" dirty="0"/>
              <a:t>前置堡垒机（需要开发）</a:t>
            </a:r>
          </a:p>
        </p:txBody>
      </p:sp>
      <p:sp>
        <p:nvSpPr>
          <p:cNvPr id="58" name="圆角矩形 103">
            <a:extLst>
              <a:ext uri="{FF2B5EF4-FFF2-40B4-BE49-F238E27FC236}">
                <a16:creationId xmlns:a16="http://schemas.microsoft.com/office/drawing/2014/main" id="{738C8BEE-4CCD-4655-BD46-DD1594FD7444}"/>
              </a:ext>
            </a:extLst>
          </p:cNvPr>
          <p:cNvSpPr/>
          <p:nvPr/>
        </p:nvSpPr>
        <p:spPr>
          <a:xfrm>
            <a:off x="10534695" y="2192338"/>
            <a:ext cx="1500187" cy="2599795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 dirty="0"/>
          </a:p>
        </p:txBody>
      </p:sp>
      <p:sp>
        <p:nvSpPr>
          <p:cNvPr id="60" name="TextBox 104">
            <a:extLst>
              <a:ext uri="{FF2B5EF4-FFF2-40B4-BE49-F238E27FC236}">
                <a16:creationId xmlns:a16="http://schemas.microsoft.com/office/drawing/2014/main" id="{D085E6CE-6AB9-44BD-ADA5-BB0DC03C4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6595" y="1909763"/>
            <a:ext cx="16652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外部系统</a:t>
            </a:r>
          </a:p>
        </p:txBody>
      </p:sp>
      <p:sp>
        <p:nvSpPr>
          <p:cNvPr id="61" name="圆角矩形 105">
            <a:extLst>
              <a:ext uri="{FF2B5EF4-FFF2-40B4-BE49-F238E27FC236}">
                <a16:creationId xmlns:a16="http://schemas.microsoft.com/office/drawing/2014/main" id="{EAA95A20-313F-42EB-B193-0FBB465632D3}"/>
              </a:ext>
            </a:extLst>
          </p:cNvPr>
          <p:cNvSpPr/>
          <p:nvPr/>
        </p:nvSpPr>
        <p:spPr>
          <a:xfrm>
            <a:off x="10683920" y="2419350"/>
            <a:ext cx="1263650" cy="3333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latin typeface="+mn-ea"/>
              </a:rPr>
              <a:t>HIS</a:t>
            </a:r>
            <a:endParaRPr lang="zh-CN" altLang="en-US" b="1" dirty="0">
              <a:latin typeface="+mn-ea"/>
            </a:endParaRPr>
          </a:p>
        </p:txBody>
      </p:sp>
      <p:sp>
        <p:nvSpPr>
          <p:cNvPr id="62" name="圆角矩形 106">
            <a:extLst>
              <a:ext uri="{FF2B5EF4-FFF2-40B4-BE49-F238E27FC236}">
                <a16:creationId xmlns:a16="http://schemas.microsoft.com/office/drawing/2014/main" id="{F5432BBE-B82B-450A-AEAD-E3D1AEED31A1}"/>
              </a:ext>
            </a:extLst>
          </p:cNvPr>
          <p:cNvSpPr/>
          <p:nvPr/>
        </p:nvSpPr>
        <p:spPr>
          <a:xfrm>
            <a:off x="10683920" y="2943225"/>
            <a:ext cx="1263650" cy="33178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latin typeface="+mn-ea"/>
              </a:rPr>
              <a:t>LIS</a:t>
            </a:r>
            <a:endParaRPr lang="zh-CN" altLang="en-US" b="1" dirty="0">
              <a:latin typeface="+mn-ea"/>
            </a:endParaRPr>
          </a:p>
        </p:txBody>
      </p:sp>
      <p:sp>
        <p:nvSpPr>
          <p:cNvPr id="63" name="圆角矩形 107">
            <a:extLst>
              <a:ext uri="{FF2B5EF4-FFF2-40B4-BE49-F238E27FC236}">
                <a16:creationId xmlns:a16="http://schemas.microsoft.com/office/drawing/2014/main" id="{C9D5AC85-5949-4925-AB45-5239B52BA736}"/>
              </a:ext>
            </a:extLst>
          </p:cNvPr>
          <p:cNvSpPr/>
          <p:nvPr/>
        </p:nvSpPr>
        <p:spPr>
          <a:xfrm>
            <a:off x="10706145" y="3448050"/>
            <a:ext cx="1263650" cy="3333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latin typeface="+mn-ea"/>
              </a:rPr>
              <a:t>PACs</a:t>
            </a:r>
            <a:endParaRPr lang="zh-CN" altLang="en-US" b="1" dirty="0">
              <a:latin typeface="+mn-ea"/>
            </a:endParaRPr>
          </a:p>
        </p:txBody>
      </p:sp>
      <p:sp>
        <p:nvSpPr>
          <p:cNvPr id="64" name="圆角矩形 108">
            <a:extLst>
              <a:ext uri="{FF2B5EF4-FFF2-40B4-BE49-F238E27FC236}">
                <a16:creationId xmlns:a16="http://schemas.microsoft.com/office/drawing/2014/main" id="{943AC2C5-9620-49F2-9408-03282CE400A7}"/>
              </a:ext>
            </a:extLst>
          </p:cNvPr>
          <p:cNvSpPr/>
          <p:nvPr/>
        </p:nvSpPr>
        <p:spPr>
          <a:xfrm>
            <a:off x="10706145" y="3908425"/>
            <a:ext cx="1263650" cy="3333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+mn-ea"/>
              </a:rPr>
              <a:t>电子病历</a:t>
            </a:r>
          </a:p>
        </p:txBody>
      </p:sp>
      <p:sp>
        <p:nvSpPr>
          <p:cNvPr id="81" name="圆角矩形 119">
            <a:extLst>
              <a:ext uri="{FF2B5EF4-FFF2-40B4-BE49-F238E27FC236}">
                <a16:creationId xmlns:a16="http://schemas.microsoft.com/office/drawing/2014/main" id="{E15FC8EB-4732-4DA8-A061-76E0EA6FD053}"/>
              </a:ext>
            </a:extLst>
          </p:cNvPr>
          <p:cNvSpPr/>
          <p:nvPr/>
        </p:nvSpPr>
        <p:spPr>
          <a:xfrm>
            <a:off x="10706145" y="4360863"/>
            <a:ext cx="1263650" cy="3333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latin typeface="+mn-ea"/>
              </a:rPr>
              <a:t>…</a:t>
            </a:r>
            <a:endParaRPr lang="zh-CN" altLang="en-US" b="1" dirty="0">
              <a:latin typeface="+mn-ea"/>
            </a:endParaRPr>
          </a:p>
        </p:txBody>
      </p:sp>
      <p:sp>
        <p:nvSpPr>
          <p:cNvPr id="90" name="圆角矩形 59">
            <a:extLst>
              <a:ext uri="{FF2B5EF4-FFF2-40B4-BE49-F238E27FC236}">
                <a16:creationId xmlns:a16="http://schemas.microsoft.com/office/drawing/2014/main" id="{7CDBEBFA-D9A1-4FDF-A280-FEF9FE7973F5}"/>
              </a:ext>
            </a:extLst>
          </p:cNvPr>
          <p:cNvSpPr/>
          <p:nvPr/>
        </p:nvSpPr>
        <p:spPr>
          <a:xfrm>
            <a:off x="6412641" y="745066"/>
            <a:ext cx="1192724" cy="7519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知识管理平台</a:t>
            </a:r>
          </a:p>
        </p:txBody>
      </p:sp>
      <p:sp>
        <p:nvSpPr>
          <p:cNvPr id="91" name="上下箭头 60">
            <a:extLst>
              <a:ext uri="{FF2B5EF4-FFF2-40B4-BE49-F238E27FC236}">
                <a16:creationId xmlns:a16="http://schemas.microsoft.com/office/drawing/2014/main" id="{EBD14048-276A-4664-B373-CC128A361157}"/>
              </a:ext>
            </a:extLst>
          </p:cNvPr>
          <p:cNvSpPr/>
          <p:nvPr/>
        </p:nvSpPr>
        <p:spPr>
          <a:xfrm>
            <a:off x="7153982" y="1583532"/>
            <a:ext cx="342900" cy="708025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3" name="矩形 61">
            <a:extLst>
              <a:ext uri="{FF2B5EF4-FFF2-40B4-BE49-F238E27FC236}">
                <a16:creationId xmlns:a16="http://schemas.microsoft.com/office/drawing/2014/main" id="{4D753137-39AC-4550-BC49-A7C375C2FFDF}"/>
              </a:ext>
            </a:extLst>
          </p:cNvPr>
          <p:cNvSpPr/>
          <p:nvPr/>
        </p:nvSpPr>
        <p:spPr>
          <a:xfrm>
            <a:off x="6309454" y="673631"/>
            <a:ext cx="1411287" cy="90275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/>
          </a:p>
        </p:txBody>
      </p:sp>
      <p:sp>
        <p:nvSpPr>
          <p:cNvPr id="96" name="圆角矩形 97">
            <a:extLst>
              <a:ext uri="{FF2B5EF4-FFF2-40B4-BE49-F238E27FC236}">
                <a16:creationId xmlns:a16="http://schemas.microsoft.com/office/drawing/2014/main" id="{70F57003-177D-4CA6-AC00-24D7C264AE0F}"/>
              </a:ext>
            </a:extLst>
          </p:cNvPr>
          <p:cNvSpPr/>
          <p:nvPr/>
        </p:nvSpPr>
        <p:spPr>
          <a:xfrm>
            <a:off x="7131236" y="2419350"/>
            <a:ext cx="419101" cy="35750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统一接口</a:t>
            </a:r>
          </a:p>
        </p:txBody>
      </p:sp>
      <p:cxnSp>
        <p:nvCxnSpPr>
          <p:cNvPr id="97" name="肘形连接符 66">
            <a:extLst>
              <a:ext uri="{FF2B5EF4-FFF2-40B4-BE49-F238E27FC236}">
                <a16:creationId xmlns:a16="http://schemas.microsoft.com/office/drawing/2014/main" id="{B4DFA8C1-0F0F-4C2F-B2FD-7BD9391BD0D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866789" y="3744913"/>
            <a:ext cx="1204916" cy="317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TextBox 95">
            <a:extLst>
              <a:ext uri="{FF2B5EF4-FFF2-40B4-BE49-F238E27FC236}">
                <a16:creationId xmlns:a16="http://schemas.microsoft.com/office/drawing/2014/main" id="{E7C50A9D-B1E7-441F-AB12-7271419C8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1462" y="1647825"/>
            <a:ext cx="13255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b="1" dirty="0" err="1"/>
              <a:t>WebService</a:t>
            </a:r>
            <a:endParaRPr lang="en-US" altLang="zh-CN" sz="1400" b="1" dirty="0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b="1" dirty="0"/>
              <a:t>XML</a:t>
            </a:r>
            <a:endParaRPr lang="zh-CN" altLang="en-US" sz="1400" b="1" dirty="0"/>
          </a:p>
        </p:txBody>
      </p:sp>
      <p:pic>
        <p:nvPicPr>
          <p:cNvPr id="100" name="图片 58">
            <a:extLst>
              <a:ext uri="{FF2B5EF4-FFF2-40B4-BE49-F238E27FC236}">
                <a16:creationId xmlns:a16="http://schemas.microsoft.com/office/drawing/2014/main" id="{806FDF31-99AA-40B9-8DF8-62BFF3D10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247" y="4666596"/>
            <a:ext cx="8858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1" name="肘形连接符 66">
            <a:extLst>
              <a:ext uri="{FF2B5EF4-FFF2-40B4-BE49-F238E27FC236}">
                <a16:creationId xmlns:a16="http://schemas.microsoft.com/office/drawing/2014/main" id="{01E7D6BA-546B-4C52-B079-7714314797D1}"/>
              </a:ext>
            </a:extLst>
          </p:cNvPr>
          <p:cNvCxnSpPr>
            <a:cxnSpLocks noChangeShapeType="1"/>
            <a:stCxn id="100" idx="0"/>
            <a:endCxn id="30" idx="2"/>
          </p:cNvCxnSpPr>
          <p:nvPr/>
        </p:nvCxnSpPr>
        <p:spPr bwMode="auto">
          <a:xfrm rot="16200000" flipV="1">
            <a:off x="2067633" y="3641069"/>
            <a:ext cx="366185" cy="168487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" name="TextBox 69">
            <a:extLst>
              <a:ext uri="{FF2B5EF4-FFF2-40B4-BE49-F238E27FC236}">
                <a16:creationId xmlns:a16="http://schemas.microsoft.com/office/drawing/2014/main" id="{EC9C0BAE-A26D-4542-AED1-0521D4866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4587" y="5266895"/>
            <a:ext cx="1101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TextBox 70">
            <a:extLst>
              <a:ext uri="{FF2B5EF4-FFF2-40B4-BE49-F238E27FC236}">
                <a16:creationId xmlns:a16="http://schemas.microsoft.com/office/drawing/2014/main" id="{D78D56C1-7D7A-47AB-8FBA-94ED6D669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702" y="2836332"/>
            <a:ext cx="12128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应用服务器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</a:p>
        </p:txBody>
      </p:sp>
      <p:pic>
        <p:nvPicPr>
          <p:cNvPr id="34" name="图片 58">
            <a:extLst>
              <a:ext uri="{FF2B5EF4-FFF2-40B4-BE49-F238E27FC236}">
                <a16:creationId xmlns:a16="http://schemas.microsoft.com/office/drawing/2014/main" id="{E11A9F62-2B54-40BA-A670-110BD797E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38" y="3109119"/>
            <a:ext cx="8858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上下箭头 101">
            <a:extLst>
              <a:ext uri="{FF2B5EF4-FFF2-40B4-BE49-F238E27FC236}">
                <a16:creationId xmlns:a16="http://schemas.microsoft.com/office/drawing/2014/main" id="{F0535A04-98E1-4715-A261-3D38AFB5B1E0}"/>
              </a:ext>
            </a:extLst>
          </p:cNvPr>
          <p:cNvSpPr/>
          <p:nvPr/>
        </p:nvSpPr>
        <p:spPr>
          <a:xfrm rot="5400000">
            <a:off x="9893999" y="3413055"/>
            <a:ext cx="341312" cy="736740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951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/>
          <p:cNvSpPr/>
          <p:nvPr/>
        </p:nvSpPr>
        <p:spPr>
          <a:xfrm>
            <a:off x="564998" y="5684915"/>
            <a:ext cx="10924269" cy="801363"/>
          </a:xfrm>
          <a:prstGeom prst="roundRect">
            <a:avLst>
              <a:gd name="adj" fmla="val 12153"/>
            </a:avLst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dash"/>
          </a:ln>
          <a:effectLst>
            <a:outerShdw sx="1000" sy="1000" algn="ctr" rotWithShape="0">
              <a:srgbClr val="000000"/>
            </a:outerShdw>
          </a:effectLst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1970312" y="5761780"/>
            <a:ext cx="9432000" cy="6226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tlCol="0" anchor="t"/>
          <a:lstStyle/>
          <a:p>
            <a:pPr algn="ctr"/>
            <a:endParaRPr lang="zh-CN" altLang="en-US" sz="1400" kern="0" dirty="0">
              <a:cs typeface="Arial" panose="020B0604020202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970311" y="769116"/>
            <a:ext cx="9432797" cy="834674"/>
          </a:xfrm>
          <a:prstGeom prst="roundRect">
            <a:avLst/>
          </a:prstGeom>
          <a:solidFill>
            <a:srgbClr val="B4E6B0"/>
          </a:solidFill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t"/>
          <a:lstStyle/>
          <a:p>
            <a:pPr algn="ctr"/>
            <a:r>
              <a:rPr lang="zh-CN" altLang="en-US" sz="1200" kern="0" dirty="0">
                <a:latin typeface="+mn-ea"/>
                <a:cs typeface="Arial" panose="020B0604020202020204" pitchFamily="34" charset="0"/>
              </a:rPr>
              <a:t>多端（</a:t>
            </a:r>
            <a:r>
              <a:rPr lang="en-US" altLang="zh-CN" sz="1200" kern="0" dirty="0">
                <a:latin typeface="+mn-ea"/>
                <a:cs typeface="Arial" panose="020B0604020202020204" pitchFamily="34" charset="0"/>
              </a:rPr>
              <a:t>PC</a:t>
            </a:r>
            <a:r>
              <a:rPr lang="zh-CN" altLang="en-US" sz="1200" kern="0" dirty="0">
                <a:latin typeface="+mn-ea"/>
                <a:cs typeface="Arial" panose="020B0604020202020204" pitchFamily="34" charset="0"/>
              </a:rPr>
              <a:t>，</a:t>
            </a:r>
            <a:r>
              <a:rPr lang="en-US" altLang="zh-CN" sz="1200" kern="0" dirty="0">
                <a:latin typeface="+mn-ea"/>
                <a:cs typeface="Arial" panose="020B0604020202020204" pitchFamily="34" charset="0"/>
              </a:rPr>
              <a:t>H5</a:t>
            </a:r>
            <a:r>
              <a:rPr lang="zh-CN" altLang="en-US" sz="1200" kern="0" dirty="0">
                <a:latin typeface="+mn-ea"/>
                <a:cs typeface="Arial" panose="020B0604020202020204" pitchFamily="34" charset="0"/>
              </a:rPr>
              <a:t>，</a:t>
            </a:r>
            <a:r>
              <a:rPr lang="en-US" altLang="zh-CN" sz="1200" kern="0" dirty="0">
                <a:latin typeface="+mn-ea"/>
                <a:cs typeface="Arial" panose="020B0604020202020204" pitchFamily="34" charset="0"/>
              </a:rPr>
              <a:t>Native</a:t>
            </a:r>
            <a:r>
              <a:rPr lang="zh-CN" altLang="en-US" sz="1200" kern="0" dirty="0">
                <a:latin typeface="+mn-ea"/>
                <a:cs typeface="Arial" panose="020B0604020202020204" pitchFamily="34" charset="0"/>
              </a:rPr>
              <a:t>）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59" name="标题 1">
            <a:extLst>
              <a:ext uri="{FF2B5EF4-FFF2-40B4-BE49-F238E27FC236}">
                <a16:creationId xmlns:a16="http://schemas.microsoft.com/office/drawing/2014/main" id="{1CA5BFF2-F1B0-4EF7-AEC7-8D9B67A1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63" y="200400"/>
            <a:ext cx="10159501" cy="414642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CN" altLang="en-US" sz="2000" dirty="0"/>
              <a:t>家庭医生平台总体架构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090161" y="1129728"/>
            <a:ext cx="1692000" cy="386521"/>
          </a:xfrm>
          <a:prstGeom prst="roundRect">
            <a:avLst/>
          </a:prstGeom>
          <a:solidFill>
            <a:srgbClr val="3399FF"/>
          </a:solidFill>
          <a:ln w="19050" cap="flat" cmpd="sng" algn="ctr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b="1" kern="0" dirty="0">
                <a:solidFill>
                  <a:schemeClr val="bg1"/>
                </a:solidFill>
                <a:cs typeface="Arial" panose="020B0604020202020204" pitchFamily="34" charset="0"/>
              </a:rPr>
              <a:t>家医患者端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APP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887202" y="1136563"/>
            <a:ext cx="1692000" cy="386521"/>
          </a:xfrm>
          <a:prstGeom prst="roundRect">
            <a:avLst/>
          </a:prstGeom>
          <a:solidFill>
            <a:srgbClr val="3399FF"/>
          </a:solidFill>
          <a:ln w="19050" cap="flat" cmpd="sng" algn="ctr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b="1" kern="0" dirty="0">
                <a:solidFill>
                  <a:schemeClr val="bg1"/>
                </a:solidFill>
                <a:cs typeface="Arial" panose="020B0604020202020204" pitchFamily="34" charset="0"/>
              </a:rPr>
              <a:t>医生端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管理门户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970310" y="1681847"/>
            <a:ext cx="3907975" cy="119554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dash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07997" y="1750842"/>
            <a:ext cx="322967" cy="10146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</p:spPr>
        <p:txBody>
          <a:bodyPr rtlCol="0" anchor="ctr"/>
          <a:lstStyle/>
          <a:p>
            <a:pPr marL="0" lvl="4" algn="ctr"/>
            <a:r>
              <a:rPr lang="zh-CN" altLang="en-US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患者信息</a:t>
            </a:r>
            <a:endParaRPr lang="zh-CN" altLang="zh-CN" sz="12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505719" y="1750842"/>
            <a:ext cx="322967" cy="10146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</p:spPr>
        <p:txBody>
          <a:bodyPr rtlCol="0" anchor="ctr"/>
          <a:lstStyle/>
          <a:p>
            <a:pPr marL="0" lvl="4" algn="ctr"/>
            <a:r>
              <a:rPr lang="zh-CN" altLang="en-US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病历管理</a:t>
            </a:r>
            <a:endParaRPr lang="zh-CN" altLang="zh-CN" sz="12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914592" y="1750842"/>
            <a:ext cx="322967" cy="10146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</p:spPr>
        <p:txBody>
          <a:bodyPr rtlCol="0" anchor="ctr"/>
          <a:lstStyle/>
          <a:p>
            <a:pPr marL="0" lvl="4" algn="ctr"/>
            <a:r>
              <a:rPr lang="zh-CN" altLang="en-US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自诊服务</a:t>
            </a:r>
            <a:endParaRPr lang="zh-CN" altLang="zh-CN" sz="12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3338330" y="1750842"/>
            <a:ext cx="322967" cy="10146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</p:spPr>
        <p:txBody>
          <a:bodyPr rtlCol="0" anchor="ctr"/>
          <a:lstStyle/>
          <a:p>
            <a:pPr marL="0" lvl="4" algn="ctr"/>
            <a:r>
              <a:rPr lang="zh-CN" altLang="en-US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在线咨询</a:t>
            </a:r>
            <a:endParaRPr lang="zh-CN" altLang="zh-CN" sz="12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9803561" y="1681847"/>
            <a:ext cx="1570227" cy="119554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dash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9941244" y="1750842"/>
            <a:ext cx="322967" cy="10146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</p:spPr>
        <p:txBody>
          <a:bodyPr rtlCol="0" anchor="ctr"/>
          <a:lstStyle/>
          <a:p>
            <a:pPr marL="0" lvl="4" algn="ctr"/>
            <a:r>
              <a:rPr lang="zh-CN" altLang="en-US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医院管理</a:t>
            </a:r>
            <a:endParaRPr lang="zh-CN" altLang="zh-CN" sz="12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10350117" y="1750842"/>
            <a:ext cx="322967" cy="10146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</p:spPr>
        <p:txBody>
          <a:bodyPr rtlCol="0" anchor="ctr"/>
          <a:lstStyle/>
          <a:p>
            <a:pPr marL="0" lvl="4" algn="ctr"/>
            <a:r>
              <a:rPr lang="zh-CN" altLang="en-US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用户管理</a:t>
            </a:r>
            <a:endParaRPr lang="zh-CN" altLang="zh-CN" sz="12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0773855" y="1750842"/>
            <a:ext cx="322967" cy="10146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</p:spPr>
        <p:txBody>
          <a:bodyPr rtlCol="0" anchor="ctr"/>
          <a:lstStyle/>
          <a:p>
            <a:pPr marL="0" lvl="4" algn="ctr"/>
            <a:r>
              <a:rPr lang="zh-CN" altLang="en-US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支付管理</a:t>
            </a:r>
            <a:endParaRPr lang="zh-CN" altLang="zh-CN" sz="12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1970312" y="2962190"/>
            <a:ext cx="9432000" cy="1576357"/>
          </a:xfrm>
          <a:prstGeom prst="roundRect">
            <a:avLst/>
          </a:prstGeom>
          <a:solidFill>
            <a:srgbClr val="B4E6B0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tlCol="0" anchor="t"/>
          <a:lstStyle/>
          <a:p>
            <a:pPr algn="ctr"/>
            <a:endParaRPr lang="zh-CN" altLang="en-US" sz="1200" kern="0" dirty="0">
              <a:latin typeface="+mn-ea"/>
              <a:cs typeface="Arial" panose="020B0604020202020204" pitchFamily="34" charset="0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2100022" y="4039835"/>
            <a:ext cx="1342477" cy="386521"/>
          </a:xfrm>
          <a:prstGeom prst="roundRect">
            <a:avLst/>
          </a:prstGeom>
          <a:solidFill>
            <a:srgbClr val="006837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kern="0" dirty="0">
                <a:solidFill>
                  <a:schemeClr val="bg1"/>
                </a:solidFill>
                <a:cs typeface="Arial" panose="020B0604020202020204" pitchFamily="34" charset="0"/>
              </a:rPr>
              <a:t>用户管理</a:t>
            </a:r>
            <a:endParaRPr lang="en-US" sz="1400" b="1" kern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2100022" y="3059912"/>
            <a:ext cx="1342477" cy="386521"/>
          </a:xfrm>
          <a:prstGeom prst="roundRect">
            <a:avLst/>
          </a:prstGeom>
          <a:solidFill>
            <a:srgbClr val="006837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患者管理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3619968" y="3059912"/>
            <a:ext cx="1342477" cy="386521"/>
          </a:xfrm>
          <a:prstGeom prst="roundRect">
            <a:avLst/>
          </a:prstGeom>
          <a:solidFill>
            <a:srgbClr val="006837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医院管理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3619968" y="3547985"/>
            <a:ext cx="1342477" cy="386521"/>
          </a:xfrm>
          <a:prstGeom prst="roundRect">
            <a:avLst/>
          </a:prstGeom>
          <a:solidFill>
            <a:srgbClr val="006837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病历管理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3619968" y="4039835"/>
            <a:ext cx="1342477" cy="386521"/>
          </a:xfrm>
          <a:prstGeom prst="roundRect">
            <a:avLst/>
          </a:prstGeom>
          <a:solidFill>
            <a:srgbClr val="006837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诊断引擎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5145242" y="4039835"/>
            <a:ext cx="1342477" cy="386521"/>
          </a:xfrm>
          <a:prstGeom prst="roundRect">
            <a:avLst/>
          </a:prstGeom>
          <a:solidFill>
            <a:srgbClr val="006837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NLU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4247" y="619447"/>
            <a:ext cx="10920555" cy="4984595"/>
          </a:xfrm>
          <a:prstGeom prst="roundRect">
            <a:avLst>
              <a:gd name="adj" fmla="val 2412"/>
            </a:avLst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dash"/>
          </a:ln>
          <a:effectLst>
            <a:outerShdw sx="1000" sy="1000" algn="ctr" rotWithShape="0">
              <a:srgbClr val="000000"/>
            </a:outerShdw>
          </a:effectLst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129" name="Rectangle 71">
            <a:extLst>
              <a:ext uri="{FF2B5EF4-FFF2-40B4-BE49-F238E27FC236}">
                <a16:creationId xmlns:a16="http://schemas.microsoft.com/office/drawing/2014/main" id="{330E75C8-4CD5-4E1E-8D19-8E8950D144D8}"/>
              </a:ext>
            </a:extLst>
          </p:cNvPr>
          <p:cNvSpPr/>
          <p:nvPr/>
        </p:nvSpPr>
        <p:spPr>
          <a:xfrm>
            <a:off x="3553481" y="5869596"/>
            <a:ext cx="1260000" cy="432000"/>
          </a:xfrm>
          <a:prstGeom prst="rect">
            <a:avLst/>
          </a:prstGeom>
          <a:solidFill>
            <a:srgbClr val="66669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100" b="1" dirty="0">
                <a:latin typeface="微软雅黑" panose="020B0503020204020204" pitchFamily="34" charset="-122"/>
              </a:rPr>
              <a:t>第三方</a:t>
            </a:r>
            <a:r>
              <a:rPr lang="en-US" altLang="zh-CN" sz="1100" b="1" dirty="0">
                <a:latin typeface="微软雅黑" panose="020B0503020204020204" pitchFamily="34" charset="-122"/>
              </a:rPr>
              <a:t>HIS</a:t>
            </a:r>
            <a:r>
              <a:rPr lang="zh-CN" altLang="en-US" sz="1100" b="1" dirty="0">
                <a:latin typeface="微软雅黑" panose="020B0503020204020204" pitchFamily="34" charset="-122"/>
              </a:rPr>
              <a:t>系统</a:t>
            </a:r>
            <a:endParaRPr lang="en-US" altLang="zh-CN" sz="1100" b="1" dirty="0">
              <a:latin typeface="微软雅黑" panose="020B0503020204020204" pitchFamily="34" charset="-122"/>
            </a:endParaRPr>
          </a:p>
        </p:txBody>
      </p:sp>
      <p:sp>
        <p:nvSpPr>
          <p:cNvPr id="130" name="Rectangle 72">
            <a:extLst>
              <a:ext uri="{FF2B5EF4-FFF2-40B4-BE49-F238E27FC236}">
                <a16:creationId xmlns:a16="http://schemas.microsoft.com/office/drawing/2014/main" id="{2C1F3118-607F-436F-ACBA-9C49D943E57D}"/>
              </a:ext>
            </a:extLst>
          </p:cNvPr>
          <p:cNvSpPr/>
          <p:nvPr/>
        </p:nvSpPr>
        <p:spPr>
          <a:xfrm>
            <a:off x="2161407" y="5869596"/>
            <a:ext cx="1260000" cy="432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sz="1200" b="1" dirty="0">
                <a:solidFill>
                  <a:srgbClr val="FFFFFF"/>
                </a:solidFill>
                <a:latin typeface="+mn-ea"/>
                <a:cs typeface="DengXian" panose="02010600030101010101" pitchFamily="2" charset="-122"/>
              </a:rPr>
              <a:t>CIS</a:t>
            </a:r>
            <a:r>
              <a:rPr lang="zh-CN" alt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DengXian" panose="02010600030101010101" pitchFamily="2" charset="-122"/>
              </a:rPr>
              <a:t>平台</a:t>
            </a:r>
            <a:endParaRPr lang="zh-CN" altLang="en-US" sz="1200" b="1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1" name="Rectangle 71">
            <a:extLst>
              <a:ext uri="{FF2B5EF4-FFF2-40B4-BE49-F238E27FC236}">
                <a16:creationId xmlns:a16="http://schemas.microsoft.com/office/drawing/2014/main" id="{E4B48478-44D7-4205-9B4C-6CACEFF0F91A}"/>
              </a:ext>
            </a:extLst>
          </p:cNvPr>
          <p:cNvSpPr/>
          <p:nvPr/>
        </p:nvSpPr>
        <p:spPr>
          <a:xfrm>
            <a:off x="4945555" y="5869596"/>
            <a:ext cx="1260000" cy="432609"/>
          </a:xfrm>
          <a:prstGeom prst="rect">
            <a:avLst/>
          </a:prstGeom>
          <a:solidFill>
            <a:srgbClr val="66669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100" b="1" dirty="0">
                <a:latin typeface="+mn-ea"/>
              </a:rPr>
              <a:t>第三方</a:t>
            </a:r>
            <a:r>
              <a:rPr lang="en-US" altLang="zh-CN" sz="1100" b="1" dirty="0">
                <a:latin typeface="+mn-ea"/>
              </a:rPr>
              <a:t>LIS</a:t>
            </a:r>
            <a:r>
              <a:rPr lang="zh-CN" altLang="en-US" sz="1100" b="1" dirty="0">
                <a:latin typeface="+mn-ea"/>
              </a:rPr>
              <a:t>系统</a:t>
            </a:r>
            <a:endParaRPr lang="en-US" altLang="zh-CN" sz="1100" b="1" dirty="0">
              <a:latin typeface="+mn-ea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970312" y="4677618"/>
            <a:ext cx="9432000" cy="2936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tlCol="0" anchor="t"/>
          <a:lstStyle/>
          <a:p>
            <a:pPr algn="ctr"/>
            <a:r>
              <a:rPr lang="zh-CN" altLang="en-US" sz="1400" b="1" kern="0" dirty="0">
                <a:cs typeface="Arial" panose="020B0604020202020204" pitchFamily="34" charset="0"/>
              </a:rPr>
              <a:t>云计算基础设施     </a:t>
            </a:r>
            <a:r>
              <a:rPr lang="en-US" altLang="zh-CN" sz="1400" b="1" kern="0" dirty="0">
                <a:latin typeface="+mn-ea"/>
                <a:cs typeface="Arial" panose="020B0604020202020204" pitchFamily="34" charset="0"/>
              </a:rPr>
              <a:t>AI</a:t>
            </a:r>
            <a:r>
              <a:rPr lang="zh-CN" altLang="en-US" sz="1400" b="1" kern="0" dirty="0">
                <a:latin typeface="+mn-ea"/>
                <a:cs typeface="Arial" panose="020B0604020202020204" pitchFamily="34" charset="0"/>
              </a:rPr>
              <a:t>引擎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1970312" y="5076579"/>
            <a:ext cx="9432000" cy="409828"/>
          </a:xfrm>
          <a:prstGeom prst="roundRect">
            <a:avLst/>
          </a:prstGeom>
          <a:solidFill>
            <a:srgbClr val="B4E6B0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1400" b="1" kern="0" dirty="0">
                <a:cs typeface="Arial" panose="020B0604020202020204" pitchFamily="34" charset="0"/>
              </a:rPr>
              <a:t>云平台与其他系统的统一接口平台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D425DB2-7ECE-4F8E-A2BF-97A3CEADA43E}"/>
              </a:ext>
            </a:extLst>
          </p:cNvPr>
          <p:cNvSpPr txBox="1"/>
          <p:nvPr/>
        </p:nvSpPr>
        <p:spPr>
          <a:xfrm>
            <a:off x="7448005" y="6090610"/>
            <a:ext cx="9719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1D3649"/>
                </a:solidFill>
                <a:latin typeface="+mn-ea"/>
              </a:rPr>
              <a:t>……</a:t>
            </a:r>
            <a:endParaRPr lang="zh-CN" altLang="en-US" sz="1600" b="1" dirty="0">
              <a:solidFill>
                <a:srgbClr val="1D3649"/>
              </a:solidFill>
              <a:latin typeface="+mn-ea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72703" y="769116"/>
            <a:ext cx="1261611" cy="834674"/>
          </a:xfrm>
          <a:prstGeom prst="roundRect">
            <a:avLst/>
          </a:prstGeom>
          <a:solidFill>
            <a:srgbClr val="B4E6B0"/>
          </a:solidFill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600" b="1" kern="0" dirty="0">
                <a:cs typeface="Arial" panose="020B0604020202020204" pitchFamily="34" charset="0"/>
              </a:rPr>
              <a:t>门户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674314" y="1681847"/>
            <a:ext cx="1260000" cy="119554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1D3649"/>
                </a:solidFill>
                <a:latin typeface="+mn-ea"/>
              </a:rPr>
              <a:t>平台应用层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674314" y="2962190"/>
            <a:ext cx="1260000" cy="1576357"/>
          </a:xfrm>
          <a:prstGeom prst="roundRect">
            <a:avLst/>
          </a:prstGeom>
          <a:solidFill>
            <a:srgbClr val="B4E6B0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1D3649"/>
                </a:solidFill>
                <a:latin typeface="+mn-ea"/>
              </a:rPr>
              <a:t>共享</a:t>
            </a:r>
            <a:endParaRPr lang="en-US" altLang="zh-CN" sz="1600" b="1" dirty="0">
              <a:solidFill>
                <a:srgbClr val="1D3649"/>
              </a:solidFill>
              <a:latin typeface="+mn-ea"/>
            </a:endParaRPr>
          </a:p>
          <a:p>
            <a:pPr algn="ctr"/>
            <a:r>
              <a:rPr lang="zh-CN" altLang="en-US" sz="1600" b="1" dirty="0">
                <a:solidFill>
                  <a:srgbClr val="1D3649"/>
                </a:solidFill>
                <a:latin typeface="+mn-ea"/>
              </a:rPr>
              <a:t>微服务层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674314" y="4677618"/>
            <a:ext cx="1260000" cy="2936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1600" b="1" kern="0" dirty="0">
                <a:cs typeface="Arial" panose="020B0604020202020204" pitchFamily="34" charset="0"/>
              </a:rPr>
              <a:t>云平台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674314" y="5076579"/>
            <a:ext cx="1260000" cy="409828"/>
          </a:xfrm>
          <a:prstGeom prst="roundRect">
            <a:avLst/>
          </a:prstGeom>
          <a:solidFill>
            <a:srgbClr val="B4E6B0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1600" b="1" kern="0" dirty="0">
                <a:cs typeface="Arial" panose="020B0604020202020204" pitchFamily="34" charset="0"/>
              </a:rPr>
              <a:t>统一接口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674314" y="5761780"/>
            <a:ext cx="1260000" cy="6226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1600" b="1" kern="0" dirty="0">
                <a:cs typeface="Arial" panose="020B0604020202020204" pitchFamily="34" charset="0"/>
              </a:rPr>
              <a:t>其他系统</a:t>
            </a:r>
          </a:p>
        </p:txBody>
      </p:sp>
      <p:sp>
        <p:nvSpPr>
          <p:cNvPr id="87" name="Rectangle 71">
            <a:extLst>
              <a:ext uri="{FF2B5EF4-FFF2-40B4-BE49-F238E27FC236}">
                <a16:creationId xmlns:a16="http://schemas.microsoft.com/office/drawing/2014/main" id="{3B269CE3-8655-4FCA-9BF9-68046DD1ECA3}"/>
              </a:ext>
            </a:extLst>
          </p:cNvPr>
          <p:cNvSpPr/>
          <p:nvPr/>
        </p:nvSpPr>
        <p:spPr>
          <a:xfrm>
            <a:off x="6320695" y="5870533"/>
            <a:ext cx="1260000" cy="432000"/>
          </a:xfrm>
          <a:prstGeom prst="rect">
            <a:avLst/>
          </a:prstGeom>
          <a:solidFill>
            <a:srgbClr val="66669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100" b="1" dirty="0">
                <a:latin typeface="微软雅黑" panose="020B0503020204020204" pitchFamily="34" charset="-122"/>
              </a:rPr>
              <a:t>第三方</a:t>
            </a:r>
            <a:r>
              <a:rPr lang="en-US" altLang="zh-CN" sz="1100" b="1" dirty="0">
                <a:latin typeface="微软雅黑" panose="020B0503020204020204" pitchFamily="34" charset="-122"/>
              </a:rPr>
              <a:t>PACs</a:t>
            </a:r>
            <a:r>
              <a:rPr lang="zh-CN" altLang="en-US" sz="1100" b="1" dirty="0">
                <a:latin typeface="微软雅黑" panose="020B0503020204020204" pitchFamily="34" charset="-122"/>
              </a:rPr>
              <a:t>系统</a:t>
            </a:r>
            <a:endParaRPr lang="en-US" altLang="zh-CN" sz="1100" b="1" dirty="0">
              <a:latin typeface="微软雅黑" panose="020B0503020204020204" pitchFamily="34" charset="-122"/>
            </a:endParaRPr>
          </a:p>
        </p:txBody>
      </p:sp>
      <p:sp>
        <p:nvSpPr>
          <p:cNvPr id="88" name="Rounded Rectangle 63">
            <a:extLst>
              <a:ext uri="{FF2B5EF4-FFF2-40B4-BE49-F238E27FC236}">
                <a16:creationId xmlns:a16="http://schemas.microsoft.com/office/drawing/2014/main" id="{60EE87A5-4C07-4FCD-90E4-8A9EDDC6AB9B}"/>
              </a:ext>
            </a:extLst>
          </p:cNvPr>
          <p:cNvSpPr/>
          <p:nvPr/>
        </p:nvSpPr>
        <p:spPr>
          <a:xfrm>
            <a:off x="3753200" y="1759307"/>
            <a:ext cx="322967" cy="10146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</p:spPr>
        <p:txBody>
          <a:bodyPr rtlCol="0" anchor="ctr"/>
          <a:lstStyle/>
          <a:p>
            <a:pPr marL="0" lvl="4" algn="ctr"/>
            <a:r>
              <a:rPr lang="zh-CN" altLang="en-US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患者关怀</a:t>
            </a:r>
            <a:endParaRPr lang="zh-CN" altLang="zh-CN" sz="12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9" name="Rounded Rectangle 112">
            <a:extLst>
              <a:ext uri="{FF2B5EF4-FFF2-40B4-BE49-F238E27FC236}">
                <a16:creationId xmlns:a16="http://schemas.microsoft.com/office/drawing/2014/main" id="{1C65C5D8-C916-4788-B35B-B83ED8439967}"/>
              </a:ext>
            </a:extLst>
          </p:cNvPr>
          <p:cNvSpPr/>
          <p:nvPr/>
        </p:nvSpPr>
        <p:spPr>
          <a:xfrm>
            <a:off x="5145242" y="3059912"/>
            <a:ext cx="1342477" cy="386521"/>
          </a:xfrm>
          <a:prstGeom prst="roundRect">
            <a:avLst/>
          </a:prstGeom>
          <a:solidFill>
            <a:srgbClr val="006837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科室管理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ounded Rectangle 112">
            <a:extLst>
              <a:ext uri="{FF2B5EF4-FFF2-40B4-BE49-F238E27FC236}">
                <a16:creationId xmlns:a16="http://schemas.microsoft.com/office/drawing/2014/main" id="{0FDDEDFD-EC0E-4F71-8459-F158448A91FB}"/>
              </a:ext>
            </a:extLst>
          </p:cNvPr>
          <p:cNvSpPr/>
          <p:nvPr/>
        </p:nvSpPr>
        <p:spPr>
          <a:xfrm>
            <a:off x="6637577" y="3059912"/>
            <a:ext cx="1342477" cy="386521"/>
          </a:xfrm>
          <a:prstGeom prst="roundRect">
            <a:avLst/>
          </a:prstGeom>
          <a:solidFill>
            <a:srgbClr val="006837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b="1" kern="0" dirty="0">
                <a:solidFill>
                  <a:schemeClr val="bg1"/>
                </a:solidFill>
                <a:cs typeface="Arial" panose="020B0604020202020204" pitchFamily="34" charset="0"/>
              </a:rPr>
              <a:t>医生管理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Rounded Rectangle 112">
            <a:extLst>
              <a:ext uri="{FF2B5EF4-FFF2-40B4-BE49-F238E27FC236}">
                <a16:creationId xmlns:a16="http://schemas.microsoft.com/office/drawing/2014/main" id="{038BC333-E30B-4737-97EB-8247626F8DD0}"/>
              </a:ext>
            </a:extLst>
          </p:cNvPr>
          <p:cNvSpPr/>
          <p:nvPr/>
        </p:nvSpPr>
        <p:spPr>
          <a:xfrm>
            <a:off x="5145242" y="3547985"/>
            <a:ext cx="1342477" cy="386521"/>
          </a:xfrm>
          <a:prstGeom prst="roundRect">
            <a:avLst/>
          </a:prstGeom>
          <a:solidFill>
            <a:srgbClr val="006837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b="1" kern="0" dirty="0">
                <a:solidFill>
                  <a:schemeClr val="bg1"/>
                </a:solidFill>
                <a:cs typeface="Arial" panose="020B0604020202020204" pitchFamily="34" charset="0"/>
              </a:rPr>
              <a:t>慢病管理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42" name="Rounded Rectangle 112">
            <a:extLst>
              <a:ext uri="{FF2B5EF4-FFF2-40B4-BE49-F238E27FC236}">
                <a16:creationId xmlns:a16="http://schemas.microsoft.com/office/drawing/2014/main" id="{C2450DE9-1B06-4562-9FBF-D981A0049479}"/>
              </a:ext>
            </a:extLst>
          </p:cNvPr>
          <p:cNvSpPr/>
          <p:nvPr/>
        </p:nvSpPr>
        <p:spPr>
          <a:xfrm>
            <a:off x="8136446" y="3547985"/>
            <a:ext cx="1342477" cy="386521"/>
          </a:xfrm>
          <a:prstGeom prst="roundRect">
            <a:avLst/>
          </a:prstGeom>
          <a:solidFill>
            <a:srgbClr val="006837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b="1" kern="0" dirty="0">
                <a:solidFill>
                  <a:schemeClr val="bg1"/>
                </a:solidFill>
                <a:cs typeface="Arial" panose="020B0604020202020204" pitchFamily="34" charset="0"/>
              </a:rPr>
              <a:t>患者关怀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43" name="Rounded Rectangle 123">
            <a:extLst>
              <a:ext uri="{FF2B5EF4-FFF2-40B4-BE49-F238E27FC236}">
                <a16:creationId xmlns:a16="http://schemas.microsoft.com/office/drawing/2014/main" id="{F0A06A6C-9C72-41D3-85C6-23815E425B8F}"/>
              </a:ext>
            </a:extLst>
          </p:cNvPr>
          <p:cNvSpPr/>
          <p:nvPr/>
        </p:nvSpPr>
        <p:spPr>
          <a:xfrm>
            <a:off x="8144165" y="4039835"/>
            <a:ext cx="1342477" cy="386521"/>
          </a:xfrm>
          <a:prstGeom prst="roundRect">
            <a:avLst/>
          </a:prstGeom>
          <a:solidFill>
            <a:srgbClr val="006837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产品管理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45" name="Rounded Rectangle 123">
            <a:extLst>
              <a:ext uri="{FF2B5EF4-FFF2-40B4-BE49-F238E27FC236}">
                <a16:creationId xmlns:a16="http://schemas.microsoft.com/office/drawing/2014/main" id="{C1054E2C-C8FA-4DBC-BD7C-0D72EC34EB4F}"/>
              </a:ext>
            </a:extLst>
          </p:cNvPr>
          <p:cNvSpPr/>
          <p:nvPr/>
        </p:nvSpPr>
        <p:spPr>
          <a:xfrm>
            <a:off x="9625616" y="4039835"/>
            <a:ext cx="1342477" cy="386521"/>
          </a:xfrm>
          <a:prstGeom prst="roundRect">
            <a:avLst/>
          </a:prstGeom>
          <a:solidFill>
            <a:srgbClr val="006837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支付管理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47" name="Rounded Rectangle 123">
            <a:extLst>
              <a:ext uri="{FF2B5EF4-FFF2-40B4-BE49-F238E27FC236}">
                <a16:creationId xmlns:a16="http://schemas.microsoft.com/office/drawing/2014/main" id="{4DB51E0E-29BE-437F-A65E-770543A30545}"/>
              </a:ext>
            </a:extLst>
          </p:cNvPr>
          <p:cNvSpPr/>
          <p:nvPr/>
        </p:nvSpPr>
        <p:spPr>
          <a:xfrm>
            <a:off x="2100022" y="3547985"/>
            <a:ext cx="1342477" cy="386521"/>
          </a:xfrm>
          <a:prstGeom prst="roundRect">
            <a:avLst/>
          </a:prstGeom>
          <a:solidFill>
            <a:srgbClr val="006837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签约管理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Rounded Rectangle 112">
            <a:extLst>
              <a:ext uri="{FF2B5EF4-FFF2-40B4-BE49-F238E27FC236}">
                <a16:creationId xmlns:a16="http://schemas.microsoft.com/office/drawing/2014/main" id="{1085323C-DDF6-4EFC-8AEB-62BB75CE4563}"/>
              </a:ext>
            </a:extLst>
          </p:cNvPr>
          <p:cNvSpPr/>
          <p:nvPr/>
        </p:nvSpPr>
        <p:spPr>
          <a:xfrm>
            <a:off x="8138621" y="3059912"/>
            <a:ext cx="1342477" cy="386521"/>
          </a:xfrm>
          <a:prstGeom prst="roundRect">
            <a:avLst/>
          </a:prstGeom>
          <a:solidFill>
            <a:srgbClr val="006837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在线咨询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Rounded Rectangle 112">
            <a:extLst>
              <a:ext uri="{FF2B5EF4-FFF2-40B4-BE49-F238E27FC236}">
                <a16:creationId xmlns:a16="http://schemas.microsoft.com/office/drawing/2014/main" id="{2976C062-1634-4452-B58B-05E9B2C9A0BC}"/>
              </a:ext>
            </a:extLst>
          </p:cNvPr>
          <p:cNvSpPr/>
          <p:nvPr/>
        </p:nvSpPr>
        <p:spPr>
          <a:xfrm>
            <a:off x="6637577" y="3547985"/>
            <a:ext cx="1342477" cy="386521"/>
          </a:xfrm>
          <a:prstGeom prst="roundRect">
            <a:avLst/>
          </a:prstGeom>
          <a:solidFill>
            <a:srgbClr val="006837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慢病随访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50" name="Rounded Rectangle 112">
            <a:extLst>
              <a:ext uri="{FF2B5EF4-FFF2-40B4-BE49-F238E27FC236}">
                <a16:creationId xmlns:a16="http://schemas.microsoft.com/office/drawing/2014/main" id="{273EDB9D-02FC-40C2-B831-026FF4F65AFF}"/>
              </a:ext>
            </a:extLst>
          </p:cNvPr>
          <p:cNvSpPr/>
          <p:nvPr/>
        </p:nvSpPr>
        <p:spPr>
          <a:xfrm>
            <a:off x="9627176" y="3059912"/>
            <a:ext cx="1342477" cy="386521"/>
          </a:xfrm>
          <a:prstGeom prst="roundRect">
            <a:avLst/>
          </a:prstGeom>
          <a:solidFill>
            <a:srgbClr val="006837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b="1" kern="0" dirty="0">
                <a:solidFill>
                  <a:schemeClr val="bg1"/>
                </a:solidFill>
                <a:cs typeface="Arial" panose="020B0604020202020204" pitchFamily="34" charset="0"/>
              </a:rPr>
              <a:t>自诊服务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ounded Rectangle 112">
            <a:extLst>
              <a:ext uri="{FF2B5EF4-FFF2-40B4-BE49-F238E27FC236}">
                <a16:creationId xmlns:a16="http://schemas.microsoft.com/office/drawing/2014/main" id="{1A412961-3F07-4BD3-93FE-E02ABF43A44B}"/>
              </a:ext>
            </a:extLst>
          </p:cNvPr>
          <p:cNvSpPr/>
          <p:nvPr/>
        </p:nvSpPr>
        <p:spPr>
          <a:xfrm>
            <a:off x="9622819" y="3547985"/>
            <a:ext cx="1342477" cy="386521"/>
          </a:xfrm>
          <a:prstGeom prst="roundRect">
            <a:avLst/>
          </a:prstGeom>
          <a:solidFill>
            <a:srgbClr val="006837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b="1" kern="0" dirty="0">
                <a:solidFill>
                  <a:schemeClr val="bg1"/>
                </a:solidFill>
                <a:cs typeface="Arial" panose="020B0604020202020204" pitchFamily="34" charset="0"/>
              </a:rPr>
              <a:t>预约管理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52" name="Rounded Rectangle 116">
            <a:extLst>
              <a:ext uri="{FF2B5EF4-FFF2-40B4-BE49-F238E27FC236}">
                <a16:creationId xmlns:a16="http://schemas.microsoft.com/office/drawing/2014/main" id="{3194A1A3-D7CC-441E-BD16-62EA307BC445}"/>
              </a:ext>
            </a:extLst>
          </p:cNvPr>
          <p:cNvSpPr/>
          <p:nvPr/>
        </p:nvSpPr>
        <p:spPr>
          <a:xfrm>
            <a:off x="6637576" y="4036058"/>
            <a:ext cx="1342477" cy="386521"/>
          </a:xfrm>
          <a:prstGeom prst="roundRect">
            <a:avLst/>
          </a:prstGeom>
          <a:solidFill>
            <a:srgbClr val="006837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kern="0" dirty="0">
                <a:solidFill>
                  <a:schemeClr val="bg1"/>
                </a:solidFill>
                <a:cs typeface="Arial" panose="020B0604020202020204" pitchFamily="34" charset="0"/>
              </a:rPr>
              <a:t>数据传输</a:t>
            </a:r>
            <a:endParaRPr lang="en-US" altLang="zh-CN" sz="1400" b="1" kern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3" name="Rounded Rectangle 43">
            <a:extLst>
              <a:ext uri="{FF2B5EF4-FFF2-40B4-BE49-F238E27FC236}">
                <a16:creationId xmlns:a16="http://schemas.microsoft.com/office/drawing/2014/main" id="{6AC120E7-25BB-481C-B6D3-D4DD76E12BC8}"/>
              </a:ext>
            </a:extLst>
          </p:cNvPr>
          <p:cNvSpPr/>
          <p:nvPr/>
        </p:nvSpPr>
        <p:spPr>
          <a:xfrm>
            <a:off x="9560405" y="1135795"/>
            <a:ext cx="1692000" cy="386521"/>
          </a:xfrm>
          <a:prstGeom prst="roundRect">
            <a:avLst/>
          </a:prstGeom>
          <a:solidFill>
            <a:srgbClr val="3399FF"/>
          </a:solidFill>
          <a:ln w="19050" cap="flat" cmpd="sng" algn="ctr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b="1" kern="0" dirty="0">
                <a:solidFill>
                  <a:schemeClr val="bg1"/>
                </a:solidFill>
                <a:cs typeface="Arial" panose="020B0604020202020204" pitchFamily="34" charset="0"/>
              </a:rPr>
              <a:t>平台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管理门户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55" name="Rounded Rectangle 63">
            <a:extLst>
              <a:ext uri="{FF2B5EF4-FFF2-40B4-BE49-F238E27FC236}">
                <a16:creationId xmlns:a16="http://schemas.microsoft.com/office/drawing/2014/main" id="{794ECD41-0312-48A6-A9C2-993DF6AFB596}"/>
              </a:ext>
            </a:extLst>
          </p:cNvPr>
          <p:cNvSpPr/>
          <p:nvPr/>
        </p:nvSpPr>
        <p:spPr>
          <a:xfrm>
            <a:off x="4192985" y="1754953"/>
            <a:ext cx="322967" cy="10146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</p:spPr>
        <p:txBody>
          <a:bodyPr rtlCol="0" anchor="ctr"/>
          <a:lstStyle/>
          <a:p>
            <a:pPr marL="0" lvl="4" algn="ctr"/>
            <a:r>
              <a:rPr lang="zh-CN" altLang="en-US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慢病随访</a:t>
            </a:r>
            <a:endParaRPr lang="zh-CN" altLang="zh-CN" sz="12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" name="Rounded Rectangle 63">
            <a:extLst>
              <a:ext uri="{FF2B5EF4-FFF2-40B4-BE49-F238E27FC236}">
                <a16:creationId xmlns:a16="http://schemas.microsoft.com/office/drawing/2014/main" id="{DACE22D6-A5E4-44E9-8D8F-1E590BB8CE31}"/>
              </a:ext>
            </a:extLst>
          </p:cNvPr>
          <p:cNvSpPr/>
          <p:nvPr/>
        </p:nvSpPr>
        <p:spPr>
          <a:xfrm>
            <a:off x="4632770" y="1759300"/>
            <a:ext cx="322967" cy="10146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</p:spPr>
        <p:txBody>
          <a:bodyPr rtlCol="0" anchor="ctr"/>
          <a:lstStyle/>
          <a:p>
            <a:pPr marL="0" lvl="4" algn="ctr"/>
            <a:r>
              <a:rPr lang="zh-CN" altLang="en-US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预约服务</a:t>
            </a:r>
            <a:endParaRPr lang="zh-CN" altLang="zh-CN" sz="12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7" name="Rounded Rectangle 63">
            <a:extLst>
              <a:ext uri="{FF2B5EF4-FFF2-40B4-BE49-F238E27FC236}">
                <a16:creationId xmlns:a16="http://schemas.microsoft.com/office/drawing/2014/main" id="{2C74D802-79C7-4826-BDED-32109C9B222C}"/>
              </a:ext>
            </a:extLst>
          </p:cNvPr>
          <p:cNvSpPr/>
          <p:nvPr/>
        </p:nvSpPr>
        <p:spPr>
          <a:xfrm>
            <a:off x="5072553" y="1754942"/>
            <a:ext cx="322967" cy="10146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</p:spPr>
        <p:txBody>
          <a:bodyPr rtlCol="0" anchor="ctr"/>
          <a:lstStyle/>
          <a:p>
            <a:pPr marL="0" lvl="4" algn="ctr"/>
            <a:r>
              <a:rPr lang="zh-CN" altLang="en-US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签约管理</a:t>
            </a:r>
            <a:endParaRPr lang="zh-CN" altLang="zh-CN" sz="12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8" name="Rounded Rectangle 63">
            <a:extLst>
              <a:ext uri="{FF2B5EF4-FFF2-40B4-BE49-F238E27FC236}">
                <a16:creationId xmlns:a16="http://schemas.microsoft.com/office/drawing/2014/main" id="{2B2C58B5-C2B6-4D68-885F-03508F26A052}"/>
              </a:ext>
            </a:extLst>
          </p:cNvPr>
          <p:cNvSpPr/>
          <p:nvPr/>
        </p:nvSpPr>
        <p:spPr>
          <a:xfrm>
            <a:off x="5486216" y="1750585"/>
            <a:ext cx="322967" cy="10146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</p:spPr>
        <p:txBody>
          <a:bodyPr rtlCol="0" anchor="ctr"/>
          <a:lstStyle/>
          <a:p>
            <a:pPr marL="0" lvl="4" algn="ctr"/>
            <a:r>
              <a:rPr lang="zh-CN" altLang="en-US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在线支付</a:t>
            </a:r>
            <a:endParaRPr lang="zh-CN" altLang="zh-CN" sz="12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0" name="Rounded Rectangle 45">
            <a:extLst>
              <a:ext uri="{FF2B5EF4-FFF2-40B4-BE49-F238E27FC236}">
                <a16:creationId xmlns:a16="http://schemas.microsoft.com/office/drawing/2014/main" id="{63C3A504-97CF-4E21-A04C-A3E00258951F}"/>
              </a:ext>
            </a:extLst>
          </p:cNvPr>
          <p:cNvSpPr/>
          <p:nvPr/>
        </p:nvSpPr>
        <p:spPr>
          <a:xfrm>
            <a:off x="6006754" y="1686198"/>
            <a:ext cx="3538628" cy="119554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dash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61" name="Rounded Rectangle 4">
            <a:extLst>
              <a:ext uri="{FF2B5EF4-FFF2-40B4-BE49-F238E27FC236}">
                <a16:creationId xmlns:a16="http://schemas.microsoft.com/office/drawing/2014/main" id="{C6603148-E5E8-4223-9C62-274016823AAA}"/>
              </a:ext>
            </a:extLst>
          </p:cNvPr>
          <p:cNvSpPr/>
          <p:nvPr/>
        </p:nvSpPr>
        <p:spPr>
          <a:xfrm>
            <a:off x="6135729" y="1755193"/>
            <a:ext cx="322967" cy="10146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</p:spPr>
        <p:txBody>
          <a:bodyPr rtlCol="0" anchor="ctr"/>
          <a:lstStyle/>
          <a:p>
            <a:pPr marL="0" lvl="4" algn="ctr"/>
            <a:r>
              <a:rPr lang="zh-CN" altLang="en-US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医院信息</a:t>
            </a:r>
            <a:endParaRPr lang="zh-CN" altLang="zh-CN" sz="12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6" name="Rounded Rectangle 61">
            <a:extLst>
              <a:ext uri="{FF2B5EF4-FFF2-40B4-BE49-F238E27FC236}">
                <a16:creationId xmlns:a16="http://schemas.microsoft.com/office/drawing/2014/main" id="{D318D791-2C85-4C8F-B97E-9D69B280D287}"/>
              </a:ext>
            </a:extLst>
          </p:cNvPr>
          <p:cNvSpPr/>
          <p:nvPr/>
        </p:nvSpPr>
        <p:spPr>
          <a:xfrm>
            <a:off x="6533451" y="1755193"/>
            <a:ext cx="322967" cy="10146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</p:spPr>
        <p:txBody>
          <a:bodyPr rtlCol="0" anchor="ctr"/>
          <a:lstStyle/>
          <a:p>
            <a:pPr marL="0" lvl="4" algn="ctr"/>
            <a:r>
              <a:rPr lang="zh-CN" altLang="en-US" sz="1200" dirty="0">
                <a:cs typeface="Times New Roman" panose="02020603050405020304" pitchFamily="18" charset="0"/>
              </a:rPr>
              <a:t>科室管理</a:t>
            </a:r>
            <a:endParaRPr lang="zh-CN" altLang="zh-CN" sz="1200" dirty="0">
              <a:cs typeface="Times New Roman" panose="02020603050405020304" pitchFamily="18" charset="0"/>
            </a:endParaRPr>
          </a:p>
        </p:txBody>
      </p:sp>
      <p:sp>
        <p:nvSpPr>
          <p:cNvPr id="70" name="Rounded Rectangle 62">
            <a:extLst>
              <a:ext uri="{FF2B5EF4-FFF2-40B4-BE49-F238E27FC236}">
                <a16:creationId xmlns:a16="http://schemas.microsoft.com/office/drawing/2014/main" id="{0E7C383D-137A-4107-B629-EE8705165FC6}"/>
              </a:ext>
            </a:extLst>
          </p:cNvPr>
          <p:cNvSpPr/>
          <p:nvPr/>
        </p:nvSpPr>
        <p:spPr>
          <a:xfrm>
            <a:off x="6942324" y="1755193"/>
            <a:ext cx="322967" cy="10146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</p:spPr>
        <p:txBody>
          <a:bodyPr rtlCol="0" anchor="ctr"/>
          <a:lstStyle/>
          <a:p>
            <a:pPr marL="0" lvl="4" algn="ctr"/>
            <a:r>
              <a:rPr lang="zh-CN" altLang="en-US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医生管理</a:t>
            </a:r>
            <a:endParaRPr lang="zh-CN" altLang="zh-CN" sz="12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1" name="Rounded Rectangle 63">
            <a:extLst>
              <a:ext uri="{FF2B5EF4-FFF2-40B4-BE49-F238E27FC236}">
                <a16:creationId xmlns:a16="http://schemas.microsoft.com/office/drawing/2014/main" id="{F24A3FBB-B038-41C1-AB32-2AA36AFE6302}"/>
              </a:ext>
            </a:extLst>
          </p:cNvPr>
          <p:cNvSpPr/>
          <p:nvPr/>
        </p:nvSpPr>
        <p:spPr>
          <a:xfrm>
            <a:off x="7366062" y="1755193"/>
            <a:ext cx="322967" cy="10146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</p:spPr>
        <p:txBody>
          <a:bodyPr rtlCol="0" anchor="ctr"/>
          <a:lstStyle/>
          <a:p>
            <a:pPr marL="0" lvl="4" algn="ctr"/>
            <a:r>
              <a:rPr lang="zh-CN" altLang="en-US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在线咨询</a:t>
            </a:r>
            <a:endParaRPr lang="zh-CN" altLang="zh-CN" sz="12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2" name="Rounded Rectangle 63">
            <a:extLst>
              <a:ext uri="{FF2B5EF4-FFF2-40B4-BE49-F238E27FC236}">
                <a16:creationId xmlns:a16="http://schemas.microsoft.com/office/drawing/2014/main" id="{D868A317-752E-4ECE-940B-D28A46513540}"/>
              </a:ext>
            </a:extLst>
          </p:cNvPr>
          <p:cNvSpPr/>
          <p:nvPr/>
        </p:nvSpPr>
        <p:spPr>
          <a:xfrm>
            <a:off x="7780932" y="1763658"/>
            <a:ext cx="322967" cy="10146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</p:spPr>
        <p:txBody>
          <a:bodyPr rtlCol="0" anchor="ctr"/>
          <a:lstStyle/>
          <a:p>
            <a:pPr marL="0" lvl="4" algn="ctr"/>
            <a:r>
              <a:rPr lang="zh-CN" altLang="en-US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患者关怀</a:t>
            </a:r>
            <a:endParaRPr lang="zh-CN" altLang="zh-CN" sz="12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3" name="Rounded Rectangle 63">
            <a:extLst>
              <a:ext uri="{FF2B5EF4-FFF2-40B4-BE49-F238E27FC236}">
                <a16:creationId xmlns:a16="http://schemas.microsoft.com/office/drawing/2014/main" id="{30C00AA8-CA75-4EB5-94A9-631710126C4B}"/>
              </a:ext>
            </a:extLst>
          </p:cNvPr>
          <p:cNvSpPr/>
          <p:nvPr/>
        </p:nvSpPr>
        <p:spPr>
          <a:xfrm>
            <a:off x="8220717" y="1759304"/>
            <a:ext cx="322967" cy="10146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</p:spPr>
        <p:txBody>
          <a:bodyPr rtlCol="0" anchor="ctr"/>
          <a:lstStyle/>
          <a:p>
            <a:pPr marL="0" lvl="4" algn="ctr"/>
            <a:r>
              <a:rPr lang="zh-CN" altLang="en-US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慢病随访</a:t>
            </a:r>
            <a:endParaRPr lang="zh-CN" altLang="zh-CN" sz="12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4" name="Rounded Rectangle 63">
            <a:extLst>
              <a:ext uri="{FF2B5EF4-FFF2-40B4-BE49-F238E27FC236}">
                <a16:creationId xmlns:a16="http://schemas.microsoft.com/office/drawing/2014/main" id="{181C41BE-C888-455B-8494-425BD7AE5A97}"/>
              </a:ext>
            </a:extLst>
          </p:cNvPr>
          <p:cNvSpPr/>
          <p:nvPr/>
        </p:nvSpPr>
        <p:spPr>
          <a:xfrm>
            <a:off x="8660502" y="1763651"/>
            <a:ext cx="322967" cy="10146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</p:spPr>
        <p:txBody>
          <a:bodyPr rtlCol="0" anchor="ctr"/>
          <a:lstStyle/>
          <a:p>
            <a:pPr marL="0" lvl="4" algn="ctr"/>
            <a:r>
              <a:rPr lang="zh-CN" altLang="en-US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预约服务</a:t>
            </a:r>
            <a:endParaRPr lang="zh-CN" altLang="zh-CN" sz="12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5" name="Rounded Rectangle 63">
            <a:extLst>
              <a:ext uri="{FF2B5EF4-FFF2-40B4-BE49-F238E27FC236}">
                <a16:creationId xmlns:a16="http://schemas.microsoft.com/office/drawing/2014/main" id="{0E058318-3335-4BDB-9113-FCF44D998599}"/>
              </a:ext>
            </a:extLst>
          </p:cNvPr>
          <p:cNvSpPr/>
          <p:nvPr/>
        </p:nvSpPr>
        <p:spPr>
          <a:xfrm>
            <a:off x="9100285" y="1759293"/>
            <a:ext cx="322967" cy="10146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</p:spPr>
        <p:txBody>
          <a:bodyPr rtlCol="0" anchor="ctr"/>
          <a:lstStyle/>
          <a:p>
            <a:pPr marL="0" lvl="4" algn="ctr"/>
            <a:r>
              <a:rPr lang="zh-CN" altLang="en-US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签约管理</a:t>
            </a:r>
            <a:endParaRPr lang="zh-CN" altLang="zh-CN" sz="12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341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580D893-285F-4E7C-992D-F20B3D604BB6}"/>
              </a:ext>
            </a:extLst>
          </p:cNvPr>
          <p:cNvSpPr/>
          <p:nvPr/>
        </p:nvSpPr>
        <p:spPr>
          <a:xfrm>
            <a:off x="551910" y="761583"/>
            <a:ext cx="7190162" cy="4346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59" name="标题 1">
            <a:extLst>
              <a:ext uri="{FF2B5EF4-FFF2-40B4-BE49-F238E27FC236}">
                <a16:creationId xmlns:a16="http://schemas.microsoft.com/office/drawing/2014/main" id="{1CA5BFF2-F1B0-4EF7-AEC7-8D9B67A1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27" y="208187"/>
            <a:ext cx="10159501" cy="41464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自诊服务功能架构图</a:t>
            </a:r>
          </a:p>
        </p:txBody>
      </p:sp>
      <p:sp>
        <p:nvSpPr>
          <p:cNvPr id="115" name="矩形 44">
            <a:extLst>
              <a:ext uri="{FF2B5EF4-FFF2-40B4-BE49-F238E27FC236}">
                <a16:creationId xmlns:a16="http://schemas.microsoft.com/office/drawing/2014/main" id="{B0C1A25A-74B3-451E-AF81-5E11751204A6}"/>
              </a:ext>
            </a:extLst>
          </p:cNvPr>
          <p:cNvSpPr/>
          <p:nvPr/>
        </p:nvSpPr>
        <p:spPr>
          <a:xfrm>
            <a:off x="8396679" y="855330"/>
            <a:ext cx="428625" cy="557096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/>
              <a:t>统一接口</a:t>
            </a:r>
          </a:p>
        </p:txBody>
      </p:sp>
      <p:sp>
        <p:nvSpPr>
          <p:cNvPr id="117" name="Frame 116">
            <a:extLst>
              <a:ext uri="{FF2B5EF4-FFF2-40B4-BE49-F238E27FC236}">
                <a16:creationId xmlns:a16="http://schemas.microsoft.com/office/drawing/2014/main" id="{0E648593-362B-4B3D-A3EE-8545D2240A75}"/>
              </a:ext>
            </a:extLst>
          </p:cNvPr>
          <p:cNvSpPr/>
          <p:nvPr/>
        </p:nvSpPr>
        <p:spPr>
          <a:xfrm>
            <a:off x="9384088" y="855330"/>
            <a:ext cx="2468278" cy="5570964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 w="76200">
                <a:solidFill>
                  <a:schemeClr val="tx1"/>
                </a:solidFill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92" name="矩形 50">
            <a:extLst>
              <a:ext uri="{FF2B5EF4-FFF2-40B4-BE49-F238E27FC236}">
                <a16:creationId xmlns:a16="http://schemas.microsoft.com/office/drawing/2014/main" id="{4923A7F5-44AF-45BF-9345-B7DDC364C5C2}"/>
              </a:ext>
            </a:extLst>
          </p:cNvPr>
          <p:cNvSpPr/>
          <p:nvPr/>
        </p:nvSpPr>
        <p:spPr>
          <a:xfrm>
            <a:off x="1479946" y="5278626"/>
            <a:ext cx="6241802" cy="531082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kern="0" dirty="0">
                <a:solidFill>
                  <a:schemeClr val="bg1"/>
                </a:solidFill>
                <a:cs typeface="Arial" panose="020B0604020202020204" pitchFamily="34" charset="0"/>
              </a:rPr>
              <a:t>AI</a:t>
            </a:r>
            <a:r>
              <a:rPr lang="zh-CN" altLang="en-US" sz="1400" kern="0" dirty="0">
                <a:solidFill>
                  <a:schemeClr val="bg1"/>
                </a:solidFill>
                <a:cs typeface="Arial" panose="020B0604020202020204" pitchFamily="34" charset="0"/>
              </a:rPr>
              <a:t>引擎</a:t>
            </a:r>
          </a:p>
        </p:txBody>
      </p:sp>
      <p:sp>
        <p:nvSpPr>
          <p:cNvPr id="95" name="矩形 50">
            <a:extLst>
              <a:ext uri="{FF2B5EF4-FFF2-40B4-BE49-F238E27FC236}">
                <a16:creationId xmlns:a16="http://schemas.microsoft.com/office/drawing/2014/main" id="{34D4A9B5-44A8-4A25-A9FB-D43160ADD801}"/>
              </a:ext>
            </a:extLst>
          </p:cNvPr>
          <p:cNvSpPr/>
          <p:nvPr/>
        </p:nvSpPr>
        <p:spPr>
          <a:xfrm>
            <a:off x="1479946" y="5895212"/>
            <a:ext cx="6241802" cy="531082"/>
          </a:xfrm>
          <a:prstGeom prst="rect">
            <a:avLst/>
          </a:prstGeom>
          <a:solidFill>
            <a:schemeClr val="tx2"/>
          </a:solidFill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kern="0" dirty="0">
                <a:solidFill>
                  <a:schemeClr val="bg1"/>
                </a:solidFill>
                <a:cs typeface="Arial" panose="020B0604020202020204" pitchFamily="34" charset="0"/>
              </a:rPr>
              <a:t>云计算基础设施</a:t>
            </a:r>
          </a:p>
        </p:txBody>
      </p:sp>
      <p:sp>
        <p:nvSpPr>
          <p:cNvPr id="98" name="矩形 20">
            <a:extLst>
              <a:ext uri="{FF2B5EF4-FFF2-40B4-BE49-F238E27FC236}">
                <a16:creationId xmlns:a16="http://schemas.microsoft.com/office/drawing/2014/main" id="{5F6E70E2-4641-4CF1-AA2B-719FB6336279}"/>
              </a:ext>
            </a:extLst>
          </p:cNvPr>
          <p:cNvSpPr/>
          <p:nvPr/>
        </p:nvSpPr>
        <p:spPr bwMode="auto">
          <a:xfrm>
            <a:off x="1073655" y="1148252"/>
            <a:ext cx="1330476" cy="1354943"/>
          </a:xfrm>
          <a:prstGeom prst="rect">
            <a:avLst/>
          </a:prstGeom>
          <a:solidFill>
            <a:srgbClr val="B4E6B0"/>
          </a:solidFill>
          <a:ln w="31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1200" dirty="0">
                <a:solidFill>
                  <a:schemeClr val="accent2"/>
                </a:solidFill>
              </a:rPr>
              <a:t>对话流程服务</a:t>
            </a:r>
            <a:endParaRPr lang="en-US" altLang="zh-CN" sz="1200" dirty="0">
              <a:solidFill>
                <a:schemeClr val="accent2"/>
              </a:solidFill>
            </a:endParaRPr>
          </a:p>
          <a:p>
            <a:pPr algn="ctr"/>
            <a:endParaRPr lang="zh-CN" altLang="en-US" sz="1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">
            <a:extLst>
              <a:ext uri="{FF2B5EF4-FFF2-40B4-BE49-F238E27FC236}">
                <a16:creationId xmlns:a16="http://schemas.microsoft.com/office/drawing/2014/main" id="{302B0B38-2ADB-4160-B951-E3E25DA7341C}"/>
              </a:ext>
            </a:extLst>
          </p:cNvPr>
          <p:cNvSpPr/>
          <p:nvPr/>
        </p:nvSpPr>
        <p:spPr bwMode="auto">
          <a:xfrm>
            <a:off x="1073655" y="3466965"/>
            <a:ext cx="1330476" cy="1354953"/>
          </a:xfrm>
          <a:prstGeom prst="rect">
            <a:avLst/>
          </a:prstGeom>
          <a:solidFill>
            <a:srgbClr val="B4E6B0"/>
          </a:solidFill>
          <a:ln w="3175">
            <a:solidFill>
              <a:srgbClr val="39B6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1200" dirty="0">
                <a:solidFill>
                  <a:schemeClr val="accent2"/>
                </a:solidFill>
              </a:rPr>
              <a:t>辅助诊断</a:t>
            </a:r>
            <a:r>
              <a:rPr lang="zh-CN" altLang="zh-CN" sz="1200" dirty="0">
                <a:solidFill>
                  <a:schemeClr val="accent2"/>
                </a:solidFill>
              </a:rPr>
              <a:t>服务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pitchFamily="34" charset="-122"/>
            </a:endParaRPr>
          </a:p>
          <a:p>
            <a:pPr algn="ctr"/>
            <a:endParaRPr lang="zh-CN" altLang="en-US" sz="1200" b="1" dirty="0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7" name="矩形 50">
            <a:extLst>
              <a:ext uri="{FF2B5EF4-FFF2-40B4-BE49-F238E27FC236}">
                <a16:creationId xmlns:a16="http://schemas.microsoft.com/office/drawing/2014/main" id="{4923A7F5-44AF-45BF-9345-B7DDC364C5C2}"/>
              </a:ext>
            </a:extLst>
          </p:cNvPr>
          <p:cNvSpPr/>
          <p:nvPr/>
        </p:nvSpPr>
        <p:spPr>
          <a:xfrm>
            <a:off x="531584" y="5278626"/>
            <a:ext cx="864000" cy="531082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kern="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AI</a:t>
            </a:r>
            <a:r>
              <a:rPr lang="zh-CN" altLang="en-US" sz="1400" b="1" kern="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引擎</a:t>
            </a:r>
          </a:p>
        </p:txBody>
      </p:sp>
      <p:sp>
        <p:nvSpPr>
          <p:cNvPr id="110" name="矩形 50">
            <a:extLst>
              <a:ext uri="{FF2B5EF4-FFF2-40B4-BE49-F238E27FC236}">
                <a16:creationId xmlns:a16="http://schemas.microsoft.com/office/drawing/2014/main" id="{34D4A9B5-44A8-4A25-A9FB-D43160ADD801}"/>
              </a:ext>
            </a:extLst>
          </p:cNvPr>
          <p:cNvSpPr/>
          <p:nvPr/>
        </p:nvSpPr>
        <p:spPr>
          <a:xfrm>
            <a:off x="531584" y="5895212"/>
            <a:ext cx="864000" cy="531082"/>
          </a:xfrm>
          <a:prstGeom prst="rect">
            <a:avLst/>
          </a:prstGeom>
          <a:solidFill>
            <a:schemeClr val="tx2"/>
          </a:solidFill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 kern="0" dirty="0">
                <a:solidFill>
                  <a:schemeClr val="bg1"/>
                </a:solidFill>
                <a:cs typeface="Arial" panose="020B0604020202020204" pitchFamily="34" charset="0"/>
              </a:rPr>
              <a:t>云平台</a:t>
            </a:r>
          </a:p>
        </p:txBody>
      </p:sp>
      <p:sp>
        <p:nvSpPr>
          <p:cNvPr id="78" name="矩形 12">
            <a:extLst>
              <a:ext uri="{FF2B5EF4-FFF2-40B4-BE49-F238E27FC236}">
                <a16:creationId xmlns:a16="http://schemas.microsoft.com/office/drawing/2014/main" id="{2282432B-C879-4A62-B04E-4D09607C03C3}"/>
              </a:ext>
            </a:extLst>
          </p:cNvPr>
          <p:cNvSpPr/>
          <p:nvPr/>
        </p:nvSpPr>
        <p:spPr bwMode="auto">
          <a:xfrm>
            <a:off x="6164209" y="1117866"/>
            <a:ext cx="792106" cy="1032477"/>
          </a:xfrm>
          <a:prstGeom prst="rect">
            <a:avLst/>
          </a:prstGeom>
          <a:solidFill>
            <a:srgbClr val="006837"/>
          </a:solidFill>
          <a:ln>
            <a:solidFill>
              <a:schemeClr val="accent3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4" algn="ctr">
              <a:defRPr/>
            </a:pPr>
            <a:r>
              <a:rPr lang="en-US" altLang="zh-CN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Session</a:t>
            </a:r>
          </a:p>
          <a:p>
            <a:pPr marL="0" lvl="4"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注册</a:t>
            </a:r>
            <a:endParaRPr lang="zh-CN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" name="矩形 12">
            <a:extLst>
              <a:ext uri="{FF2B5EF4-FFF2-40B4-BE49-F238E27FC236}">
                <a16:creationId xmlns:a16="http://schemas.microsoft.com/office/drawing/2014/main" id="{D4B72980-E3E7-4B62-AC0E-AC0244B2E48A}"/>
              </a:ext>
            </a:extLst>
          </p:cNvPr>
          <p:cNvSpPr/>
          <p:nvPr/>
        </p:nvSpPr>
        <p:spPr bwMode="auto">
          <a:xfrm>
            <a:off x="4296177" y="1117866"/>
            <a:ext cx="792106" cy="1032477"/>
          </a:xfrm>
          <a:prstGeom prst="rect">
            <a:avLst/>
          </a:prstGeom>
          <a:solidFill>
            <a:srgbClr val="006837"/>
          </a:solidFill>
          <a:ln>
            <a:solidFill>
              <a:schemeClr val="accent3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4" algn="ctr">
              <a:defRPr/>
            </a:pPr>
            <a:r>
              <a:rPr lang="en-US" altLang="zh-CN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NLU</a:t>
            </a:r>
            <a:endParaRPr lang="zh-CN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7" name="矩形 12">
            <a:extLst>
              <a:ext uri="{FF2B5EF4-FFF2-40B4-BE49-F238E27FC236}">
                <a16:creationId xmlns:a16="http://schemas.microsoft.com/office/drawing/2014/main" id="{CD8505E0-C7E5-4413-9E33-813A700ED508}"/>
              </a:ext>
            </a:extLst>
          </p:cNvPr>
          <p:cNvSpPr/>
          <p:nvPr/>
        </p:nvSpPr>
        <p:spPr bwMode="auto">
          <a:xfrm>
            <a:off x="3346598" y="2434489"/>
            <a:ext cx="792106" cy="1032477"/>
          </a:xfrm>
          <a:prstGeom prst="rect">
            <a:avLst/>
          </a:prstGeom>
          <a:solidFill>
            <a:srgbClr val="006837"/>
          </a:solidFill>
          <a:ln>
            <a:solidFill>
              <a:schemeClr val="accent3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4" algn="ctr">
              <a:defRPr/>
            </a:pPr>
            <a:r>
              <a:rPr lang="en-US" altLang="zh-CN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Log</a:t>
            </a: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记录</a:t>
            </a:r>
            <a:endParaRPr lang="zh-CN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91C550-21AD-4EDF-BFB8-E27F07516CF6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6956316" y="1399042"/>
            <a:ext cx="3057740" cy="1489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37D7FD-3AF3-46A0-B60B-AE1C46360324}"/>
              </a:ext>
            </a:extLst>
          </p:cNvPr>
          <p:cNvCxnSpPr>
            <a:cxnSpLocks/>
          </p:cNvCxnSpPr>
          <p:nvPr/>
        </p:nvCxnSpPr>
        <p:spPr>
          <a:xfrm flipH="1">
            <a:off x="5088283" y="1413933"/>
            <a:ext cx="107592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31CBE2-F9CC-48DD-A390-2A50895AFC19}"/>
              </a:ext>
            </a:extLst>
          </p:cNvPr>
          <p:cNvCxnSpPr>
            <a:cxnSpLocks/>
          </p:cNvCxnSpPr>
          <p:nvPr/>
        </p:nvCxnSpPr>
        <p:spPr>
          <a:xfrm flipH="1">
            <a:off x="2404131" y="1413933"/>
            <a:ext cx="1880002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CECC288-B289-470F-8C2A-17C100FCB3D7}"/>
              </a:ext>
            </a:extLst>
          </p:cNvPr>
          <p:cNvCxnSpPr>
            <a:cxnSpLocks/>
            <a:stCxn id="98" idx="3"/>
            <a:endCxn id="17" idx="0"/>
          </p:cNvCxnSpPr>
          <p:nvPr/>
        </p:nvCxnSpPr>
        <p:spPr>
          <a:xfrm>
            <a:off x="2404131" y="1825724"/>
            <a:ext cx="1338520" cy="608765"/>
          </a:xfrm>
          <a:prstGeom prst="bent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4DEE11D-72AC-4A0B-82EE-F84F1805D2C1}"/>
              </a:ext>
            </a:extLst>
          </p:cNvPr>
          <p:cNvCxnSpPr>
            <a:cxnSpLocks/>
          </p:cNvCxnSpPr>
          <p:nvPr/>
        </p:nvCxnSpPr>
        <p:spPr>
          <a:xfrm>
            <a:off x="4138704" y="2715585"/>
            <a:ext cx="5875352" cy="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88136D-0298-47E4-97A8-03606A27746E}"/>
              </a:ext>
            </a:extLst>
          </p:cNvPr>
          <p:cNvCxnSpPr>
            <a:cxnSpLocks/>
          </p:cNvCxnSpPr>
          <p:nvPr/>
        </p:nvCxnSpPr>
        <p:spPr>
          <a:xfrm flipV="1">
            <a:off x="4125643" y="3180471"/>
            <a:ext cx="5888413" cy="2639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E449709-B55A-4604-A929-19D9080EDBF2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2417192" y="3466966"/>
            <a:ext cx="1325459" cy="988611"/>
          </a:xfrm>
          <a:prstGeom prst="bent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FD0A459-3971-478B-B169-7CBE6521DC6D}"/>
              </a:ext>
            </a:extLst>
          </p:cNvPr>
          <p:cNvSpPr txBox="1"/>
          <p:nvPr/>
        </p:nvSpPr>
        <p:spPr>
          <a:xfrm>
            <a:off x="7103359" y="1245153"/>
            <a:ext cx="291069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患者信息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,  </a:t>
            </a:r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主诉信息</a:t>
            </a:r>
            <a:endParaRPr lang="en-US" altLang="zh-CN" sz="1000" dirty="0">
              <a:solidFill>
                <a:srgbClr val="1D3649"/>
              </a:solidFill>
              <a:latin typeface="+mn-ea"/>
              <a:ea typeface="+mn-ea"/>
            </a:endParaRPr>
          </a:p>
          <a:p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（</a:t>
            </a:r>
            <a:r>
              <a:rPr lang="en-US" altLang="zh-CN" sz="1000" dirty="0" err="1">
                <a:solidFill>
                  <a:srgbClr val="1D3649"/>
                </a:solidFill>
                <a:latin typeface="+mn-ea"/>
                <a:ea typeface="+mn-ea"/>
              </a:rPr>
              <a:t>Session_id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DF7AD0-D570-457C-9FBB-21F995947293}"/>
              </a:ext>
            </a:extLst>
          </p:cNvPr>
          <p:cNvSpPr txBox="1"/>
          <p:nvPr/>
        </p:nvSpPr>
        <p:spPr>
          <a:xfrm>
            <a:off x="2512614" y="1679221"/>
            <a:ext cx="1634377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患者信息、主诉信息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  <a:p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Session_id</a:t>
            </a:r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, </a:t>
            </a:r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NextQuestion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  <a:p>
            <a:endParaRPr lang="en-US" altLang="zh-CN" sz="1000" dirty="0">
              <a:solidFill>
                <a:srgbClr val="1D3649"/>
              </a:solidFill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E98B29-7E90-4E64-A9AA-B8F5DB1C0899}"/>
              </a:ext>
            </a:extLst>
          </p:cNvPr>
          <p:cNvSpPr txBox="1"/>
          <p:nvPr/>
        </p:nvSpPr>
        <p:spPr>
          <a:xfrm>
            <a:off x="4353504" y="2396571"/>
            <a:ext cx="1634377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患者信息、主诉信息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  <a:p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Session_id</a:t>
            </a:r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, </a:t>
            </a:r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NextQuestion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  <a:p>
            <a:endParaRPr lang="zh-CN" altLang="en-US" sz="1000" dirty="0">
              <a:solidFill>
                <a:srgbClr val="1D3649"/>
              </a:solidFill>
              <a:latin typeface="+mn-ea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D7CC557-0D4D-441F-A51A-C14E2D325272}"/>
              </a:ext>
            </a:extLst>
          </p:cNvPr>
          <p:cNvSpPr txBox="1"/>
          <p:nvPr/>
        </p:nvSpPr>
        <p:spPr>
          <a:xfrm>
            <a:off x="6867801" y="2908907"/>
            <a:ext cx="16343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患者信息、主诉信息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  <a:p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Session_id</a:t>
            </a:r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, </a:t>
            </a:r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疑似疾病</a:t>
            </a:r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List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E86A2A-1E4F-41D6-AF1A-A9EDBC8A9AA2}"/>
              </a:ext>
            </a:extLst>
          </p:cNvPr>
          <p:cNvSpPr txBox="1"/>
          <p:nvPr/>
        </p:nvSpPr>
        <p:spPr>
          <a:xfrm>
            <a:off x="5100327" y="936153"/>
            <a:ext cx="194861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患者信息、主诉信息</a:t>
            </a:r>
            <a:endParaRPr lang="en-US" altLang="zh-CN" sz="1000" dirty="0">
              <a:solidFill>
                <a:srgbClr val="1D3649"/>
              </a:solidFill>
              <a:latin typeface="+mn-ea"/>
              <a:ea typeface="+mn-ea"/>
            </a:endParaRPr>
          </a:p>
          <a:p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Session_id</a:t>
            </a:r>
            <a:endParaRPr lang="zh-CN" altLang="en-US" sz="1000" dirty="0">
              <a:solidFill>
                <a:srgbClr val="1D3649"/>
              </a:solidFill>
              <a:latin typeface="+mn-ea"/>
              <a:ea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296FD9-FCC8-4006-AE89-995846911048}"/>
              </a:ext>
            </a:extLst>
          </p:cNvPr>
          <p:cNvSpPr txBox="1"/>
          <p:nvPr/>
        </p:nvSpPr>
        <p:spPr>
          <a:xfrm>
            <a:off x="2633837" y="1094914"/>
            <a:ext cx="194861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患者信息、主诉信息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  <a:p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Session_id</a:t>
            </a:r>
            <a:endParaRPr lang="zh-CN" altLang="en-US" sz="1000" dirty="0">
              <a:solidFill>
                <a:srgbClr val="1D3649"/>
              </a:solidFill>
              <a:latin typeface="+mn-ea"/>
              <a:ea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7D183D-EE30-4CA9-84DD-B0B75C2F619A}"/>
              </a:ext>
            </a:extLst>
          </p:cNvPr>
          <p:cNvSpPr txBox="1"/>
          <p:nvPr/>
        </p:nvSpPr>
        <p:spPr>
          <a:xfrm>
            <a:off x="3259127" y="3807383"/>
            <a:ext cx="176765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患者信息、主诉信息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  <a:p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Session_id</a:t>
            </a:r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, </a:t>
            </a:r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疑似疾病</a:t>
            </a:r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List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4C1311-80B6-4EB7-B125-687DEB396B2B}"/>
              </a:ext>
            </a:extLst>
          </p:cNvPr>
          <p:cNvCxnSpPr>
            <a:cxnSpLocks/>
          </p:cNvCxnSpPr>
          <p:nvPr/>
        </p:nvCxnSpPr>
        <p:spPr>
          <a:xfrm>
            <a:off x="1387403" y="2503195"/>
            <a:ext cx="0" cy="96377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31A8FFD-58A1-4524-8B29-BB3F763F3B6F}"/>
              </a:ext>
            </a:extLst>
          </p:cNvPr>
          <p:cNvSpPr txBox="1"/>
          <p:nvPr/>
        </p:nvSpPr>
        <p:spPr>
          <a:xfrm>
            <a:off x="605824" y="2571749"/>
            <a:ext cx="72086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患者信息、主诉信息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  <a:p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Session_id</a:t>
            </a:r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, </a:t>
            </a:r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NextAction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  <a:p>
            <a:endParaRPr lang="en-US" altLang="zh-CN" sz="1000" dirty="0">
              <a:solidFill>
                <a:srgbClr val="1D3649"/>
              </a:solidFill>
              <a:latin typeface="+mn-ea"/>
            </a:endParaRPr>
          </a:p>
          <a:p>
            <a:endParaRPr lang="en-US" altLang="zh-CN" sz="1000" dirty="0">
              <a:solidFill>
                <a:srgbClr val="1D3649"/>
              </a:solidFill>
              <a:latin typeface="+mn-ea"/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3204447-802F-4CD8-8147-655592CEF449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1932898" y="2950728"/>
            <a:ext cx="1413700" cy="516054"/>
          </a:xfrm>
          <a:prstGeom prst="bentConnector3">
            <a:avLst>
              <a:gd name="adj1" fmla="val 1335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5C3DBD9-2EE1-4E01-BDB4-6275374B4379}"/>
              </a:ext>
            </a:extLst>
          </p:cNvPr>
          <p:cNvSpPr txBox="1"/>
          <p:nvPr/>
        </p:nvSpPr>
        <p:spPr>
          <a:xfrm>
            <a:off x="1741905" y="2606689"/>
            <a:ext cx="1634377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患者信息、主诉信息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  <a:p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Session_id</a:t>
            </a:r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, </a:t>
            </a:r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NextQuestion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  <a:p>
            <a:endParaRPr lang="en-US" altLang="zh-CN" sz="1000" dirty="0">
              <a:solidFill>
                <a:srgbClr val="1D3649"/>
              </a:solidFill>
              <a:latin typeface="+mn-ea"/>
            </a:endParaRPr>
          </a:p>
        </p:txBody>
      </p:sp>
      <p:sp>
        <p:nvSpPr>
          <p:cNvPr id="51" name="矩形 20">
            <a:extLst>
              <a:ext uri="{FF2B5EF4-FFF2-40B4-BE49-F238E27FC236}">
                <a16:creationId xmlns:a16="http://schemas.microsoft.com/office/drawing/2014/main" id="{0F7C7020-863A-4D71-A6CD-F6ED997F246A}"/>
              </a:ext>
            </a:extLst>
          </p:cNvPr>
          <p:cNvSpPr/>
          <p:nvPr/>
        </p:nvSpPr>
        <p:spPr bwMode="auto">
          <a:xfrm>
            <a:off x="10018302" y="1243931"/>
            <a:ext cx="1276710" cy="1681652"/>
          </a:xfrm>
          <a:prstGeom prst="rect">
            <a:avLst/>
          </a:prstGeom>
          <a:solidFill>
            <a:srgbClr val="B4E6B0"/>
          </a:solidFill>
          <a:ln w="31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1200" dirty="0">
                <a:solidFill>
                  <a:schemeClr val="accent2"/>
                </a:solidFill>
              </a:rPr>
              <a:t>对话的控制、记录与显示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20">
            <a:extLst>
              <a:ext uri="{FF2B5EF4-FFF2-40B4-BE49-F238E27FC236}">
                <a16:creationId xmlns:a16="http://schemas.microsoft.com/office/drawing/2014/main" id="{00BC74ED-A4E2-411F-A5DE-2FF392431493}"/>
              </a:ext>
            </a:extLst>
          </p:cNvPr>
          <p:cNvSpPr/>
          <p:nvPr/>
        </p:nvSpPr>
        <p:spPr bwMode="auto">
          <a:xfrm>
            <a:off x="10005433" y="3083216"/>
            <a:ext cx="1276710" cy="1354943"/>
          </a:xfrm>
          <a:prstGeom prst="rect">
            <a:avLst/>
          </a:prstGeom>
          <a:solidFill>
            <a:srgbClr val="B4E6B0"/>
          </a:solidFill>
          <a:ln w="31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altLang="zh-CN" sz="1200" dirty="0">
              <a:solidFill>
                <a:schemeClr val="accent2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报告的记录和显示</a:t>
            </a:r>
          </a:p>
        </p:txBody>
      </p:sp>
      <p:sp>
        <p:nvSpPr>
          <p:cNvPr id="116" name="Rectangle 71">
            <a:extLst>
              <a:ext uri="{FF2B5EF4-FFF2-40B4-BE49-F238E27FC236}">
                <a16:creationId xmlns:a16="http://schemas.microsoft.com/office/drawing/2014/main" id="{330E75C8-4CD5-4E1E-8D19-8E8950D144D8}"/>
              </a:ext>
            </a:extLst>
          </p:cNvPr>
          <p:cNvSpPr/>
          <p:nvPr/>
        </p:nvSpPr>
        <p:spPr>
          <a:xfrm>
            <a:off x="10001187" y="890583"/>
            <a:ext cx="1280956" cy="21237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anchor="ctr"/>
          <a:lstStyle/>
          <a:p>
            <a:pPr algn="ctr">
              <a:defRPr/>
            </a:pPr>
            <a:r>
              <a:rPr lang="zh-CN" altLang="en-US" sz="1400" dirty="0">
                <a:latin typeface="+mn-ea"/>
              </a:rPr>
              <a:t>家医</a:t>
            </a:r>
            <a:r>
              <a:rPr lang="en-US" altLang="zh-CN" sz="1400" dirty="0">
                <a:latin typeface="+mn-ea"/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116243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580D893-285F-4E7C-992D-F20B3D604BB6}"/>
              </a:ext>
            </a:extLst>
          </p:cNvPr>
          <p:cNvSpPr/>
          <p:nvPr/>
        </p:nvSpPr>
        <p:spPr>
          <a:xfrm>
            <a:off x="3406130" y="847594"/>
            <a:ext cx="5055617" cy="48825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59" name="标题 1">
            <a:extLst>
              <a:ext uri="{FF2B5EF4-FFF2-40B4-BE49-F238E27FC236}">
                <a16:creationId xmlns:a16="http://schemas.microsoft.com/office/drawing/2014/main" id="{1CA5BFF2-F1B0-4EF7-AEC7-8D9B67A1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27" y="208187"/>
            <a:ext cx="10159501" cy="41464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慢病随访服务功能架构图</a:t>
            </a:r>
          </a:p>
        </p:txBody>
      </p:sp>
      <p:sp>
        <p:nvSpPr>
          <p:cNvPr id="115" name="矩形 44">
            <a:extLst>
              <a:ext uri="{FF2B5EF4-FFF2-40B4-BE49-F238E27FC236}">
                <a16:creationId xmlns:a16="http://schemas.microsoft.com/office/drawing/2014/main" id="{B0C1A25A-74B3-451E-AF81-5E11751204A6}"/>
              </a:ext>
            </a:extLst>
          </p:cNvPr>
          <p:cNvSpPr/>
          <p:nvPr/>
        </p:nvSpPr>
        <p:spPr>
          <a:xfrm>
            <a:off x="8718888" y="841538"/>
            <a:ext cx="428625" cy="558475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/>
              <a:t>统一接口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C212233-0FF5-4929-B686-56A90C763DCD}"/>
              </a:ext>
            </a:extLst>
          </p:cNvPr>
          <p:cNvGrpSpPr/>
          <p:nvPr/>
        </p:nvGrpSpPr>
        <p:grpSpPr>
          <a:xfrm>
            <a:off x="9384088" y="855330"/>
            <a:ext cx="2468278" cy="4178224"/>
            <a:chOff x="9384088" y="855330"/>
            <a:chExt cx="2468278" cy="5570964"/>
          </a:xfrm>
        </p:grpSpPr>
        <p:sp>
          <p:nvSpPr>
            <p:cNvPr id="117" name="Frame 116">
              <a:extLst>
                <a:ext uri="{FF2B5EF4-FFF2-40B4-BE49-F238E27FC236}">
                  <a16:creationId xmlns:a16="http://schemas.microsoft.com/office/drawing/2014/main" id="{0E648593-362B-4B3D-A3EE-8545D2240A75}"/>
                </a:ext>
              </a:extLst>
            </p:cNvPr>
            <p:cNvSpPr/>
            <p:nvPr/>
          </p:nvSpPr>
          <p:spPr>
            <a:xfrm>
              <a:off x="9384088" y="855330"/>
              <a:ext cx="2468278" cy="5570964"/>
            </a:xfrm>
            <a:prstGeom prst="fram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 w="76200"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6" name="Rectangle 71">
              <a:extLst>
                <a:ext uri="{FF2B5EF4-FFF2-40B4-BE49-F238E27FC236}">
                  <a16:creationId xmlns:a16="http://schemas.microsoft.com/office/drawing/2014/main" id="{330E75C8-4CD5-4E1E-8D19-8E8950D144D8}"/>
                </a:ext>
              </a:extLst>
            </p:cNvPr>
            <p:cNvSpPr/>
            <p:nvPr/>
          </p:nvSpPr>
          <p:spPr>
            <a:xfrm>
              <a:off x="10005433" y="893793"/>
              <a:ext cx="1280956" cy="29598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algn="ctr">
                <a:defRPr/>
              </a:pPr>
              <a:r>
                <a:rPr lang="zh-CN" altLang="en-US" sz="1400" dirty="0">
                  <a:latin typeface="+mn-ea"/>
                </a:rPr>
                <a:t>家医</a:t>
              </a:r>
              <a:r>
                <a:rPr lang="en-US" altLang="zh-CN" sz="1400" dirty="0">
                  <a:latin typeface="+mn-ea"/>
                </a:rPr>
                <a:t>APP</a:t>
              </a:r>
            </a:p>
          </p:txBody>
        </p:sp>
      </p:grpSp>
      <p:sp>
        <p:nvSpPr>
          <p:cNvPr id="92" name="矩形 50">
            <a:extLst>
              <a:ext uri="{FF2B5EF4-FFF2-40B4-BE49-F238E27FC236}">
                <a16:creationId xmlns:a16="http://schemas.microsoft.com/office/drawing/2014/main" id="{4923A7F5-44AF-45BF-9345-B7DDC364C5C2}"/>
              </a:ext>
            </a:extLst>
          </p:cNvPr>
          <p:cNvSpPr/>
          <p:nvPr/>
        </p:nvSpPr>
        <p:spPr>
          <a:xfrm>
            <a:off x="3429568" y="5808625"/>
            <a:ext cx="5058536" cy="262348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kern="0" dirty="0">
                <a:solidFill>
                  <a:schemeClr val="bg1"/>
                </a:solidFill>
                <a:cs typeface="Arial" panose="020B0604020202020204" pitchFamily="34" charset="0"/>
              </a:rPr>
              <a:t>AI</a:t>
            </a:r>
            <a:r>
              <a:rPr lang="zh-CN" altLang="en-US" sz="1400" kern="0" dirty="0">
                <a:solidFill>
                  <a:schemeClr val="bg1"/>
                </a:solidFill>
                <a:cs typeface="Arial" panose="020B0604020202020204" pitchFamily="34" charset="0"/>
              </a:rPr>
              <a:t>引擎</a:t>
            </a:r>
          </a:p>
        </p:txBody>
      </p:sp>
      <p:sp>
        <p:nvSpPr>
          <p:cNvPr id="95" name="矩形 50">
            <a:extLst>
              <a:ext uri="{FF2B5EF4-FFF2-40B4-BE49-F238E27FC236}">
                <a16:creationId xmlns:a16="http://schemas.microsoft.com/office/drawing/2014/main" id="{34D4A9B5-44A8-4A25-A9FB-D43160ADD801}"/>
              </a:ext>
            </a:extLst>
          </p:cNvPr>
          <p:cNvSpPr/>
          <p:nvPr/>
        </p:nvSpPr>
        <p:spPr>
          <a:xfrm>
            <a:off x="3429566" y="6155482"/>
            <a:ext cx="5058537" cy="270812"/>
          </a:xfrm>
          <a:prstGeom prst="rect">
            <a:avLst/>
          </a:prstGeom>
          <a:solidFill>
            <a:schemeClr val="tx2"/>
          </a:solidFill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kern="0" dirty="0">
                <a:solidFill>
                  <a:schemeClr val="bg1"/>
                </a:solidFill>
                <a:cs typeface="Arial" panose="020B0604020202020204" pitchFamily="34" charset="0"/>
              </a:rPr>
              <a:t>云计算基础设施</a:t>
            </a:r>
          </a:p>
        </p:txBody>
      </p:sp>
      <p:sp>
        <p:nvSpPr>
          <p:cNvPr id="51" name="矩形 20">
            <a:extLst>
              <a:ext uri="{FF2B5EF4-FFF2-40B4-BE49-F238E27FC236}">
                <a16:creationId xmlns:a16="http://schemas.microsoft.com/office/drawing/2014/main" id="{0F7C7020-863A-4D71-A6CD-F6ED997F246A}"/>
              </a:ext>
            </a:extLst>
          </p:cNvPr>
          <p:cNvSpPr/>
          <p:nvPr/>
        </p:nvSpPr>
        <p:spPr bwMode="auto">
          <a:xfrm>
            <a:off x="10018302" y="1279496"/>
            <a:ext cx="1276710" cy="423028"/>
          </a:xfrm>
          <a:prstGeom prst="rect">
            <a:avLst/>
          </a:prstGeom>
          <a:solidFill>
            <a:srgbClr val="B4E6B0"/>
          </a:solidFill>
          <a:ln w="31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1200" dirty="0">
                <a:solidFill>
                  <a:schemeClr val="accent2"/>
                </a:solidFill>
              </a:rPr>
              <a:t>报告浏览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20">
            <a:extLst>
              <a:ext uri="{FF2B5EF4-FFF2-40B4-BE49-F238E27FC236}">
                <a16:creationId xmlns:a16="http://schemas.microsoft.com/office/drawing/2014/main" id="{00BC74ED-A4E2-411F-A5DE-2FF392431493}"/>
              </a:ext>
            </a:extLst>
          </p:cNvPr>
          <p:cNvSpPr/>
          <p:nvPr/>
        </p:nvSpPr>
        <p:spPr bwMode="auto">
          <a:xfrm>
            <a:off x="10005433" y="4279102"/>
            <a:ext cx="1276710" cy="371274"/>
          </a:xfrm>
          <a:prstGeom prst="rect">
            <a:avLst/>
          </a:prstGeom>
          <a:solidFill>
            <a:srgbClr val="B4E6B0"/>
          </a:solidFill>
          <a:ln w="31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慢病维护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F9D5A3-7746-4648-8168-6E0648F8F51E}"/>
              </a:ext>
            </a:extLst>
          </p:cNvPr>
          <p:cNvGrpSpPr/>
          <p:nvPr/>
        </p:nvGrpSpPr>
        <p:grpSpPr>
          <a:xfrm>
            <a:off x="680712" y="841538"/>
            <a:ext cx="2468278" cy="5570964"/>
            <a:chOff x="680712" y="841538"/>
            <a:chExt cx="2468278" cy="5570964"/>
          </a:xfrm>
        </p:grpSpPr>
        <p:sp>
          <p:nvSpPr>
            <p:cNvPr id="39" name="Frame 38">
              <a:extLst>
                <a:ext uri="{FF2B5EF4-FFF2-40B4-BE49-F238E27FC236}">
                  <a16:creationId xmlns:a16="http://schemas.microsoft.com/office/drawing/2014/main" id="{C551D0AB-08DB-4516-AA7C-99D4453FFA33}"/>
                </a:ext>
              </a:extLst>
            </p:cNvPr>
            <p:cNvSpPr/>
            <p:nvPr/>
          </p:nvSpPr>
          <p:spPr>
            <a:xfrm>
              <a:off x="680712" y="841538"/>
              <a:ext cx="2468278" cy="5570964"/>
            </a:xfrm>
            <a:prstGeom prst="fram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 w="76200"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" name="Rectangle 71">
              <a:extLst>
                <a:ext uri="{FF2B5EF4-FFF2-40B4-BE49-F238E27FC236}">
                  <a16:creationId xmlns:a16="http://schemas.microsoft.com/office/drawing/2014/main" id="{2C848CFD-8910-4D17-BCFB-398BD8CA2949}"/>
                </a:ext>
              </a:extLst>
            </p:cNvPr>
            <p:cNvSpPr/>
            <p:nvPr/>
          </p:nvSpPr>
          <p:spPr>
            <a:xfrm>
              <a:off x="1274373" y="893792"/>
              <a:ext cx="1280956" cy="21237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algn="ctr">
                <a:defRPr/>
              </a:pPr>
              <a:r>
                <a:rPr lang="zh-CN" altLang="en-US" sz="1400" dirty="0">
                  <a:latin typeface="+mn-ea"/>
                </a:rPr>
                <a:t>家医后台</a:t>
              </a:r>
              <a:endParaRPr lang="en-US" altLang="zh-CN" sz="1400" dirty="0">
                <a:latin typeface="+mn-ea"/>
              </a:endParaRPr>
            </a:p>
          </p:txBody>
        </p:sp>
      </p:grpSp>
      <p:sp>
        <p:nvSpPr>
          <p:cNvPr id="42" name="矩形 20">
            <a:extLst>
              <a:ext uri="{FF2B5EF4-FFF2-40B4-BE49-F238E27FC236}">
                <a16:creationId xmlns:a16="http://schemas.microsoft.com/office/drawing/2014/main" id="{2A0EC7C6-291C-496F-A261-A9F015A067E7}"/>
              </a:ext>
            </a:extLst>
          </p:cNvPr>
          <p:cNvSpPr/>
          <p:nvPr/>
        </p:nvSpPr>
        <p:spPr bwMode="auto">
          <a:xfrm>
            <a:off x="10877006" y="5122976"/>
            <a:ext cx="956632" cy="1289525"/>
          </a:xfrm>
          <a:prstGeom prst="rect">
            <a:avLst/>
          </a:prstGeom>
          <a:solidFill>
            <a:srgbClr val="B4E6B0"/>
          </a:solidFill>
          <a:ln w="31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altLang="zh-CN" sz="1200" dirty="0">
              <a:solidFill>
                <a:schemeClr val="accent2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第三方系统</a:t>
            </a:r>
            <a:endParaRPr lang="en-US" altLang="zh-CN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</a:t>
            </a:r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等）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407F097-1A18-4BA1-B0E0-1388976461F4}"/>
              </a:ext>
            </a:extLst>
          </p:cNvPr>
          <p:cNvCxnSpPr>
            <a:cxnSpLocks/>
          </p:cNvCxnSpPr>
          <p:nvPr/>
        </p:nvCxnSpPr>
        <p:spPr>
          <a:xfrm flipH="1">
            <a:off x="8186057" y="5367351"/>
            <a:ext cx="2690951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12">
            <a:extLst>
              <a:ext uri="{FF2B5EF4-FFF2-40B4-BE49-F238E27FC236}">
                <a16:creationId xmlns:a16="http://schemas.microsoft.com/office/drawing/2014/main" id="{378EE8D4-9E26-4160-8FF1-64E8DEF52D79}"/>
              </a:ext>
            </a:extLst>
          </p:cNvPr>
          <p:cNvSpPr/>
          <p:nvPr/>
        </p:nvSpPr>
        <p:spPr bwMode="auto">
          <a:xfrm>
            <a:off x="7306491" y="5102251"/>
            <a:ext cx="879566" cy="493424"/>
          </a:xfrm>
          <a:prstGeom prst="rect">
            <a:avLst/>
          </a:prstGeom>
          <a:solidFill>
            <a:srgbClr val="006837"/>
          </a:solidFill>
          <a:ln>
            <a:solidFill>
              <a:schemeClr val="accent3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4"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患者匹配</a:t>
            </a:r>
            <a:endParaRPr lang="zh-CN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0" name="矩形 12">
            <a:extLst>
              <a:ext uri="{FF2B5EF4-FFF2-40B4-BE49-F238E27FC236}">
                <a16:creationId xmlns:a16="http://schemas.microsoft.com/office/drawing/2014/main" id="{4E52C50D-76A8-4024-B4BD-4A9A6460C8D5}"/>
              </a:ext>
            </a:extLst>
          </p:cNvPr>
          <p:cNvSpPr/>
          <p:nvPr/>
        </p:nvSpPr>
        <p:spPr bwMode="auto">
          <a:xfrm>
            <a:off x="5482637" y="5122975"/>
            <a:ext cx="939503" cy="472699"/>
          </a:xfrm>
          <a:prstGeom prst="rect">
            <a:avLst/>
          </a:prstGeom>
          <a:solidFill>
            <a:srgbClr val="006837"/>
          </a:solidFill>
          <a:ln>
            <a:solidFill>
              <a:schemeClr val="accent3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4"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慢病维护</a:t>
            </a:r>
            <a:endParaRPr lang="zh-CN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342148F-2008-4B5A-9CD2-FDEF4C05F043}"/>
              </a:ext>
            </a:extLst>
          </p:cNvPr>
          <p:cNvCxnSpPr>
            <a:cxnSpLocks/>
            <a:stCxn id="55" idx="3"/>
            <a:endCxn id="50" idx="1"/>
          </p:cNvCxnSpPr>
          <p:nvPr/>
        </p:nvCxnSpPr>
        <p:spPr>
          <a:xfrm>
            <a:off x="2469472" y="5359325"/>
            <a:ext cx="3013165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20">
            <a:extLst>
              <a:ext uri="{FF2B5EF4-FFF2-40B4-BE49-F238E27FC236}">
                <a16:creationId xmlns:a16="http://schemas.microsoft.com/office/drawing/2014/main" id="{A8E1CD2B-78BF-4B17-AF0F-E5EA635B9973}"/>
              </a:ext>
            </a:extLst>
          </p:cNvPr>
          <p:cNvSpPr/>
          <p:nvPr/>
        </p:nvSpPr>
        <p:spPr bwMode="auto">
          <a:xfrm>
            <a:off x="1192762" y="5122975"/>
            <a:ext cx="1276710" cy="472699"/>
          </a:xfrm>
          <a:prstGeom prst="rect">
            <a:avLst/>
          </a:prstGeom>
          <a:solidFill>
            <a:srgbClr val="B4E6B0"/>
          </a:solidFill>
          <a:ln w="31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慢病维护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E9C6718-470A-4D07-9A74-A5F01DF7BD75}"/>
              </a:ext>
            </a:extLst>
          </p:cNvPr>
          <p:cNvCxnSpPr>
            <a:cxnSpLocks/>
            <a:stCxn id="48" idx="1"/>
            <a:endCxn id="50" idx="3"/>
          </p:cNvCxnSpPr>
          <p:nvPr/>
        </p:nvCxnSpPr>
        <p:spPr>
          <a:xfrm flipH="1">
            <a:off x="6422140" y="5348963"/>
            <a:ext cx="884351" cy="1036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28B32B7-83BA-4600-882D-6BE44ECDA51E}"/>
              </a:ext>
            </a:extLst>
          </p:cNvPr>
          <p:cNvSpPr txBox="1"/>
          <p:nvPr/>
        </p:nvSpPr>
        <p:spPr>
          <a:xfrm>
            <a:off x="9314910" y="5409136"/>
            <a:ext cx="16343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第三方患者信息、慢病信息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  <a:p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、 签约信息、</a:t>
            </a:r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H_id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EFC85FF-9D21-4F74-BA2F-4F90ADF84CE6}"/>
              </a:ext>
            </a:extLst>
          </p:cNvPr>
          <p:cNvSpPr txBox="1"/>
          <p:nvPr/>
        </p:nvSpPr>
        <p:spPr>
          <a:xfrm>
            <a:off x="2612982" y="4125214"/>
            <a:ext cx="248299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患者信息、慢病信息、 签约信息、</a:t>
            </a:r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H_id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7E83E514-80BC-4670-840D-549E4B7973DF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 flipV="1">
            <a:off x="6285679" y="4464739"/>
            <a:ext cx="3719754" cy="637512"/>
          </a:xfrm>
          <a:prstGeom prst="bentConnector3">
            <a:avLst>
              <a:gd name="adj1" fmla="val 100101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38D17EF-835D-4700-9896-0AAF20B3D5D6}"/>
              </a:ext>
            </a:extLst>
          </p:cNvPr>
          <p:cNvSpPr txBox="1"/>
          <p:nvPr/>
        </p:nvSpPr>
        <p:spPr>
          <a:xfrm>
            <a:off x="6392895" y="4459740"/>
            <a:ext cx="16343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患者信息、慢病信息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</p:txBody>
      </p:sp>
      <p:sp>
        <p:nvSpPr>
          <p:cNvPr id="93" name="矩形 20">
            <a:extLst>
              <a:ext uri="{FF2B5EF4-FFF2-40B4-BE49-F238E27FC236}">
                <a16:creationId xmlns:a16="http://schemas.microsoft.com/office/drawing/2014/main" id="{53C9ED72-EBB8-4A24-895B-6E45835366A4}"/>
              </a:ext>
            </a:extLst>
          </p:cNvPr>
          <p:cNvSpPr/>
          <p:nvPr/>
        </p:nvSpPr>
        <p:spPr bwMode="auto">
          <a:xfrm>
            <a:off x="1222139" y="4317516"/>
            <a:ext cx="1276710" cy="472699"/>
          </a:xfrm>
          <a:prstGeom prst="rect">
            <a:avLst/>
          </a:prstGeom>
          <a:solidFill>
            <a:srgbClr val="B4E6B0"/>
          </a:solidFill>
          <a:ln w="31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慢病签约</a:t>
            </a:r>
          </a:p>
        </p:txBody>
      </p:sp>
      <p:sp>
        <p:nvSpPr>
          <p:cNvPr id="94" name="矩形 12">
            <a:extLst>
              <a:ext uri="{FF2B5EF4-FFF2-40B4-BE49-F238E27FC236}">
                <a16:creationId xmlns:a16="http://schemas.microsoft.com/office/drawing/2014/main" id="{082FBD20-618D-4DDB-86D6-C74E3DD65CBB}"/>
              </a:ext>
            </a:extLst>
          </p:cNvPr>
          <p:cNvSpPr/>
          <p:nvPr/>
        </p:nvSpPr>
        <p:spPr bwMode="auto">
          <a:xfrm>
            <a:off x="3602705" y="4317516"/>
            <a:ext cx="939503" cy="472699"/>
          </a:xfrm>
          <a:prstGeom prst="rect">
            <a:avLst/>
          </a:prstGeom>
          <a:solidFill>
            <a:srgbClr val="006837"/>
          </a:solidFill>
          <a:ln>
            <a:solidFill>
              <a:schemeClr val="accent3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4"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慢病签约</a:t>
            </a:r>
            <a:endParaRPr lang="zh-CN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0DA0FA03-F7C4-4305-B27B-4F8A39DB5FF0}"/>
              </a:ext>
            </a:extLst>
          </p:cNvPr>
          <p:cNvCxnSpPr>
            <a:cxnSpLocks/>
          </p:cNvCxnSpPr>
          <p:nvPr/>
        </p:nvCxnSpPr>
        <p:spPr>
          <a:xfrm rot="10800000">
            <a:off x="2498850" y="4676831"/>
            <a:ext cx="3300257" cy="454059"/>
          </a:xfrm>
          <a:prstGeom prst="bentConnector3">
            <a:avLst>
              <a:gd name="adj1" fmla="val 655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1D34640-564C-4C1F-885A-E9BD915A450C}"/>
              </a:ext>
            </a:extLst>
          </p:cNvPr>
          <p:cNvSpPr txBox="1"/>
          <p:nvPr/>
        </p:nvSpPr>
        <p:spPr>
          <a:xfrm>
            <a:off x="4571585" y="4696565"/>
            <a:ext cx="122752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患者信息、慢病信息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36322A64-2B6E-4723-A5D4-9A6BFE17D650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2482153" y="4428307"/>
            <a:ext cx="3470236" cy="694668"/>
          </a:xfrm>
          <a:prstGeom prst="bent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9A9D8A7-1B8D-482B-8C6A-35972CFC0685}"/>
              </a:ext>
            </a:extLst>
          </p:cNvPr>
          <p:cNvSpPr txBox="1"/>
          <p:nvPr/>
        </p:nvSpPr>
        <p:spPr>
          <a:xfrm>
            <a:off x="2929384" y="5366811"/>
            <a:ext cx="248299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患者信息、慢病信息、 签约信息、</a:t>
            </a:r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H_id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</p:txBody>
      </p:sp>
      <p:sp>
        <p:nvSpPr>
          <p:cNvPr id="32" name="矩形 20">
            <a:extLst>
              <a:ext uri="{FF2B5EF4-FFF2-40B4-BE49-F238E27FC236}">
                <a16:creationId xmlns:a16="http://schemas.microsoft.com/office/drawing/2014/main" id="{40C8C88D-E04D-424D-9045-783B504018BE}"/>
              </a:ext>
            </a:extLst>
          </p:cNvPr>
          <p:cNvSpPr/>
          <p:nvPr/>
        </p:nvSpPr>
        <p:spPr bwMode="auto">
          <a:xfrm>
            <a:off x="1222073" y="3306778"/>
            <a:ext cx="1276710" cy="472699"/>
          </a:xfrm>
          <a:prstGeom prst="rect">
            <a:avLst/>
          </a:prstGeom>
          <a:solidFill>
            <a:srgbClr val="B4E6B0"/>
          </a:solidFill>
          <a:ln w="31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随访计划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7657343-FD5B-4778-BDA3-F1C6BD3EB97D}"/>
              </a:ext>
            </a:extLst>
          </p:cNvPr>
          <p:cNvCxnSpPr>
            <a:cxnSpLocks/>
            <a:endCxn id="32" idx="3"/>
          </p:cNvCxnSpPr>
          <p:nvPr/>
        </p:nvCxnSpPr>
        <p:spPr>
          <a:xfrm rot="10800000">
            <a:off x="2498784" y="3543128"/>
            <a:ext cx="3597223" cy="1610128"/>
          </a:xfrm>
          <a:prstGeom prst="bentConnector3">
            <a:avLst>
              <a:gd name="adj1" fmla="val -113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791C98F-F5F2-4FA3-9B3B-CD3B0395A2EC}"/>
              </a:ext>
            </a:extLst>
          </p:cNvPr>
          <p:cNvSpPr txBox="1"/>
          <p:nvPr/>
        </p:nvSpPr>
        <p:spPr>
          <a:xfrm>
            <a:off x="5516381" y="3840374"/>
            <a:ext cx="248299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患者信息、慢病信息、 签约信息、</a:t>
            </a:r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H_id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</p:txBody>
      </p:sp>
      <p:sp>
        <p:nvSpPr>
          <p:cNvPr id="33" name="矩形 12">
            <a:extLst>
              <a:ext uri="{FF2B5EF4-FFF2-40B4-BE49-F238E27FC236}">
                <a16:creationId xmlns:a16="http://schemas.microsoft.com/office/drawing/2014/main" id="{DF9E4BC4-4330-42AE-A45E-243FE6724AEB}"/>
              </a:ext>
            </a:extLst>
          </p:cNvPr>
          <p:cNvSpPr/>
          <p:nvPr/>
        </p:nvSpPr>
        <p:spPr bwMode="auto">
          <a:xfrm>
            <a:off x="4955201" y="3132386"/>
            <a:ext cx="939503" cy="647089"/>
          </a:xfrm>
          <a:prstGeom prst="rect">
            <a:avLst/>
          </a:prstGeom>
          <a:solidFill>
            <a:srgbClr val="006837"/>
          </a:solidFill>
          <a:ln>
            <a:solidFill>
              <a:schemeClr val="accent3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4"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随访计划</a:t>
            </a:r>
            <a:endParaRPr lang="zh-CN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17BB4E3-A820-4739-B1F4-9F86DAF615CC}"/>
              </a:ext>
            </a:extLst>
          </p:cNvPr>
          <p:cNvCxnSpPr>
            <a:cxnSpLocks/>
          </p:cNvCxnSpPr>
          <p:nvPr/>
        </p:nvCxnSpPr>
        <p:spPr>
          <a:xfrm flipV="1">
            <a:off x="2498783" y="3631473"/>
            <a:ext cx="2456418" cy="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DAAECB8-4BEA-4E23-B3CF-B592ECA7A9E8}"/>
              </a:ext>
            </a:extLst>
          </p:cNvPr>
          <p:cNvSpPr txBox="1"/>
          <p:nvPr/>
        </p:nvSpPr>
        <p:spPr>
          <a:xfrm>
            <a:off x="2650094" y="3687429"/>
            <a:ext cx="248299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患者信息、慢病信息、 随访计划、</a:t>
            </a:r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H_id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</p:txBody>
      </p:sp>
      <p:sp>
        <p:nvSpPr>
          <p:cNvPr id="57" name="矩形 20">
            <a:extLst>
              <a:ext uri="{FF2B5EF4-FFF2-40B4-BE49-F238E27FC236}">
                <a16:creationId xmlns:a16="http://schemas.microsoft.com/office/drawing/2014/main" id="{0246B92F-F509-446C-9D64-14BA40FBE2A4}"/>
              </a:ext>
            </a:extLst>
          </p:cNvPr>
          <p:cNvSpPr/>
          <p:nvPr/>
        </p:nvSpPr>
        <p:spPr bwMode="auto">
          <a:xfrm>
            <a:off x="10005433" y="3165229"/>
            <a:ext cx="1276710" cy="444137"/>
          </a:xfrm>
          <a:prstGeom prst="rect">
            <a:avLst/>
          </a:prstGeom>
          <a:solidFill>
            <a:srgbClr val="B4E6B0"/>
          </a:solidFill>
          <a:ln w="31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随访提醒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8478227-5240-4DEA-AB3C-10E8D9E16AF8}"/>
              </a:ext>
            </a:extLst>
          </p:cNvPr>
          <p:cNvCxnSpPr>
            <a:cxnSpLocks/>
          </p:cNvCxnSpPr>
          <p:nvPr/>
        </p:nvCxnSpPr>
        <p:spPr>
          <a:xfrm flipH="1">
            <a:off x="5894704" y="3233410"/>
            <a:ext cx="4110729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8570D28-D3E8-4249-9846-1AC60BF5D873}"/>
              </a:ext>
            </a:extLst>
          </p:cNvPr>
          <p:cNvSpPr txBox="1"/>
          <p:nvPr/>
        </p:nvSpPr>
        <p:spPr>
          <a:xfrm>
            <a:off x="6005122" y="3041903"/>
            <a:ext cx="248299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患者信息、慢病信息、 </a:t>
            </a:r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H_id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B6FCD34-3BB9-4AC8-9737-0E266F4D6CF7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5894704" y="3387298"/>
            <a:ext cx="4110729" cy="4048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72B750-8BFF-4A2B-9A1A-079D1641F558}"/>
              </a:ext>
            </a:extLst>
          </p:cNvPr>
          <p:cNvSpPr txBox="1"/>
          <p:nvPr/>
        </p:nvSpPr>
        <p:spPr>
          <a:xfrm>
            <a:off x="6285679" y="3447715"/>
            <a:ext cx="248299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患者信息、慢病信息、 随访计划、</a:t>
            </a:r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H_id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</p:txBody>
      </p:sp>
      <p:sp>
        <p:nvSpPr>
          <p:cNvPr id="70" name="矩形 20">
            <a:extLst>
              <a:ext uri="{FF2B5EF4-FFF2-40B4-BE49-F238E27FC236}">
                <a16:creationId xmlns:a16="http://schemas.microsoft.com/office/drawing/2014/main" id="{5B098557-6B99-4E01-8C42-2AC2BFCE430E}"/>
              </a:ext>
            </a:extLst>
          </p:cNvPr>
          <p:cNvSpPr/>
          <p:nvPr/>
        </p:nvSpPr>
        <p:spPr bwMode="auto">
          <a:xfrm>
            <a:off x="10018302" y="2177642"/>
            <a:ext cx="1276710" cy="444137"/>
          </a:xfrm>
          <a:prstGeom prst="rect">
            <a:avLst/>
          </a:prstGeom>
          <a:solidFill>
            <a:srgbClr val="B4E6B0"/>
          </a:solidFill>
          <a:ln w="31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慢病随访</a:t>
            </a:r>
          </a:p>
        </p:txBody>
      </p:sp>
      <p:sp>
        <p:nvSpPr>
          <p:cNvPr id="71" name="矩形 12">
            <a:extLst>
              <a:ext uri="{FF2B5EF4-FFF2-40B4-BE49-F238E27FC236}">
                <a16:creationId xmlns:a16="http://schemas.microsoft.com/office/drawing/2014/main" id="{57F6C878-4E6F-4B82-8D75-11DAD1C3062D}"/>
              </a:ext>
            </a:extLst>
          </p:cNvPr>
          <p:cNvSpPr/>
          <p:nvPr/>
        </p:nvSpPr>
        <p:spPr bwMode="auto">
          <a:xfrm>
            <a:off x="4066072" y="2033555"/>
            <a:ext cx="939503" cy="471078"/>
          </a:xfrm>
          <a:prstGeom prst="rect">
            <a:avLst/>
          </a:prstGeom>
          <a:solidFill>
            <a:srgbClr val="006837"/>
          </a:solidFill>
          <a:ln>
            <a:solidFill>
              <a:schemeClr val="accent3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4"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问题引擎</a:t>
            </a:r>
            <a:endParaRPr lang="zh-CN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2" name="矩形 12">
            <a:extLst>
              <a:ext uri="{FF2B5EF4-FFF2-40B4-BE49-F238E27FC236}">
                <a16:creationId xmlns:a16="http://schemas.microsoft.com/office/drawing/2014/main" id="{D8308BD1-C785-40CE-927D-3286F35393FD}"/>
              </a:ext>
            </a:extLst>
          </p:cNvPr>
          <p:cNvSpPr/>
          <p:nvPr/>
        </p:nvSpPr>
        <p:spPr bwMode="auto">
          <a:xfrm>
            <a:off x="6586197" y="2313426"/>
            <a:ext cx="939503" cy="471078"/>
          </a:xfrm>
          <a:prstGeom prst="rect">
            <a:avLst/>
          </a:prstGeom>
          <a:solidFill>
            <a:srgbClr val="006837"/>
          </a:solidFill>
          <a:ln>
            <a:solidFill>
              <a:schemeClr val="accent3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4"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随访记录</a:t>
            </a:r>
            <a:endParaRPr lang="zh-CN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C67436-4FD1-4F16-B559-C6357BB61A25}"/>
              </a:ext>
            </a:extLst>
          </p:cNvPr>
          <p:cNvCxnSpPr>
            <a:cxnSpLocks/>
          </p:cNvCxnSpPr>
          <p:nvPr/>
        </p:nvCxnSpPr>
        <p:spPr>
          <a:xfrm flipH="1">
            <a:off x="7527178" y="2624886"/>
            <a:ext cx="2491124" cy="1893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9C01721-2D9F-4738-A906-79E28035DE99}"/>
              </a:ext>
            </a:extLst>
          </p:cNvPr>
          <p:cNvSpPr txBox="1"/>
          <p:nvPr/>
        </p:nvSpPr>
        <p:spPr>
          <a:xfrm>
            <a:off x="7584266" y="2398111"/>
            <a:ext cx="248299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  <a:latin typeface="+mn-ea"/>
              </a:rPr>
              <a:t>患者信息、</a:t>
            </a:r>
            <a:r>
              <a:rPr lang="en-US" altLang="zh-CN" sz="1000" dirty="0" err="1">
                <a:solidFill>
                  <a:srgbClr val="FF0000"/>
                </a:solidFill>
                <a:latin typeface="+mn-ea"/>
              </a:rPr>
              <a:t>A_id</a:t>
            </a:r>
            <a:r>
              <a:rPr lang="zh-CN" altLang="en-US" sz="1000" dirty="0">
                <a:solidFill>
                  <a:srgbClr val="FF0000"/>
                </a:solidFill>
                <a:latin typeface="+mn-ea"/>
              </a:rPr>
              <a:t>、 回答、</a:t>
            </a:r>
            <a:r>
              <a:rPr lang="en-US" altLang="zh-CN" sz="1000" dirty="0" err="1">
                <a:solidFill>
                  <a:srgbClr val="FF0000"/>
                </a:solidFill>
                <a:latin typeface="+mn-ea"/>
              </a:rPr>
              <a:t>H_id</a:t>
            </a:r>
            <a:endParaRPr lang="en-US" altLang="zh-CN" sz="10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93C61E9-ABDC-4C25-AD24-7A4911DB40BF}"/>
              </a:ext>
            </a:extLst>
          </p:cNvPr>
          <p:cNvCxnSpPr>
            <a:cxnSpLocks/>
          </p:cNvCxnSpPr>
          <p:nvPr/>
        </p:nvCxnSpPr>
        <p:spPr>
          <a:xfrm flipH="1">
            <a:off x="5023528" y="2454913"/>
            <a:ext cx="1561191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A4827905-E18B-46C9-A18C-8BE45B8709CA}"/>
              </a:ext>
            </a:extLst>
          </p:cNvPr>
          <p:cNvSpPr txBox="1"/>
          <p:nvPr/>
        </p:nvSpPr>
        <p:spPr>
          <a:xfrm>
            <a:off x="4955201" y="2581576"/>
            <a:ext cx="248299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患者信息、</a:t>
            </a:r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A_id</a:t>
            </a:r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、 </a:t>
            </a:r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H_id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8B5C037-9905-4B83-B530-625E890D3528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5005575" y="2261442"/>
            <a:ext cx="5012727" cy="765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16A2413-38B7-4EAB-8E6A-80BA951A19BA}"/>
              </a:ext>
            </a:extLst>
          </p:cNvPr>
          <p:cNvSpPr txBox="1"/>
          <p:nvPr/>
        </p:nvSpPr>
        <p:spPr>
          <a:xfrm>
            <a:off x="5263276" y="2072116"/>
            <a:ext cx="248299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患者信息、</a:t>
            </a:r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A_id</a:t>
            </a:r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、 问题、</a:t>
            </a:r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H_id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2549176C-8DA6-4F97-9559-6F22C3E4C240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7191851" y="1491010"/>
            <a:ext cx="2826451" cy="848678"/>
          </a:xfrm>
          <a:prstGeom prst="bentConnector3">
            <a:avLst>
              <a:gd name="adj1" fmla="val -3611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D30357EF-7F79-49F7-BAA2-2E13E0E6D830}"/>
              </a:ext>
            </a:extLst>
          </p:cNvPr>
          <p:cNvSpPr txBox="1"/>
          <p:nvPr/>
        </p:nvSpPr>
        <p:spPr>
          <a:xfrm>
            <a:off x="6125160" y="1276596"/>
            <a:ext cx="248299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患者信息、</a:t>
            </a:r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A_id</a:t>
            </a:r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、 随访信息、</a:t>
            </a:r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H_id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</p:txBody>
      </p:sp>
      <p:sp>
        <p:nvSpPr>
          <p:cNvPr id="97" name="矩形 20">
            <a:extLst>
              <a:ext uri="{FF2B5EF4-FFF2-40B4-BE49-F238E27FC236}">
                <a16:creationId xmlns:a16="http://schemas.microsoft.com/office/drawing/2014/main" id="{89715B78-A055-4BDE-975F-29E8C8A12F79}"/>
              </a:ext>
            </a:extLst>
          </p:cNvPr>
          <p:cNvSpPr/>
          <p:nvPr/>
        </p:nvSpPr>
        <p:spPr bwMode="auto">
          <a:xfrm>
            <a:off x="1291700" y="1415881"/>
            <a:ext cx="1276710" cy="423028"/>
          </a:xfrm>
          <a:prstGeom prst="rect">
            <a:avLst/>
          </a:prstGeom>
          <a:solidFill>
            <a:srgbClr val="B4E6B0"/>
          </a:solidFill>
          <a:ln w="31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1200" dirty="0">
                <a:solidFill>
                  <a:schemeClr val="accent2"/>
                </a:solidFill>
              </a:rPr>
              <a:t>报告浏览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89DF2DED-A50A-4764-B722-F43133C5BB7E}"/>
              </a:ext>
            </a:extLst>
          </p:cNvPr>
          <p:cNvCxnSpPr>
            <a:cxnSpLocks/>
            <a:endCxn id="97" idx="3"/>
          </p:cNvCxnSpPr>
          <p:nvPr/>
        </p:nvCxnSpPr>
        <p:spPr>
          <a:xfrm rot="10800000">
            <a:off x="2568411" y="1627396"/>
            <a:ext cx="4392485" cy="730055"/>
          </a:xfrm>
          <a:prstGeom prst="bentConnector3">
            <a:avLst>
              <a:gd name="adj1" fmla="val -755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951B189-48BD-433B-A063-A03366A5947D}"/>
              </a:ext>
            </a:extLst>
          </p:cNvPr>
          <p:cNvSpPr txBox="1"/>
          <p:nvPr/>
        </p:nvSpPr>
        <p:spPr>
          <a:xfrm>
            <a:off x="5079470" y="1663900"/>
            <a:ext cx="248299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患者信息、</a:t>
            </a:r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A_id</a:t>
            </a:r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、 随访信息、</a:t>
            </a:r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H_id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</p:txBody>
      </p:sp>
      <p:sp>
        <p:nvSpPr>
          <p:cNvPr id="98" name="矩形 12">
            <a:extLst>
              <a:ext uri="{FF2B5EF4-FFF2-40B4-BE49-F238E27FC236}">
                <a16:creationId xmlns:a16="http://schemas.microsoft.com/office/drawing/2014/main" id="{0200E02E-BF5B-4035-83B5-8FD130ECF457}"/>
              </a:ext>
            </a:extLst>
          </p:cNvPr>
          <p:cNvSpPr/>
          <p:nvPr/>
        </p:nvSpPr>
        <p:spPr bwMode="auto">
          <a:xfrm>
            <a:off x="4059082" y="1429287"/>
            <a:ext cx="939503" cy="471078"/>
          </a:xfrm>
          <a:prstGeom prst="rect">
            <a:avLst/>
          </a:prstGeom>
          <a:solidFill>
            <a:srgbClr val="006837"/>
          </a:solidFill>
          <a:ln>
            <a:solidFill>
              <a:schemeClr val="accent3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4"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授权验证</a:t>
            </a:r>
            <a:endParaRPr lang="zh-CN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71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580D893-285F-4E7C-992D-F20B3D604BB6}"/>
              </a:ext>
            </a:extLst>
          </p:cNvPr>
          <p:cNvSpPr/>
          <p:nvPr/>
        </p:nvSpPr>
        <p:spPr>
          <a:xfrm>
            <a:off x="3406130" y="847594"/>
            <a:ext cx="5055617" cy="48825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59" name="标题 1">
            <a:extLst>
              <a:ext uri="{FF2B5EF4-FFF2-40B4-BE49-F238E27FC236}">
                <a16:creationId xmlns:a16="http://schemas.microsoft.com/office/drawing/2014/main" id="{1CA5BFF2-F1B0-4EF7-AEC7-8D9B67A1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27" y="208187"/>
            <a:ext cx="10159501" cy="41464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病历管理服务功能架构图</a:t>
            </a:r>
          </a:p>
        </p:txBody>
      </p:sp>
      <p:sp>
        <p:nvSpPr>
          <p:cNvPr id="115" name="矩形 44">
            <a:extLst>
              <a:ext uri="{FF2B5EF4-FFF2-40B4-BE49-F238E27FC236}">
                <a16:creationId xmlns:a16="http://schemas.microsoft.com/office/drawing/2014/main" id="{B0C1A25A-74B3-451E-AF81-5E11751204A6}"/>
              </a:ext>
            </a:extLst>
          </p:cNvPr>
          <p:cNvSpPr/>
          <p:nvPr/>
        </p:nvSpPr>
        <p:spPr>
          <a:xfrm>
            <a:off x="8718888" y="841538"/>
            <a:ext cx="428625" cy="558475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/>
              <a:t>统一接口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C212233-0FF5-4929-B686-56A90C763DCD}"/>
              </a:ext>
            </a:extLst>
          </p:cNvPr>
          <p:cNvGrpSpPr/>
          <p:nvPr/>
        </p:nvGrpSpPr>
        <p:grpSpPr>
          <a:xfrm>
            <a:off x="9384088" y="855330"/>
            <a:ext cx="2468278" cy="4178224"/>
            <a:chOff x="9384088" y="855330"/>
            <a:chExt cx="2468278" cy="5570964"/>
          </a:xfrm>
        </p:grpSpPr>
        <p:sp>
          <p:nvSpPr>
            <p:cNvPr id="117" name="Frame 116">
              <a:extLst>
                <a:ext uri="{FF2B5EF4-FFF2-40B4-BE49-F238E27FC236}">
                  <a16:creationId xmlns:a16="http://schemas.microsoft.com/office/drawing/2014/main" id="{0E648593-362B-4B3D-A3EE-8545D2240A75}"/>
                </a:ext>
              </a:extLst>
            </p:cNvPr>
            <p:cNvSpPr/>
            <p:nvPr/>
          </p:nvSpPr>
          <p:spPr>
            <a:xfrm>
              <a:off x="9384088" y="855330"/>
              <a:ext cx="2468278" cy="5570964"/>
            </a:xfrm>
            <a:prstGeom prst="fram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 w="76200"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6" name="Rectangle 71">
              <a:extLst>
                <a:ext uri="{FF2B5EF4-FFF2-40B4-BE49-F238E27FC236}">
                  <a16:creationId xmlns:a16="http://schemas.microsoft.com/office/drawing/2014/main" id="{330E75C8-4CD5-4E1E-8D19-8E8950D144D8}"/>
                </a:ext>
              </a:extLst>
            </p:cNvPr>
            <p:cNvSpPr/>
            <p:nvPr/>
          </p:nvSpPr>
          <p:spPr>
            <a:xfrm>
              <a:off x="10005433" y="893793"/>
              <a:ext cx="1280956" cy="29598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algn="ctr">
                <a:defRPr/>
              </a:pPr>
              <a:r>
                <a:rPr lang="zh-CN" altLang="en-US" sz="1400" dirty="0">
                  <a:latin typeface="+mn-ea"/>
                </a:rPr>
                <a:t>家医</a:t>
              </a:r>
              <a:r>
                <a:rPr lang="en-US" altLang="zh-CN" sz="1400" dirty="0">
                  <a:latin typeface="+mn-ea"/>
                </a:rPr>
                <a:t>APP</a:t>
              </a:r>
            </a:p>
          </p:txBody>
        </p:sp>
      </p:grpSp>
      <p:sp>
        <p:nvSpPr>
          <p:cNvPr id="92" name="矩形 50">
            <a:extLst>
              <a:ext uri="{FF2B5EF4-FFF2-40B4-BE49-F238E27FC236}">
                <a16:creationId xmlns:a16="http://schemas.microsoft.com/office/drawing/2014/main" id="{4923A7F5-44AF-45BF-9345-B7DDC364C5C2}"/>
              </a:ext>
            </a:extLst>
          </p:cNvPr>
          <p:cNvSpPr/>
          <p:nvPr/>
        </p:nvSpPr>
        <p:spPr>
          <a:xfrm>
            <a:off x="3429568" y="5808625"/>
            <a:ext cx="5058536" cy="262348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kern="0" dirty="0">
                <a:solidFill>
                  <a:schemeClr val="bg1"/>
                </a:solidFill>
                <a:cs typeface="Arial" panose="020B0604020202020204" pitchFamily="34" charset="0"/>
              </a:rPr>
              <a:t>AI</a:t>
            </a:r>
            <a:r>
              <a:rPr lang="zh-CN" altLang="en-US" sz="1400" kern="0" dirty="0">
                <a:solidFill>
                  <a:schemeClr val="bg1"/>
                </a:solidFill>
                <a:cs typeface="Arial" panose="020B0604020202020204" pitchFamily="34" charset="0"/>
              </a:rPr>
              <a:t>引擎</a:t>
            </a:r>
          </a:p>
        </p:txBody>
      </p:sp>
      <p:sp>
        <p:nvSpPr>
          <p:cNvPr id="95" name="矩形 50">
            <a:extLst>
              <a:ext uri="{FF2B5EF4-FFF2-40B4-BE49-F238E27FC236}">
                <a16:creationId xmlns:a16="http://schemas.microsoft.com/office/drawing/2014/main" id="{34D4A9B5-44A8-4A25-A9FB-D43160ADD801}"/>
              </a:ext>
            </a:extLst>
          </p:cNvPr>
          <p:cNvSpPr/>
          <p:nvPr/>
        </p:nvSpPr>
        <p:spPr>
          <a:xfrm>
            <a:off x="3429566" y="6155482"/>
            <a:ext cx="5058537" cy="270812"/>
          </a:xfrm>
          <a:prstGeom prst="rect">
            <a:avLst/>
          </a:prstGeom>
          <a:solidFill>
            <a:schemeClr val="tx2"/>
          </a:solidFill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kern="0" dirty="0">
                <a:solidFill>
                  <a:schemeClr val="bg1"/>
                </a:solidFill>
                <a:cs typeface="Arial" panose="020B0604020202020204" pitchFamily="34" charset="0"/>
              </a:rPr>
              <a:t>云计算基础设施</a:t>
            </a:r>
          </a:p>
        </p:txBody>
      </p:sp>
      <p:sp>
        <p:nvSpPr>
          <p:cNvPr id="51" name="矩形 20">
            <a:extLst>
              <a:ext uri="{FF2B5EF4-FFF2-40B4-BE49-F238E27FC236}">
                <a16:creationId xmlns:a16="http://schemas.microsoft.com/office/drawing/2014/main" id="{0F7C7020-863A-4D71-A6CD-F6ED997F246A}"/>
              </a:ext>
            </a:extLst>
          </p:cNvPr>
          <p:cNvSpPr/>
          <p:nvPr/>
        </p:nvSpPr>
        <p:spPr bwMode="auto">
          <a:xfrm>
            <a:off x="10012205" y="1831995"/>
            <a:ext cx="1276710" cy="423028"/>
          </a:xfrm>
          <a:prstGeom prst="rect">
            <a:avLst/>
          </a:prstGeom>
          <a:solidFill>
            <a:srgbClr val="B4E6B0"/>
          </a:solidFill>
          <a:ln w="31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1200" dirty="0">
                <a:solidFill>
                  <a:schemeClr val="accent2"/>
                </a:solidFill>
              </a:rPr>
              <a:t>病历浏览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20">
            <a:extLst>
              <a:ext uri="{FF2B5EF4-FFF2-40B4-BE49-F238E27FC236}">
                <a16:creationId xmlns:a16="http://schemas.microsoft.com/office/drawing/2014/main" id="{00BC74ED-A4E2-411F-A5DE-2FF392431493}"/>
              </a:ext>
            </a:extLst>
          </p:cNvPr>
          <p:cNvSpPr/>
          <p:nvPr/>
        </p:nvSpPr>
        <p:spPr bwMode="auto">
          <a:xfrm>
            <a:off x="10005433" y="4247084"/>
            <a:ext cx="1276710" cy="403292"/>
          </a:xfrm>
          <a:prstGeom prst="rect">
            <a:avLst/>
          </a:prstGeom>
          <a:solidFill>
            <a:srgbClr val="B4E6B0"/>
          </a:solidFill>
          <a:ln w="31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病历上传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F9D5A3-7746-4648-8168-6E0648F8F51E}"/>
              </a:ext>
            </a:extLst>
          </p:cNvPr>
          <p:cNvGrpSpPr/>
          <p:nvPr/>
        </p:nvGrpSpPr>
        <p:grpSpPr>
          <a:xfrm>
            <a:off x="680712" y="841538"/>
            <a:ext cx="2468278" cy="5570964"/>
            <a:chOff x="680712" y="841538"/>
            <a:chExt cx="2468278" cy="5570964"/>
          </a:xfrm>
        </p:grpSpPr>
        <p:sp>
          <p:nvSpPr>
            <p:cNvPr id="39" name="Frame 38">
              <a:extLst>
                <a:ext uri="{FF2B5EF4-FFF2-40B4-BE49-F238E27FC236}">
                  <a16:creationId xmlns:a16="http://schemas.microsoft.com/office/drawing/2014/main" id="{C551D0AB-08DB-4516-AA7C-99D4453FFA33}"/>
                </a:ext>
              </a:extLst>
            </p:cNvPr>
            <p:cNvSpPr/>
            <p:nvPr/>
          </p:nvSpPr>
          <p:spPr>
            <a:xfrm>
              <a:off x="680712" y="841538"/>
              <a:ext cx="2468278" cy="5570964"/>
            </a:xfrm>
            <a:prstGeom prst="fram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 w="76200"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" name="Rectangle 71">
              <a:extLst>
                <a:ext uri="{FF2B5EF4-FFF2-40B4-BE49-F238E27FC236}">
                  <a16:creationId xmlns:a16="http://schemas.microsoft.com/office/drawing/2014/main" id="{2C848CFD-8910-4D17-BCFB-398BD8CA2949}"/>
                </a:ext>
              </a:extLst>
            </p:cNvPr>
            <p:cNvSpPr/>
            <p:nvPr/>
          </p:nvSpPr>
          <p:spPr>
            <a:xfrm>
              <a:off x="1274373" y="893792"/>
              <a:ext cx="1280956" cy="21237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algn="ctr">
                <a:defRPr/>
              </a:pPr>
              <a:r>
                <a:rPr lang="zh-CN" altLang="en-US" sz="1400" dirty="0">
                  <a:latin typeface="+mn-ea"/>
                </a:rPr>
                <a:t>家医后台</a:t>
              </a:r>
              <a:endParaRPr lang="en-US" altLang="zh-CN" sz="1400" dirty="0">
                <a:latin typeface="+mn-ea"/>
              </a:endParaRPr>
            </a:p>
          </p:txBody>
        </p:sp>
      </p:grpSp>
      <p:sp>
        <p:nvSpPr>
          <p:cNvPr id="42" name="矩形 20">
            <a:extLst>
              <a:ext uri="{FF2B5EF4-FFF2-40B4-BE49-F238E27FC236}">
                <a16:creationId xmlns:a16="http://schemas.microsoft.com/office/drawing/2014/main" id="{2A0EC7C6-291C-496F-A261-A9F015A067E7}"/>
              </a:ext>
            </a:extLst>
          </p:cNvPr>
          <p:cNvSpPr/>
          <p:nvPr/>
        </p:nvSpPr>
        <p:spPr bwMode="auto">
          <a:xfrm>
            <a:off x="10877006" y="5122976"/>
            <a:ext cx="956632" cy="1289525"/>
          </a:xfrm>
          <a:prstGeom prst="rect">
            <a:avLst/>
          </a:prstGeom>
          <a:solidFill>
            <a:srgbClr val="B4E6B0"/>
          </a:solidFill>
          <a:ln w="31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altLang="zh-CN" sz="1200" dirty="0">
              <a:solidFill>
                <a:schemeClr val="accent2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第三方系统</a:t>
            </a:r>
            <a:endParaRPr lang="en-US" altLang="zh-CN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</a:t>
            </a:r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等）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407F097-1A18-4BA1-B0E0-1388976461F4}"/>
              </a:ext>
            </a:extLst>
          </p:cNvPr>
          <p:cNvCxnSpPr>
            <a:cxnSpLocks/>
          </p:cNvCxnSpPr>
          <p:nvPr/>
        </p:nvCxnSpPr>
        <p:spPr>
          <a:xfrm flipH="1">
            <a:off x="8186057" y="5367351"/>
            <a:ext cx="2690951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12">
            <a:extLst>
              <a:ext uri="{FF2B5EF4-FFF2-40B4-BE49-F238E27FC236}">
                <a16:creationId xmlns:a16="http://schemas.microsoft.com/office/drawing/2014/main" id="{378EE8D4-9E26-4160-8FF1-64E8DEF52D79}"/>
              </a:ext>
            </a:extLst>
          </p:cNvPr>
          <p:cNvSpPr/>
          <p:nvPr/>
        </p:nvSpPr>
        <p:spPr bwMode="auto">
          <a:xfrm>
            <a:off x="7306491" y="5102251"/>
            <a:ext cx="879566" cy="493424"/>
          </a:xfrm>
          <a:prstGeom prst="rect">
            <a:avLst/>
          </a:prstGeom>
          <a:solidFill>
            <a:srgbClr val="006837"/>
          </a:solidFill>
          <a:ln>
            <a:solidFill>
              <a:schemeClr val="accent3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4"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患者匹配</a:t>
            </a:r>
            <a:endParaRPr lang="zh-CN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0" name="矩形 12">
            <a:extLst>
              <a:ext uri="{FF2B5EF4-FFF2-40B4-BE49-F238E27FC236}">
                <a16:creationId xmlns:a16="http://schemas.microsoft.com/office/drawing/2014/main" id="{4E52C50D-76A8-4024-B4BD-4A9A6460C8D5}"/>
              </a:ext>
            </a:extLst>
          </p:cNvPr>
          <p:cNvSpPr/>
          <p:nvPr/>
        </p:nvSpPr>
        <p:spPr bwMode="auto">
          <a:xfrm>
            <a:off x="5482637" y="5122975"/>
            <a:ext cx="939503" cy="472699"/>
          </a:xfrm>
          <a:prstGeom prst="rect">
            <a:avLst/>
          </a:prstGeom>
          <a:solidFill>
            <a:srgbClr val="006837"/>
          </a:solidFill>
          <a:ln>
            <a:solidFill>
              <a:schemeClr val="accent3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4"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诊疗履历</a:t>
            </a:r>
            <a:endParaRPr lang="zh-CN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E9C6718-470A-4D07-9A74-A5F01DF7BD75}"/>
              </a:ext>
            </a:extLst>
          </p:cNvPr>
          <p:cNvCxnSpPr>
            <a:cxnSpLocks/>
            <a:stCxn id="48" idx="1"/>
            <a:endCxn id="50" idx="3"/>
          </p:cNvCxnSpPr>
          <p:nvPr/>
        </p:nvCxnSpPr>
        <p:spPr>
          <a:xfrm flipH="1">
            <a:off x="6422140" y="5348963"/>
            <a:ext cx="884351" cy="1036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28B32B7-83BA-4600-882D-6BE44ECDA51E}"/>
              </a:ext>
            </a:extLst>
          </p:cNvPr>
          <p:cNvSpPr txBox="1"/>
          <p:nvPr/>
        </p:nvSpPr>
        <p:spPr>
          <a:xfrm>
            <a:off x="9314910" y="5409136"/>
            <a:ext cx="16343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第三方患者信息、诊疗履历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  <a:p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、</a:t>
            </a:r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H_id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7E83E514-80BC-4670-840D-549E4B7973DF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88965" y="4368829"/>
            <a:ext cx="3816473" cy="784428"/>
          </a:xfrm>
          <a:prstGeom prst="bentConnector3">
            <a:avLst>
              <a:gd name="adj1" fmla="val 99972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38D17EF-835D-4700-9896-0AAF20B3D5D6}"/>
              </a:ext>
            </a:extLst>
          </p:cNvPr>
          <p:cNvSpPr txBox="1"/>
          <p:nvPr/>
        </p:nvSpPr>
        <p:spPr>
          <a:xfrm>
            <a:off x="7043774" y="4136133"/>
            <a:ext cx="16343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患者信息，诊疗履历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0DA0FA03-F7C4-4305-B27B-4F8A39DB5FF0}"/>
              </a:ext>
            </a:extLst>
          </p:cNvPr>
          <p:cNvCxnSpPr>
            <a:cxnSpLocks/>
            <a:endCxn id="98" idx="2"/>
          </p:cNvCxnSpPr>
          <p:nvPr/>
        </p:nvCxnSpPr>
        <p:spPr>
          <a:xfrm rot="16200000" flipV="1">
            <a:off x="3775776" y="2441830"/>
            <a:ext cx="1693902" cy="690270"/>
          </a:xfrm>
          <a:prstGeom prst="bentConnector3">
            <a:avLst>
              <a:gd name="adj1" fmla="val -1925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36322A64-2B6E-4723-A5D4-9A6BFE17D65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48281" y="2407303"/>
            <a:ext cx="1366762" cy="432188"/>
          </a:xfrm>
          <a:prstGeom prst="bentConnector3">
            <a:avLst>
              <a:gd name="adj1" fmla="val 100336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7657343-FD5B-4778-BDA3-F1C6BD3EB97D}"/>
              </a:ext>
            </a:extLst>
          </p:cNvPr>
          <p:cNvCxnSpPr>
            <a:cxnSpLocks/>
            <a:endCxn id="33" idx="2"/>
          </p:cNvCxnSpPr>
          <p:nvPr/>
        </p:nvCxnSpPr>
        <p:spPr>
          <a:xfrm rot="16200000" flipV="1">
            <a:off x="4947789" y="4256639"/>
            <a:ext cx="1343500" cy="389172"/>
          </a:xfrm>
          <a:prstGeom prst="bentConnector3">
            <a:avLst>
              <a:gd name="adj1" fmla="val 55186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791C98F-F5F2-4FA3-9B3B-CD3B0395A2EC}"/>
              </a:ext>
            </a:extLst>
          </p:cNvPr>
          <p:cNvSpPr txBox="1"/>
          <p:nvPr/>
        </p:nvSpPr>
        <p:spPr>
          <a:xfrm>
            <a:off x="4162327" y="4093196"/>
            <a:ext cx="145721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患者信息、诊疗履历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</p:txBody>
      </p:sp>
      <p:sp>
        <p:nvSpPr>
          <p:cNvPr id="33" name="矩形 12">
            <a:extLst>
              <a:ext uri="{FF2B5EF4-FFF2-40B4-BE49-F238E27FC236}">
                <a16:creationId xmlns:a16="http://schemas.microsoft.com/office/drawing/2014/main" id="{DF9E4BC4-4330-42AE-A45E-243FE6724AEB}"/>
              </a:ext>
            </a:extLst>
          </p:cNvPr>
          <p:cNvSpPr/>
          <p:nvPr/>
        </p:nvSpPr>
        <p:spPr bwMode="auto">
          <a:xfrm>
            <a:off x="4955201" y="3132386"/>
            <a:ext cx="939503" cy="647089"/>
          </a:xfrm>
          <a:prstGeom prst="rect">
            <a:avLst/>
          </a:prstGeom>
          <a:solidFill>
            <a:srgbClr val="006837"/>
          </a:solidFill>
          <a:ln>
            <a:solidFill>
              <a:schemeClr val="accent3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4"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病历授权</a:t>
            </a:r>
            <a:endParaRPr lang="zh-CN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7" name="矩形 20">
            <a:extLst>
              <a:ext uri="{FF2B5EF4-FFF2-40B4-BE49-F238E27FC236}">
                <a16:creationId xmlns:a16="http://schemas.microsoft.com/office/drawing/2014/main" id="{0246B92F-F509-446C-9D64-14BA40FBE2A4}"/>
              </a:ext>
            </a:extLst>
          </p:cNvPr>
          <p:cNvSpPr/>
          <p:nvPr/>
        </p:nvSpPr>
        <p:spPr bwMode="auto">
          <a:xfrm>
            <a:off x="10005433" y="3121684"/>
            <a:ext cx="1276710" cy="444137"/>
          </a:xfrm>
          <a:prstGeom prst="rect">
            <a:avLst/>
          </a:prstGeom>
          <a:solidFill>
            <a:srgbClr val="B4E6B0"/>
          </a:solidFill>
          <a:ln w="31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病历授权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8478227-5240-4DEA-AB3C-10E8D9E16AF8}"/>
              </a:ext>
            </a:extLst>
          </p:cNvPr>
          <p:cNvCxnSpPr>
            <a:cxnSpLocks/>
          </p:cNvCxnSpPr>
          <p:nvPr/>
        </p:nvCxnSpPr>
        <p:spPr>
          <a:xfrm flipH="1">
            <a:off x="5894704" y="3233410"/>
            <a:ext cx="4110730" cy="5547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B6FCD34-3BB9-4AC8-9737-0E266F4D6CF7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5894704" y="3343753"/>
            <a:ext cx="4110729" cy="4048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72B750-8BFF-4A2B-9A1A-079D1641F558}"/>
              </a:ext>
            </a:extLst>
          </p:cNvPr>
          <p:cNvSpPr txBox="1"/>
          <p:nvPr/>
        </p:nvSpPr>
        <p:spPr>
          <a:xfrm>
            <a:off x="6285679" y="3455933"/>
            <a:ext cx="146495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患者信息、病历信息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</p:txBody>
      </p:sp>
      <p:sp>
        <p:nvSpPr>
          <p:cNvPr id="70" name="矩形 20">
            <a:extLst>
              <a:ext uri="{FF2B5EF4-FFF2-40B4-BE49-F238E27FC236}">
                <a16:creationId xmlns:a16="http://schemas.microsoft.com/office/drawing/2014/main" id="{5B098557-6B99-4E01-8C42-2AC2BFCE430E}"/>
              </a:ext>
            </a:extLst>
          </p:cNvPr>
          <p:cNvSpPr/>
          <p:nvPr/>
        </p:nvSpPr>
        <p:spPr bwMode="auto">
          <a:xfrm>
            <a:off x="10018302" y="2351819"/>
            <a:ext cx="1276710" cy="444137"/>
          </a:xfrm>
          <a:prstGeom prst="rect">
            <a:avLst/>
          </a:prstGeom>
          <a:solidFill>
            <a:srgbClr val="B4E6B0"/>
          </a:solidFill>
          <a:ln w="31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自诊服务</a:t>
            </a:r>
          </a:p>
        </p:txBody>
      </p:sp>
      <p:sp>
        <p:nvSpPr>
          <p:cNvPr id="72" name="矩形 12">
            <a:extLst>
              <a:ext uri="{FF2B5EF4-FFF2-40B4-BE49-F238E27FC236}">
                <a16:creationId xmlns:a16="http://schemas.microsoft.com/office/drawing/2014/main" id="{D8308BD1-C785-40CE-927D-3286F35393FD}"/>
              </a:ext>
            </a:extLst>
          </p:cNvPr>
          <p:cNvSpPr/>
          <p:nvPr/>
        </p:nvSpPr>
        <p:spPr bwMode="auto">
          <a:xfrm>
            <a:off x="5871050" y="2353765"/>
            <a:ext cx="939503" cy="471078"/>
          </a:xfrm>
          <a:prstGeom prst="rect">
            <a:avLst/>
          </a:prstGeom>
          <a:solidFill>
            <a:srgbClr val="006837"/>
          </a:solidFill>
          <a:ln>
            <a:solidFill>
              <a:schemeClr val="accent3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4"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自诊报告</a:t>
            </a:r>
            <a:endParaRPr lang="zh-CN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C67436-4FD1-4F16-B559-C6357BB61A25}"/>
              </a:ext>
            </a:extLst>
          </p:cNvPr>
          <p:cNvCxnSpPr>
            <a:cxnSpLocks/>
            <a:stCxn id="70" idx="1"/>
            <a:endCxn id="72" idx="3"/>
          </p:cNvCxnSpPr>
          <p:nvPr/>
        </p:nvCxnSpPr>
        <p:spPr>
          <a:xfrm flipH="1">
            <a:off x="6810553" y="2573888"/>
            <a:ext cx="3207749" cy="1541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9C01721-2D9F-4738-A906-79E28035DE99}"/>
              </a:ext>
            </a:extLst>
          </p:cNvPr>
          <p:cNvSpPr txBox="1"/>
          <p:nvPr/>
        </p:nvSpPr>
        <p:spPr>
          <a:xfrm>
            <a:off x="6977950" y="2600845"/>
            <a:ext cx="72428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latin typeface="+mn-ea"/>
              </a:rPr>
              <a:t>自诊报告</a:t>
            </a:r>
            <a:endParaRPr lang="en-US" altLang="zh-CN" sz="1000" dirty="0">
              <a:latin typeface="+mn-ea"/>
            </a:endParaRPr>
          </a:p>
        </p:txBody>
      </p:sp>
      <p:sp>
        <p:nvSpPr>
          <p:cNvPr id="97" name="矩形 20">
            <a:extLst>
              <a:ext uri="{FF2B5EF4-FFF2-40B4-BE49-F238E27FC236}">
                <a16:creationId xmlns:a16="http://schemas.microsoft.com/office/drawing/2014/main" id="{89715B78-A055-4BDE-975F-29E8C8A12F79}"/>
              </a:ext>
            </a:extLst>
          </p:cNvPr>
          <p:cNvSpPr/>
          <p:nvPr/>
        </p:nvSpPr>
        <p:spPr bwMode="auto">
          <a:xfrm>
            <a:off x="1240014" y="1488003"/>
            <a:ext cx="1276710" cy="423028"/>
          </a:xfrm>
          <a:prstGeom prst="rect">
            <a:avLst/>
          </a:prstGeom>
          <a:solidFill>
            <a:srgbClr val="B4E6B0"/>
          </a:solidFill>
          <a:ln w="31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1200" dirty="0">
                <a:solidFill>
                  <a:schemeClr val="accent2"/>
                </a:solidFill>
              </a:rPr>
              <a:t>病历浏览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12">
            <a:extLst>
              <a:ext uri="{FF2B5EF4-FFF2-40B4-BE49-F238E27FC236}">
                <a16:creationId xmlns:a16="http://schemas.microsoft.com/office/drawing/2014/main" id="{0200E02E-BF5B-4035-83B5-8FD130ECF457}"/>
              </a:ext>
            </a:extLst>
          </p:cNvPr>
          <p:cNvSpPr/>
          <p:nvPr/>
        </p:nvSpPr>
        <p:spPr bwMode="auto">
          <a:xfrm>
            <a:off x="3807840" y="1468936"/>
            <a:ext cx="939503" cy="471078"/>
          </a:xfrm>
          <a:prstGeom prst="rect">
            <a:avLst/>
          </a:prstGeom>
          <a:solidFill>
            <a:srgbClr val="006837"/>
          </a:solidFill>
          <a:ln>
            <a:solidFill>
              <a:schemeClr val="accent3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4"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授权验证</a:t>
            </a:r>
            <a:endParaRPr lang="zh-CN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94393CE-8881-4075-8862-F4F6A591EC7A}"/>
              </a:ext>
            </a:extLst>
          </p:cNvPr>
          <p:cNvSpPr txBox="1"/>
          <p:nvPr/>
        </p:nvSpPr>
        <p:spPr>
          <a:xfrm>
            <a:off x="6297298" y="3034279"/>
            <a:ext cx="248299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患者信息、病历信息、</a:t>
            </a:r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H_id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A39EF037-E59C-4FC3-B9E3-E14B30A1D24A}"/>
              </a:ext>
            </a:extLst>
          </p:cNvPr>
          <p:cNvCxnSpPr>
            <a:cxnSpLocks/>
            <a:stCxn id="72" idx="1"/>
            <a:endCxn id="33" idx="0"/>
          </p:cNvCxnSpPr>
          <p:nvPr/>
        </p:nvCxnSpPr>
        <p:spPr>
          <a:xfrm rot="10800000" flipV="1">
            <a:off x="5424954" y="2589304"/>
            <a:ext cx="446097" cy="543082"/>
          </a:xfrm>
          <a:prstGeom prst="bent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A36F5C6-CA09-412A-9088-8F155D6B02AA}"/>
              </a:ext>
            </a:extLst>
          </p:cNvPr>
          <p:cNvSpPr txBox="1"/>
          <p:nvPr/>
        </p:nvSpPr>
        <p:spPr>
          <a:xfrm>
            <a:off x="5415199" y="2852617"/>
            <a:ext cx="67011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latin typeface="+mn-ea"/>
              </a:rPr>
              <a:t>自诊报告</a:t>
            </a:r>
            <a:endParaRPr lang="en-US" altLang="zh-CN" sz="1000" dirty="0">
              <a:latin typeface="+mn-ea"/>
            </a:endParaRPr>
          </a:p>
        </p:txBody>
      </p:sp>
      <p:sp>
        <p:nvSpPr>
          <p:cNvPr id="83" name="矩形 20">
            <a:extLst>
              <a:ext uri="{FF2B5EF4-FFF2-40B4-BE49-F238E27FC236}">
                <a16:creationId xmlns:a16="http://schemas.microsoft.com/office/drawing/2014/main" id="{D39FFEC8-0778-491A-9236-8701685184E9}"/>
              </a:ext>
            </a:extLst>
          </p:cNvPr>
          <p:cNvSpPr/>
          <p:nvPr/>
        </p:nvSpPr>
        <p:spPr bwMode="auto">
          <a:xfrm>
            <a:off x="10013945" y="1293723"/>
            <a:ext cx="1276710" cy="444137"/>
          </a:xfrm>
          <a:prstGeom prst="rect">
            <a:avLst/>
          </a:prstGeom>
          <a:solidFill>
            <a:srgbClr val="B4E6B0"/>
          </a:solidFill>
          <a:ln w="31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慢病随访</a:t>
            </a:r>
          </a:p>
        </p:txBody>
      </p:sp>
      <p:sp>
        <p:nvSpPr>
          <p:cNvPr id="84" name="矩形 12">
            <a:extLst>
              <a:ext uri="{FF2B5EF4-FFF2-40B4-BE49-F238E27FC236}">
                <a16:creationId xmlns:a16="http://schemas.microsoft.com/office/drawing/2014/main" id="{41FEC88D-7A94-4A38-ABE5-7DCC4BF60D20}"/>
              </a:ext>
            </a:extLst>
          </p:cNvPr>
          <p:cNvSpPr/>
          <p:nvPr/>
        </p:nvSpPr>
        <p:spPr bwMode="auto">
          <a:xfrm>
            <a:off x="5866693" y="1295669"/>
            <a:ext cx="939503" cy="471078"/>
          </a:xfrm>
          <a:prstGeom prst="rect">
            <a:avLst/>
          </a:prstGeom>
          <a:solidFill>
            <a:srgbClr val="006837"/>
          </a:solidFill>
          <a:ln>
            <a:solidFill>
              <a:schemeClr val="accent3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4"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随访报告</a:t>
            </a:r>
            <a:endParaRPr lang="zh-CN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EF01456-9F4A-4946-815E-E554888B53FA}"/>
              </a:ext>
            </a:extLst>
          </p:cNvPr>
          <p:cNvCxnSpPr>
            <a:cxnSpLocks/>
            <a:stCxn id="83" idx="1"/>
            <a:endCxn id="84" idx="3"/>
          </p:cNvCxnSpPr>
          <p:nvPr/>
        </p:nvCxnSpPr>
        <p:spPr>
          <a:xfrm flipH="1">
            <a:off x="6806196" y="1515792"/>
            <a:ext cx="3207749" cy="1541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7D56797-0997-4426-A3C3-D0CF367246BE}"/>
              </a:ext>
            </a:extLst>
          </p:cNvPr>
          <p:cNvSpPr txBox="1"/>
          <p:nvPr/>
        </p:nvSpPr>
        <p:spPr>
          <a:xfrm>
            <a:off x="6973593" y="1615344"/>
            <a:ext cx="248299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latin typeface="+mn-ea"/>
              </a:rPr>
              <a:t>随访报告</a:t>
            </a:r>
            <a:endParaRPr lang="en-US" altLang="zh-CN" sz="1000" dirty="0">
              <a:latin typeface="+mn-ea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8200CA4-22E2-49D1-BFE6-92FCF7DDF104}"/>
              </a:ext>
            </a:extLst>
          </p:cNvPr>
          <p:cNvSpPr txBox="1"/>
          <p:nvPr/>
        </p:nvSpPr>
        <p:spPr>
          <a:xfrm>
            <a:off x="5365457" y="1567641"/>
            <a:ext cx="248299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latin typeface="+mn-ea"/>
              </a:rPr>
              <a:t>随访报告</a:t>
            </a:r>
            <a:endParaRPr lang="en-US" altLang="zh-CN" sz="1000" dirty="0">
              <a:latin typeface="+mn-ea"/>
            </a:endParaRP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BD3A1589-8C4A-4810-B658-0529FFD1AC56}"/>
              </a:ext>
            </a:extLst>
          </p:cNvPr>
          <p:cNvCxnSpPr>
            <a:cxnSpLocks/>
          </p:cNvCxnSpPr>
          <p:nvPr/>
        </p:nvCxnSpPr>
        <p:spPr>
          <a:xfrm rot="5400000">
            <a:off x="4697590" y="1956637"/>
            <a:ext cx="1627212" cy="724285"/>
          </a:xfrm>
          <a:prstGeom prst="bentConnector3">
            <a:avLst>
              <a:gd name="adj1" fmla="val 228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77982C9-79EC-4557-AD9D-C138D486EDF8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2538089" y="1694559"/>
            <a:ext cx="1269751" cy="991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C9327F02-14E7-4847-8561-59996A7C96D3}"/>
              </a:ext>
            </a:extLst>
          </p:cNvPr>
          <p:cNvSpPr txBox="1"/>
          <p:nvPr/>
        </p:nvSpPr>
        <p:spPr>
          <a:xfrm>
            <a:off x="2612377" y="1530621"/>
            <a:ext cx="16343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患者信息、</a:t>
            </a:r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H_id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C44387C-5C24-4F73-BE38-BB96BA1AFD37}"/>
              </a:ext>
            </a:extLst>
          </p:cNvPr>
          <p:cNvSpPr txBox="1"/>
          <p:nvPr/>
        </p:nvSpPr>
        <p:spPr>
          <a:xfrm>
            <a:off x="3593527" y="3695673"/>
            <a:ext cx="146495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患者信息、病历信息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C1237D8-9ECE-40E8-A10A-A188E8B52A3A}"/>
              </a:ext>
            </a:extLst>
          </p:cNvPr>
          <p:cNvSpPr txBox="1"/>
          <p:nvPr/>
        </p:nvSpPr>
        <p:spPr>
          <a:xfrm>
            <a:off x="4369652" y="2285396"/>
            <a:ext cx="63257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患者信息、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  <a:p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H_id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415D41C2-B55A-4C1D-91AE-63A6DA0B8658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5278126" y="2043509"/>
            <a:ext cx="4734079" cy="1088878"/>
          </a:xfrm>
          <a:prstGeom prst="bentConnector3">
            <a:avLst>
              <a:gd name="adj1" fmla="val -22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7255160-CB3F-4436-A821-C592FBD82F43}"/>
              </a:ext>
            </a:extLst>
          </p:cNvPr>
          <p:cNvSpPr txBox="1"/>
          <p:nvPr/>
        </p:nvSpPr>
        <p:spPr>
          <a:xfrm>
            <a:off x="6545190" y="2054132"/>
            <a:ext cx="146495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患者信息、病历信息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2030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580D893-285F-4E7C-992D-F20B3D604BB6}"/>
              </a:ext>
            </a:extLst>
          </p:cNvPr>
          <p:cNvSpPr/>
          <p:nvPr/>
        </p:nvSpPr>
        <p:spPr>
          <a:xfrm>
            <a:off x="3406130" y="847594"/>
            <a:ext cx="5055617" cy="48825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59" name="标题 1">
            <a:extLst>
              <a:ext uri="{FF2B5EF4-FFF2-40B4-BE49-F238E27FC236}">
                <a16:creationId xmlns:a16="http://schemas.microsoft.com/office/drawing/2014/main" id="{1CA5BFF2-F1B0-4EF7-AEC7-8D9B67A1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27" y="208187"/>
            <a:ext cx="10159501" cy="41464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患者关怀服务功能架构图</a:t>
            </a:r>
          </a:p>
        </p:txBody>
      </p:sp>
      <p:sp>
        <p:nvSpPr>
          <p:cNvPr id="115" name="矩形 44">
            <a:extLst>
              <a:ext uri="{FF2B5EF4-FFF2-40B4-BE49-F238E27FC236}">
                <a16:creationId xmlns:a16="http://schemas.microsoft.com/office/drawing/2014/main" id="{B0C1A25A-74B3-451E-AF81-5E11751204A6}"/>
              </a:ext>
            </a:extLst>
          </p:cNvPr>
          <p:cNvSpPr/>
          <p:nvPr/>
        </p:nvSpPr>
        <p:spPr>
          <a:xfrm>
            <a:off x="8718888" y="841538"/>
            <a:ext cx="428625" cy="558475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/>
              <a:t>统一接口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C212233-0FF5-4929-B686-56A90C763DCD}"/>
              </a:ext>
            </a:extLst>
          </p:cNvPr>
          <p:cNvGrpSpPr/>
          <p:nvPr/>
        </p:nvGrpSpPr>
        <p:grpSpPr>
          <a:xfrm>
            <a:off x="9384088" y="855330"/>
            <a:ext cx="2468278" cy="4178224"/>
            <a:chOff x="9384088" y="855330"/>
            <a:chExt cx="2468278" cy="5570964"/>
          </a:xfrm>
        </p:grpSpPr>
        <p:sp>
          <p:nvSpPr>
            <p:cNvPr id="117" name="Frame 116">
              <a:extLst>
                <a:ext uri="{FF2B5EF4-FFF2-40B4-BE49-F238E27FC236}">
                  <a16:creationId xmlns:a16="http://schemas.microsoft.com/office/drawing/2014/main" id="{0E648593-362B-4B3D-A3EE-8545D2240A75}"/>
                </a:ext>
              </a:extLst>
            </p:cNvPr>
            <p:cNvSpPr/>
            <p:nvPr/>
          </p:nvSpPr>
          <p:spPr>
            <a:xfrm>
              <a:off x="9384088" y="855330"/>
              <a:ext cx="2468278" cy="5570964"/>
            </a:xfrm>
            <a:prstGeom prst="fram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 w="76200"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6" name="Rectangle 71">
              <a:extLst>
                <a:ext uri="{FF2B5EF4-FFF2-40B4-BE49-F238E27FC236}">
                  <a16:creationId xmlns:a16="http://schemas.microsoft.com/office/drawing/2014/main" id="{330E75C8-4CD5-4E1E-8D19-8E8950D144D8}"/>
                </a:ext>
              </a:extLst>
            </p:cNvPr>
            <p:cNvSpPr/>
            <p:nvPr/>
          </p:nvSpPr>
          <p:spPr>
            <a:xfrm>
              <a:off x="10005433" y="893793"/>
              <a:ext cx="1280956" cy="29598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algn="ctr">
                <a:defRPr/>
              </a:pPr>
              <a:r>
                <a:rPr lang="zh-CN" altLang="en-US" sz="1400" dirty="0">
                  <a:latin typeface="+mn-ea"/>
                </a:rPr>
                <a:t>家医</a:t>
              </a:r>
              <a:r>
                <a:rPr lang="en-US" altLang="zh-CN" sz="1400" dirty="0">
                  <a:latin typeface="+mn-ea"/>
                </a:rPr>
                <a:t>APP</a:t>
              </a:r>
            </a:p>
          </p:txBody>
        </p:sp>
      </p:grpSp>
      <p:sp>
        <p:nvSpPr>
          <p:cNvPr id="92" name="矩形 50">
            <a:extLst>
              <a:ext uri="{FF2B5EF4-FFF2-40B4-BE49-F238E27FC236}">
                <a16:creationId xmlns:a16="http://schemas.microsoft.com/office/drawing/2014/main" id="{4923A7F5-44AF-45BF-9345-B7DDC364C5C2}"/>
              </a:ext>
            </a:extLst>
          </p:cNvPr>
          <p:cNvSpPr/>
          <p:nvPr/>
        </p:nvSpPr>
        <p:spPr>
          <a:xfrm>
            <a:off x="3429568" y="5808625"/>
            <a:ext cx="5058536" cy="262348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kern="0" dirty="0">
                <a:solidFill>
                  <a:schemeClr val="bg1"/>
                </a:solidFill>
                <a:cs typeface="Arial" panose="020B0604020202020204" pitchFamily="34" charset="0"/>
              </a:rPr>
              <a:t>AI</a:t>
            </a:r>
            <a:r>
              <a:rPr lang="zh-CN" altLang="en-US" sz="1400" kern="0" dirty="0">
                <a:solidFill>
                  <a:schemeClr val="bg1"/>
                </a:solidFill>
                <a:cs typeface="Arial" panose="020B0604020202020204" pitchFamily="34" charset="0"/>
              </a:rPr>
              <a:t>引擎</a:t>
            </a:r>
          </a:p>
        </p:txBody>
      </p:sp>
      <p:sp>
        <p:nvSpPr>
          <p:cNvPr id="95" name="矩形 50">
            <a:extLst>
              <a:ext uri="{FF2B5EF4-FFF2-40B4-BE49-F238E27FC236}">
                <a16:creationId xmlns:a16="http://schemas.microsoft.com/office/drawing/2014/main" id="{34D4A9B5-44A8-4A25-A9FB-D43160ADD801}"/>
              </a:ext>
            </a:extLst>
          </p:cNvPr>
          <p:cNvSpPr/>
          <p:nvPr/>
        </p:nvSpPr>
        <p:spPr>
          <a:xfrm>
            <a:off x="3429566" y="6155482"/>
            <a:ext cx="5058537" cy="270812"/>
          </a:xfrm>
          <a:prstGeom prst="rect">
            <a:avLst/>
          </a:prstGeom>
          <a:solidFill>
            <a:schemeClr val="tx2"/>
          </a:solidFill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kern="0" dirty="0">
                <a:solidFill>
                  <a:schemeClr val="bg1"/>
                </a:solidFill>
                <a:cs typeface="Arial" panose="020B0604020202020204" pitchFamily="34" charset="0"/>
              </a:rPr>
              <a:t>云计算基础设施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F9D5A3-7746-4648-8168-6E0648F8F51E}"/>
              </a:ext>
            </a:extLst>
          </p:cNvPr>
          <p:cNvGrpSpPr/>
          <p:nvPr/>
        </p:nvGrpSpPr>
        <p:grpSpPr>
          <a:xfrm>
            <a:off x="680712" y="841538"/>
            <a:ext cx="2468278" cy="5570964"/>
            <a:chOff x="680712" y="841538"/>
            <a:chExt cx="2468278" cy="5570964"/>
          </a:xfrm>
        </p:grpSpPr>
        <p:sp>
          <p:nvSpPr>
            <p:cNvPr id="39" name="Frame 38">
              <a:extLst>
                <a:ext uri="{FF2B5EF4-FFF2-40B4-BE49-F238E27FC236}">
                  <a16:creationId xmlns:a16="http://schemas.microsoft.com/office/drawing/2014/main" id="{C551D0AB-08DB-4516-AA7C-99D4453FFA33}"/>
                </a:ext>
              </a:extLst>
            </p:cNvPr>
            <p:cNvSpPr/>
            <p:nvPr/>
          </p:nvSpPr>
          <p:spPr>
            <a:xfrm>
              <a:off x="680712" y="841538"/>
              <a:ext cx="2468278" cy="5570964"/>
            </a:xfrm>
            <a:prstGeom prst="fram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 w="76200"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" name="Rectangle 71">
              <a:extLst>
                <a:ext uri="{FF2B5EF4-FFF2-40B4-BE49-F238E27FC236}">
                  <a16:creationId xmlns:a16="http://schemas.microsoft.com/office/drawing/2014/main" id="{2C848CFD-8910-4D17-BCFB-398BD8CA2949}"/>
                </a:ext>
              </a:extLst>
            </p:cNvPr>
            <p:cNvSpPr/>
            <p:nvPr/>
          </p:nvSpPr>
          <p:spPr>
            <a:xfrm>
              <a:off x="1274373" y="893792"/>
              <a:ext cx="1280956" cy="21237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algn="ctr">
                <a:defRPr/>
              </a:pPr>
              <a:r>
                <a:rPr lang="zh-CN" altLang="en-US" sz="1400" dirty="0">
                  <a:latin typeface="+mn-ea"/>
                </a:rPr>
                <a:t>家医后台</a:t>
              </a:r>
              <a:endParaRPr lang="en-US" altLang="zh-CN" sz="1400" dirty="0">
                <a:latin typeface="+mn-ea"/>
              </a:endParaRPr>
            </a:p>
          </p:txBody>
        </p:sp>
      </p:grpSp>
      <p:sp>
        <p:nvSpPr>
          <p:cNvPr id="42" name="矩形 20">
            <a:extLst>
              <a:ext uri="{FF2B5EF4-FFF2-40B4-BE49-F238E27FC236}">
                <a16:creationId xmlns:a16="http://schemas.microsoft.com/office/drawing/2014/main" id="{2A0EC7C6-291C-496F-A261-A9F015A067E7}"/>
              </a:ext>
            </a:extLst>
          </p:cNvPr>
          <p:cNvSpPr/>
          <p:nvPr/>
        </p:nvSpPr>
        <p:spPr bwMode="auto">
          <a:xfrm>
            <a:off x="10877006" y="5122976"/>
            <a:ext cx="956632" cy="1289525"/>
          </a:xfrm>
          <a:prstGeom prst="rect">
            <a:avLst/>
          </a:prstGeom>
          <a:solidFill>
            <a:srgbClr val="B4E6B0"/>
          </a:solidFill>
          <a:ln w="31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altLang="zh-CN" sz="1200" dirty="0">
              <a:solidFill>
                <a:schemeClr val="accent2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第三方系统</a:t>
            </a:r>
            <a:endParaRPr lang="en-US" altLang="zh-CN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</a:t>
            </a:r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等）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407F097-1A18-4BA1-B0E0-1388976461F4}"/>
              </a:ext>
            </a:extLst>
          </p:cNvPr>
          <p:cNvCxnSpPr>
            <a:cxnSpLocks/>
          </p:cNvCxnSpPr>
          <p:nvPr/>
        </p:nvCxnSpPr>
        <p:spPr>
          <a:xfrm flipH="1">
            <a:off x="8186057" y="5367351"/>
            <a:ext cx="2690951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12">
            <a:extLst>
              <a:ext uri="{FF2B5EF4-FFF2-40B4-BE49-F238E27FC236}">
                <a16:creationId xmlns:a16="http://schemas.microsoft.com/office/drawing/2014/main" id="{378EE8D4-9E26-4160-8FF1-64E8DEF52D79}"/>
              </a:ext>
            </a:extLst>
          </p:cNvPr>
          <p:cNvSpPr/>
          <p:nvPr/>
        </p:nvSpPr>
        <p:spPr bwMode="auto">
          <a:xfrm>
            <a:off x="7306491" y="5102251"/>
            <a:ext cx="879566" cy="493424"/>
          </a:xfrm>
          <a:prstGeom prst="rect">
            <a:avLst/>
          </a:prstGeom>
          <a:solidFill>
            <a:srgbClr val="006837"/>
          </a:solidFill>
          <a:ln>
            <a:solidFill>
              <a:schemeClr val="accent3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4"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患者匹配</a:t>
            </a:r>
            <a:endParaRPr lang="zh-CN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0" name="矩形 12">
            <a:extLst>
              <a:ext uri="{FF2B5EF4-FFF2-40B4-BE49-F238E27FC236}">
                <a16:creationId xmlns:a16="http://schemas.microsoft.com/office/drawing/2014/main" id="{4E52C50D-76A8-4024-B4BD-4A9A6460C8D5}"/>
              </a:ext>
            </a:extLst>
          </p:cNvPr>
          <p:cNvSpPr/>
          <p:nvPr/>
        </p:nvSpPr>
        <p:spPr bwMode="auto">
          <a:xfrm>
            <a:off x="5482637" y="5122975"/>
            <a:ext cx="939503" cy="472699"/>
          </a:xfrm>
          <a:prstGeom prst="rect">
            <a:avLst/>
          </a:prstGeom>
          <a:solidFill>
            <a:srgbClr val="006837"/>
          </a:solidFill>
          <a:ln>
            <a:solidFill>
              <a:schemeClr val="accent3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4"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诊疗履历</a:t>
            </a:r>
            <a:endParaRPr lang="zh-CN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E9C6718-470A-4D07-9A74-A5F01DF7BD75}"/>
              </a:ext>
            </a:extLst>
          </p:cNvPr>
          <p:cNvCxnSpPr>
            <a:cxnSpLocks/>
            <a:stCxn id="48" idx="1"/>
            <a:endCxn id="50" idx="3"/>
          </p:cNvCxnSpPr>
          <p:nvPr/>
        </p:nvCxnSpPr>
        <p:spPr>
          <a:xfrm flipH="1">
            <a:off x="6422140" y="5348963"/>
            <a:ext cx="884351" cy="1036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28B32B7-83BA-4600-882D-6BE44ECDA51E}"/>
              </a:ext>
            </a:extLst>
          </p:cNvPr>
          <p:cNvSpPr txBox="1"/>
          <p:nvPr/>
        </p:nvSpPr>
        <p:spPr>
          <a:xfrm>
            <a:off x="9314910" y="5409136"/>
            <a:ext cx="16343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第三方患者信息、诊疗履历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  <a:p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、</a:t>
            </a:r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H_id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7657343-FD5B-4778-BDA3-F1C6BD3EB97D}"/>
              </a:ext>
            </a:extLst>
          </p:cNvPr>
          <p:cNvCxnSpPr>
            <a:cxnSpLocks/>
            <a:stCxn id="50" idx="0"/>
            <a:endCxn id="98" idx="3"/>
          </p:cNvCxnSpPr>
          <p:nvPr/>
        </p:nvCxnSpPr>
        <p:spPr>
          <a:xfrm rot="16200000" flipV="1">
            <a:off x="4528891" y="3699477"/>
            <a:ext cx="1641951" cy="1205046"/>
          </a:xfrm>
          <a:prstGeom prst="bent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8478227-5240-4DEA-AB3C-10E8D9E16AF8}"/>
              </a:ext>
            </a:extLst>
          </p:cNvPr>
          <p:cNvCxnSpPr>
            <a:cxnSpLocks/>
          </p:cNvCxnSpPr>
          <p:nvPr/>
        </p:nvCxnSpPr>
        <p:spPr>
          <a:xfrm flipH="1">
            <a:off x="2476601" y="2462600"/>
            <a:ext cx="2848993" cy="4146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20">
            <a:extLst>
              <a:ext uri="{FF2B5EF4-FFF2-40B4-BE49-F238E27FC236}">
                <a16:creationId xmlns:a16="http://schemas.microsoft.com/office/drawing/2014/main" id="{5B098557-6B99-4E01-8C42-2AC2BFCE430E}"/>
              </a:ext>
            </a:extLst>
          </p:cNvPr>
          <p:cNvSpPr/>
          <p:nvPr/>
        </p:nvSpPr>
        <p:spPr bwMode="auto">
          <a:xfrm>
            <a:off x="10018302" y="2299565"/>
            <a:ext cx="1276710" cy="444137"/>
          </a:xfrm>
          <a:prstGeom prst="rect">
            <a:avLst/>
          </a:prstGeom>
          <a:solidFill>
            <a:srgbClr val="B4E6B0"/>
          </a:solidFill>
          <a:ln w="31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患者随访</a:t>
            </a:r>
          </a:p>
        </p:txBody>
      </p:sp>
      <p:sp>
        <p:nvSpPr>
          <p:cNvPr id="72" name="矩形 12">
            <a:extLst>
              <a:ext uri="{FF2B5EF4-FFF2-40B4-BE49-F238E27FC236}">
                <a16:creationId xmlns:a16="http://schemas.microsoft.com/office/drawing/2014/main" id="{D8308BD1-C785-40CE-927D-3286F35393FD}"/>
              </a:ext>
            </a:extLst>
          </p:cNvPr>
          <p:cNvSpPr/>
          <p:nvPr/>
        </p:nvSpPr>
        <p:spPr bwMode="auto">
          <a:xfrm>
            <a:off x="5340118" y="2257966"/>
            <a:ext cx="939503" cy="471078"/>
          </a:xfrm>
          <a:prstGeom prst="rect">
            <a:avLst/>
          </a:prstGeom>
          <a:solidFill>
            <a:srgbClr val="006837"/>
          </a:solidFill>
          <a:ln>
            <a:solidFill>
              <a:schemeClr val="accent3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4" algn="ctr">
              <a:defRPr/>
            </a:pPr>
            <a:r>
              <a:rPr lang="en-US" altLang="zh-CN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IM</a:t>
            </a: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引擎</a:t>
            </a:r>
            <a:endParaRPr lang="zh-CN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C67436-4FD1-4F16-B559-C6357BB61A25}"/>
              </a:ext>
            </a:extLst>
          </p:cNvPr>
          <p:cNvCxnSpPr>
            <a:cxnSpLocks/>
          </p:cNvCxnSpPr>
          <p:nvPr/>
        </p:nvCxnSpPr>
        <p:spPr>
          <a:xfrm flipH="1">
            <a:off x="6279621" y="2469380"/>
            <a:ext cx="3738681" cy="1541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9C01721-2D9F-4738-A906-79E28035DE99}"/>
              </a:ext>
            </a:extLst>
          </p:cNvPr>
          <p:cNvSpPr txBox="1"/>
          <p:nvPr/>
        </p:nvSpPr>
        <p:spPr>
          <a:xfrm>
            <a:off x="6831912" y="2299564"/>
            <a:ext cx="162983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000" dirty="0" err="1">
                <a:latin typeface="+mn-ea"/>
              </a:rPr>
              <a:t>U_id</a:t>
            </a:r>
            <a:r>
              <a:rPr lang="zh-CN" altLang="en-US" sz="1000" dirty="0">
                <a:latin typeface="+mn-ea"/>
              </a:rPr>
              <a:t>、</a:t>
            </a:r>
            <a:r>
              <a:rPr lang="en-US" altLang="zh-CN" sz="1000" dirty="0" err="1">
                <a:latin typeface="+mn-ea"/>
              </a:rPr>
              <a:t>D_id</a:t>
            </a:r>
            <a:r>
              <a:rPr lang="zh-CN" altLang="en-US" sz="1000" dirty="0">
                <a:latin typeface="+mn-ea"/>
              </a:rPr>
              <a:t>、对话信息</a:t>
            </a:r>
            <a:endParaRPr lang="en-US" altLang="zh-CN" sz="1000" dirty="0">
              <a:latin typeface="+mn-ea"/>
            </a:endParaRPr>
          </a:p>
        </p:txBody>
      </p:sp>
      <p:sp>
        <p:nvSpPr>
          <p:cNvPr id="97" name="矩形 20">
            <a:extLst>
              <a:ext uri="{FF2B5EF4-FFF2-40B4-BE49-F238E27FC236}">
                <a16:creationId xmlns:a16="http://schemas.microsoft.com/office/drawing/2014/main" id="{89715B78-A055-4BDE-975F-29E8C8A12F79}"/>
              </a:ext>
            </a:extLst>
          </p:cNvPr>
          <p:cNvSpPr/>
          <p:nvPr/>
        </p:nvSpPr>
        <p:spPr bwMode="auto">
          <a:xfrm>
            <a:off x="1240014" y="3264552"/>
            <a:ext cx="1276710" cy="423028"/>
          </a:xfrm>
          <a:prstGeom prst="rect">
            <a:avLst/>
          </a:prstGeom>
          <a:solidFill>
            <a:srgbClr val="B4E6B0"/>
          </a:solidFill>
          <a:ln w="31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患者查询</a:t>
            </a:r>
          </a:p>
        </p:txBody>
      </p:sp>
      <p:sp>
        <p:nvSpPr>
          <p:cNvPr id="98" name="矩形 12">
            <a:extLst>
              <a:ext uri="{FF2B5EF4-FFF2-40B4-BE49-F238E27FC236}">
                <a16:creationId xmlns:a16="http://schemas.microsoft.com/office/drawing/2014/main" id="{0200E02E-BF5B-4035-83B5-8FD130ECF457}"/>
              </a:ext>
            </a:extLst>
          </p:cNvPr>
          <p:cNvSpPr/>
          <p:nvPr/>
        </p:nvSpPr>
        <p:spPr bwMode="auto">
          <a:xfrm>
            <a:off x="3807840" y="3245485"/>
            <a:ext cx="939503" cy="471078"/>
          </a:xfrm>
          <a:prstGeom prst="rect">
            <a:avLst/>
          </a:prstGeom>
          <a:solidFill>
            <a:srgbClr val="006837"/>
          </a:solidFill>
          <a:ln>
            <a:solidFill>
              <a:schemeClr val="accent3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4"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授权验证</a:t>
            </a:r>
            <a:endParaRPr lang="zh-CN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77982C9-79EC-4557-AD9D-C138D486EDF8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2538089" y="3471108"/>
            <a:ext cx="1269751" cy="991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C9327F02-14E7-4847-8561-59996A7C96D3}"/>
              </a:ext>
            </a:extLst>
          </p:cNvPr>
          <p:cNvSpPr txBox="1"/>
          <p:nvPr/>
        </p:nvSpPr>
        <p:spPr>
          <a:xfrm>
            <a:off x="2612377" y="3307170"/>
            <a:ext cx="16343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H_id</a:t>
            </a:r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、检索信息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670FD82-DD42-489E-854E-3AEBCC6FF2D1}"/>
              </a:ext>
            </a:extLst>
          </p:cNvPr>
          <p:cNvCxnSpPr>
            <a:cxnSpLocks/>
          </p:cNvCxnSpPr>
          <p:nvPr/>
        </p:nvCxnSpPr>
        <p:spPr>
          <a:xfrm flipH="1">
            <a:off x="2516725" y="3608544"/>
            <a:ext cx="1291115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9CEDF66-6C5F-4453-9348-2FDE6DF38E03}"/>
              </a:ext>
            </a:extLst>
          </p:cNvPr>
          <p:cNvSpPr txBox="1"/>
          <p:nvPr/>
        </p:nvSpPr>
        <p:spPr>
          <a:xfrm>
            <a:off x="2476601" y="3724128"/>
            <a:ext cx="158736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H_id</a:t>
            </a:r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，患者列表、诊疗履历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</p:txBody>
      </p:sp>
      <p:sp>
        <p:nvSpPr>
          <p:cNvPr id="62" name="矩形 20">
            <a:extLst>
              <a:ext uri="{FF2B5EF4-FFF2-40B4-BE49-F238E27FC236}">
                <a16:creationId xmlns:a16="http://schemas.microsoft.com/office/drawing/2014/main" id="{2C13817D-63AD-4732-9EDD-171D03DD9E7C}"/>
              </a:ext>
            </a:extLst>
          </p:cNvPr>
          <p:cNvSpPr/>
          <p:nvPr/>
        </p:nvSpPr>
        <p:spPr bwMode="auto">
          <a:xfrm>
            <a:off x="1233926" y="2332374"/>
            <a:ext cx="1276710" cy="444137"/>
          </a:xfrm>
          <a:prstGeom prst="rect">
            <a:avLst/>
          </a:prstGeom>
          <a:solidFill>
            <a:srgbClr val="B4E6B0"/>
          </a:solidFill>
          <a:ln w="31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12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医生随访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82C9A83-46FD-4988-82DA-ECC3BB52EAB2}"/>
              </a:ext>
            </a:extLst>
          </p:cNvPr>
          <p:cNvCxnSpPr>
            <a:cxnSpLocks/>
            <a:stCxn id="97" idx="0"/>
            <a:endCxn id="62" idx="2"/>
          </p:cNvCxnSpPr>
          <p:nvPr/>
        </p:nvCxnSpPr>
        <p:spPr>
          <a:xfrm flipH="1" flipV="1">
            <a:off x="1872281" y="2776511"/>
            <a:ext cx="6088" cy="48804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128C868-D112-447B-AC58-483CFC94C341}"/>
              </a:ext>
            </a:extLst>
          </p:cNvPr>
          <p:cNvSpPr txBox="1"/>
          <p:nvPr/>
        </p:nvSpPr>
        <p:spPr>
          <a:xfrm>
            <a:off x="1925927" y="2928517"/>
            <a:ext cx="16343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H_id</a:t>
            </a:r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、</a:t>
            </a:r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U_id</a:t>
            </a:r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、诊疗履历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E98F34B-9C1A-46B2-B5D3-645F3E4C90AB}"/>
              </a:ext>
            </a:extLst>
          </p:cNvPr>
          <p:cNvSpPr txBox="1"/>
          <p:nvPr/>
        </p:nvSpPr>
        <p:spPr>
          <a:xfrm>
            <a:off x="4866672" y="4495665"/>
            <a:ext cx="158736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H_id</a:t>
            </a:r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，患者列表、诊疗履历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</p:txBody>
      </p:sp>
      <p:sp>
        <p:nvSpPr>
          <p:cNvPr id="75" name="矩形 12">
            <a:extLst>
              <a:ext uri="{FF2B5EF4-FFF2-40B4-BE49-F238E27FC236}">
                <a16:creationId xmlns:a16="http://schemas.microsoft.com/office/drawing/2014/main" id="{E727B0EC-B361-4B7F-9931-C0C00B5780A4}"/>
              </a:ext>
            </a:extLst>
          </p:cNvPr>
          <p:cNvSpPr/>
          <p:nvPr/>
        </p:nvSpPr>
        <p:spPr bwMode="auto">
          <a:xfrm>
            <a:off x="5343012" y="1114007"/>
            <a:ext cx="939503" cy="471078"/>
          </a:xfrm>
          <a:prstGeom prst="rect">
            <a:avLst/>
          </a:prstGeom>
          <a:solidFill>
            <a:srgbClr val="006837"/>
          </a:solidFill>
          <a:ln>
            <a:solidFill>
              <a:schemeClr val="accent3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4"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履历记录</a:t>
            </a:r>
            <a:endParaRPr lang="zh-CN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D0241C6-1D95-4D6F-83E7-62C0DA4C56B8}"/>
              </a:ext>
            </a:extLst>
          </p:cNvPr>
          <p:cNvSpPr txBox="1"/>
          <p:nvPr/>
        </p:nvSpPr>
        <p:spPr>
          <a:xfrm>
            <a:off x="3379774" y="2262534"/>
            <a:ext cx="162983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000" dirty="0" err="1">
                <a:latin typeface="+mn-ea"/>
              </a:rPr>
              <a:t>U_id</a:t>
            </a:r>
            <a:r>
              <a:rPr lang="zh-CN" altLang="en-US" sz="1000" dirty="0">
                <a:latin typeface="+mn-ea"/>
              </a:rPr>
              <a:t>、</a:t>
            </a:r>
            <a:r>
              <a:rPr lang="en-US" altLang="zh-CN" sz="1000" dirty="0" err="1">
                <a:latin typeface="+mn-ea"/>
              </a:rPr>
              <a:t>D_id</a:t>
            </a:r>
            <a:r>
              <a:rPr lang="zh-CN" altLang="en-US" sz="1000" dirty="0">
                <a:latin typeface="+mn-ea"/>
              </a:rPr>
              <a:t>、对话信息</a:t>
            </a:r>
            <a:endParaRPr lang="en-US" altLang="zh-CN" sz="1000" dirty="0">
              <a:latin typeface="+mn-ea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24C18D6-3806-48EA-8BDE-DBBD77A3F228}"/>
              </a:ext>
            </a:extLst>
          </p:cNvPr>
          <p:cNvCxnSpPr>
            <a:cxnSpLocks/>
          </p:cNvCxnSpPr>
          <p:nvPr/>
        </p:nvCxnSpPr>
        <p:spPr>
          <a:xfrm flipV="1">
            <a:off x="2510636" y="2614823"/>
            <a:ext cx="2839230" cy="5253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63F9947-F6B6-482E-9505-454847741E44}"/>
              </a:ext>
            </a:extLst>
          </p:cNvPr>
          <p:cNvSpPr txBox="1"/>
          <p:nvPr/>
        </p:nvSpPr>
        <p:spPr>
          <a:xfrm>
            <a:off x="3522191" y="2633459"/>
            <a:ext cx="162983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000" dirty="0" err="1">
                <a:latin typeface="+mn-ea"/>
              </a:rPr>
              <a:t>D_id</a:t>
            </a:r>
            <a:r>
              <a:rPr lang="zh-CN" altLang="en-US" sz="1000" dirty="0">
                <a:latin typeface="+mn-ea"/>
              </a:rPr>
              <a:t>、</a:t>
            </a:r>
            <a:r>
              <a:rPr lang="en-US" altLang="zh-CN" sz="1000" dirty="0" err="1">
                <a:latin typeface="+mn-ea"/>
              </a:rPr>
              <a:t>U_id</a:t>
            </a:r>
            <a:r>
              <a:rPr lang="zh-CN" altLang="en-US" sz="1000" dirty="0">
                <a:latin typeface="+mn-ea"/>
              </a:rPr>
              <a:t>、对话信息</a:t>
            </a:r>
            <a:endParaRPr lang="en-US" altLang="zh-CN" sz="1000" dirty="0">
              <a:latin typeface="+mn-ea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EB84B0E-6F06-47CE-BF06-D9152A9A6946}"/>
              </a:ext>
            </a:extLst>
          </p:cNvPr>
          <p:cNvCxnSpPr>
            <a:cxnSpLocks/>
          </p:cNvCxnSpPr>
          <p:nvPr/>
        </p:nvCxnSpPr>
        <p:spPr>
          <a:xfrm>
            <a:off x="6254061" y="2636956"/>
            <a:ext cx="3751372" cy="1765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455CD20-436D-4B7F-A385-AE44F3E2ACA1}"/>
              </a:ext>
            </a:extLst>
          </p:cNvPr>
          <p:cNvSpPr txBox="1"/>
          <p:nvPr/>
        </p:nvSpPr>
        <p:spPr>
          <a:xfrm>
            <a:off x="7265616" y="2603055"/>
            <a:ext cx="162983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000" dirty="0" err="1">
                <a:latin typeface="+mn-ea"/>
              </a:rPr>
              <a:t>D_id</a:t>
            </a:r>
            <a:r>
              <a:rPr lang="zh-CN" altLang="en-US" sz="1000" dirty="0">
                <a:latin typeface="+mn-ea"/>
              </a:rPr>
              <a:t>、</a:t>
            </a:r>
            <a:r>
              <a:rPr lang="en-US" altLang="zh-CN" sz="1000" dirty="0" err="1">
                <a:latin typeface="+mn-ea"/>
              </a:rPr>
              <a:t>U_id</a:t>
            </a:r>
            <a:r>
              <a:rPr lang="zh-CN" altLang="en-US" sz="1000" dirty="0">
                <a:latin typeface="+mn-ea"/>
              </a:rPr>
              <a:t>、对话信息</a:t>
            </a:r>
            <a:endParaRPr lang="en-US" altLang="zh-CN" sz="1000" dirty="0">
              <a:latin typeface="+mn-ea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E411C6E-CDCE-4E5D-979B-97D76B4DBF59}"/>
              </a:ext>
            </a:extLst>
          </p:cNvPr>
          <p:cNvCxnSpPr>
            <a:cxnSpLocks/>
            <a:stCxn id="72" idx="0"/>
            <a:endCxn id="75" idx="2"/>
          </p:cNvCxnSpPr>
          <p:nvPr/>
        </p:nvCxnSpPr>
        <p:spPr>
          <a:xfrm flipV="1">
            <a:off x="5809870" y="1585085"/>
            <a:ext cx="2894" cy="67288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4A53E2C-A62A-49A8-B94C-215E76A96F32}"/>
              </a:ext>
            </a:extLst>
          </p:cNvPr>
          <p:cNvSpPr txBox="1"/>
          <p:nvPr/>
        </p:nvSpPr>
        <p:spPr>
          <a:xfrm>
            <a:off x="5855541" y="1851497"/>
            <a:ext cx="74877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对话履历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9586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580D893-285F-4E7C-992D-F20B3D604BB6}"/>
              </a:ext>
            </a:extLst>
          </p:cNvPr>
          <p:cNvSpPr/>
          <p:nvPr/>
        </p:nvSpPr>
        <p:spPr>
          <a:xfrm>
            <a:off x="3406130" y="847594"/>
            <a:ext cx="5055617" cy="48825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59" name="标题 1">
            <a:extLst>
              <a:ext uri="{FF2B5EF4-FFF2-40B4-BE49-F238E27FC236}">
                <a16:creationId xmlns:a16="http://schemas.microsoft.com/office/drawing/2014/main" id="{1CA5BFF2-F1B0-4EF7-AEC7-8D9B67A1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27" y="208187"/>
            <a:ext cx="10159501" cy="41464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在线咨询服务功能架构图</a:t>
            </a:r>
          </a:p>
        </p:txBody>
      </p:sp>
      <p:sp>
        <p:nvSpPr>
          <p:cNvPr id="115" name="矩形 44">
            <a:extLst>
              <a:ext uri="{FF2B5EF4-FFF2-40B4-BE49-F238E27FC236}">
                <a16:creationId xmlns:a16="http://schemas.microsoft.com/office/drawing/2014/main" id="{B0C1A25A-74B3-451E-AF81-5E11751204A6}"/>
              </a:ext>
            </a:extLst>
          </p:cNvPr>
          <p:cNvSpPr/>
          <p:nvPr/>
        </p:nvSpPr>
        <p:spPr>
          <a:xfrm>
            <a:off x="8718888" y="841538"/>
            <a:ext cx="428625" cy="558475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/>
              <a:t>统一接口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C212233-0FF5-4929-B686-56A90C763DCD}"/>
              </a:ext>
            </a:extLst>
          </p:cNvPr>
          <p:cNvGrpSpPr/>
          <p:nvPr/>
        </p:nvGrpSpPr>
        <p:grpSpPr>
          <a:xfrm>
            <a:off x="9384088" y="855330"/>
            <a:ext cx="2468278" cy="4178224"/>
            <a:chOff x="9384088" y="855330"/>
            <a:chExt cx="2468278" cy="5570964"/>
          </a:xfrm>
        </p:grpSpPr>
        <p:sp>
          <p:nvSpPr>
            <p:cNvPr id="117" name="Frame 116">
              <a:extLst>
                <a:ext uri="{FF2B5EF4-FFF2-40B4-BE49-F238E27FC236}">
                  <a16:creationId xmlns:a16="http://schemas.microsoft.com/office/drawing/2014/main" id="{0E648593-362B-4B3D-A3EE-8545D2240A75}"/>
                </a:ext>
              </a:extLst>
            </p:cNvPr>
            <p:cNvSpPr/>
            <p:nvPr/>
          </p:nvSpPr>
          <p:spPr>
            <a:xfrm>
              <a:off x="9384088" y="855330"/>
              <a:ext cx="2468278" cy="5570964"/>
            </a:xfrm>
            <a:prstGeom prst="fram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 w="76200"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6" name="Rectangle 71">
              <a:extLst>
                <a:ext uri="{FF2B5EF4-FFF2-40B4-BE49-F238E27FC236}">
                  <a16:creationId xmlns:a16="http://schemas.microsoft.com/office/drawing/2014/main" id="{330E75C8-4CD5-4E1E-8D19-8E8950D144D8}"/>
                </a:ext>
              </a:extLst>
            </p:cNvPr>
            <p:cNvSpPr/>
            <p:nvPr/>
          </p:nvSpPr>
          <p:spPr>
            <a:xfrm>
              <a:off x="10005433" y="893793"/>
              <a:ext cx="1280956" cy="29598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algn="ctr">
                <a:defRPr/>
              </a:pPr>
              <a:r>
                <a:rPr lang="zh-CN" altLang="en-US" sz="1400" dirty="0">
                  <a:latin typeface="+mn-ea"/>
                </a:rPr>
                <a:t>家医</a:t>
              </a:r>
              <a:r>
                <a:rPr lang="en-US" altLang="zh-CN" sz="1400" dirty="0">
                  <a:latin typeface="+mn-ea"/>
                </a:rPr>
                <a:t>APP</a:t>
              </a:r>
            </a:p>
          </p:txBody>
        </p:sp>
      </p:grpSp>
      <p:sp>
        <p:nvSpPr>
          <p:cNvPr id="92" name="矩形 50">
            <a:extLst>
              <a:ext uri="{FF2B5EF4-FFF2-40B4-BE49-F238E27FC236}">
                <a16:creationId xmlns:a16="http://schemas.microsoft.com/office/drawing/2014/main" id="{4923A7F5-44AF-45BF-9345-B7DDC364C5C2}"/>
              </a:ext>
            </a:extLst>
          </p:cNvPr>
          <p:cNvSpPr/>
          <p:nvPr/>
        </p:nvSpPr>
        <p:spPr>
          <a:xfrm>
            <a:off x="3429568" y="5808625"/>
            <a:ext cx="5058536" cy="262348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kern="0" dirty="0">
                <a:solidFill>
                  <a:schemeClr val="bg1"/>
                </a:solidFill>
                <a:cs typeface="Arial" panose="020B0604020202020204" pitchFamily="34" charset="0"/>
              </a:rPr>
              <a:t>AI</a:t>
            </a:r>
            <a:r>
              <a:rPr lang="zh-CN" altLang="en-US" sz="1400" kern="0" dirty="0">
                <a:solidFill>
                  <a:schemeClr val="bg1"/>
                </a:solidFill>
                <a:cs typeface="Arial" panose="020B0604020202020204" pitchFamily="34" charset="0"/>
              </a:rPr>
              <a:t>引擎</a:t>
            </a:r>
          </a:p>
        </p:txBody>
      </p:sp>
      <p:sp>
        <p:nvSpPr>
          <p:cNvPr id="95" name="矩形 50">
            <a:extLst>
              <a:ext uri="{FF2B5EF4-FFF2-40B4-BE49-F238E27FC236}">
                <a16:creationId xmlns:a16="http://schemas.microsoft.com/office/drawing/2014/main" id="{34D4A9B5-44A8-4A25-A9FB-D43160ADD801}"/>
              </a:ext>
            </a:extLst>
          </p:cNvPr>
          <p:cNvSpPr/>
          <p:nvPr/>
        </p:nvSpPr>
        <p:spPr>
          <a:xfrm>
            <a:off x="3429566" y="6155482"/>
            <a:ext cx="5058537" cy="270812"/>
          </a:xfrm>
          <a:prstGeom prst="rect">
            <a:avLst/>
          </a:prstGeom>
          <a:solidFill>
            <a:schemeClr val="tx2"/>
          </a:solidFill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kern="0" dirty="0">
                <a:solidFill>
                  <a:schemeClr val="bg1"/>
                </a:solidFill>
                <a:cs typeface="Arial" panose="020B0604020202020204" pitchFamily="34" charset="0"/>
              </a:rPr>
              <a:t>云计算基础设施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F9D5A3-7746-4648-8168-6E0648F8F51E}"/>
              </a:ext>
            </a:extLst>
          </p:cNvPr>
          <p:cNvGrpSpPr/>
          <p:nvPr/>
        </p:nvGrpSpPr>
        <p:grpSpPr>
          <a:xfrm>
            <a:off x="680712" y="841538"/>
            <a:ext cx="2468278" cy="5570964"/>
            <a:chOff x="680712" y="841538"/>
            <a:chExt cx="2468278" cy="5570964"/>
          </a:xfrm>
        </p:grpSpPr>
        <p:sp>
          <p:nvSpPr>
            <p:cNvPr id="39" name="Frame 38">
              <a:extLst>
                <a:ext uri="{FF2B5EF4-FFF2-40B4-BE49-F238E27FC236}">
                  <a16:creationId xmlns:a16="http://schemas.microsoft.com/office/drawing/2014/main" id="{C551D0AB-08DB-4516-AA7C-99D4453FFA33}"/>
                </a:ext>
              </a:extLst>
            </p:cNvPr>
            <p:cNvSpPr/>
            <p:nvPr/>
          </p:nvSpPr>
          <p:spPr>
            <a:xfrm>
              <a:off x="680712" y="841538"/>
              <a:ext cx="2468278" cy="5570964"/>
            </a:xfrm>
            <a:prstGeom prst="fram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 w="76200"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" name="Rectangle 71">
              <a:extLst>
                <a:ext uri="{FF2B5EF4-FFF2-40B4-BE49-F238E27FC236}">
                  <a16:creationId xmlns:a16="http://schemas.microsoft.com/office/drawing/2014/main" id="{2C848CFD-8910-4D17-BCFB-398BD8CA2949}"/>
                </a:ext>
              </a:extLst>
            </p:cNvPr>
            <p:cNvSpPr/>
            <p:nvPr/>
          </p:nvSpPr>
          <p:spPr>
            <a:xfrm>
              <a:off x="1274373" y="893792"/>
              <a:ext cx="1280956" cy="21237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algn="ctr">
                <a:defRPr/>
              </a:pPr>
              <a:r>
                <a:rPr lang="zh-CN" altLang="en-US" sz="1400" dirty="0">
                  <a:latin typeface="+mn-ea"/>
                </a:rPr>
                <a:t>家医后台</a:t>
              </a:r>
              <a:endParaRPr lang="en-US" altLang="zh-CN" sz="1400" dirty="0">
                <a:latin typeface="+mn-ea"/>
              </a:endParaRPr>
            </a:p>
          </p:txBody>
        </p:sp>
      </p:grpSp>
      <p:sp>
        <p:nvSpPr>
          <p:cNvPr id="42" name="矩形 20">
            <a:extLst>
              <a:ext uri="{FF2B5EF4-FFF2-40B4-BE49-F238E27FC236}">
                <a16:creationId xmlns:a16="http://schemas.microsoft.com/office/drawing/2014/main" id="{2A0EC7C6-291C-496F-A261-A9F015A067E7}"/>
              </a:ext>
            </a:extLst>
          </p:cNvPr>
          <p:cNvSpPr/>
          <p:nvPr/>
        </p:nvSpPr>
        <p:spPr bwMode="auto">
          <a:xfrm>
            <a:off x="10877006" y="5122976"/>
            <a:ext cx="956632" cy="1289525"/>
          </a:xfrm>
          <a:prstGeom prst="rect">
            <a:avLst/>
          </a:prstGeom>
          <a:solidFill>
            <a:srgbClr val="B4E6B0"/>
          </a:solidFill>
          <a:ln w="31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altLang="zh-CN" sz="1200" dirty="0">
              <a:solidFill>
                <a:schemeClr val="accent2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第三方系统</a:t>
            </a:r>
            <a:endParaRPr lang="en-US" altLang="zh-CN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</a:t>
            </a:r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等）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407F097-1A18-4BA1-B0E0-1388976461F4}"/>
              </a:ext>
            </a:extLst>
          </p:cNvPr>
          <p:cNvCxnSpPr>
            <a:cxnSpLocks/>
          </p:cNvCxnSpPr>
          <p:nvPr/>
        </p:nvCxnSpPr>
        <p:spPr>
          <a:xfrm flipH="1">
            <a:off x="8186057" y="5367351"/>
            <a:ext cx="2690951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12">
            <a:extLst>
              <a:ext uri="{FF2B5EF4-FFF2-40B4-BE49-F238E27FC236}">
                <a16:creationId xmlns:a16="http://schemas.microsoft.com/office/drawing/2014/main" id="{378EE8D4-9E26-4160-8FF1-64E8DEF52D79}"/>
              </a:ext>
            </a:extLst>
          </p:cNvPr>
          <p:cNvSpPr/>
          <p:nvPr/>
        </p:nvSpPr>
        <p:spPr bwMode="auto">
          <a:xfrm>
            <a:off x="7306491" y="5102251"/>
            <a:ext cx="879566" cy="493424"/>
          </a:xfrm>
          <a:prstGeom prst="rect">
            <a:avLst/>
          </a:prstGeom>
          <a:solidFill>
            <a:srgbClr val="006837"/>
          </a:solidFill>
          <a:ln>
            <a:solidFill>
              <a:schemeClr val="accent3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4"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医院信息</a:t>
            </a:r>
            <a:endParaRPr lang="zh-CN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0" name="矩形 12">
            <a:extLst>
              <a:ext uri="{FF2B5EF4-FFF2-40B4-BE49-F238E27FC236}">
                <a16:creationId xmlns:a16="http://schemas.microsoft.com/office/drawing/2014/main" id="{4E52C50D-76A8-4024-B4BD-4A9A6460C8D5}"/>
              </a:ext>
            </a:extLst>
          </p:cNvPr>
          <p:cNvSpPr/>
          <p:nvPr/>
        </p:nvSpPr>
        <p:spPr bwMode="auto">
          <a:xfrm>
            <a:off x="5482637" y="5122975"/>
            <a:ext cx="939503" cy="472699"/>
          </a:xfrm>
          <a:prstGeom prst="rect">
            <a:avLst/>
          </a:prstGeom>
          <a:solidFill>
            <a:srgbClr val="006837"/>
          </a:solidFill>
          <a:ln>
            <a:solidFill>
              <a:schemeClr val="accent3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4"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诊疗履历</a:t>
            </a:r>
            <a:endParaRPr lang="zh-CN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8B32B7-83BA-4600-882D-6BE44ECDA51E}"/>
              </a:ext>
            </a:extLst>
          </p:cNvPr>
          <p:cNvSpPr txBox="1"/>
          <p:nvPr/>
        </p:nvSpPr>
        <p:spPr>
          <a:xfrm>
            <a:off x="9314910" y="5409136"/>
            <a:ext cx="16343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第三方科室信息、医生信息、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  <a:p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、</a:t>
            </a:r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H_id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7657343-FD5B-4778-BDA3-F1C6BD3EB97D}"/>
              </a:ext>
            </a:extLst>
          </p:cNvPr>
          <p:cNvCxnSpPr>
            <a:cxnSpLocks/>
            <a:stCxn id="50" idx="0"/>
            <a:endCxn id="98" idx="3"/>
          </p:cNvCxnSpPr>
          <p:nvPr/>
        </p:nvCxnSpPr>
        <p:spPr>
          <a:xfrm rot="16200000" flipV="1">
            <a:off x="4528891" y="3699477"/>
            <a:ext cx="1641951" cy="1205046"/>
          </a:xfrm>
          <a:prstGeom prst="bent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8478227-5240-4DEA-AB3C-10E8D9E16AF8}"/>
              </a:ext>
            </a:extLst>
          </p:cNvPr>
          <p:cNvCxnSpPr>
            <a:cxnSpLocks/>
          </p:cNvCxnSpPr>
          <p:nvPr/>
        </p:nvCxnSpPr>
        <p:spPr>
          <a:xfrm flipH="1">
            <a:off x="2476601" y="2462600"/>
            <a:ext cx="2848993" cy="4146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20">
            <a:extLst>
              <a:ext uri="{FF2B5EF4-FFF2-40B4-BE49-F238E27FC236}">
                <a16:creationId xmlns:a16="http://schemas.microsoft.com/office/drawing/2014/main" id="{5B098557-6B99-4E01-8C42-2AC2BFCE430E}"/>
              </a:ext>
            </a:extLst>
          </p:cNvPr>
          <p:cNvSpPr/>
          <p:nvPr/>
        </p:nvSpPr>
        <p:spPr bwMode="auto">
          <a:xfrm>
            <a:off x="10018302" y="2299565"/>
            <a:ext cx="1276710" cy="444137"/>
          </a:xfrm>
          <a:prstGeom prst="rect">
            <a:avLst/>
          </a:prstGeom>
          <a:solidFill>
            <a:srgbClr val="B4E6B0"/>
          </a:solidFill>
          <a:ln w="31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在线咨询</a:t>
            </a:r>
          </a:p>
        </p:txBody>
      </p:sp>
      <p:sp>
        <p:nvSpPr>
          <p:cNvPr id="72" name="矩形 12">
            <a:extLst>
              <a:ext uri="{FF2B5EF4-FFF2-40B4-BE49-F238E27FC236}">
                <a16:creationId xmlns:a16="http://schemas.microsoft.com/office/drawing/2014/main" id="{D8308BD1-C785-40CE-927D-3286F35393FD}"/>
              </a:ext>
            </a:extLst>
          </p:cNvPr>
          <p:cNvSpPr/>
          <p:nvPr/>
        </p:nvSpPr>
        <p:spPr bwMode="auto">
          <a:xfrm>
            <a:off x="5340118" y="2257966"/>
            <a:ext cx="939503" cy="471078"/>
          </a:xfrm>
          <a:prstGeom prst="rect">
            <a:avLst/>
          </a:prstGeom>
          <a:solidFill>
            <a:srgbClr val="006837"/>
          </a:solidFill>
          <a:ln>
            <a:solidFill>
              <a:schemeClr val="accent3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4"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咨询服务</a:t>
            </a:r>
            <a:endParaRPr lang="en-US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  <a:p>
            <a:pPr marL="0" lvl="4"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（含计时）</a:t>
            </a:r>
            <a:endParaRPr lang="zh-CN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C67436-4FD1-4F16-B559-C6357BB61A25}"/>
              </a:ext>
            </a:extLst>
          </p:cNvPr>
          <p:cNvCxnSpPr>
            <a:cxnSpLocks/>
          </p:cNvCxnSpPr>
          <p:nvPr/>
        </p:nvCxnSpPr>
        <p:spPr>
          <a:xfrm flipH="1">
            <a:off x="6279621" y="2469380"/>
            <a:ext cx="3738681" cy="1541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9C01721-2D9F-4738-A906-79E28035DE99}"/>
              </a:ext>
            </a:extLst>
          </p:cNvPr>
          <p:cNvSpPr txBox="1"/>
          <p:nvPr/>
        </p:nvSpPr>
        <p:spPr>
          <a:xfrm>
            <a:off x="6708262" y="2299565"/>
            <a:ext cx="175348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000" dirty="0" err="1">
                <a:latin typeface="+mn-ea"/>
              </a:rPr>
              <a:t>U_id</a:t>
            </a:r>
            <a:r>
              <a:rPr lang="zh-CN" altLang="en-US" sz="1000" dirty="0">
                <a:latin typeface="+mn-ea"/>
              </a:rPr>
              <a:t>、</a:t>
            </a:r>
            <a:r>
              <a:rPr lang="en-US" altLang="zh-CN" sz="1000" dirty="0" err="1">
                <a:latin typeface="+mn-ea"/>
              </a:rPr>
              <a:t>D_id</a:t>
            </a:r>
            <a:r>
              <a:rPr lang="zh-CN" altLang="en-US" sz="1000" dirty="0">
                <a:latin typeface="+mn-ea"/>
              </a:rPr>
              <a:t>、</a:t>
            </a:r>
            <a:r>
              <a:rPr lang="en-US" altLang="zh-CN" sz="1000" dirty="0" err="1">
                <a:latin typeface="+mn-ea"/>
              </a:rPr>
              <a:t>H_id</a:t>
            </a:r>
            <a:r>
              <a:rPr lang="zh-CN" altLang="en-US" sz="1000" dirty="0">
                <a:latin typeface="+mn-ea"/>
              </a:rPr>
              <a:t>、对话信息</a:t>
            </a:r>
            <a:endParaRPr lang="en-US" altLang="zh-CN" sz="1000" dirty="0">
              <a:latin typeface="+mn-ea"/>
            </a:endParaRPr>
          </a:p>
        </p:txBody>
      </p:sp>
      <p:sp>
        <p:nvSpPr>
          <p:cNvPr id="97" name="矩形 20">
            <a:extLst>
              <a:ext uri="{FF2B5EF4-FFF2-40B4-BE49-F238E27FC236}">
                <a16:creationId xmlns:a16="http://schemas.microsoft.com/office/drawing/2014/main" id="{89715B78-A055-4BDE-975F-29E8C8A12F79}"/>
              </a:ext>
            </a:extLst>
          </p:cNvPr>
          <p:cNvSpPr/>
          <p:nvPr/>
        </p:nvSpPr>
        <p:spPr bwMode="auto">
          <a:xfrm>
            <a:off x="1240014" y="3264552"/>
            <a:ext cx="1276710" cy="423028"/>
          </a:xfrm>
          <a:prstGeom prst="rect">
            <a:avLst/>
          </a:prstGeom>
          <a:solidFill>
            <a:srgbClr val="B4E6B0"/>
          </a:solidFill>
          <a:ln w="31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患者查询</a:t>
            </a:r>
          </a:p>
        </p:txBody>
      </p:sp>
      <p:sp>
        <p:nvSpPr>
          <p:cNvPr id="98" name="矩形 12">
            <a:extLst>
              <a:ext uri="{FF2B5EF4-FFF2-40B4-BE49-F238E27FC236}">
                <a16:creationId xmlns:a16="http://schemas.microsoft.com/office/drawing/2014/main" id="{0200E02E-BF5B-4035-83B5-8FD130ECF457}"/>
              </a:ext>
            </a:extLst>
          </p:cNvPr>
          <p:cNvSpPr/>
          <p:nvPr/>
        </p:nvSpPr>
        <p:spPr bwMode="auto">
          <a:xfrm>
            <a:off x="3807840" y="3245485"/>
            <a:ext cx="939503" cy="471078"/>
          </a:xfrm>
          <a:prstGeom prst="rect">
            <a:avLst/>
          </a:prstGeom>
          <a:solidFill>
            <a:srgbClr val="006837"/>
          </a:solidFill>
          <a:ln>
            <a:solidFill>
              <a:schemeClr val="accent3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4"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授权验证</a:t>
            </a:r>
            <a:endParaRPr lang="zh-CN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77982C9-79EC-4557-AD9D-C138D486EDF8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2538089" y="3471108"/>
            <a:ext cx="1269751" cy="991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C9327F02-14E7-4847-8561-59996A7C96D3}"/>
              </a:ext>
            </a:extLst>
          </p:cNvPr>
          <p:cNvSpPr txBox="1"/>
          <p:nvPr/>
        </p:nvSpPr>
        <p:spPr>
          <a:xfrm>
            <a:off x="2612377" y="3307170"/>
            <a:ext cx="16343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H_id</a:t>
            </a:r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、检索信息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670FD82-DD42-489E-854E-3AEBCC6FF2D1}"/>
              </a:ext>
            </a:extLst>
          </p:cNvPr>
          <p:cNvCxnSpPr>
            <a:cxnSpLocks/>
          </p:cNvCxnSpPr>
          <p:nvPr/>
        </p:nvCxnSpPr>
        <p:spPr>
          <a:xfrm flipH="1">
            <a:off x="2516725" y="3608544"/>
            <a:ext cx="1291115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9CEDF66-6C5F-4453-9348-2FDE6DF38E03}"/>
              </a:ext>
            </a:extLst>
          </p:cNvPr>
          <p:cNvSpPr txBox="1"/>
          <p:nvPr/>
        </p:nvSpPr>
        <p:spPr>
          <a:xfrm>
            <a:off x="2476601" y="3724128"/>
            <a:ext cx="158736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H_id</a:t>
            </a:r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，患者列表、诊疗履历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</p:txBody>
      </p:sp>
      <p:sp>
        <p:nvSpPr>
          <p:cNvPr id="62" name="矩形 20">
            <a:extLst>
              <a:ext uri="{FF2B5EF4-FFF2-40B4-BE49-F238E27FC236}">
                <a16:creationId xmlns:a16="http://schemas.microsoft.com/office/drawing/2014/main" id="{2C13817D-63AD-4732-9EDD-171D03DD9E7C}"/>
              </a:ext>
            </a:extLst>
          </p:cNvPr>
          <p:cNvSpPr/>
          <p:nvPr/>
        </p:nvSpPr>
        <p:spPr bwMode="auto">
          <a:xfrm>
            <a:off x="1233926" y="2332374"/>
            <a:ext cx="1276710" cy="444137"/>
          </a:xfrm>
          <a:prstGeom prst="rect">
            <a:avLst/>
          </a:prstGeom>
          <a:solidFill>
            <a:srgbClr val="B4E6B0"/>
          </a:solidFill>
          <a:ln w="31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医生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82C9A83-46FD-4988-82DA-ECC3BB52EAB2}"/>
              </a:ext>
            </a:extLst>
          </p:cNvPr>
          <p:cNvCxnSpPr>
            <a:cxnSpLocks/>
            <a:stCxn id="97" idx="0"/>
            <a:endCxn id="62" idx="2"/>
          </p:cNvCxnSpPr>
          <p:nvPr/>
        </p:nvCxnSpPr>
        <p:spPr>
          <a:xfrm flipH="1" flipV="1">
            <a:off x="1872281" y="2776511"/>
            <a:ext cx="6088" cy="48804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128C868-D112-447B-AC58-483CFC94C341}"/>
              </a:ext>
            </a:extLst>
          </p:cNvPr>
          <p:cNvSpPr txBox="1"/>
          <p:nvPr/>
        </p:nvSpPr>
        <p:spPr>
          <a:xfrm>
            <a:off x="1925927" y="2928517"/>
            <a:ext cx="16343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H_id</a:t>
            </a:r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、</a:t>
            </a:r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U_id</a:t>
            </a:r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、诊疗履历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E98F34B-9C1A-46B2-B5D3-645F3E4C90AB}"/>
              </a:ext>
            </a:extLst>
          </p:cNvPr>
          <p:cNvSpPr txBox="1"/>
          <p:nvPr/>
        </p:nvSpPr>
        <p:spPr>
          <a:xfrm>
            <a:off x="4866672" y="4495665"/>
            <a:ext cx="158736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H_id</a:t>
            </a:r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，患者列表、诊疗履历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</p:txBody>
      </p:sp>
      <p:sp>
        <p:nvSpPr>
          <p:cNvPr id="75" name="矩形 12">
            <a:extLst>
              <a:ext uri="{FF2B5EF4-FFF2-40B4-BE49-F238E27FC236}">
                <a16:creationId xmlns:a16="http://schemas.microsoft.com/office/drawing/2014/main" id="{E727B0EC-B361-4B7F-9931-C0C00B5780A4}"/>
              </a:ext>
            </a:extLst>
          </p:cNvPr>
          <p:cNvSpPr/>
          <p:nvPr/>
        </p:nvSpPr>
        <p:spPr bwMode="auto">
          <a:xfrm>
            <a:off x="5343012" y="1114007"/>
            <a:ext cx="939503" cy="471078"/>
          </a:xfrm>
          <a:prstGeom prst="rect">
            <a:avLst/>
          </a:prstGeom>
          <a:solidFill>
            <a:srgbClr val="006837"/>
          </a:solidFill>
          <a:ln>
            <a:solidFill>
              <a:schemeClr val="accent3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4"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履历记录</a:t>
            </a:r>
            <a:endParaRPr lang="zh-CN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D0241C6-1D95-4D6F-83E7-62C0DA4C56B8}"/>
              </a:ext>
            </a:extLst>
          </p:cNvPr>
          <p:cNvSpPr txBox="1"/>
          <p:nvPr/>
        </p:nvSpPr>
        <p:spPr>
          <a:xfrm>
            <a:off x="3379774" y="2262534"/>
            <a:ext cx="186106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000" dirty="0" err="1">
                <a:latin typeface="+mn-ea"/>
              </a:rPr>
              <a:t>U_id</a:t>
            </a:r>
            <a:r>
              <a:rPr lang="zh-CN" altLang="en-US" sz="1000" dirty="0">
                <a:latin typeface="+mn-ea"/>
              </a:rPr>
              <a:t>、</a:t>
            </a:r>
            <a:r>
              <a:rPr lang="en-US" altLang="zh-CN" sz="1000" dirty="0" err="1">
                <a:latin typeface="+mn-ea"/>
              </a:rPr>
              <a:t>D_id</a:t>
            </a:r>
            <a:r>
              <a:rPr lang="zh-CN" altLang="en-US" sz="1000" dirty="0">
                <a:latin typeface="+mn-ea"/>
              </a:rPr>
              <a:t>、</a:t>
            </a:r>
            <a:r>
              <a:rPr lang="en-US" altLang="zh-CN" sz="1000" dirty="0" err="1">
                <a:latin typeface="+mn-ea"/>
              </a:rPr>
              <a:t>H_id</a:t>
            </a:r>
            <a:r>
              <a:rPr lang="zh-CN" altLang="en-US" sz="1000" dirty="0">
                <a:latin typeface="+mn-ea"/>
              </a:rPr>
              <a:t>、对话信息</a:t>
            </a:r>
            <a:endParaRPr lang="en-US" altLang="zh-CN" sz="1000" dirty="0">
              <a:latin typeface="+mn-ea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24C18D6-3806-48EA-8BDE-DBBD77A3F228}"/>
              </a:ext>
            </a:extLst>
          </p:cNvPr>
          <p:cNvCxnSpPr>
            <a:cxnSpLocks/>
          </p:cNvCxnSpPr>
          <p:nvPr/>
        </p:nvCxnSpPr>
        <p:spPr>
          <a:xfrm flipV="1">
            <a:off x="2510636" y="2614823"/>
            <a:ext cx="2839230" cy="5253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63F9947-F6B6-482E-9505-454847741E44}"/>
              </a:ext>
            </a:extLst>
          </p:cNvPr>
          <p:cNvSpPr txBox="1"/>
          <p:nvPr/>
        </p:nvSpPr>
        <p:spPr>
          <a:xfrm>
            <a:off x="3487355" y="2633459"/>
            <a:ext cx="175348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000" dirty="0" err="1">
                <a:latin typeface="+mn-ea"/>
              </a:rPr>
              <a:t>D_id</a:t>
            </a:r>
            <a:r>
              <a:rPr lang="zh-CN" altLang="en-US" sz="1000" dirty="0">
                <a:latin typeface="+mn-ea"/>
              </a:rPr>
              <a:t>、</a:t>
            </a:r>
            <a:r>
              <a:rPr lang="en-US" altLang="zh-CN" sz="1000" dirty="0" err="1">
                <a:latin typeface="+mn-ea"/>
              </a:rPr>
              <a:t>U_id</a:t>
            </a:r>
            <a:r>
              <a:rPr lang="zh-CN" altLang="en-US" sz="1000" dirty="0">
                <a:latin typeface="+mn-ea"/>
              </a:rPr>
              <a:t>、</a:t>
            </a:r>
            <a:r>
              <a:rPr lang="en-US" altLang="zh-CN" sz="1000" dirty="0" err="1">
                <a:latin typeface="+mn-ea"/>
              </a:rPr>
              <a:t>H_id</a:t>
            </a:r>
            <a:r>
              <a:rPr lang="zh-CN" altLang="en-US" sz="1000" dirty="0">
                <a:latin typeface="+mn-ea"/>
              </a:rPr>
              <a:t>、对话信息</a:t>
            </a:r>
            <a:endParaRPr lang="en-US" altLang="zh-CN" sz="1000" dirty="0">
              <a:latin typeface="+mn-ea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EB84B0E-6F06-47CE-BF06-D9152A9A6946}"/>
              </a:ext>
            </a:extLst>
          </p:cNvPr>
          <p:cNvCxnSpPr>
            <a:cxnSpLocks/>
          </p:cNvCxnSpPr>
          <p:nvPr/>
        </p:nvCxnSpPr>
        <p:spPr>
          <a:xfrm>
            <a:off x="6254061" y="2636956"/>
            <a:ext cx="3751372" cy="1765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455CD20-436D-4B7F-A385-AE44F3E2ACA1}"/>
              </a:ext>
            </a:extLst>
          </p:cNvPr>
          <p:cNvSpPr txBox="1"/>
          <p:nvPr/>
        </p:nvSpPr>
        <p:spPr>
          <a:xfrm>
            <a:off x="6708262" y="2681476"/>
            <a:ext cx="175348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000" dirty="0" err="1">
                <a:latin typeface="+mn-ea"/>
              </a:rPr>
              <a:t>D_id</a:t>
            </a:r>
            <a:r>
              <a:rPr lang="zh-CN" altLang="en-US" sz="1000" dirty="0">
                <a:latin typeface="+mn-ea"/>
              </a:rPr>
              <a:t>、</a:t>
            </a:r>
            <a:r>
              <a:rPr lang="en-US" altLang="zh-CN" sz="1000" dirty="0" err="1">
                <a:latin typeface="+mn-ea"/>
              </a:rPr>
              <a:t>U_id</a:t>
            </a:r>
            <a:r>
              <a:rPr lang="zh-CN" altLang="en-US" sz="1000" dirty="0">
                <a:latin typeface="+mn-ea"/>
              </a:rPr>
              <a:t>、</a:t>
            </a:r>
            <a:r>
              <a:rPr lang="en-US" altLang="zh-CN" sz="1000" dirty="0" err="1">
                <a:latin typeface="+mn-ea"/>
              </a:rPr>
              <a:t>H_id</a:t>
            </a:r>
            <a:r>
              <a:rPr lang="zh-CN" altLang="en-US" sz="1000" dirty="0">
                <a:latin typeface="+mn-ea"/>
              </a:rPr>
              <a:t>、对话信息</a:t>
            </a:r>
            <a:endParaRPr lang="en-US" altLang="zh-CN" sz="1000" dirty="0">
              <a:latin typeface="+mn-ea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E411C6E-CDCE-4E5D-979B-97D76B4DBF59}"/>
              </a:ext>
            </a:extLst>
          </p:cNvPr>
          <p:cNvCxnSpPr>
            <a:cxnSpLocks/>
            <a:stCxn id="72" idx="0"/>
            <a:endCxn id="75" idx="2"/>
          </p:cNvCxnSpPr>
          <p:nvPr/>
        </p:nvCxnSpPr>
        <p:spPr>
          <a:xfrm flipV="1">
            <a:off x="5809870" y="1585085"/>
            <a:ext cx="2894" cy="67288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4A53E2C-A62A-49A8-B94C-215E76A96F32}"/>
              </a:ext>
            </a:extLst>
          </p:cNvPr>
          <p:cNvSpPr txBox="1"/>
          <p:nvPr/>
        </p:nvSpPr>
        <p:spPr>
          <a:xfrm>
            <a:off x="5855541" y="1851497"/>
            <a:ext cx="74877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对话履历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</p:txBody>
      </p:sp>
      <p:sp>
        <p:nvSpPr>
          <p:cNvPr id="43" name="矩形 20">
            <a:extLst>
              <a:ext uri="{FF2B5EF4-FFF2-40B4-BE49-F238E27FC236}">
                <a16:creationId xmlns:a16="http://schemas.microsoft.com/office/drawing/2014/main" id="{696AAC91-B966-4079-9FD0-534ADEB19F12}"/>
              </a:ext>
            </a:extLst>
          </p:cNvPr>
          <p:cNvSpPr/>
          <p:nvPr/>
        </p:nvSpPr>
        <p:spPr bwMode="auto">
          <a:xfrm>
            <a:off x="10005433" y="3195655"/>
            <a:ext cx="1276710" cy="423028"/>
          </a:xfrm>
          <a:prstGeom prst="rect">
            <a:avLst/>
          </a:prstGeom>
          <a:solidFill>
            <a:srgbClr val="B4E6B0"/>
          </a:solidFill>
          <a:ln w="31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医生查询</a:t>
            </a:r>
            <a:endParaRPr lang="en-US" altLang="zh-CN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（签约？）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EB864A-0EDC-4FC6-B954-C7694A40D239}"/>
              </a:ext>
            </a:extLst>
          </p:cNvPr>
          <p:cNvSpPr txBox="1"/>
          <p:nvPr/>
        </p:nvSpPr>
        <p:spPr>
          <a:xfrm>
            <a:off x="10868163" y="2895725"/>
            <a:ext cx="162983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000" dirty="0" err="1">
                <a:latin typeface="+mn-ea"/>
              </a:rPr>
              <a:t>D_id</a:t>
            </a:r>
            <a:r>
              <a:rPr lang="zh-CN" altLang="en-US" sz="1000" dirty="0">
                <a:latin typeface="+mn-ea"/>
              </a:rPr>
              <a:t>、</a:t>
            </a:r>
            <a:r>
              <a:rPr lang="en-US" altLang="zh-CN" sz="1000" dirty="0" err="1">
                <a:latin typeface="+mn-ea"/>
              </a:rPr>
              <a:t>U_id</a:t>
            </a:r>
            <a:r>
              <a:rPr lang="zh-CN" altLang="en-US" sz="1000" dirty="0">
                <a:latin typeface="+mn-ea"/>
              </a:rPr>
              <a:t>、</a:t>
            </a:r>
            <a:r>
              <a:rPr lang="en-US" altLang="zh-CN" sz="1000" dirty="0" err="1">
                <a:latin typeface="+mn-ea"/>
              </a:rPr>
              <a:t>H_id</a:t>
            </a:r>
            <a:endParaRPr lang="en-US" altLang="zh-CN" sz="1000" dirty="0">
              <a:latin typeface="+mn-ea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B314398-FA7F-41D7-AF68-581F6B8B09DE}"/>
              </a:ext>
            </a:extLst>
          </p:cNvPr>
          <p:cNvCxnSpPr>
            <a:cxnSpLocks/>
          </p:cNvCxnSpPr>
          <p:nvPr/>
        </p:nvCxnSpPr>
        <p:spPr>
          <a:xfrm flipH="1" flipV="1">
            <a:off x="10660590" y="2698708"/>
            <a:ext cx="6088" cy="48804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54CF053-8E5D-4187-9938-13FC107234A7}"/>
              </a:ext>
            </a:extLst>
          </p:cNvPr>
          <p:cNvCxnSpPr>
            <a:cxnSpLocks/>
            <a:stCxn id="48" idx="0"/>
            <a:endCxn id="43" idx="1"/>
          </p:cNvCxnSpPr>
          <p:nvPr/>
        </p:nvCxnSpPr>
        <p:spPr>
          <a:xfrm rot="5400000" flipH="1" flipV="1">
            <a:off x="8028312" y="3125131"/>
            <a:ext cx="1695082" cy="2259159"/>
          </a:xfrm>
          <a:prstGeom prst="bent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C615BCA-A08D-4B24-BD4C-C9CEA8DF5651}"/>
              </a:ext>
            </a:extLst>
          </p:cNvPr>
          <p:cNvSpPr txBox="1"/>
          <p:nvPr/>
        </p:nvSpPr>
        <p:spPr>
          <a:xfrm>
            <a:off x="6811168" y="3683456"/>
            <a:ext cx="16343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签约信息、医生信息、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  <a:p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、</a:t>
            </a:r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H_id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6183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580D893-285F-4E7C-992D-F20B3D604BB6}"/>
              </a:ext>
            </a:extLst>
          </p:cNvPr>
          <p:cNvSpPr/>
          <p:nvPr/>
        </p:nvSpPr>
        <p:spPr>
          <a:xfrm>
            <a:off x="551910" y="761583"/>
            <a:ext cx="7190162" cy="4346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59" name="标题 1">
            <a:extLst>
              <a:ext uri="{FF2B5EF4-FFF2-40B4-BE49-F238E27FC236}">
                <a16:creationId xmlns:a16="http://schemas.microsoft.com/office/drawing/2014/main" id="{1CA5BFF2-F1B0-4EF7-AEC7-8D9B67A1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27" y="208187"/>
            <a:ext cx="10159501" cy="41464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CDSS</a:t>
            </a:r>
            <a:r>
              <a:rPr lang="zh-CN" altLang="en-US" sz="2000" dirty="0"/>
              <a:t>治疗方案功能架构图</a:t>
            </a:r>
          </a:p>
        </p:txBody>
      </p:sp>
      <p:sp>
        <p:nvSpPr>
          <p:cNvPr id="115" name="矩形 44">
            <a:extLst>
              <a:ext uri="{FF2B5EF4-FFF2-40B4-BE49-F238E27FC236}">
                <a16:creationId xmlns:a16="http://schemas.microsoft.com/office/drawing/2014/main" id="{B0C1A25A-74B3-451E-AF81-5E11751204A6}"/>
              </a:ext>
            </a:extLst>
          </p:cNvPr>
          <p:cNvSpPr/>
          <p:nvPr/>
        </p:nvSpPr>
        <p:spPr>
          <a:xfrm>
            <a:off x="8753737" y="855330"/>
            <a:ext cx="428625" cy="557096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/>
              <a:t>统一接口</a:t>
            </a:r>
          </a:p>
        </p:txBody>
      </p:sp>
      <p:sp>
        <p:nvSpPr>
          <p:cNvPr id="116" name="Rectangle 71">
            <a:extLst>
              <a:ext uri="{FF2B5EF4-FFF2-40B4-BE49-F238E27FC236}">
                <a16:creationId xmlns:a16="http://schemas.microsoft.com/office/drawing/2014/main" id="{330E75C8-4CD5-4E1E-8D19-8E8950D144D8}"/>
              </a:ext>
            </a:extLst>
          </p:cNvPr>
          <p:cNvSpPr/>
          <p:nvPr/>
        </p:nvSpPr>
        <p:spPr>
          <a:xfrm>
            <a:off x="10122710" y="1080158"/>
            <a:ext cx="693738" cy="513977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anchor="ctr"/>
          <a:lstStyle/>
          <a:p>
            <a:pPr algn="ctr">
              <a:defRPr/>
            </a:pPr>
            <a:r>
              <a:rPr lang="zh-CN" altLang="en-US" sz="1400" dirty="0">
                <a:latin typeface="+mn-ea"/>
              </a:rPr>
              <a:t>第三方</a:t>
            </a:r>
            <a:r>
              <a:rPr lang="en-US" altLang="zh-CN" sz="1400" dirty="0">
                <a:latin typeface="+mn-ea"/>
              </a:rPr>
              <a:t>HIS</a:t>
            </a:r>
            <a:r>
              <a:rPr lang="zh-CN" altLang="en-US" sz="1400" dirty="0">
                <a:latin typeface="+mn-ea"/>
              </a:rPr>
              <a:t>系统接入</a:t>
            </a:r>
            <a:endParaRPr lang="en-US" altLang="zh-CN" sz="1400" dirty="0">
              <a:latin typeface="+mn-ea"/>
            </a:endParaRPr>
          </a:p>
        </p:txBody>
      </p:sp>
      <p:sp>
        <p:nvSpPr>
          <p:cNvPr id="117" name="Frame 116">
            <a:extLst>
              <a:ext uri="{FF2B5EF4-FFF2-40B4-BE49-F238E27FC236}">
                <a16:creationId xmlns:a16="http://schemas.microsoft.com/office/drawing/2014/main" id="{0E648593-362B-4B3D-A3EE-8545D2240A75}"/>
              </a:ext>
            </a:extLst>
          </p:cNvPr>
          <p:cNvSpPr/>
          <p:nvPr/>
        </p:nvSpPr>
        <p:spPr>
          <a:xfrm>
            <a:off x="9949538" y="855330"/>
            <a:ext cx="1059244" cy="5570964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 w="76200">
                <a:solidFill>
                  <a:schemeClr val="tx1"/>
                </a:solidFill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92" name="矩形 50">
            <a:extLst>
              <a:ext uri="{FF2B5EF4-FFF2-40B4-BE49-F238E27FC236}">
                <a16:creationId xmlns:a16="http://schemas.microsoft.com/office/drawing/2014/main" id="{4923A7F5-44AF-45BF-9345-B7DDC364C5C2}"/>
              </a:ext>
            </a:extLst>
          </p:cNvPr>
          <p:cNvSpPr/>
          <p:nvPr/>
        </p:nvSpPr>
        <p:spPr>
          <a:xfrm>
            <a:off x="1479946" y="5278626"/>
            <a:ext cx="6241802" cy="531082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kern="0" dirty="0">
                <a:solidFill>
                  <a:schemeClr val="bg1"/>
                </a:solidFill>
                <a:cs typeface="Arial" panose="020B0604020202020204" pitchFamily="34" charset="0"/>
              </a:rPr>
              <a:t>AI</a:t>
            </a:r>
            <a:r>
              <a:rPr lang="zh-CN" altLang="en-US" sz="1400" kern="0" dirty="0">
                <a:solidFill>
                  <a:schemeClr val="bg1"/>
                </a:solidFill>
                <a:cs typeface="Arial" panose="020B0604020202020204" pitchFamily="34" charset="0"/>
              </a:rPr>
              <a:t>引擎</a:t>
            </a:r>
          </a:p>
        </p:txBody>
      </p:sp>
      <p:sp>
        <p:nvSpPr>
          <p:cNvPr id="95" name="矩形 50">
            <a:extLst>
              <a:ext uri="{FF2B5EF4-FFF2-40B4-BE49-F238E27FC236}">
                <a16:creationId xmlns:a16="http://schemas.microsoft.com/office/drawing/2014/main" id="{34D4A9B5-44A8-4A25-A9FB-D43160ADD801}"/>
              </a:ext>
            </a:extLst>
          </p:cNvPr>
          <p:cNvSpPr/>
          <p:nvPr/>
        </p:nvSpPr>
        <p:spPr>
          <a:xfrm>
            <a:off x="1479946" y="5895212"/>
            <a:ext cx="6241802" cy="531082"/>
          </a:xfrm>
          <a:prstGeom prst="rect">
            <a:avLst/>
          </a:prstGeom>
          <a:solidFill>
            <a:schemeClr val="tx2"/>
          </a:solidFill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kern="0" dirty="0">
                <a:solidFill>
                  <a:schemeClr val="bg1"/>
                </a:solidFill>
                <a:cs typeface="Arial" panose="020B0604020202020204" pitchFamily="34" charset="0"/>
              </a:rPr>
              <a:t>云计算基础设施</a:t>
            </a:r>
          </a:p>
        </p:txBody>
      </p:sp>
      <p:sp>
        <p:nvSpPr>
          <p:cNvPr id="98" name="矩形 20">
            <a:extLst>
              <a:ext uri="{FF2B5EF4-FFF2-40B4-BE49-F238E27FC236}">
                <a16:creationId xmlns:a16="http://schemas.microsoft.com/office/drawing/2014/main" id="{5F6E70E2-4641-4CF1-AA2B-719FB6336279}"/>
              </a:ext>
            </a:extLst>
          </p:cNvPr>
          <p:cNvSpPr/>
          <p:nvPr/>
        </p:nvSpPr>
        <p:spPr bwMode="auto">
          <a:xfrm>
            <a:off x="1073655" y="1148253"/>
            <a:ext cx="1330476" cy="1690372"/>
          </a:xfrm>
          <a:prstGeom prst="rect">
            <a:avLst/>
          </a:prstGeom>
          <a:solidFill>
            <a:srgbClr val="B4E6B0"/>
          </a:solidFill>
          <a:ln w="31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zh-CN" sz="1200" dirty="0">
                <a:solidFill>
                  <a:schemeClr val="accent2"/>
                </a:solidFill>
              </a:rPr>
              <a:t>用药推荐</a:t>
            </a:r>
            <a:r>
              <a:rPr lang="zh-CN" altLang="en-US" sz="1200" dirty="0">
                <a:solidFill>
                  <a:schemeClr val="accent2"/>
                </a:solidFill>
              </a:rPr>
              <a:t>相关</a:t>
            </a:r>
            <a:r>
              <a:rPr lang="zh-CN" altLang="zh-CN" sz="1200" dirty="0">
                <a:solidFill>
                  <a:schemeClr val="accent2"/>
                </a:solidFill>
              </a:rPr>
              <a:t>参数获取服务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">
            <a:extLst>
              <a:ext uri="{FF2B5EF4-FFF2-40B4-BE49-F238E27FC236}">
                <a16:creationId xmlns:a16="http://schemas.microsoft.com/office/drawing/2014/main" id="{302B0B38-2ADB-4160-B951-E3E25DA7341C}"/>
              </a:ext>
            </a:extLst>
          </p:cNvPr>
          <p:cNvSpPr/>
          <p:nvPr/>
        </p:nvSpPr>
        <p:spPr bwMode="auto">
          <a:xfrm>
            <a:off x="1073655" y="3131547"/>
            <a:ext cx="1330476" cy="1690372"/>
          </a:xfrm>
          <a:prstGeom prst="rect">
            <a:avLst/>
          </a:prstGeom>
          <a:solidFill>
            <a:srgbClr val="B4E6B0"/>
          </a:solidFill>
          <a:ln w="3175">
            <a:solidFill>
              <a:srgbClr val="39B6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zh-CN" sz="1200" dirty="0">
                <a:solidFill>
                  <a:schemeClr val="accent2"/>
                </a:solidFill>
              </a:rPr>
              <a:t>用药推荐服务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7" name="矩形 50">
            <a:extLst>
              <a:ext uri="{FF2B5EF4-FFF2-40B4-BE49-F238E27FC236}">
                <a16:creationId xmlns:a16="http://schemas.microsoft.com/office/drawing/2014/main" id="{4923A7F5-44AF-45BF-9345-B7DDC364C5C2}"/>
              </a:ext>
            </a:extLst>
          </p:cNvPr>
          <p:cNvSpPr/>
          <p:nvPr/>
        </p:nvSpPr>
        <p:spPr>
          <a:xfrm>
            <a:off x="531584" y="5278626"/>
            <a:ext cx="864000" cy="531082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kern="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AI</a:t>
            </a:r>
            <a:r>
              <a:rPr lang="zh-CN" altLang="en-US" sz="1400" b="1" kern="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引擎</a:t>
            </a:r>
          </a:p>
        </p:txBody>
      </p:sp>
      <p:sp>
        <p:nvSpPr>
          <p:cNvPr id="110" name="矩形 50">
            <a:extLst>
              <a:ext uri="{FF2B5EF4-FFF2-40B4-BE49-F238E27FC236}">
                <a16:creationId xmlns:a16="http://schemas.microsoft.com/office/drawing/2014/main" id="{34D4A9B5-44A8-4A25-A9FB-D43160ADD801}"/>
              </a:ext>
            </a:extLst>
          </p:cNvPr>
          <p:cNvSpPr/>
          <p:nvPr/>
        </p:nvSpPr>
        <p:spPr>
          <a:xfrm>
            <a:off x="531584" y="5895212"/>
            <a:ext cx="864000" cy="531082"/>
          </a:xfrm>
          <a:prstGeom prst="rect">
            <a:avLst/>
          </a:prstGeom>
          <a:solidFill>
            <a:schemeClr val="tx2"/>
          </a:solidFill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 kern="0" dirty="0">
                <a:solidFill>
                  <a:schemeClr val="bg1"/>
                </a:solidFill>
                <a:cs typeface="Arial" panose="020B0604020202020204" pitchFamily="34" charset="0"/>
              </a:rPr>
              <a:t>云平台</a:t>
            </a:r>
          </a:p>
        </p:txBody>
      </p:sp>
      <p:sp>
        <p:nvSpPr>
          <p:cNvPr id="78" name="矩形 12">
            <a:extLst>
              <a:ext uri="{FF2B5EF4-FFF2-40B4-BE49-F238E27FC236}">
                <a16:creationId xmlns:a16="http://schemas.microsoft.com/office/drawing/2014/main" id="{2282432B-C879-4A62-B04E-4D09607C03C3}"/>
              </a:ext>
            </a:extLst>
          </p:cNvPr>
          <p:cNvSpPr/>
          <p:nvPr/>
        </p:nvSpPr>
        <p:spPr bwMode="auto">
          <a:xfrm>
            <a:off x="6164209" y="1117866"/>
            <a:ext cx="792106" cy="1032477"/>
          </a:xfrm>
          <a:prstGeom prst="rect">
            <a:avLst/>
          </a:prstGeom>
          <a:solidFill>
            <a:srgbClr val="006837"/>
          </a:solidFill>
          <a:ln>
            <a:solidFill>
              <a:schemeClr val="accent3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4" algn="ctr">
              <a:defRPr/>
            </a:pPr>
            <a:r>
              <a:rPr lang="en-US" altLang="zh-CN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Session</a:t>
            </a:r>
          </a:p>
          <a:p>
            <a:pPr marL="0" lvl="4"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注册</a:t>
            </a:r>
            <a:endParaRPr lang="zh-CN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" name="矩形 12">
            <a:extLst>
              <a:ext uri="{FF2B5EF4-FFF2-40B4-BE49-F238E27FC236}">
                <a16:creationId xmlns:a16="http://schemas.microsoft.com/office/drawing/2014/main" id="{D4B72980-E3E7-4B62-AC0E-AC0244B2E48A}"/>
              </a:ext>
            </a:extLst>
          </p:cNvPr>
          <p:cNvSpPr/>
          <p:nvPr/>
        </p:nvSpPr>
        <p:spPr bwMode="auto">
          <a:xfrm>
            <a:off x="4296177" y="1117866"/>
            <a:ext cx="792106" cy="1032477"/>
          </a:xfrm>
          <a:prstGeom prst="rect">
            <a:avLst/>
          </a:prstGeom>
          <a:solidFill>
            <a:srgbClr val="006837"/>
          </a:solidFill>
          <a:ln>
            <a:solidFill>
              <a:schemeClr val="accent3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4"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病名</a:t>
            </a:r>
            <a:endParaRPr lang="en-US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  <a:p>
            <a:pPr marL="0" lvl="4"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转换</a:t>
            </a:r>
            <a:endParaRPr lang="zh-CN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7" name="矩形 12">
            <a:extLst>
              <a:ext uri="{FF2B5EF4-FFF2-40B4-BE49-F238E27FC236}">
                <a16:creationId xmlns:a16="http://schemas.microsoft.com/office/drawing/2014/main" id="{CD8505E0-C7E5-4413-9E33-813A700ED508}"/>
              </a:ext>
            </a:extLst>
          </p:cNvPr>
          <p:cNvSpPr/>
          <p:nvPr/>
        </p:nvSpPr>
        <p:spPr bwMode="auto">
          <a:xfrm>
            <a:off x="3346598" y="2434489"/>
            <a:ext cx="792106" cy="1032477"/>
          </a:xfrm>
          <a:prstGeom prst="rect">
            <a:avLst/>
          </a:prstGeom>
          <a:solidFill>
            <a:srgbClr val="006837"/>
          </a:solidFill>
          <a:ln>
            <a:solidFill>
              <a:schemeClr val="accent3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4" algn="ctr">
              <a:defRPr/>
            </a:pPr>
            <a:r>
              <a:rPr lang="en-US" altLang="zh-CN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Log</a:t>
            </a: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记录</a:t>
            </a:r>
            <a:endParaRPr lang="zh-CN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91C550-21AD-4EDF-BFB8-E27F07516CF6}"/>
              </a:ext>
            </a:extLst>
          </p:cNvPr>
          <p:cNvCxnSpPr>
            <a:cxnSpLocks/>
          </p:cNvCxnSpPr>
          <p:nvPr/>
        </p:nvCxnSpPr>
        <p:spPr>
          <a:xfrm flipH="1">
            <a:off x="6956315" y="1413933"/>
            <a:ext cx="1797422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37D7FD-3AF3-46A0-B60B-AE1C46360324}"/>
              </a:ext>
            </a:extLst>
          </p:cNvPr>
          <p:cNvCxnSpPr>
            <a:cxnSpLocks/>
          </p:cNvCxnSpPr>
          <p:nvPr/>
        </p:nvCxnSpPr>
        <p:spPr>
          <a:xfrm flipH="1">
            <a:off x="5088283" y="1413933"/>
            <a:ext cx="107592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31CBE2-F9CC-48DD-A390-2A50895AFC19}"/>
              </a:ext>
            </a:extLst>
          </p:cNvPr>
          <p:cNvCxnSpPr>
            <a:cxnSpLocks/>
          </p:cNvCxnSpPr>
          <p:nvPr/>
        </p:nvCxnSpPr>
        <p:spPr>
          <a:xfrm flipH="1">
            <a:off x="2404131" y="1413933"/>
            <a:ext cx="1880002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CECC288-B289-470F-8C2A-17C100FCB3D7}"/>
              </a:ext>
            </a:extLst>
          </p:cNvPr>
          <p:cNvCxnSpPr>
            <a:stCxn id="98" idx="3"/>
            <a:endCxn id="17" idx="0"/>
          </p:cNvCxnSpPr>
          <p:nvPr/>
        </p:nvCxnSpPr>
        <p:spPr>
          <a:xfrm>
            <a:off x="2404131" y="1993439"/>
            <a:ext cx="1338520" cy="441050"/>
          </a:xfrm>
          <a:prstGeom prst="bent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4DEE11D-72AC-4A0B-82EE-F84F1805D2C1}"/>
              </a:ext>
            </a:extLst>
          </p:cNvPr>
          <p:cNvCxnSpPr>
            <a:cxnSpLocks/>
          </p:cNvCxnSpPr>
          <p:nvPr/>
        </p:nvCxnSpPr>
        <p:spPr>
          <a:xfrm>
            <a:off x="4138704" y="2715585"/>
            <a:ext cx="4615033" cy="147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686AD1E-9C07-4948-A7E8-C48B9C424FE4}"/>
              </a:ext>
            </a:extLst>
          </p:cNvPr>
          <p:cNvCxnSpPr>
            <a:cxnSpLocks/>
          </p:cNvCxnSpPr>
          <p:nvPr/>
        </p:nvCxnSpPr>
        <p:spPr>
          <a:xfrm flipH="1">
            <a:off x="2404131" y="4535956"/>
            <a:ext cx="634960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88136D-0298-47E4-97A8-03606A27746E}"/>
              </a:ext>
            </a:extLst>
          </p:cNvPr>
          <p:cNvCxnSpPr>
            <a:cxnSpLocks/>
          </p:cNvCxnSpPr>
          <p:nvPr/>
        </p:nvCxnSpPr>
        <p:spPr>
          <a:xfrm>
            <a:off x="4125643" y="3225044"/>
            <a:ext cx="4615033" cy="147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E449709-B55A-4604-A929-19D9080EDBF2}"/>
              </a:ext>
            </a:extLst>
          </p:cNvPr>
          <p:cNvCxnSpPr>
            <a:cxnSpLocks/>
            <a:endCxn id="17" idx="2"/>
          </p:cNvCxnSpPr>
          <p:nvPr/>
        </p:nvCxnSpPr>
        <p:spPr>
          <a:xfrm rot="10800000">
            <a:off x="3742651" y="3466966"/>
            <a:ext cx="2134142" cy="157986"/>
          </a:xfrm>
          <a:prstGeom prst="bent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12">
            <a:extLst>
              <a:ext uri="{FF2B5EF4-FFF2-40B4-BE49-F238E27FC236}">
                <a16:creationId xmlns:a16="http://schemas.microsoft.com/office/drawing/2014/main" id="{4D122E82-8A57-43F4-B5DC-3216A78B1BA4}"/>
              </a:ext>
            </a:extLst>
          </p:cNvPr>
          <p:cNvSpPr/>
          <p:nvPr/>
        </p:nvSpPr>
        <p:spPr bwMode="auto">
          <a:xfrm>
            <a:off x="5876791" y="3321766"/>
            <a:ext cx="792106" cy="1032477"/>
          </a:xfrm>
          <a:prstGeom prst="rect">
            <a:avLst/>
          </a:prstGeom>
          <a:solidFill>
            <a:srgbClr val="006837"/>
          </a:solidFill>
          <a:ln>
            <a:solidFill>
              <a:schemeClr val="accent3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4"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药名</a:t>
            </a:r>
            <a:endParaRPr lang="en-US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  <a:p>
            <a:pPr marL="0" lvl="4"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转换</a:t>
            </a:r>
            <a:endParaRPr lang="zh-CN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C3D2F60-6DE9-49AD-9289-539EB24182E2}"/>
              </a:ext>
            </a:extLst>
          </p:cNvPr>
          <p:cNvCxnSpPr>
            <a:cxnSpLocks/>
          </p:cNvCxnSpPr>
          <p:nvPr/>
        </p:nvCxnSpPr>
        <p:spPr>
          <a:xfrm>
            <a:off x="2417192" y="3988859"/>
            <a:ext cx="3459599" cy="11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FD0A459-3971-478B-B169-7CBE6521DC6D}"/>
              </a:ext>
            </a:extLst>
          </p:cNvPr>
          <p:cNvSpPr txBox="1"/>
          <p:nvPr/>
        </p:nvSpPr>
        <p:spPr>
          <a:xfrm>
            <a:off x="7244194" y="1158063"/>
            <a:ext cx="106118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诊所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ID,ICD,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病名、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8E8A47-DD45-4E30-BE73-A39B7A59D193}"/>
              </a:ext>
            </a:extLst>
          </p:cNvPr>
          <p:cNvSpPr txBox="1"/>
          <p:nvPr/>
        </p:nvSpPr>
        <p:spPr>
          <a:xfrm>
            <a:off x="5132274" y="1066501"/>
            <a:ext cx="106118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诊所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ID,ICD,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病名、</a:t>
            </a:r>
            <a:endParaRPr lang="en-US" altLang="zh-CN" sz="1000" dirty="0">
              <a:solidFill>
                <a:srgbClr val="1D3649"/>
              </a:solidFill>
              <a:latin typeface="+mn-ea"/>
              <a:ea typeface="+mn-ea"/>
            </a:endParaRPr>
          </a:p>
          <a:p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Session ID</a:t>
            </a:r>
            <a:endParaRPr lang="zh-CN" altLang="en-US" sz="1000" dirty="0">
              <a:solidFill>
                <a:srgbClr val="1D3649"/>
              </a:solidFill>
              <a:latin typeface="+mn-ea"/>
              <a:ea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E344EA-11D2-489C-B790-FE54A1C584EB}"/>
              </a:ext>
            </a:extLst>
          </p:cNvPr>
          <p:cNvSpPr txBox="1"/>
          <p:nvPr/>
        </p:nvSpPr>
        <p:spPr>
          <a:xfrm>
            <a:off x="2617808" y="1046700"/>
            <a:ext cx="16343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诊所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ID,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系统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ICD,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系统病名、规则</a:t>
            </a:r>
            <a:r>
              <a:rPr lang="en-US" altLang="zh-CN" sz="1000" dirty="0" err="1">
                <a:solidFill>
                  <a:srgbClr val="1D3649"/>
                </a:solidFill>
                <a:latin typeface="+mn-ea"/>
                <a:ea typeface="+mn-ea"/>
              </a:rPr>
              <a:t>ID</a:t>
            </a:r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,Session</a:t>
            </a:r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 ID</a:t>
            </a:r>
            <a:endParaRPr lang="zh-CN" altLang="en-US" sz="1000" dirty="0">
              <a:solidFill>
                <a:srgbClr val="1D3649"/>
              </a:solidFill>
              <a:latin typeface="+mn-ea"/>
              <a:ea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DF7AD0-D570-457C-9FBB-21F995947293}"/>
              </a:ext>
            </a:extLst>
          </p:cNvPr>
          <p:cNvSpPr txBox="1"/>
          <p:nvPr/>
        </p:nvSpPr>
        <p:spPr>
          <a:xfrm>
            <a:off x="2512614" y="1679221"/>
            <a:ext cx="1634377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诊所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ID,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系统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ICD,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系统病名、规则</a:t>
            </a:r>
            <a:r>
              <a:rPr lang="en-US" altLang="zh-CN" sz="1000" dirty="0" err="1">
                <a:solidFill>
                  <a:srgbClr val="1D3649"/>
                </a:solidFill>
                <a:latin typeface="+mn-ea"/>
                <a:ea typeface="+mn-ea"/>
              </a:rPr>
              <a:t>ID</a:t>
            </a:r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,Session</a:t>
            </a:r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 ID</a:t>
            </a:r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，所需辅助指标集</a:t>
            </a:r>
            <a:endParaRPr lang="zh-CN" altLang="en-US" sz="1000" dirty="0">
              <a:solidFill>
                <a:srgbClr val="1D3649"/>
              </a:solidFill>
              <a:latin typeface="+mn-ea"/>
              <a:ea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E98B29-7E90-4E64-A9AA-B8F5DB1C0899}"/>
              </a:ext>
            </a:extLst>
          </p:cNvPr>
          <p:cNvSpPr txBox="1"/>
          <p:nvPr/>
        </p:nvSpPr>
        <p:spPr>
          <a:xfrm>
            <a:off x="4381630" y="2261703"/>
            <a:ext cx="1634377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诊所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ID,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 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ICD,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 病名、规则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ID</a:t>
            </a:r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, Session ID</a:t>
            </a:r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，所需辅助指标集</a:t>
            </a:r>
            <a:endParaRPr lang="zh-CN" altLang="en-US" sz="1000" dirty="0">
              <a:solidFill>
                <a:srgbClr val="1D3649"/>
              </a:solidFill>
              <a:latin typeface="+mn-ea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93D993-D0FA-4C66-9C7D-4725EC77D842}"/>
              </a:ext>
            </a:extLst>
          </p:cNvPr>
          <p:cNvSpPr txBox="1"/>
          <p:nvPr/>
        </p:nvSpPr>
        <p:spPr>
          <a:xfrm>
            <a:off x="3286943" y="4567697"/>
            <a:ext cx="1634377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诊所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ID,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 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ICD,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 病名、规则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ID</a:t>
            </a:r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, Session ID</a:t>
            </a:r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，所需辅助指标值</a:t>
            </a:r>
            <a:endParaRPr lang="zh-CN" altLang="en-US" sz="1000" dirty="0">
              <a:solidFill>
                <a:srgbClr val="1D3649"/>
              </a:solidFill>
              <a:latin typeface="+mn-ea"/>
              <a:ea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6DCDD3F-CD5D-4B26-9C82-CFA9DA269D82}"/>
              </a:ext>
            </a:extLst>
          </p:cNvPr>
          <p:cNvSpPr txBox="1"/>
          <p:nvPr/>
        </p:nvSpPr>
        <p:spPr>
          <a:xfrm>
            <a:off x="2512614" y="3838337"/>
            <a:ext cx="1634377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诊所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ID,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 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ICD,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 病名、规则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ID</a:t>
            </a:r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, Session ID</a:t>
            </a:r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，治疗方案（药品通用名）</a:t>
            </a:r>
            <a:endParaRPr lang="zh-CN" altLang="en-US" sz="1000" dirty="0">
              <a:solidFill>
                <a:srgbClr val="1D3649"/>
              </a:solidFill>
              <a:latin typeface="+mn-ea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C0DE21-17F2-402D-A315-830BF97AF470}"/>
              </a:ext>
            </a:extLst>
          </p:cNvPr>
          <p:cNvSpPr txBox="1"/>
          <p:nvPr/>
        </p:nvSpPr>
        <p:spPr>
          <a:xfrm>
            <a:off x="4201435" y="3321731"/>
            <a:ext cx="1634377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诊所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ID,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 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ICD,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 病名、规则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ID</a:t>
            </a:r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, Session ID</a:t>
            </a:r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，治疗方案（药品通用名，商品名集合）</a:t>
            </a:r>
            <a:endParaRPr lang="zh-CN" altLang="en-US" sz="1000" dirty="0">
              <a:solidFill>
                <a:srgbClr val="1D3649"/>
              </a:solidFill>
              <a:latin typeface="+mn-ea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D7CC557-0D4D-441F-A51A-C14E2D325272}"/>
              </a:ext>
            </a:extLst>
          </p:cNvPr>
          <p:cNvSpPr txBox="1"/>
          <p:nvPr/>
        </p:nvSpPr>
        <p:spPr>
          <a:xfrm>
            <a:off x="6867801" y="2908907"/>
            <a:ext cx="1634377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诊所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ID,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 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ICD,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 病名、规则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ID</a:t>
            </a:r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, Session ID</a:t>
            </a:r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，治疗方案（药品通用名，商品名集合）</a:t>
            </a:r>
            <a:endParaRPr lang="zh-CN" altLang="en-US" sz="1000" dirty="0">
              <a:solidFill>
                <a:srgbClr val="1D364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9589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580D893-285F-4E7C-992D-F20B3D604BB6}"/>
              </a:ext>
            </a:extLst>
          </p:cNvPr>
          <p:cNvSpPr/>
          <p:nvPr/>
        </p:nvSpPr>
        <p:spPr>
          <a:xfrm>
            <a:off x="551910" y="761583"/>
            <a:ext cx="7190162" cy="4346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59" name="标题 1">
            <a:extLst>
              <a:ext uri="{FF2B5EF4-FFF2-40B4-BE49-F238E27FC236}">
                <a16:creationId xmlns:a16="http://schemas.microsoft.com/office/drawing/2014/main" id="{1CA5BFF2-F1B0-4EF7-AEC7-8D9B67A1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27" y="208187"/>
            <a:ext cx="10159501" cy="41464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CDSS</a:t>
            </a:r>
            <a:r>
              <a:rPr lang="zh-CN" altLang="en-US" sz="2000" dirty="0"/>
              <a:t>辅助诊断功能架构图</a:t>
            </a:r>
          </a:p>
        </p:txBody>
      </p:sp>
      <p:sp>
        <p:nvSpPr>
          <p:cNvPr id="115" name="矩形 44">
            <a:extLst>
              <a:ext uri="{FF2B5EF4-FFF2-40B4-BE49-F238E27FC236}">
                <a16:creationId xmlns:a16="http://schemas.microsoft.com/office/drawing/2014/main" id="{B0C1A25A-74B3-451E-AF81-5E11751204A6}"/>
              </a:ext>
            </a:extLst>
          </p:cNvPr>
          <p:cNvSpPr/>
          <p:nvPr/>
        </p:nvSpPr>
        <p:spPr>
          <a:xfrm>
            <a:off x="8753737" y="855330"/>
            <a:ext cx="428625" cy="557096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/>
              <a:t>统一接口</a:t>
            </a:r>
          </a:p>
        </p:txBody>
      </p:sp>
      <p:sp>
        <p:nvSpPr>
          <p:cNvPr id="116" name="Rectangle 71">
            <a:extLst>
              <a:ext uri="{FF2B5EF4-FFF2-40B4-BE49-F238E27FC236}">
                <a16:creationId xmlns:a16="http://schemas.microsoft.com/office/drawing/2014/main" id="{330E75C8-4CD5-4E1E-8D19-8E8950D144D8}"/>
              </a:ext>
            </a:extLst>
          </p:cNvPr>
          <p:cNvSpPr/>
          <p:nvPr/>
        </p:nvSpPr>
        <p:spPr>
          <a:xfrm>
            <a:off x="10122710" y="1080158"/>
            <a:ext cx="693738" cy="513977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anchor="ctr"/>
          <a:lstStyle/>
          <a:p>
            <a:pPr algn="ctr">
              <a:defRPr/>
            </a:pPr>
            <a:r>
              <a:rPr lang="zh-CN" altLang="en-US" sz="1400" dirty="0">
                <a:latin typeface="+mn-ea"/>
              </a:rPr>
              <a:t>第三方</a:t>
            </a:r>
            <a:r>
              <a:rPr lang="en-US" altLang="zh-CN" sz="1400" dirty="0">
                <a:latin typeface="+mn-ea"/>
              </a:rPr>
              <a:t>HIS</a:t>
            </a:r>
            <a:r>
              <a:rPr lang="zh-CN" altLang="en-US" sz="1400" dirty="0">
                <a:latin typeface="+mn-ea"/>
              </a:rPr>
              <a:t>系统接入</a:t>
            </a:r>
            <a:endParaRPr lang="en-US" altLang="zh-CN" sz="1400" dirty="0">
              <a:latin typeface="+mn-ea"/>
            </a:endParaRPr>
          </a:p>
        </p:txBody>
      </p:sp>
      <p:sp>
        <p:nvSpPr>
          <p:cNvPr id="117" name="Frame 116">
            <a:extLst>
              <a:ext uri="{FF2B5EF4-FFF2-40B4-BE49-F238E27FC236}">
                <a16:creationId xmlns:a16="http://schemas.microsoft.com/office/drawing/2014/main" id="{0E648593-362B-4B3D-A3EE-8545D2240A75}"/>
              </a:ext>
            </a:extLst>
          </p:cNvPr>
          <p:cNvSpPr/>
          <p:nvPr/>
        </p:nvSpPr>
        <p:spPr>
          <a:xfrm>
            <a:off x="9949538" y="855330"/>
            <a:ext cx="1059244" cy="5570964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 w="76200">
                <a:solidFill>
                  <a:schemeClr val="tx1"/>
                </a:solidFill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92" name="矩形 50">
            <a:extLst>
              <a:ext uri="{FF2B5EF4-FFF2-40B4-BE49-F238E27FC236}">
                <a16:creationId xmlns:a16="http://schemas.microsoft.com/office/drawing/2014/main" id="{4923A7F5-44AF-45BF-9345-B7DDC364C5C2}"/>
              </a:ext>
            </a:extLst>
          </p:cNvPr>
          <p:cNvSpPr/>
          <p:nvPr/>
        </p:nvSpPr>
        <p:spPr>
          <a:xfrm>
            <a:off x="1479946" y="5278626"/>
            <a:ext cx="6241802" cy="531082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kern="0" dirty="0">
                <a:solidFill>
                  <a:schemeClr val="bg1"/>
                </a:solidFill>
                <a:cs typeface="Arial" panose="020B0604020202020204" pitchFamily="34" charset="0"/>
              </a:rPr>
              <a:t>AI</a:t>
            </a:r>
            <a:r>
              <a:rPr lang="zh-CN" altLang="en-US" sz="1400" kern="0" dirty="0">
                <a:solidFill>
                  <a:schemeClr val="bg1"/>
                </a:solidFill>
                <a:cs typeface="Arial" panose="020B0604020202020204" pitchFamily="34" charset="0"/>
              </a:rPr>
              <a:t>引擎</a:t>
            </a:r>
          </a:p>
        </p:txBody>
      </p:sp>
      <p:sp>
        <p:nvSpPr>
          <p:cNvPr id="95" name="矩形 50">
            <a:extLst>
              <a:ext uri="{FF2B5EF4-FFF2-40B4-BE49-F238E27FC236}">
                <a16:creationId xmlns:a16="http://schemas.microsoft.com/office/drawing/2014/main" id="{34D4A9B5-44A8-4A25-A9FB-D43160ADD801}"/>
              </a:ext>
            </a:extLst>
          </p:cNvPr>
          <p:cNvSpPr/>
          <p:nvPr/>
        </p:nvSpPr>
        <p:spPr>
          <a:xfrm>
            <a:off x="1479946" y="5895212"/>
            <a:ext cx="6241802" cy="531082"/>
          </a:xfrm>
          <a:prstGeom prst="rect">
            <a:avLst/>
          </a:prstGeom>
          <a:solidFill>
            <a:schemeClr val="tx2"/>
          </a:solidFill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kern="0" dirty="0">
                <a:solidFill>
                  <a:schemeClr val="bg1"/>
                </a:solidFill>
                <a:cs typeface="Arial" panose="020B0604020202020204" pitchFamily="34" charset="0"/>
              </a:rPr>
              <a:t>云计算基础设施</a:t>
            </a:r>
          </a:p>
        </p:txBody>
      </p:sp>
      <p:sp>
        <p:nvSpPr>
          <p:cNvPr id="98" name="矩形 20">
            <a:extLst>
              <a:ext uri="{FF2B5EF4-FFF2-40B4-BE49-F238E27FC236}">
                <a16:creationId xmlns:a16="http://schemas.microsoft.com/office/drawing/2014/main" id="{5F6E70E2-4641-4CF1-AA2B-719FB6336279}"/>
              </a:ext>
            </a:extLst>
          </p:cNvPr>
          <p:cNvSpPr/>
          <p:nvPr/>
        </p:nvSpPr>
        <p:spPr bwMode="auto">
          <a:xfrm>
            <a:off x="1073655" y="1148253"/>
            <a:ext cx="1330476" cy="1690372"/>
          </a:xfrm>
          <a:prstGeom prst="rect">
            <a:avLst/>
          </a:prstGeom>
          <a:solidFill>
            <a:srgbClr val="B4E6B0"/>
          </a:solidFill>
          <a:ln w="31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1200" dirty="0">
                <a:solidFill>
                  <a:schemeClr val="accent2"/>
                </a:solidFill>
              </a:rPr>
              <a:t>辅助诊断</a:t>
            </a:r>
            <a:r>
              <a:rPr lang="zh-CN" altLang="zh-CN" sz="1200" dirty="0">
                <a:solidFill>
                  <a:schemeClr val="accent2"/>
                </a:solidFill>
              </a:rPr>
              <a:t>服务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">
            <a:extLst>
              <a:ext uri="{FF2B5EF4-FFF2-40B4-BE49-F238E27FC236}">
                <a16:creationId xmlns:a16="http://schemas.microsoft.com/office/drawing/2014/main" id="{302B0B38-2ADB-4160-B951-E3E25DA7341C}"/>
              </a:ext>
            </a:extLst>
          </p:cNvPr>
          <p:cNvSpPr/>
          <p:nvPr/>
        </p:nvSpPr>
        <p:spPr bwMode="auto">
          <a:xfrm>
            <a:off x="1073655" y="3131547"/>
            <a:ext cx="1330476" cy="1690372"/>
          </a:xfrm>
          <a:prstGeom prst="rect">
            <a:avLst/>
          </a:prstGeom>
          <a:solidFill>
            <a:srgbClr val="B4E6B0"/>
          </a:solidFill>
          <a:ln w="3175">
            <a:solidFill>
              <a:srgbClr val="39B6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1200" dirty="0">
                <a:solidFill>
                  <a:schemeClr val="accent2"/>
                </a:solidFill>
              </a:rPr>
              <a:t>病名记录</a:t>
            </a:r>
            <a:r>
              <a:rPr lang="zh-CN" altLang="zh-CN" sz="1200" dirty="0">
                <a:solidFill>
                  <a:schemeClr val="accent2"/>
                </a:solidFill>
              </a:rPr>
              <a:t>服务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7" name="矩形 50">
            <a:extLst>
              <a:ext uri="{FF2B5EF4-FFF2-40B4-BE49-F238E27FC236}">
                <a16:creationId xmlns:a16="http://schemas.microsoft.com/office/drawing/2014/main" id="{4923A7F5-44AF-45BF-9345-B7DDC364C5C2}"/>
              </a:ext>
            </a:extLst>
          </p:cNvPr>
          <p:cNvSpPr/>
          <p:nvPr/>
        </p:nvSpPr>
        <p:spPr>
          <a:xfrm>
            <a:off x="531584" y="5278626"/>
            <a:ext cx="864000" cy="531082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kern="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AI</a:t>
            </a:r>
            <a:r>
              <a:rPr lang="zh-CN" altLang="en-US" sz="1400" b="1" kern="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引擎</a:t>
            </a:r>
          </a:p>
        </p:txBody>
      </p:sp>
      <p:sp>
        <p:nvSpPr>
          <p:cNvPr id="110" name="矩形 50">
            <a:extLst>
              <a:ext uri="{FF2B5EF4-FFF2-40B4-BE49-F238E27FC236}">
                <a16:creationId xmlns:a16="http://schemas.microsoft.com/office/drawing/2014/main" id="{34D4A9B5-44A8-4A25-A9FB-D43160ADD801}"/>
              </a:ext>
            </a:extLst>
          </p:cNvPr>
          <p:cNvSpPr/>
          <p:nvPr/>
        </p:nvSpPr>
        <p:spPr>
          <a:xfrm>
            <a:off x="531584" y="5895212"/>
            <a:ext cx="864000" cy="531082"/>
          </a:xfrm>
          <a:prstGeom prst="rect">
            <a:avLst/>
          </a:prstGeom>
          <a:solidFill>
            <a:schemeClr val="tx2"/>
          </a:solidFill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 kern="0" dirty="0">
                <a:solidFill>
                  <a:schemeClr val="bg1"/>
                </a:solidFill>
                <a:cs typeface="Arial" panose="020B0604020202020204" pitchFamily="34" charset="0"/>
              </a:rPr>
              <a:t>云平台</a:t>
            </a:r>
          </a:p>
        </p:txBody>
      </p:sp>
      <p:sp>
        <p:nvSpPr>
          <p:cNvPr id="78" name="矩形 12">
            <a:extLst>
              <a:ext uri="{FF2B5EF4-FFF2-40B4-BE49-F238E27FC236}">
                <a16:creationId xmlns:a16="http://schemas.microsoft.com/office/drawing/2014/main" id="{2282432B-C879-4A62-B04E-4D09607C03C3}"/>
              </a:ext>
            </a:extLst>
          </p:cNvPr>
          <p:cNvSpPr/>
          <p:nvPr/>
        </p:nvSpPr>
        <p:spPr bwMode="auto">
          <a:xfrm>
            <a:off x="6164209" y="1117866"/>
            <a:ext cx="792106" cy="1032477"/>
          </a:xfrm>
          <a:prstGeom prst="rect">
            <a:avLst/>
          </a:prstGeom>
          <a:solidFill>
            <a:srgbClr val="006837"/>
          </a:solidFill>
          <a:ln>
            <a:solidFill>
              <a:schemeClr val="accent3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4" algn="ctr">
              <a:defRPr/>
            </a:pPr>
            <a:r>
              <a:rPr lang="en-US" altLang="zh-CN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Session</a:t>
            </a:r>
          </a:p>
          <a:p>
            <a:pPr marL="0" lvl="4"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注册</a:t>
            </a:r>
            <a:endParaRPr lang="zh-CN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" name="矩形 12">
            <a:extLst>
              <a:ext uri="{FF2B5EF4-FFF2-40B4-BE49-F238E27FC236}">
                <a16:creationId xmlns:a16="http://schemas.microsoft.com/office/drawing/2014/main" id="{D4B72980-E3E7-4B62-AC0E-AC0244B2E48A}"/>
              </a:ext>
            </a:extLst>
          </p:cNvPr>
          <p:cNvSpPr/>
          <p:nvPr/>
        </p:nvSpPr>
        <p:spPr bwMode="auto">
          <a:xfrm>
            <a:off x="4296177" y="1117866"/>
            <a:ext cx="792106" cy="1032477"/>
          </a:xfrm>
          <a:prstGeom prst="rect">
            <a:avLst/>
          </a:prstGeom>
          <a:solidFill>
            <a:srgbClr val="006837"/>
          </a:solidFill>
          <a:ln>
            <a:solidFill>
              <a:schemeClr val="accent3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4"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数据</a:t>
            </a:r>
            <a:endParaRPr lang="en-US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  <a:p>
            <a:pPr marL="0" lvl="4"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转换</a:t>
            </a:r>
            <a:endParaRPr lang="en-US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  <a:p>
            <a:pPr marL="0" lvl="4"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（检查项、检验项）</a:t>
            </a:r>
            <a:endParaRPr lang="zh-CN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7" name="矩形 12">
            <a:extLst>
              <a:ext uri="{FF2B5EF4-FFF2-40B4-BE49-F238E27FC236}">
                <a16:creationId xmlns:a16="http://schemas.microsoft.com/office/drawing/2014/main" id="{CD8505E0-C7E5-4413-9E33-813A700ED508}"/>
              </a:ext>
            </a:extLst>
          </p:cNvPr>
          <p:cNvSpPr/>
          <p:nvPr/>
        </p:nvSpPr>
        <p:spPr bwMode="auto">
          <a:xfrm>
            <a:off x="3346598" y="2434489"/>
            <a:ext cx="792106" cy="1032477"/>
          </a:xfrm>
          <a:prstGeom prst="rect">
            <a:avLst/>
          </a:prstGeom>
          <a:solidFill>
            <a:srgbClr val="006837"/>
          </a:solidFill>
          <a:ln>
            <a:solidFill>
              <a:schemeClr val="accent3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4" algn="ctr">
              <a:defRPr/>
            </a:pPr>
            <a:r>
              <a:rPr lang="en-US" altLang="zh-CN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Log</a:t>
            </a: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记录</a:t>
            </a:r>
            <a:endParaRPr lang="zh-CN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91C550-21AD-4EDF-BFB8-E27F07516CF6}"/>
              </a:ext>
            </a:extLst>
          </p:cNvPr>
          <p:cNvCxnSpPr>
            <a:cxnSpLocks/>
          </p:cNvCxnSpPr>
          <p:nvPr/>
        </p:nvCxnSpPr>
        <p:spPr>
          <a:xfrm flipH="1">
            <a:off x="6956315" y="1413933"/>
            <a:ext cx="1797422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37D7FD-3AF3-46A0-B60B-AE1C46360324}"/>
              </a:ext>
            </a:extLst>
          </p:cNvPr>
          <p:cNvCxnSpPr>
            <a:cxnSpLocks/>
          </p:cNvCxnSpPr>
          <p:nvPr/>
        </p:nvCxnSpPr>
        <p:spPr>
          <a:xfrm flipH="1">
            <a:off x="5088283" y="1413933"/>
            <a:ext cx="107592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31CBE2-F9CC-48DD-A390-2A50895AFC19}"/>
              </a:ext>
            </a:extLst>
          </p:cNvPr>
          <p:cNvCxnSpPr>
            <a:cxnSpLocks/>
          </p:cNvCxnSpPr>
          <p:nvPr/>
        </p:nvCxnSpPr>
        <p:spPr>
          <a:xfrm flipH="1">
            <a:off x="2404131" y="1413933"/>
            <a:ext cx="1880002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CECC288-B289-470F-8C2A-17C100FCB3D7}"/>
              </a:ext>
            </a:extLst>
          </p:cNvPr>
          <p:cNvCxnSpPr>
            <a:stCxn id="98" idx="3"/>
            <a:endCxn id="17" idx="0"/>
          </p:cNvCxnSpPr>
          <p:nvPr/>
        </p:nvCxnSpPr>
        <p:spPr>
          <a:xfrm>
            <a:off x="2404131" y="1993439"/>
            <a:ext cx="1338520" cy="441050"/>
          </a:xfrm>
          <a:prstGeom prst="bent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4DEE11D-72AC-4A0B-82EE-F84F1805D2C1}"/>
              </a:ext>
            </a:extLst>
          </p:cNvPr>
          <p:cNvCxnSpPr>
            <a:cxnSpLocks/>
          </p:cNvCxnSpPr>
          <p:nvPr/>
        </p:nvCxnSpPr>
        <p:spPr>
          <a:xfrm>
            <a:off x="4138704" y="2715585"/>
            <a:ext cx="4615033" cy="147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686AD1E-9C07-4948-A7E8-C48B9C424FE4}"/>
              </a:ext>
            </a:extLst>
          </p:cNvPr>
          <p:cNvCxnSpPr>
            <a:cxnSpLocks/>
          </p:cNvCxnSpPr>
          <p:nvPr/>
        </p:nvCxnSpPr>
        <p:spPr>
          <a:xfrm flipH="1">
            <a:off x="6668897" y="4535956"/>
            <a:ext cx="2084841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88136D-0298-47E4-97A8-03606A27746E}"/>
              </a:ext>
            </a:extLst>
          </p:cNvPr>
          <p:cNvCxnSpPr>
            <a:cxnSpLocks/>
          </p:cNvCxnSpPr>
          <p:nvPr/>
        </p:nvCxnSpPr>
        <p:spPr>
          <a:xfrm>
            <a:off x="4125643" y="3225044"/>
            <a:ext cx="4615033" cy="147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E449709-B55A-4604-A929-19D9080EDBF2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2417192" y="3466966"/>
            <a:ext cx="1325459" cy="305054"/>
          </a:xfrm>
          <a:prstGeom prst="bent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12">
            <a:extLst>
              <a:ext uri="{FF2B5EF4-FFF2-40B4-BE49-F238E27FC236}">
                <a16:creationId xmlns:a16="http://schemas.microsoft.com/office/drawing/2014/main" id="{4D122E82-8A57-43F4-B5DC-3216A78B1BA4}"/>
              </a:ext>
            </a:extLst>
          </p:cNvPr>
          <p:cNvSpPr/>
          <p:nvPr/>
        </p:nvSpPr>
        <p:spPr bwMode="auto">
          <a:xfrm>
            <a:off x="5876791" y="3870409"/>
            <a:ext cx="792106" cy="1032477"/>
          </a:xfrm>
          <a:prstGeom prst="rect">
            <a:avLst/>
          </a:prstGeom>
          <a:solidFill>
            <a:srgbClr val="006837"/>
          </a:solidFill>
          <a:ln>
            <a:solidFill>
              <a:schemeClr val="accent3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4"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病名</a:t>
            </a:r>
            <a:endParaRPr lang="en-US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  <a:p>
            <a:pPr marL="0" lvl="4"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转换</a:t>
            </a:r>
            <a:endParaRPr lang="zh-CN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C3D2F60-6DE9-49AD-9289-539EB24182E2}"/>
              </a:ext>
            </a:extLst>
          </p:cNvPr>
          <p:cNvCxnSpPr>
            <a:cxnSpLocks/>
          </p:cNvCxnSpPr>
          <p:nvPr/>
        </p:nvCxnSpPr>
        <p:spPr>
          <a:xfrm flipH="1">
            <a:off x="2417192" y="4534555"/>
            <a:ext cx="341862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FD0A459-3971-478B-B169-7CBE6521DC6D}"/>
              </a:ext>
            </a:extLst>
          </p:cNvPr>
          <p:cNvSpPr txBox="1"/>
          <p:nvPr/>
        </p:nvSpPr>
        <p:spPr>
          <a:xfrm>
            <a:off x="7103359" y="1245153"/>
            <a:ext cx="168851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诊所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ID,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患者信息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诊疗信息、</a:t>
            </a:r>
            <a:endParaRPr lang="en-US" altLang="zh-CN" sz="1000" dirty="0">
              <a:solidFill>
                <a:srgbClr val="1D3649"/>
              </a:solidFill>
              <a:latin typeface="+mn-ea"/>
              <a:ea typeface="+mn-ea"/>
            </a:endParaRPr>
          </a:p>
          <a:p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检查结果</a:t>
            </a:r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检验结果</a:t>
            </a:r>
            <a:endParaRPr lang="zh-CN" altLang="en-US" sz="1000" dirty="0">
              <a:solidFill>
                <a:srgbClr val="1D3649"/>
              </a:solidFill>
              <a:latin typeface="+mn-ea"/>
              <a:ea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DF7AD0-D570-457C-9FBB-21F995947293}"/>
              </a:ext>
            </a:extLst>
          </p:cNvPr>
          <p:cNvSpPr txBox="1"/>
          <p:nvPr/>
        </p:nvSpPr>
        <p:spPr>
          <a:xfrm>
            <a:off x="2512614" y="1679221"/>
            <a:ext cx="163437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诊所</a:t>
            </a:r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ID,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患者信息、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  <a:p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诊疗信息</a:t>
            </a:r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检查结果、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  <a:p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检验结果</a:t>
            </a:r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,</a:t>
            </a:r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Register_id</a:t>
            </a:r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,</a:t>
            </a:r>
          </a:p>
          <a:p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疑似疾病列表</a:t>
            </a:r>
            <a:endParaRPr lang="zh-CN" altLang="en-US" sz="1000" dirty="0">
              <a:solidFill>
                <a:srgbClr val="1D3649"/>
              </a:solidFill>
              <a:latin typeface="+mn-ea"/>
              <a:ea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E98B29-7E90-4E64-A9AA-B8F5DB1C0899}"/>
              </a:ext>
            </a:extLst>
          </p:cNvPr>
          <p:cNvSpPr txBox="1"/>
          <p:nvPr/>
        </p:nvSpPr>
        <p:spPr>
          <a:xfrm>
            <a:off x="4353504" y="2396571"/>
            <a:ext cx="1634377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诊所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ID,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 </a:t>
            </a:r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Register_id</a:t>
            </a:r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,</a:t>
            </a:r>
          </a:p>
          <a:p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疑似疾病列表</a:t>
            </a:r>
          </a:p>
          <a:p>
            <a:endParaRPr lang="zh-CN" altLang="en-US" sz="1000" dirty="0">
              <a:solidFill>
                <a:srgbClr val="1D3649"/>
              </a:solidFill>
              <a:latin typeface="+mn-ea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D7CC557-0D4D-441F-A51A-C14E2D325272}"/>
              </a:ext>
            </a:extLst>
          </p:cNvPr>
          <p:cNvSpPr txBox="1"/>
          <p:nvPr/>
        </p:nvSpPr>
        <p:spPr>
          <a:xfrm>
            <a:off x="6867801" y="2908907"/>
            <a:ext cx="16343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诊所</a:t>
            </a:r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ID,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 </a:t>
            </a:r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Register_id</a:t>
            </a:r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,</a:t>
            </a:r>
          </a:p>
          <a:p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Return_Status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E86A2A-1E4F-41D6-AF1A-A9EDBC8A9AA2}"/>
              </a:ext>
            </a:extLst>
          </p:cNvPr>
          <p:cNvSpPr txBox="1"/>
          <p:nvPr/>
        </p:nvSpPr>
        <p:spPr>
          <a:xfrm>
            <a:off x="5100327" y="936153"/>
            <a:ext cx="1948613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诊所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ID</a:t>
            </a:r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患者信息、</a:t>
            </a:r>
            <a:endParaRPr lang="en-US" altLang="zh-CN" sz="1000" dirty="0">
              <a:solidFill>
                <a:srgbClr val="1D3649"/>
              </a:solidFill>
              <a:latin typeface="+mn-ea"/>
              <a:ea typeface="+mn-ea"/>
            </a:endParaRPr>
          </a:p>
          <a:p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诊疗信息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检查结果、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  <a:p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检验结果</a:t>
            </a:r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,</a:t>
            </a:r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Register_id</a:t>
            </a:r>
            <a:endParaRPr lang="zh-CN" altLang="en-US" sz="1000" dirty="0">
              <a:solidFill>
                <a:srgbClr val="1D3649"/>
              </a:solidFill>
              <a:latin typeface="+mn-ea"/>
              <a:ea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296FD9-FCC8-4006-AE89-995846911048}"/>
              </a:ext>
            </a:extLst>
          </p:cNvPr>
          <p:cNvSpPr txBox="1"/>
          <p:nvPr/>
        </p:nvSpPr>
        <p:spPr>
          <a:xfrm>
            <a:off x="2633837" y="1094914"/>
            <a:ext cx="1948613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诊所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ID,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患者信息、</a:t>
            </a:r>
            <a:endParaRPr lang="en-US" altLang="zh-CN" sz="1000" dirty="0">
              <a:solidFill>
                <a:srgbClr val="1D3649"/>
              </a:solidFill>
              <a:latin typeface="+mn-ea"/>
              <a:ea typeface="+mn-ea"/>
            </a:endParaRPr>
          </a:p>
          <a:p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诊疗信息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检查结果、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  <a:p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检验结果</a:t>
            </a:r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,</a:t>
            </a:r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Register_id</a:t>
            </a:r>
            <a:endParaRPr lang="zh-CN" altLang="en-US" sz="1000" dirty="0">
              <a:solidFill>
                <a:srgbClr val="1D3649"/>
              </a:solidFill>
              <a:latin typeface="+mn-ea"/>
              <a:ea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95E4D6-F98D-4009-9CD2-A3038FA677F7}"/>
              </a:ext>
            </a:extLst>
          </p:cNvPr>
          <p:cNvSpPr txBox="1"/>
          <p:nvPr/>
        </p:nvSpPr>
        <p:spPr>
          <a:xfrm>
            <a:off x="6957702" y="4595109"/>
            <a:ext cx="16343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诊所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ID,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 确诊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ICD,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 确诊病名、</a:t>
            </a:r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 </a:t>
            </a:r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Register_id</a:t>
            </a:r>
            <a:endParaRPr lang="zh-CN" altLang="en-US" sz="1000" dirty="0">
              <a:solidFill>
                <a:srgbClr val="1D3649"/>
              </a:solidFill>
              <a:latin typeface="+mn-ea"/>
              <a:ea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251B6D-311B-4A8E-A371-BE3FBE3AB5B1}"/>
              </a:ext>
            </a:extLst>
          </p:cNvPr>
          <p:cNvSpPr txBox="1"/>
          <p:nvPr/>
        </p:nvSpPr>
        <p:spPr>
          <a:xfrm>
            <a:off x="3286943" y="4567697"/>
            <a:ext cx="16343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诊所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ID,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 </a:t>
            </a:r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系统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ICD,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 系统病名、</a:t>
            </a:r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 </a:t>
            </a:r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Register_id</a:t>
            </a:r>
            <a:endParaRPr lang="zh-CN" altLang="en-US" sz="1000" dirty="0">
              <a:solidFill>
                <a:srgbClr val="1D3649"/>
              </a:solidFill>
              <a:latin typeface="+mn-ea"/>
              <a:ea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7D183D-EE30-4CA9-84DD-B0B75C2F619A}"/>
              </a:ext>
            </a:extLst>
          </p:cNvPr>
          <p:cNvSpPr txBox="1"/>
          <p:nvPr/>
        </p:nvSpPr>
        <p:spPr>
          <a:xfrm>
            <a:off x="3259127" y="3807383"/>
            <a:ext cx="176765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诊所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ID,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 </a:t>
            </a:r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系统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ICD,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 系统病名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确诊</a:t>
            </a:r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ICD,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 确诊病名</a:t>
            </a:r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,</a:t>
            </a:r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Register_id</a:t>
            </a:r>
            <a:endParaRPr lang="zh-CN" altLang="en-US" sz="1000" dirty="0">
              <a:solidFill>
                <a:srgbClr val="1D364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9791239"/>
      </p:ext>
    </p:extLst>
  </p:cSld>
  <p:clrMapOvr>
    <a:masterClrMapping/>
  </p:clrMapOvr>
</p:sld>
</file>

<file path=ppt/theme/theme1.xml><?xml version="1.0" encoding="utf-8"?>
<a:theme xmlns:a="http://schemas.openxmlformats.org/drawingml/2006/main" name="IBM Security 16x10 Defualt Template">
  <a:themeElements>
    <a:clrScheme name="IBMSecurity_Colors_2016-05-02">
      <a:dk1>
        <a:srgbClr val="1D3649"/>
      </a:dk1>
      <a:lt1>
        <a:srgbClr val="FFFFFF"/>
      </a:lt1>
      <a:dk2>
        <a:srgbClr val="1D3649"/>
      </a:dk2>
      <a:lt2>
        <a:srgbClr val="E0E0E0"/>
      </a:lt2>
      <a:accent1>
        <a:srgbClr val="325C80"/>
      </a:accent1>
      <a:accent2>
        <a:srgbClr val="4178BE"/>
      </a:accent2>
      <a:accent3>
        <a:srgbClr val="C0E6FF"/>
      </a:accent3>
      <a:accent4>
        <a:srgbClr val="5A5A5A"/>
      </a:accent4>
      <a:accent5>
        <a:srgbClr val="777777"/>
      </a:accent5>
      <a:accent6>
        <a:srgbClr val="AEAEAE"/>
      </a:accent6>
      <a:hlink>
        <a:srgbClr val="325C80"/>
      </a:hlink>
      <a:folHlink>
        <a:srgbClr val="325C80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9050" cap="flat" cmpd="sng" algn="ctr">
          <a:noFill/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ea typeface="+mn-ea"/>
            <a:cs typeface="Arial" panose="020B0604020202020204" pitchFamily="34" charset="0"/>
          </a:defRPr>
        </a:defPPr>
      </a:lstStyle>
    </a:spDef>
    <a:lnDef>
      <a:spPr>
        <a:ln w="19050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smtClean="0">
            <a:solidFill>
              <a:srgbClr val="1D3649"/>
            </a:solidFill>
            <a:latin typeface="+mn-ea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BMSecurity_16x10_PresentationStandards_2016-04-29.potx" id="{5D1C0EFF-3F45-4F8F-8B7C-666B43FAB196}" vid="{BF2D3C32-D89C-4D5B-9938-A27CE440839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21947</TotalTime>
  <Words>1473</Words>
  <Application>Microsoft Office PowerPoint</Application>
  <PresentationFormat>Widescreen</PresentationFormat>
  <Paragraphs>357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6" baseType="lpstr">
      <vt:lpstr>Lato Light</vt:lpstr>
      <vt:lpstr>Lato Regular</vt:lpstr>
      <vt:lpstr>Lemon/Milk</vt:lpstr>
      <vt:lpstr>Microsoft YaHei UI Light</vt:lpstr>
      <vt:lpstr>宋体</vt:lpstr>
      <vt:lpstr>微软雅黑</vt:lpstr>
      <vt:lpstr>微软雅黑</vt:lpstr>
      <vt:lpstr>DengXian</vt:lpstr>
      <vt:lpstr>DengXian</vt:lpstr>
      <vt:lpstr>Arial</vt:lpstr>
      <vt:lpstr>Calibri</vt:lpstr>
      <vt:lpstr>Segoe UI Light</vt:lpstr>
      <vt:lpstr>Times New Roman</vt:lpstr>
      <vt:lpstr>Verdana</vt:lpstr>
      <vt:lpstr>IBM Security 16x10 Defualt Template</vt:lpstr>
      <vt:lpstr>PowerPoint Presentation</vt:lpstr>
      <vt:lpstr>家庭医生平台总体架构</vt:lpstr>
      <vt:lpstr>自诊服务功能架构图</vt:lpstr>
      <vt:lpstr>慢病随访服务功能架构图</vt:lpstr>
      <vt:lpstr>病历管理服务功能架构图</vt:lpstr>
      <vt:lpstr>患者关怀服务功能架构图</vt:lpstr>
      <vt:lpstr>在线咨询服务功能架构图</vt:lpstr>
      <vt:lpstr>CDSS治疗方案功能架构图</vt:lpstr>
      <vt:lpstr>CDSS辅助诊断功能架构图</vt:lpstr>
      <vt:lpstr>智能诊疗辅助平台功能架构图</vt:lpstr>
      <vt:lpstr>智能诊疗辅助平台逻辑架构图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鸿民鞋业集团 战略规划咨询项目范围、内容、计划、资源和报价</dc:title>
  <dc:creator>Jian Min Xie</dc:creator>
  <cp:lastModifiedBy>XING SHENG WANG</cp:lastModifiedBy>
  <cp:revision>512</cp:revision>
  <dcterms:created xsi:type="dcterms:W3CDTF">2017-10-23T15:06:57Z</dcterms:created>
  <dcterms:modified xsi:type="dcterms:W3CDTF">2019-02-27T08:07:04Z</dcterms:modified>
</cp:coreProperties>
</file>