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02" r:id="rId2"/>
    <p:sldId id="503" r:id="rId3"/>
    <p:sldId id="549" r:id="rId4"/>
    <p:sldId id="513" r:id="rId5"/>
    <p:sldId id="529" r:id="rId6"/>
    <p:sldId id="515" r:id="rId7"/>
    <p:sldId id="520" r:id="rId8"/>
    <p:sldId id="556" r:id="rId9"/>
    <p:sldId id="557" r:id="rId10"/>
    <p:sldId id="558" r:id="rId11"/>
    <p:sldId id="571" r:id="rId12"/>
    <p:sldId id="572" r:id="rId13"/>
    <p:sldId id="471" r:id="rId14"/>
    <p:sldId id="988" r:id="rId15"/>
    <p:sldId id="533" r:id="rId16"/>
    <p:sldId id="1029" r:id="rId17"/>
    <p:sldId id="1030" r:id="rId18"/>
    <p:sldId id="543" r:id="rId19"/>
    <p:sldId id="523" r:id="rId20"/>
    <p:sldId id="544" r:id="rId21"/>
    <p:sldId id="545" r:id="rId22"/>
    <p:sldId id="547" r:id="rId23"/>
    <p:sldId id="55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0E58CB-344E-2043-ABF8-584003EDC19F}">
          <p14:sldIdLst>
            <p14:sldId id="502"/>
            <p14:sldId id="503"/>
            <p14:sldId id="549"/>
            <p14:sldId id="513"/>
            <p14:sldId id="529"/>
            <p14:sldId id="515"/>
            <p14:sldId id="520"/>
            <p14:sldId id="556"/>
            <p14:sldId id="557"/>
            <p14:sldId id="558"/>
            <p14:sldId id="571"/>
            <p14:sldId id="572"/>
            <p14:sldId id="471"/>
            <p14:sldId id="988"/>
            <p14:sldId id="533"/>
            <p14:sldId id="1029"/>
            <p14:sldId id="1030"/>
            <p14:sldId id="543"/>
            <p14:sldId id="523"/>
            <p14:sldId id="544"/>
            <p14:sldId id="545"/>
            <p14:sldId id="547"/>
            <p14:sldId id="5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00"/>
    <a:srgbClr val="3ABDE7"/>
    <a:srgbClr val="FFFFCC"/>
    <a:srgbClr val="CCECFF"/>
    <a:srgbClr val="FFCCCC"/>
    <a:srgbClr val="006837"/>
    <a:srgbClr val="39B649"/>
    <a:srgbClr val="38B587"/>
    <a:srgbClr val="009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3AADC9-736B-4DB0-BAAF-BB0E209A3042}" type="doc">
      <dgm:prSet loTypeId="urn:microsoft.com/office/officeart/2005/8/layout/venn2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zh-CN" altLang="en-US"/>
        </a:p>
      </dgm:t>
    </dgm:pt>
    <dgm:pt modelId="{4DD0EADC-3A0E-479B-BA27-A42AFB0DE660}">
      <dgm:prSet phldrT="[Text]"/>
      <dgm:spPr>
        <a:solidFill>
          <a:srgbClr val="CCFFCC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应用环境安全</a:t>
          </a:r>
        </a:p>
      </dgm:t>
    </dgm:pt>
    <dgm:pt modelId="{C3BBD88C-CED6-4FF6-B034-46A379DD7E7D}" type="parTrans" cxnId="{6FA03B2B-B18D-4F71-9195-C2B0785DA39E}">
      <dgm:prSet/>
      <dgm:spPr/>
      <dgm:t>
        <a:bodyPr/>
        <a:lstStyle/>
        <a:p>
          <a:endParaRPr lang="zh-CN" altLang="en-US"/>
        </a:p>
      </dgm:t>
    </dgm:pt>
    <dgm:pt modelId="{5BE24C57-9683-4655-88F4-09C7E52173C2}" type="sibTrans" cxnId="{6FA03B2B-B18D-4F71-9195-C2B0785DA39E}">
      <dgm:prSet/>
      <dgm:spPr/>
      <dgm:t>
        <a:bodyPr/>
        <a:lstStyle/>
        <a:p>
          <a:endParaRPr lang="zh-CN" altLang="en-US"/>
        </a:p>
      </dgm:t>
    </dgm:pt>
    <dgm:pt modelId="{ED6455BA-0212-4539-A475-1792026C9432}">
      <dgm:prSet phldrT="[Text]"/>
      <dgm:spPr>
        <a:solidFill>
          <a:srgbClr val="99FF99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服务自身安全</a:t>
          </a:r>
        </a:p>
      </dgm:t>
    </dgm:pt>
    <dgm:pt modelId="{11F2B5DE-E5C0-49FA-BEB7-FF333105E75D}" type="parTrans" cxnId="{6794CAF6-7A14-4F49-815F-3AEE7328B630}">
      <dgm:prSet/>
      <dgm:spPr/>
      <dgm:t>
        <a:bodyPr/>
        <a:lstStyle/>
        <a:p>
          <a:endParaRPr lang="zh-CN" altLang="en-US"/>
        </a:p>
      </dgm:t>
    </dgm:pt>
    <dgm:pt modelId="{7B092D20-CD7D-4A11-BE32-484C11E730DF}" type="sibTrans" cxnId="{6794CAF6-7A14-4F49-815F-3AEE7328B630}">
      <dgm:prSet/>
      <dgm:spPr/>
      <dgm:t>
        <a:bodyPr/>
        <a:lstStyle/>
        <a:p>
          <a:endParaRPr lang="zh-CN" altLang="en-US"/>
        </a:p>
      </dgm:t>
    </dgm:pt>
    <dgm:pt modelId="{A446D98B-D2E2-4C4D-8899-B51C9C6FDF4D}">
      <dgm:prSet phldrT="[Text]"/>
      <dgm:spPr>
        <a:solidFill>
          <a:srgbClr val="66FF66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角色权限安全</a:t>
          </a:r>
        </a:p>
      </dgm:t>
    </dgm:pt>
    <dgm:pt modelId="{81E6B25B-DF1A-4F11-9A66-982930D1C7E2}" type="parTrans" cxnId="{E85C661A-76BE-4B16-A1CE-174178860233}">
      <dgm:prSet/>
      <dgm:spPr/>
      <dgm:t>
        <a:bodyPr/>
        <a:lstStyle/>
        <a:p>
          <a:endParaRPr lang="zh-CN" altLang="en-US"/>
        </a:p>
      </dgm:t>
    </dgm:pt>
    <dgm:pt modelId="{DEA2F84A-20DE-4AC6-8A25-B26B9FCEAF9C}" type="sibTrans" cxnId="{E85C661A-76BE-4B16-A1CE-174178860233}">
      <dgm:prSet/>
      <dgm:spPr/>
      <dgm:t>
        <a:bodyPr/>
        <a:lstStyle/>
        <a:p>
          <a:endParaRPr lang="zh-CN" altLang="en-US"/>
        </a:p>
      </dgm:t>
    </dgm:pt>
    <dgm:pt modelId="{ECF880AC-1BDE-4173-B457-ADA0472DF532}">
      <dgm:prSet phldrT="[Text]"/>
      <dgm:spPr>
        <a:solidFill>
          <a:srgbClr val="00D000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数据安全</a:t>
          </a:r>
        </a:p>
      </dgm:t>
    </dgm:pt>
    <dgm:pt modelId="{B4CC8D61-2DC2-4778-B225-FFA8CA51574E}" type="parTrans" cxnId="{2E17E1A8-0602-4199-AF07-ECAE4DFD0922}">
      <dgm:prSet/>
      <dgm:spPr/>
      <dgm:t>
        <a:bodyPr/>
        <a:lstStyle/>
        <a:p>
          <a:endParaRPr lang="zh-CN" altLang="en-US"/>
        </a:p>
      </dgm:t>
    </dgm:pt>
    <dgm:pt modelId="{E1CD8988-B4CB-4FC5-B242-80FD7C7A5101}" type="sibTrans" cxnId="{2E17E1A8-0602-4199-AF07-ECAE4DFD0922}">
      <dgm:prSet/>
      <dgm:spPr/>
      <dgm:t>
        <a:bodyPr/>
        <a:lstStyle/>
        <a:p>
          <a:endParaRPr lang="zh-CN" altLang="en-US"/>
        </a:p>
      </dgm:t>
    </dgm:pt>
    <dgm:pt modelId="{5B34583C-B2EA-4A82-8131-53C4288CB3D2}">
      <dgm:prSet phldrT="[Text]"/>
      <dgm:spPr>
        <a:solidFill>
          <a:srgbClr val="00E600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服务调用安全</a:t>
          </a:r>
        </a:p>
      </dgm:t>
    </dgm:pt>
    <dgm:pt modelId="{AB527477-B781-448D-8D63-CFE3D58434B1}" type="parTrans" cxnId="{EAF1C670-3A84-4158-B172-76C6A8D015DD}">
      <dgm:prSet/>
      <dgm:spPr/>
      <dgm:t>
        <a:bodyPr/>
        <a:lstStyle/>
        <a:p>
          <a:endParaRPr lang="zh-CN" altLang="en-US"/>
        </a:p>
      </dgm:t>
    </dgm:pt>
    <dgm:pt modelId="{EC7BE4C6-828E-4EF4-AC67-1D9FA226F80A}" type="sibTrans" cxnId="{EAF1C670-3A84-4158-B172-76C6A8D015DD}">
      <dgm:prSet/>
      <dgm:spPr/>
      <dgm:t>
        <a:bodyPr/>
        <a:lstStyle/>
        <a:p>
          <a:endParaRPr lang="zh-CN" altLang="en-US"/>
        </a:p>
      </dgm:t>
    </dgm:pt>
    <dgm:pt modelId="{156818D8-C3D9-4754-AFDD-710975EA9AD1}" type="pres">
      <dgm:prSet presAssocID="{853AADC9-736B-4DB0-BAAF-BB0E209A3042}" presName="Name0" presStyleCnt="0">
        <dgm:presLayoutVars>
          <dgm:chMax val="7"/>
          <dgm:resizeHandles val="exact"/>
        </dgm:presLayoutVars>
      </dgm:prSet>
      <dgm:spPr/>
    </dgm:pt>
    <dgm:pt modelId="{86F4ED06-3BA2-46E0-AA6A-12E69B0F9B64}" type="pres">
      <dgm:prSet presAssocID="{853AADC9-736B-4DB0-BAAF-BB0E209A3042}" presName="comp1" presStyleCnt="0"/>
      <dgm:spPr/>
    </dgm:pt>
    <dgm:pt modelId="{25BCA185-1AFD-4669-AE42-18C9748AF406}" type="pres">
      <dgm:prSet presAssocID="{853AADC9-736B-4DB0-BAAF-BB0E209A3042}" presName="circle1" presStyleLbl="node1" presStyleIdx="0" presStyleCnt="5"/>
      <dgm:spPr/>
    </dgm:pt>
    <dgm:pt modelId="{70084FC6-5212-4F00-A037-70335406FD95}" type="pres">
      <dgm:prSet presAssocID="{853AADC9-736B-4DB0-BAAF-BB0E209A3042}" presName="c1text" presStyleLbl="node1" presStyleIdx="0" presStyleCnt="5">
        <dgm:presLayoutVars>
          <dgm:bulletEnabled val="1"/>
        </dgm:presLayoutVars>
      </dgm:prSet>
      <dgm:spPr/>
    </dgm:pt>
    <dgm:pt modelId="{CA81378B-7EF9-455F-8FDB-9D4FE1EE850B}" type="pres">
      <dgm:prSet presAssocID="{853AADC9-736B-4DB0-BAAF-BB0E209A3042}" presName="comp2" presStyleCnt="0"/>
      <dgm:spPr/>
    </dgm:pt>
    <dgm:pt modelId="{3F7B4E28-F0EE-42DD-83F2-DFAA4F8DAC7D}" type="pres">
      <dgm:prSet presAssocID="{853AADC9-736B-4DB0-BAAF-BB0E209A3042}" presName="circle2" presStyleLbl="node1" presStyleIdx="1" presStyleCnt="5"/>
      <dgm:spPr/>
    </dgm:pt>
    <dgm:pt modelId="{957F49D9-7963-46C8-8F5D-B23106B17FED}" type="pres">
      <dgm:prSet presAssocID="{853AADC9-736B-4DB0-BAAF-BB0E209A3042}" presName="c2text" presStyleLbl="node1" presStyleIdx="1" presStyleCnt="5">
        <dgm:presLayoutVars>
          <dgm:bulletEnabled val="1"/>
        </dgm:presLayoutVars>
      </dgm:prSet>
      <dgm:spPr/>
    </dgm:pt>
    <dgm:pt modelId="{557D3694-9587-40E0-BEBD-30157E8690C6}" type="pres">
      <dgm:prSet presAssocID="{853AADC9-736B-4DB0-BAAF-BB0E209A3042}" presName="comp3" presStyleCnt="0"/>
      <dgm:spPr/>
    </dgm:pt>
    <dgm:pt modelId="{35FB620E-8EBB-46ED-B9ED-2A7848BD2110}" type="pres">
      <dgm:prSet presAssocID="{853AADC9-736B-4DB0-BAAF-BB0E209A3042}" presName="circle3" presStyleLbl="node1" presStyleIdx="2" presStyleCnt="5"/>
      <dgm:spPr/>
    </dgm:pt>
    <dgm:pt modelId="{6296C7DD-D178-4452-9C81-67ED302CBB26}" type="pres">
      <dgm:prSet presAssocID="{853AADC9-736B-4DB0-BAAF-BB0E209A3042}" presName="c3text" presStyleLbl="node1" presStyleIdx="2" presStyleCnt="5">
        <dgm:presLayoutVars>
          <dgm:bulletEnabled val="1"/>
        </dgm:presLayoutVars>
      </dgm:prSet>
      <dgm:spPr/>
    </dgm:pt>
    <dgm:pt modelId="{0E1E493F-F38D-4581-B153-8C0F131A3E3A}" type="pres">
      <dgm:prSet presAssocID="{853AADC9-736B-4DB0-BAAF-BB0E209A3042}" presName="comp4" presStyleCnt="0"/>
      <dgm:spPr/>
    </dgm:pt>
    <dgm:pt modelId="{1CA918A7-BA87-4705-852D-F55F8B86368B}" type="pres">
      <dgm:prSet presAssocID="{853AADC9-736B-4DB0-BAAF-BB0E209A3042}" presName="circle4" presStyleLbl="node1" presStyleIdx="3" presStyleCnt="5"/>
      <dgm:spPr/>
    </dgm:pt>
    <dgm:pt modelId="{9B7C7AED-36D3-40F6-8AFF-F1D4187DF90F}" type="pres">
      <dgm:prSet presAssocID="{853AADC9-736B-4DB0-BAAF-BB0E209A3042}" presName="c4text" presStyleLbl="node1" presStyleIdx="3" presStyleCnt="5">
        <dgm:presLayoutVars>
          <dgm:bulletEnabled val="1"/>
        </dgm:presLayoutVars>
      </dgm:prSet>
      <dgm:spPr/>
    </dgm:pt>
    <dgm:pt modelId="{9008F17C-1989-40C0-AC2A-1BFA18989F44}" type="pres">
      <dgm:prSet presAssocID="{853AADC9-736B-4DB0-BAAF-BB0E209A3042}" presName="comp5" presStyleCnt="0"/>
      <dgm:spPr/>
    </dgm:pt>
    <dgm:pt modelId="{2F470968-6B65-4A5C-A402-F8B7F769EA74}" type="pres">
      <dgm:prSet presAssocID="{853AADC9-736B-4DB0-BAAF-BB0E209A3042}" presName="circle5" presStyleLbl="node1" presStyleIdx="4" presStyleCnt="5" custScaleY="100860"/>
      <dgm:spPr/>
    </dgm:pt>
    <dgm:pt modelId="{C42DE127-83B2-4B11-9CC6-412EE1277FB8}" type="pres">
      <dgm:prSet presAssocID="{853AADC9-736B-4DB0-BAAF-BB0E209A3042}" presName="c5text" presStyleLbl="node1" presStyleIdx="4" presStyleCnt="5">
        <dgm:presLayoutVars>
          <dgm:bulletEnabled val="1"/>
        </dgm:presLayoutVars>
      </dgm:prSet>
      <dgm:spPr/>
    </dgm:pt>
  </dgm:ptLst>
  <dgm:cxnLst>
    <dgm:cxn modelId="{5BFB1709-455C-4363-859E-B4D520B65B2A}" type="presOf" srcId="{4DD0EADC-3A0E-479B-BA27-A42AFB0DE660}" destId="{70084FC6-5212-4F00-A037-70335406FD95}" srcOrd="1" destOrd="0" presId="urn:microsoft.com/office/officeart/2005/8/layout/venn2"/>
    <dgm:cxn modelId="{E85C661A-76BE-4B16-A1CE-174178860233}" srcId="{853AADC9-736B-4DB0-BAAF-BB0E209A3042}" destId="{A446D98B-D2E2-4C4D-8899-B51C9C6FDF4D}" srcOrd="2" destOrd="0" parTransId="{81E6B25B-DF1A-4F11-9A66-982930D1C7E2}" sibTransId="{DEA2F84A-20DE-4AC6-8A25-B26B9FCEAF9C}"/>
    <dgm:cxn modelId="{8CAB7323-609D-4BE1-A372-969DA531655B}" type="presOf" srcId="{A446D98B-D2E2-4C4D-8899-B51C9C6FDF4D}" destId="{35FB620E-8EBB-46ED-B9ED-2A7848BD2110}" srcOrd="0" destOrd="0" presId="urn:microsoft.com/office/officeart/2005/8/layout/venn2"/>
    <dgm:cxn modelId="{6FA03B2B-B18D-4F71-9195-C2B0785DA39E}" srcId="{853AADC9-736B-4DB0-BAAF-BB0E209A3042}" destId="{4DD0EADC-3A0E-479B-BA27-A42AFB0DE660}" srcOrd="0" destOrd="0" parTransId="{C3BBD88C-CED6-4FF6-B034-46A379DD7E7D}" sibTransId="{5BE24C57-9683-4655-88F4-09C7E52173C2}"/>
    <dgm:cxn modelId="{4C3AE139-BC64-4B97-BFC1-EDB389BD38A3}" type="presOf" srcId="{5B34583C-B2EA-4A82-8131-53C4288CB3D2}" destId="{9B7C7AED-36D3-40F6-8AFF-F1D4187DF90F}" srcOrd="1" destOrd="0" presId="urn:microsoft.com/office/officeart/2005/8/layout/venn2"/>
    <dgm:cxn modelId="{EAF1C670-3A84-4158-B172-76C6A8D015DD}" srcId="{853AADC9-736B-4DB0-BAAF-BB0E209A3042}" destId="{5B34583C-B2EA-4A82-8131-53C4288CB3D2}" srcOrd="3" destOrd="0" parTransId="{AB527477-B781-448D-8D63-CFE3D58434B1}" sibTransId="{EC7BE4C6-828E-4EF4-AC67-1D9FA226F80A}"/>
    <dgm:cxn modelId="{580C4A76-17C8-4842-A447-3C40BFD4F1D7}" type="presOf" srcId="{ECF880AC-1BDE-4173-B457-ADA0472DF532}" destId="{2F470968-6B65-4A5C-A402-F8B7F769EA74}" srcOrd="0" destOrd="0" presId="urn:microsoft.com/office/officeart/2005/8/layout/venn2"/>
    <dgm:cxn modelId="{A803B681-2C66-4170-ABEA-05A73E174B09}" type="presOf" srcId="{5B34583C-B2EA-4A82-8131-53C4288CB3D2}" destId="{1CA918A7-BA87-4705-852D-F55F8B86368B}" srcOrd="0" destOrd="0" presId="urn:microsoft.com/office/officeart/2005/8/layout/venn2"/>
    <dgm:cxn modelId="{A14A009A-432C-4CA3-86E5-336A23DCA7D1}" type="presOf" srcId="{ECF880AC-1BDE-4173-B457-ADA0472DF532}" destId="{C42DE127-83B2-4B11-9CC6-412EE1277FB8}" srcOrd="1" destOrd="0" presId="urn:microsoft.com/office/officeart/2005/8/layout/venn2"/>
    <dgm:cxn modelId="{89850AA2-86D3-484A-AA20-2A2DE01050C0}" type="presOf" srcId="{A446D98B-D2E2-4C4D-8899-B51C9C6FDF4D}" destId="{6296C7DD-D178-4452-9C81-67ED302CBB26}" srcOrd="1" destOrd="0" presId="urn:microsoft.com/office/officeart/2005/8/layout/venn2"/>
    <dgm:cxn modelId="{2E17E1A8-0602-4199-AF07-ECAE4DFD0922}" srcId="{853AADC9-736B-4DB0-BAAF-BB0E209A3042}" destId="{ECF880AC-1BDE-4173-B457-ADA0472DF532}" srcOrd="4" destOrd="0" parTransId="{B4CC8D61-2DC2-4778-B225-FFA8CA51574E}" sibTransId="{E1CD8988-B4CB-4FC5-B242-80FD7C7A5101}"/>
    <dgm:cxn modelId="{425FB4BA-C9A6-40F2-82D4-12D2FC7B8CD3}" type="presOf" srcId="{4DD0EADC-3A0E-479B-BA27-A42AFB0DE660}" destId="{25BCA185-1AFD-4669-AE42-18C9748AF406}" srcOrd="0" destOrd="0" presId="urn:microsoft.com/office/officeart/2005/8/layout/venn2"/>
    <dgm:cxn modelId="{CB98E5C5-F2B9-45D7-B8BF-06A9D5D8332B}" type="presOf" srcId="{ED6455BA-0212-4539-A475-1792026C9432}" destId="{957F49D9-7963-46C8-8F5D-B23106B17FED}" srcOrd="1" destOrd="0" presId="urn:microsoft.com/office/officeart/2005/8/layout/venn2"/>
    <dgm:cxn modelId="{033C5DCF-2CF0-4398-BE5D-82B24A1ACE96}" type="presOf" srcId="{ED6455BA-0212-4539-A475-1792026C9432}" destId="{3F7B4E28-F0EE-42DD-83F2-DFAA4F8DAC7D}" srcOrd="0" destOrd="0" presId="urn:microsoft.com/office/officeart/2005/8/layout/venn2"/>
    <dgm:cxn modelId="{8CE7BED1-EBD2-4A83-95E9-EDF5F8688466}" type="presOf" srcId="{853AADC9-736B-4DB0-BAAF-BB0E209A3042}" destId="{156818D8-C3D9-4754-AFDD-710975EA9AD1}" srcOrd="0" destOrd="0" presId="urn:microsoft.com/office/officeart/2005/8/layout/venn2"/>
    <dgm:cxn modelId="{6794CAF6-7A14-4F49-815F-3AEE7328B630}" srcId="{853AADC9-736B-4DB0-BAAF-BB0E209A3042}" destId="{ED6455BA-0212-4539-A475-1792026C9432}" srcOrd="1" destOrd="0" parTransId="{11F2B5DE-E5C0-49FA-BEB7-FF333105E75D}" sibTransId="{7B092D20-CD7D-4A11-BE32-484C11E730DF}"/>
    <dgm:cxn modelId="{D437EDAE-F311-45D6-8566-BE3BEA61BF77}" type="presParOf" srcId="{156818D8-C3D9-4754-AFDD-710975EA9AD1}" destId="{86F4ED06-3BA2-46E0-AA6A-12E69B0F9B64}" srcOrd="0" destOrd="0" presId="urn:microsoft.com/office/officeart/2005/8/layout/venn2"/>
    <dgm:cxn modelId="{E0CD8C15-79E3-406D-A353-81992A0ECB12}" type="presParOf" srcId="{86F4ED06-3BA2-46E0-AA6A-12E69B0F9B64}" destId="{25BCA185-1AFD-4669-AE42-18C9748AF406}" srcOrd="0" destOrd="0" presId="urn:microsoft.com/office/officeart/2005/8/layout/venn2"/>
    <dgm:cxn modelId="{D5017541-EC0F-4328-9490-AB1115ED131C}" type="presParOf" srcId="{86F4ED06-3BA2-46E0-AA6A-12E69B0F9B64}" destId="{70084FC6-5212-4F00-A037-70335406FD95}" srcOrd="1" destOrd="0" presId="urn:microsoft.com/office/officeart/2005/8/layout/venn2"/>
    <dgm:cxn modelId="{B649B928-26FB-4F1D-B783-29DA049C94C4}" type="presParOf" srcId="{156818D8-C3D9-4754-AFDD-710975EA9AD1}" destId="{CA81378B-7EF9-455F-8FDB-9D4FE1EE850B}" srcOrd="1" destOrd="0" presId="urn:microsoft.com/office/officeart/2005/8/layout/venn2"/>
    <dgm:cxn modelId="{0045EE14-CBBF-4670-A9C3-2695AB41782A}" type="presParOf" srcId="{CA81378B-7EF9-455F-8FDB-9D4FE1EE850B}" destId="{3F7B4E28-F0EE-42DD-83F2-DFAA4F8DAC7D}" srcOrd="0" destOrd="0" presId="urn:microsoft.com/office/officeart/2005/8/layout/venn2"/>
    <dgm:cxn modelId="{CFFEB9FA-97FA-436B-AFC1-F1183D6CD3C7}" type="presParOf" srcId="{CA81378B-7EF9-455F-8FDB-9D4FE1EE850B}" destId="{957F49D9-7963-46C8-8F5D-B23106B17FED}" srcOrd="1" destOrd="0" presId="urn:microsoft.com/office/officeart/2005/8/layout/venn2"/>
    <dgm:cxn modelId="{E27E234A-2145-48FE-BF95-C538AFD32FB1}" type="presParOf" srcId="{156818D8-C3D9-4754-AFDD-710975EA9AD1}" destId="{557D3694-9587-40E0-BEBD-30157E8690C6}" srcOrd="2" destOrd="0" presId="urn:microsoft.com/office/officeart/2005/8/layout/venn2"/>
    <dgm:cxn modelId="{E494F0C0-1790-48CA-937E-AFF76A94C0A6}" type="presParOf" srcId="{557D3694-9587-40E0-BEBD-30157E8690C6}" destId="{35FB620E-8EBB-46ED-B9ED-2A7848BD2110}" srcOrd="0" destOrd="0" presId="urn:microsoft.com/office/officeart/2005/8/layout/venn2"/>
    <dgm:cxn modelId="{19EE8906-630A-4CF4-B5D3-88E0E067ED5D}" type="presParOf" srcId="{557D3694-9587-40E0-BEBD-30157E8690C6}" destId="{6296C7DD-D178-4452-9C81-67ED302CBB26}" srcOrd="1" destOrd="0" presId="urn:microsoft.com/office/officeart/2005/8/layout/venn2"/>
    <dgm:cxn modelId="{5F9E18EE-073C-4F58-A7EB-98A7EBA3459C}" type="presParOf" srcId="{156818D8-C3D9-4754-AFDD-710975EA9AD1}" destId="{0E1E493F-F38D-4581-B153-8C0F131A3E3A}" srcOrd="3" destOrd="0" presId="urn:microsoft.com/office/officeart/2005/8/layout/venn2"/>
    <dgm:cxn modelId="{36370C5A-06E1-481F-8EA0-D8E2EE4A6FDC}" type="presParOf" srcId="{0E1E493F-F38D-4581-B153-8C0F131A3E3A}" destId="{1CA918A7-BA87-4705-852D-F55F8B86368B}" srcOrd="0" destOrd="0" presId="urn:microsoft.com/office/officeart/2005/8/layout/venn2"/>
    <dgm:cxn modelId="{CA61C004-90A9-437B-AC12-4B2BFEDDEFD2}" type="presParOf" srcId="{0E1E493F-F38D-4581-B153-8C0F131A3E3A}" destId="{9B7C7AED-36D3-40F6-8AFF-F1D4187DF90F}" srcOrd="1" destOrd="0" presId="urn:microsoft.com/office/officeart/2005/8/layout/venn2"/>
    <dgm:cxn modelId="{C9D4AA42-AF26-47E1-87F0-D39DC8B62C71}" type="presParOf" srcId="{156818D8-C3D9-4754-AFDD-710975EA9AD1}" destId="{9008F17C-1989-40C0-AC2A-1BFA18989F44}" srcOrd="4" destOrd="0" presId="urn:microsoft.com/office/officeart/2005/8/layout/venn2"/>
    <dgm:cxn modelId="{50ABF030-1C97-4D8D-8770-737FB62CB98B}" type="presParOf" srcId="{9008F17C-1989-40C0-AC2A-1BFA18989F44}" destId="{2F470968-6B65-4A5C-A402-F8B7F769EA74}" srcOrd="0" destOrd="0" presId="urn:microsoft.com/office/officeart/2005/8/layout/venn2"/>
    <dgm:cxn modelId="{4056609B-F3DB-4F01-9B01-CB5836F3A1D3}" type="presParOf" srcId="{9008F17C-1989-40C0-AC2A-1BFA18989F44}" destId="{C42DE127-83B2-4B11-9CC6-412EE1277FB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7DBD2-6456-4715-9B9C-FA986063510E}" type="doc">
      <dgm:prSet loTypeId="urn:microsoft.com/office/officeart/2005/8/layout/cycle8" loCatId="cycle" qsTypeId="urn:microsoft.com/office/officeart/2005/8/quickstyle/simple1" qsCatId="simple" csTypeId="urn:microsoft.com/office/officeart/2005/8/colors/accent4_5" csCatId="accent4" phldr="1"/>
      <dgm:spPr/>
    </dgm:pt>
    <dgm:pt modelId="{A4D79E1D-0052-4A59-98B2-DF1A9BE3E62D}">
      <dgm:prSet phldrT="[Text]" custT="1"/>
      <dgm:spPr/>
      <dgm:t>
        <a:bodyPr/>
        <a:lstStyle/>
        <a:p>
          <a:r>
            <a:rPr lang="zh-CN" altLang="en-US" sz="2200" dirty="0"/>
            <a:t>数据分片</a:t>
          </a:r>
        </a:p>
      </dgm:t>
    </dgm:pt>
    <dgm:pt modelId="{88EF74AD-DD69-4A5C-8E06-6BCED2279FD0}" type="parTrans" cxnId="{8C221366-4374-4B67-950E-A719CF78AB24}">
      <dgm:prSet/>
      <dgm:spPr/>
      <dgm:t>
        <a:bodyPr/>
        <a:lstStyle/>
        <a:p>
          <a:endParaRPr lang="zh-CN" altLang="en-US" sz="2200"/>
        </a:p>
      </dgm:t>
    </dgm:pt>
    <dgm:pt modelId="{24CE720A-9B4B-4FED-99E9-F17EE8735648}" type="sibTrans" cxnId="{8C221366-4374-4B67-950E-A719CF78AB24}">
      <dgm:prSet/>
      <dgm:spPr/>
      <dgm:t>
        <a:bodyPr/>
        <a:lstStyle/>
        <a:p>
          <a:endParaRPr lang="zh-CN" altLang="en-US" sz="2200"/>
        </a:p>
      </dgm:t>
    </dgm:pt>
    <dgm:pt modelId="{CF8CEDD1-92EE-4AD5-9C7A-DA60DED7A82A}">
      <dgm:prSet phldrT="[Text]" custT="1"/>
      <dgm:spPr/>
      <dgm:t>
        <a:bodyPr/>
        <a:lstStyle/>
        <a:p>
          <a:r>
            <a:rPr lang="zh-CN" altLang="en-US" sz="2200" dirty="0"/>
            <a:t>无状态</a:t>
          </a:r>
        </a:p>
      </dgm:t>
    </dgm:pt>
    <dgm:pt modelId="{9F06DEFC-8A0D-4F06-BFDB-B12402C15C16}" type="parTrans" cxnId="{88E3471B-1B1D-481C-98F0-2C3533E484BC}">
      <dgm:prSet/>
      <dgm:spPr/>
      <dgm:t>
        <a:bodyPr/>
        <a:lstStyle/>
        <a:p>
          <a:endParaRPr lang="zh-CN" altLang="en-US" sz="2200"/>
        </a:p>
      </dgm:t>
    </dgm:pt>
    <dgm:pt modelId="{62ECE787-AF35-4E46-A48D-2210E5E4AB77}" type="sibTrans" cxnId="{88E3471B-1B1D-481C-98F0-2C3533E484BC}">
      <dgm:prSet/>
      <dgm:spPr/>
      <dgm:t>
        <a:bodyPr/>
        <a:lstStyle/>
        <a:p>
          <a:endParaRPr lang="zh-CN" altLang="en-US" sz="2200"/>
        </a:p>
      </dgm:t>
    </dgm:pt>
    <dgm:pt modelId="{43FD6900-C9B4-445E-BD6E-0A88E9ABE16F}">
      <dgm:prSet phldrT="[Text]" custT="1"/>
      <dgm:spPr/>
      <dgm:t>
        <a:bodyPr/>
        <a:lstStyle/>
        <a:p>
          <a:r>
            <a:rPr lang="zh-CN" altLang="en-US" sz="2200" dirty="0"/>
            <a:t>服务分离</a:t>
          </a:r>
        </a:p>
      </dgm:t>
    </dgm:pt>
    <dgm:pt modelId="{765CF8C3-7DA9-4C53-8973-7B9DAA836145}" type="parTrans" cxnId="{21523469-D872-4093-9514-A1AB498AC4A1}">
      <dgm:prSet/>
      <dgm:spPr/>
      <dgm:t>
        <a:bodyPr/>
        <a:lstStyle/>
        <a:p>
          <a:endParaRPr lang="zh-CN" altLang="en-US" sz="2200"/>
        </a:p>
      </dgm:t>
    </dgm:pt>
    <dgm:pt modelId="{492C1215-DE22-489D-AEC1-A12F4CB8E463}" type="sibTrans" cxnId="{21523469-D872-4093-9514-A1AB498AC4A1}">
      <dgm:prSet/>
      <dgm:spPr/>
      <dgm:t>
        <a:bodyPr/>
        <a:lstStyle/>
        <a:p>
          <a:endParaRPr lang="zh-CN" altLang="en-US" sz="2200"/>
        </a:p>
      </dgm:t>
    </dgm:pt>
    <dgm:pt modelId="{67BFAD8D-A67D-4DE3-AE06-3BF9B78C3A12}" type="pres">
      <dgm:prSet presAssocID="{BD97DBD2-6456-4715-9B9C-FA986063510E}" presName="compositeShape" presStyleCnt="0">
        <dgm:presLayoutVars>
          <dgm:chMax val="7"/>
          <dgm:dir/>
          <dgm:resizeHandles val="exact"/>
        </dgm:presLayoutVars>
      </dgm:prSet>
      <dgm:spPr/>
    </dgm:pt>
    <dgm:pt modelId="{08B35715-DDCF-4E45-829C-AC6125ABDFCC}" type="pres">
      <dgm:prSet presAssocID="{BD97DBD2-6456-4715-9B9C-FA986063510E}" presName="wedge1" presStyleLbl="node1" presStyleIdx="0" presStyleCnt="3"/>
      <dgm:spPr/>
    </dgm:pt>
    <dgm:pt modelId="{E8D22C60-AC64-4AAF-A299-BB59F4841B1C}" type="pres">
      <dgm:prSet presAssocID="{BD97DBD2-6456-4715-9B9C-FA986063510E}" presName="dummy1a" presStyleCnt="0"/>
      <dgm:spPr/>
    </dgm:pt>
    <dgm:pt modelId="{9F895C45-C5B6-4792-AB71-D1F324D02206}" type="pres">
      <dgm:prSet presAssocID="{BD97DBD2-6456-4715-9B9C-FA986063510E}" presName="dummy1b" presStyleCnt="0"/>
      <dgm:spPr/>
    </dgm:pt>
    <dgm:pt modelId="{E05E2003-8067-4F69-8726-8B275BE168CE}" type="pres">
      <dgm:prSet presAssocID="{BD97DBD2-6456-4715-9B9C-FA986063510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E617607-BB40-4CEE-81C6-F7E42EE3C84D}" type="pres">
      <dgm:prSet presAssocID="{BD97DBD2-6456-4715-9B9C-FA986063510E}" presName="wedge2" presStyleLbl="node1" presStyleIdx="1" presStyleCnt="3"/>
      <dgm:spPr/>
    </dgm:pt>
    <dgm:pt modelId="{7712E7DA-3A07-466A-A6A8-EE56E34C2241}" type="pres">
      <dgm:prSet presAssocID="{BD97DBD2-6456-4715-9B9C-FA986063510E}" presName="dummy2a" presStyleCnt="0"/>
      <dgm:spPr/>
    </dgm:pt>
    <dgm:pt modelId="{1EBC742B-F665-4C75-8EB4-B29DD0B261FC}" type="pres">
      <dgm:prSet presAssocID="{BD97DBD2-6456-4715-9B9C-FA986063510E}" presName="dummy2b" presStyleCnt="0"/>
      <dgm:spPr/>
    </dgm:pt>
    <dgm:pt modelId="{A3095BF2-8D8A-4602-8AB6-180AC764B159}" type="pres">
      <dgm:prSet presAssocID="{BD97DBD2-6456-4715-9B9C-FA986063510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0C7A93-700B-4C9F-B6ED-561925D1AF9E}" type="pres">
      <dgm:prSet presAssocID="{BD97DBD2-6456-4715-9B9C-FA986063510E}" presName="wedge3" presStyleLbl="node1" presStyleIdx="2" presStyleCnt="3"/>
      <dgm:spPr/>
    </dgm:pt>
    <dgm:pt modelId="{6410B3FA-CFB6-44D6-8DD5-B9D8FDC21925}" type="pres">
      <dgm:prSet presAssocID="{BD97DBD2-6456-4715-9B9C-FA986063510E}" presName="dummy3a" presStyleCnt="0"/>
      <dgm:spPr/>
    </dgm:pt>
    <dgm:pt modelId="{3376CA38-3165-43A4-A42C-5D9C7025F604}" type="pres">
      <dgm:prSet presAssocID="{BD97DBD2-6456-4715-9B9C-FA986063510E}" presName="dummy3b" presStyleCnt="0"/>
      <dgm:spPr/>
    </dgm:pt>
    <dgm:pt modelId="{CAC5C188-25E8-4D60-842A-09C00507616E}" type="pres">
      <dgm:prSet presAssocID="{BD97DBD2-6456-4715-9B9C-FA986063510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8168E21-EB21-4878-A121-535D49AA33C4}" type="pres">
      <dgm:prSet presAssocID="{24CE720A-9B4B-4FED-99E9-F17EE8735648}" presName="arrowWedge1" presStyleLbl="fgSibTrans2D1" presStyleIdx="0" presStyleCnt="3"/>
      <dgm:spPr/>
    </dgm:pt>
    <dgm:pt modelId="{CA282013-AAC3-4733-BA79-34007DDA0CA1}" type="pres">
      <dgm:prSet presAssocID="{62ECE787-AF35-4E46-A48D-2210E5E4AB77}" presName="arrowWedge2" presStyleLbl="fgSibTrans2D1" presStyleIdx="1" presStyleCnt="3"/>
      <dgm:spPr/>
    </dgm:pt>
    <dgm:pt modelId="{B4BC7AF1-B19D-4C0C-B3E8-83E4E6705553}" type="pres">
      <dgm:prSet presAssocID="{492C1215-DE22-489D-AEC1-A12F4CB8E463}" presName="arrowWedge3" presStyleLbl="fgSibTrans2D1" presStyleIdx="2" presStyleCnt="3"/>
      <dgm:spPr/>
    </dgm:pt>
  </dgm:ptLst>
  <dgm:cxnLst>
    <dgm:cxn modelId="{88E3471B-1B1D-481C-98F0-2C3533E484BC}" srcId="{BD97DBD2-6456-4715-9B9C-FA986063510E}" destId="{CF8CEDD1-92EE-4AD5-9C7A-DA60DED7A82A}" srcOrd="1" destOrd="0" parTransId="{9F06DEFC-8A0D-4F06-BFDB-B12402C15C16}" sibTransId="{62ECE787-AF35-4E46-A48D-2210E5E4AB77}"/>
    <dgm:cxn modelId="{85965821-0D86-4CC6-9BFB-A54357F6627A}" type="presOf" srcId="{43FD6900-C9B4-445E-BD6E-0A88E9ABE16F}" destId="{CAC5C188-25E8-4D60-842A-09C00507616E}" srcOrd="1" destOrd="0" presId="urn:microsoft.com/office/officeart/2005/8/layout/cycle8"/>
    <dgm:cxn modelId="{CAD8C642-4719-478E-8622-8F02EF4B6F3F}" type="presOf" srcId="{A4D79E1D-0052-4A59-98B2-DF1A9BE3E62D}" destId="{E05E2003-8067-4F69-8726-8B275BE168CE}" srcOrd="1" destOrd="0" presId="urn:microsoft.com/office/officeart/2005/8/layout/cycle8"/>
    <dgm:cxn modelId="{8C221366-4374-4B67-950E-A719CF78AB24}" srcId="{BD97DBD2-6456-4715-9B9C-FA986063510E}" destId="{A4D79E1D-0052-4A59-98B2-DF1A9BE3E62D}" srcOrd="0" destOrd="0" parTransId="{88EF74AD-DD69-4A5C-8E06-6BCED2279FD0}" sibTransId="{24CE720A-9B4B-4FED-99E9-F17EE8735648}"/>
    <dgm:cxn modelId="{21523469-D872-4093-9514-A1AB498AC4A1}" srcId="{BD97DBD2-6456-4715-9B9C-FA986063510E}" destId="{43FD6900-C9B4-445E-BD6E-0A88E9ABE16F}" srcOrd="2" destOrd="0" parTransId="{765CF8C3-7DA9-4C53-8973-7B9DAA836145}" sibTransId="{492C1215-DE22-489D-AEC1-A12F4CB8E463}"/>
    <dgm:cxn modelId="{7993EF4C-AD36-4EB3-8D1D-90D4460386D6}" type="presOf" srcId="{43FD6900-C9B4-445E-BD6E-0A88E9ABE16F}" destId="{470C7A93-700B-4C9F-B6ED-561925D1AF9E}" srcOrd="0" destOrd="0" presId="urn:microsoft.com/office/officeart/2005/8/layout/cycle8"/>
    <dgm:cxn modelId="{4740DA51-1E31-4926-B9B2-19C85453A7DF}" type="presOf" srcId="{CF8CEDD1-92EE-4AD5-9C7A-DA60DED7A82A}" destId="{7E617607-BB40-4CEE-81C6-F7E42EE3C84D}" srcOrd="0" destOrd="0" presId="urn:microsoft.com/office/officeart/2005/8/layout/cycle8"/>
    <dgm:cxn modelId="{F4290178-F48F-4884-B066-8728F1C96247}" type="presOf" srcId="{BD97DBD2-6456-4715-9B9C-FA986063510E}" destId="{67BFAD8D-A67D-4DE3-AE06-3BF9B78C3A12}" srcOrd="0" destOrd="0" presId="urn:microsoft.com/office/officeart/2005/8/layout/cycle8"/>
    <dgm:cxn modelId="{2687538A-5F69-4B61-9415-A54485AAA056}" type="presOf" srcId="{CF8CEDD1-92EE-4AD5-9C7A-DA60DED7A82A}" destId="{A3095BF2-8D8A-4602-8AB6-180AC764B159}" srcOrd="1" destOrd="0" presId="urn:microsoft.com/office/officeart/2005/8/layout/cycle8"/>
    <dgm:cxn modelId="{F24BE7EE-6064-4F01-BF43-5EC409201A18}" type="presOf" srcId="{A4D79E1D-0052-4A59-98B2-DF1A9BE3E62D}" destId="{08B35715-DDCF-4E45-829C-AC6125ABDFCC}" srcOrd="0" destOrd="0" presId="urn:microsoft.com/office/officeart/2005/8/layout/cycle8"/>
    <dgm:cxn modelId="{D3EB5E94-7C33-463A-938D-A4AF0C99A29E}" type="presParOf" srcId="{67BFAD8D-A67D-4DE3-AE06-3BF9B78C3A12}" destId="{08B35715-DDCF-4E45-829C-AC6125ABDFCC}" srcOrd="0" destOrd="0" presId="urn:microsoft.com/office/officeart/2005/8/layout/cycle8"/>
    <dgm:cxn modelId="{F131F721-F027-41BE-AE36-31243B7FA522}" type="presParOf" srcId="{67BFAD8D-A67D-4DE3-AE06-3BF9B78C3A12}" destId="{E8D22C60-AC64-4AAF-A299-BB59F4841B1C}" srcOrd="1" destOrd="0" presId="urn:microsoft.com/office/officeart/2005/8/layout/cycle8"/>
    <dgm:cxn modelId="{DD5ADF22-13F8-448A-BC00-636F34759C93}" type="presParOf" srcId="{67BFAD8D-A67D-4DE3-AE06-3BF9B78C3A12}" destId="{9F895C45-C5B6-4792-AB71-D1F324D02206}" srcOrd="2" destOrd="0" presId="urn:microsoft.com/office/officeart/2005/8/layout/cycle8"/>
    <dgm:cxn modelId="{2311495C-960A-4F05-BBB4-1FDBB789418B}" type="presParOf" srcId="{67BFAD8D-A67D-4DE3-AE06-3BF9B78C3A12}" destId="{E05E2003-8067-4F69-8726-8B275BE168CE}" srcOrd="3" destOrd="0" presId="urn:microsoft.com/office/officeart/2005/8/layout/cycle8"/>
    <dgm:cxn modelId="{F19D5D55-B7B7-48F8-8F40-185C4230BE8F}" type="presParOf" srcId="{67BFAD8D-A67D-4DE3-AE06-3BF9B78C3A12}" destId="{7E617607-BB40-4CEE-81C6-F7E42EE3C84D}" srcOrd="4" destOrd="0" presId="urn:microsoft.com/office/officeart/2005/8/layout/cycle8"/>
    <dgm:cxn modelId="{BFE097C5-5BE4-46CE-B9B0-668771074D97}" type="presParOf" srcId="{67BFAD8D-A67D-4DE3-AE06-3BF9B78C3A12}" destId="{7712E7DA-3A07-466A-A6A8-EE56E34C2241}" srcOrd="5" destOrd="0" presId="urn:microsoft.com/office/officeart/2005/8/layout/cycle8"/>
    <dgm:cxn modelId="{9EE7F871-315A-4689-8DF5-FB98D9EC868F}" type="presParOf" srcId="{67BFAD8D-A67D-4DE3-AE06-3BF9B78C3A12}" destId="{1EBC742B-F665-4C75-8EB4-B29DD0B261FC}" srcOrd="6" destOrd="0" presId="urn:microsoft.com/office/officeart/2005/8/layout/cycle8"/>
    <dgm:cxn modelId="{573A050B-D9E9-47C8-AE4A-F7BBBBE806C9}" type="presParOf" srcId="{67BFAD8D-A67D-4DE3-AE06-3BF9B78C3A12}" destId="{A3095BF2-8D8A-4602-8AB6-180AC764B159}" srcOrd="7" destOrd="0" presId="urn:microsoft.com/office/officeart/2005/8/layout/cycle8"/>
    <dgm:cxn modelId="{A398B4D8-37F1-4D64-968E-1029FE3E7921}" type="presParOf" srcId="{67BFAD8D-A67D-4DE3-AE06-3BF9B78C3A12}" destId="{470C7A93-700B-4C9F-B6ED-561925D1AF9E}" srcOrd="8" destOrd="0" presId="urn:microsoft.com/office/officeart/2005/8/layout/cycle8"/>
    <dgm:cxn modelId="{8A621423-83DC-4987-A4D3-A38C9A4AB08A}" type="presParOf" srcId="{67BFAD8D-A67D-4DE3-AE06-3BF9B78C3A12}" destId="{6410B3FA-CFB6-44D6-8DD5-B9D8FDC21925}" srcOrd="9" destOrd="0" presId="urn:microsoft.com/office/officeart/2005/8/layout/cycle8"/>
    <dgm:cxn modelId="{0F12EA07-7425-4B2D-B34A-768B54E762F8}" type="presParOf" srcId="{67BFAD8D-A67D-4DE3-AE06-3BF9B78C3A12}" destId="{3376CA38-3165-43A4-A42C-5D9C7025F604}" srcOrd="10" destOrd="0" presId="urn:microsoft.com/office/officeart/2005/8/layout/cycle8"/>
    <dgm:cxn modelId="{CE111C9C-1D30-470F-A1A0-4236528ED079}" type="presParOf" srcId="{67BFAD8D-A67D-4DE3-AE06-3BF9B78C3A12}" destId="{CAC5C188-25E8-4D60-842A-09C00507616E}" srcOrd="11" destOrd="0" presId="urn:microsoft.com/office/officeart/2005/8/layout/cycle8"/>
    <dgm:cxn modelId="{CF870822-5197-4B05-ABFA-4DB8BE313E07}" type="presParOf" srcId="{67BFAD8D-A67D-4DE3-AE06-3BF9B78C3A12}" destId="{B8168E21-EB21-4878-A121-535D49AA33C4}" srcOrd="12" destOrd="0" presId="urn:microsoft.com/office/officeart/2005/8/layout/cycle8"/>
    <dgm:cxn modelId="{C04FA107-8219-4003-848A-3BBB80B396D3}" type="presParOf" srcId="{67BFAD8D-A67D-4DE3-AE06-3BF9B78C3A12}" destId="{CA282013-AAC3-4733-BA79-34007DDA0CA1}" srcOrd="13" destOrd="0" presId="urn:microsoft.com/office/officeart/2005/8/layout/cycle8"/>
    <dgm:cxn modelId="{FF577C31-3848-4D92-B36A-860AE842BFC5}" type="presParOf" srcId="{67BFAD8D-A67D-4DE3-AE06-3BF9B78C3A12}" destId="{B4BC7AF1-B19D-4C0C-B3E8-83E4E670555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5DC3E-AEB7-42A2-8A09-6DDBE9789096}" type="doc">
      <dgm:prSet loTypeId="urn:microsoft.com/office/officeart/2005/8/layout/cycle4" loCatId="cycle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0DDC4BF8-A1C6-44B0-8EA6-FD3D9F489A55}">
      <dgm:prSet phldrT="[Text]" custT="1"/>
      <dgm:spPr>
        <a:solidFill>
          <a:srgbClr val="92D050"/>
        </a:solidFill>
      </dgm:spPr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设计质量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8F6826-79DF-4CBB-9246-9218CA568019}" type="parTrans" cxnId="{A863CFE5-925B-4FBF-B33A-A3658747386F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7BED26E3-CB90-4DF7-B44E-D258C3CC1726}" type="sibTrans" cxnId="{A863CFE5-925B-4FBF-B33A-A3658747386F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EEF73259-C2BB-4596-BD4E-C0299FD7D025}">
      <dgm:prSet phldrT="[Text]" custT="1"/>
      <dgm:spPr>
        <a:solidFill>
          <a:srgbClr val="92D050"/>
        </a:solidFill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运行质量</a:t>
          </a:r>
        </a:p>
      </dgm:t>
    </dgm:pt>
    <dgm:pt modelId="{FDFA4FA1-421C-4363-8C5F-5CFC86638CF8}" type="parTrans" cxnId="{8D689D4D-DC22-44E4-987A-0E69FFCBE911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49676D1D-CC60-4A4C-9B1D-0B3DB38CE735}" type="sibTrans" cxnId="{8D689D4D-DC22-44E4-987A-0E69FFCBE911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A0FE4398-BC0D-4074-8840-03C23A394B02}">
      <dgm:prSet phldrT="[Text]" custT="1"/>
      <dgm:spPr>
        <a:solidFill>
          <a:srgbClr val="F7F3F1"/>
        </a:solidFill>
      </dgm:spPr>
      <dgm:t>
        <a:bodyPr/>
        <a:lstStyle/>
        <a:p>
          <a:pPr algn="l">
            <a:buNone/>
          </a:pPr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  可用性、互操作性、可管理性、</a:t>
          </a:r>
          <a:r>
            <a:rPr lang="zh-CN" altLang="en-US" sz="1400" b="0" dirty="0">
              <a:latin typeface="微软雅黑" pitchFamily="34" charset="-122"/>
              <a:ea typeface="微软雅黑" pitchFamily="34" charset="-122"/>
            </a:rPr>
            <a:t>高性能、高安全性</a:t>
          </a:r>
          <a:endParaRPr lang="zh-CN" altLang="en-US" sz="1400" b="0" dirty="0"/>
        </a:p>
      </dgm:t>
    </dgm:pt>
    <dgm:pt modelId="{8E2C4B0C-30F5-409C-9C46-975F05AD823B}" type="parTrans" cxnId="{549A10E3-2869-4FE5-8895-41EB421764C1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058FAF0C-31F5-441B-A887-0FDAB86158D1}" type="sibTrans" cxnId="{549A10E3-2869-4FE5-8895-41EB421764C1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F28C747C-6DAF-4C40-8D67-38959A1AB3E4}">
      <dgm:prSet phldrT="[Text]" custT="1"/>
      <dgm:spPr>
        <a:solidFill>
          <a:srgbClr val="92D050"/>
        </a:solidFill>
      </dgm:spPr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用户质量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2B1108-05B1-4CD2-82CF-8D574EAF0FE6}" type="parTrans" cxnId="{37BF1C2F-E7CA-4EB5-B72A-67EFF25A054D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979ECAF4-4AED-4C33-955E-84E21FF14435}" type="sibTrans" cxnId="{37BF1C2F-E7CA-4EB5-B72A-67EFF25A054D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97F59118-F60A-4100-8E2B-E669AB2239E1}">
      <dgm:prSet phldrT="[Text]" custT="1"/>
      <dgm:spPr>
        <a:solidFill>
          <a:srgbClr val="F7F3F1"/>
        </a:solidFill>
      </dgm:spPr>
      <dgm:t>
        <a:bodyPr anchor="b"/>
        <a:lstStyle/>
        <a:p>
          <a:pPr algn="l">
            <a:buNone/>
          </a:pPr>
          <a:r>
            <a:rPr kumimoji="0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  符合用户习惯、用户体验舒适、</a:t>
          </a:r>
          <a:r>
            <a:rPr lang="zh-CN" altLang="en-US" sz="1400" dirty="0">
              <a:latin typeface="Arial" pitchFamily="34" charset="0"/>
              <a:ea typeface="微软雅黑" pitchFamily="34" charset="-122"/>
              <a:cs typeface="Arial" pitchFamily="34" charset="0"/>
            </a:rPr>
            <a:t>易用，满意度高</a:t>
          </a:r>
          <a:endParaRPr lang="zh-CN" altLang="en-US" sz="1400" dirty="0"/>
        </a:p>
      </dgm:t>
    </dgm:pt>
    <dgm:pt modelId="{FAA15F35-AA28-4ADE-B27D-96A0A04DEADE}" type="parTrans" cxnId="{CC8B7963-E150-43E6-B623-D066752C8354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159592BC-4821-4DCC-8AC3-F05F99941611}" type="sibTrans" cxnId="{CC8B7963-E150-43E6-B623-D066752C8354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797F97D4-2112-4E2B-8F77-65FA65C1A0CB}">
      <dgm:prSet phldrT="[Text]" custT="1"/>
      <dgm:spPr>
        <a:solidFill>
          <a:srgbClr val="92D050"/>
        </a:solidFill>
      </dgm:spPr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系统质量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326D3B-A2BF-4150-A602-A6F0C0904F41}" type="parTrans" cxnId="{6534409C-C9C7-43E3-8BB7-615D8BC57329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C2C21403-53B1-4D32-BBB8-B810B4F1BC7E}" type="sibTrans" cxnId="{6534409C-C9C7-43E3-8BB7-615D8BC57329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E6E585F0-8BC3-4BDD-AFE0-D7586B9A1612}">
      <dgm:prSet phldrT="[Text]" custT="1"/>
      <dgm:spPr>
        <a:solidFill>
          <a:srgbClr val="F7F3F1"/>
        </a:solidFill>
      </dgm:spPr>
      <dgm:t>
        <a:bodyPr anchor="b"/>
        <a:lstStyle/>
        <a:p>
          <a:pPr algn="l">
            <a:buNone/>
          </a:pPr>
          <a:r>
            <a:rPr kumimoji="0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  高交付质量、</a:t>
          </a:r>
          <a:r>
            <a:rPr lang="zh-CN" altLang="en-US" sz="1400" dirty="0">
              <a:latin typeface="Arial" pitchFamily="34" charset="0"/>
              <a:ea typeface="微软雅黑" pitchFamily="34" charset="-122"/>
              <a:cs typeface="Arial" pitchFamily="34" charset="0"/>
            </a:rPr>
            <a:t>高可测试性、</a:t>
          </a:r>
          <a:r>
            <a:rPr kumimoji="0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高可靠性、</a:t>
          </a:r>
          <a:r>
            <a:rPr lang="zh-CN" altLang="en-US" sz="1400" b="0" dirty="0">
              <a:latin typeface="Arial" pitchFamily="34" charset="0"/>
              <a:ea typeface="微软雅黑" pitchFamily="34" charset="-122"/>
              <a:cs typeface="Arial" pitchFamily="34" charset="0"/>
            </a:rPr>
            <a:t>高可扩展性</a:t>
          </a:r>
          <a:endParaRPr lang="zh-CN" altLang="en-US" sz="1400" b="0" dirty="0"/>
        </a:p>
      </dgm:t>
    </dgm:pt>
    <dgm:pt modelId="{C4FC955A-024D-4AAC-989A-47AFE6D1D322}" type="parTrans" cxnId="{FB88E94A-797D-43BE-8506-1E28BEEA041C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D82A5023-8FD8-4966-8077-A4FCA9CDF6A4}" type="sibTrans" cxnId="{FB88E94A-797D-43BE-8506-1E28BEEA041C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B467BD3B-64FD-4334-B704-CFFF0842597A}">
      <dgm:prSet phldrT="[Text]" custT="1"/>
      <dgm:spPr>
        <a:solidFill>
          <a:srgbClr val="F7F3F1"/>
        </a:solidFill>
      </dgm:spPr>
      <dgm:t>
        <a:bodyPr anchor="ctr"/>
        <a:lstStyle/>
        <a:p>
          <a:pPr algn="l">
            <a:buNone/>
          </a:pPr>
          <a:r>
            <a:rPr kumimoji="0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  概念完整清晰、松耦合</a:t>
          </a:r>
          <a:r>
            <a:rPr lang="zh-CN" altLang="en-US" sz="1400" b="0" dirty="0">
              <a:latin typeface="Arial" pitchFamily="34" charset="0"/>
              <a:ea typeface="微软雅黑" pitchFamily="34" charset="-122"/>
              <a:cs typeface="Arial" pitchFamily="34" charset="0"/>
            </a:rPr>
            <a:t>、可</a:t>
          </a:r>
          <a:r>
            <a:rPr kumimoji="0" lang="zh-CN" altLang="en-US" sz="1400" b="0" i="0" u="none" strike="noStrike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重用性</a:t>
          </a:r>
          <a:endParaRPr lang="zh-CN" altLang="en-US" sz="1400" b="0" dirty="0"/>
        </a:p>
      </dgm:t>
    </dgm:pt>
    <dgm:pt modelId="{4D2E73E5-C844-4016-B736-7D82913EE768}" type="parTrans" cxnId="{B320E164-C4FA-4644-8F26-ED6F5F4E7B78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044394B4-1E9A-4550-9A9E-B4651A54F731}" type="sibTrans" cxnId="{B320E164-C4FA-4644-8F26-ED6F5F4E7B78}">
      <dgm:prSet/>
      <dgm:spPr/>
      <dgm:t>
        <a:bodyPr/>
        <a:lstStyle/>
        <a:p>
          <a:endParaRPr lang="zh-CN" altLang="en-US" sz="1200">
            <a:solidFill>
              <a:schemeClr val="bg2"/>
            </a:solidFill>
          </a:endParaRPr>
        </a:p>
      </dgm:t>
    </dgm:pt>
    <dgm:pt modelId="{A6A1DD85-D78C-4BEF-AEF8-5C2DD27CDA58}" type="pres">
      <dgm:prSet presAssocID="{57D5DC3E-AEB7-42A2-8A09-6DDBE978909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B3E4651-8BF8-46F4-AC29-44917F535DF2}" type="pres">
      <dgm:prSet presAssocID="{57D5DC3E-AEB7-42A2-8A09-6DDBE9789096}" presName="children" presStyleCnt="0"/>
      <dgm:spPr/>
    </dgm:pt>
    <dgm:pt modelId="{F514AEEE-F212-47A8-A576-5B6B77D183DD}" type="pres">
      <dgm:prSet presAssocID="{57D5DC3E-AEB7-42A2-8A09-6DDBE9789096}" presName="child1group" presStyleCnt="0"/>
      <dgm:spPr/>
    </dgm:pt>
    <dgm:pt modelId="{0DB505A0-E260-4ACC-BC0F-455F11BCD50D}" type="pres">
      <dgm:prSet presAssocID="{57D5DC3E-AEB7-42A2-8A09-6DDBE9789096}" presName="child1" presStyleLbl="bgAcc1" presStyleIdx="0" presStyleCnt="4" custScaleX="178263" custLinFactNeighborX="-54115"/>
      <dgm:spPr/>
    </dgm:pt>
    <dgm:pt modelId="{F4A5EBA5-ACB7-4F13-A3D5-6ED76D6ABDF1}" type="pres">
      <dgm:prSet presAssocID="{57D5DC3E-AEB7-42A2-8A09-6DDBE9789096}" presName="child1Text" presStyleLbl="bgAcc1" presStyleIdx="0" presStyleCnt="4">
        <dgm:presLayoutVars>
          <dgm:bulletEnabled val="1"/>
        </dgm:presLayoutVars>
      </dgm:prSet>
      <dgm:spPr/>
    </dgm:pt>
    <dgm:pt modelId="{FADABDAD-9126-43B8-827D-D58DEBC534CA}" type="pres">
      <dgm:prSet presAssocID="{57D5DC3E-AEB7-42A2-8A09-6DDBE9789096}" presName="child2group" presStyleCnt="0"/>
      <dgm:spPr/>
    </dgm:pt>
    <dgm:pt modelId="{AA0E0101-44BF-413F-893A-FAD98579748F}" type="pres">
      <dgm:prSet presAssocID="{57D5DC3E-AEB7-42A2-8A09-6DDBE9789096}" presName="child2" presStyleLbl="bgAcc1" presStyleIdx="1" presStyleCnt="4" custScaleX="183892" custLinFactNeighborX="78455"/>
      <dgm:spPr/>
    </dgm:pt>
    <dgm:pt modelId="{7217A05C-EC72-42B4-9F17-19ADE7BDD3F2}" type="pres">
      <dgm:prSet presAssocID="{57D5DC3E-AEB7-42A2-8A09-6DDBE9789096}" presName="child2Text" presStyleLbl="bgAcc1" presStyleIdx="1" presStyleCnt="4">
        <dgm:presLayoutVars>
          <dgm:bulletEnabled val="1"/>
        </dgm:presLayoutVars>
      </dgm:prSet>
      <dgm:spPr/>
    </dgm:pt>
    <dgm:pt modelId="{C3CEE08C-A79C-42BA-B513-BADC7B9E9078}" type="pres">
      <dgm:prSet presAssocID="{57D5DC3E-AEB7-42A2-8A09-6DDBE9789096}" presName="child3group" presStyleCnt="0"/>
      <dgm:spPr/>
    </dgm:pt>
    <dgm:pt modelId="{89D03EB4-191B-40A5-BD6A-AA1DE13679D2}" type="pres">
      <dgm:prSet presAssocID="{57D5DC3E-AEB7-42A2-8A09-6DDBE9789096}" presName="child3" presStyleLbl="bgAcc1" presStyleIdx="2" presStyleCnt="4" custScaleX="184296" custLinFactX="32551" custLinFactNeighborX="100000"/>
      <dgm:spPr/>
    </dgm:pt>
    <dgm:pt modelId="{0AB5270C-E2FC-480A-BC0D-955089206162}" type="pres">
      <dgm:prSet presAssocID="{57D5DC3E-AEB7-42A2-8A09-6DDBE9789096}" presName="child3Text" presStyleLbl="bgAcc1" presStyleIdx="2" presStyleCnt="4">
        <dgm:presLayoutVars>
          <dgm:bulletEnabled val="1"/>
        </dgm:presLayoutVars>
      </dgm:prSet>
      <dgm:spPr/>
    </dgm:pt>
    <dgm:pt modelId="{235D2585-B48B-4B37-86B6-EBB7EC9604B2}" type="pres">
      <dgm:prSet presAssocID="{57D5DC3E-AEB7-42A2-8A09-6DDBE9789096}" presName="child4group" presStyleCnt="0"/>
      <dgm:spPr/>
    </dgm:pt>
    <dgm:pt modelId="{0E27810F-FFEC-45ED-A388-CD5FFF6E826F}" type="pres">
      <dgm:prSet presAssocID="{57D5DC3E-AEB7-42A2-8A09-6DDBE9789096}" presName="child4" presStyleLbl="bgAcc1" presStyleIdx="3" presStyleCnt="4" custScaleX="180586" custLinFactNeighborX="-52827"/>
      <dgm:spPr/>
    </dgm:pt>
    <dgm:pt modelId="{F8CC9726-8BF9-4B87-863F-98B20ACD4BF9}" type="pres">
      <dgm:prSet presAssocID="{57D5DC3E-AEB7-42A2-8A09-6DDBE9789096}" presName="child4Text" presStyleLbl="bgAcc1" presStyleIdx="3" presStyleCnt="4">
        <dgm:presLayoutVars>
          <dgm:bulletEnabled val="1"/>
        </dgm:presLayoutVars>
      </dgm:prSet>
      <dgm:spPr/>
    </dgm:pt>
    <dgm:pt modelId="{0BE65E92-C5E6-4E37-8566-936F54616439}" type="pres">
      <dgm:prSet presAssocID="{57D5DC3E-AEB7-42A2-8A09-6DDBE9789096}" presName="childPlaceholder" presStyleCnt="0"/>
      <dgm:spPr/>
    </dgm:pt>
    <dgm:pt modelId="{73D31211-A05F-4C21-96B7-3FC5C54BFB0E}" type="pres">
      <dgm:prSet presAssocID="{57D5DC3E-AEB7-42A2-8A09-6DDBE9789096}" presName="circle" presStyleCnt="0"/>
      <dgm:spPr/>
    </dgm:pt>
    <dgm:pt modelId="{AC31AFEA-7D97-43FC-85BD-CF4A4E249130}" type="pres">
      <dgm:prSet presAssocID="{57D5DC3E-AEB7-42A2-8A09-6DDBE978909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94F580F-33EF-4345-A07F-8A06B6342E45}" type="pres">
      <dgm:prSet presAssocID="{57D5DC3E-AEB7-42A2-8A09-6DDBE978909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9D24938-B18D-4187-9592-2F869973105D}" type="pres">
      <dgm:prSet presAssocID="{57D5DC3E-AEB7-42A2-8A09-6DDBE978909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BC451E4-6BFF-4C9C-BDFC-B5D43744A17B}" type="pres">
      <dgm:prSet presAssocID="{57D5DC3E-AEB7-42A2-8A09-6DDBE978909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C9FEF16-3DF6-4348-A90D-297D6BF0E230}" type="pres">
      <dgm:prSet presAssocID="{57D5DC3E-AEB7-42A2-8A09-6DDBE9789096}" presName="quadrantPlaceholder" presStyleCnt="0"/>
      <dgm:spPr/>
    </dgm:pt>
    <dgm:pt modelId="{510CE1F5-BFBE-4A88-994F-231F995A5496}" type="pres">
      <dgm:prSet presAssocID="{57D5DC3E-AEB7-42A2-8A09-6DDBE9789096}" presName="center1" presStyleLbl="fgShp" presStyleIdx="0" presStyleCnt="2"/>
      <dgm:spPr/>
    </dgm:pt>
    <dgm:pt modelId="{33D07759-D32D-4E7A-B9EE-51ADB31A44D8}" type="pres">
      <dgm:prSet presAssocID="{57D5DC3E-AEB7-42A2-8A09-6DDBE9789096}" presName="center2" presStyleLbl="fgShp" presStyleIdx="1" presStyleCnt="2"/>
      <dgm:spPr/>
    </dgm:pt>
  </dgm:ptLst>
  <dgm:cxnLst>
    <dgm:cxn modelId="{E916F009-5B39-4266-90CA-676439C278A2}" type="presOf" srcId="{E6E585F0-8BC3-4BDD-AFE0-D7586B9A1612}" destId="{F8CC9726-8BF9-4B87-863F-98B20ACD4BF9}" srcOrd="1" destOrd="0" presId="urn:microsoft.com/office/officeart/2005/8/layout/cycle4"/>
    <dgm:cxn modelId="{3EDD9B17-C2C8-4D1F-8FB5-6D60FEF0FBBD}" type="presOf" srcId="{797F97D4-2112-4E2B-8F77-65FA65C1A0CB}" destId="{5BC451E4-6BFF-4C9C-BDFC-B5D43744A17B}" srcOrd="0" destOrd="0" presId="urn:microsoft.com/office/officeart/2005/8/layout/cycle4"/>
    <dgm:cxn modelId="{95EC4323-CEB8-40AD-81C1-DCAC5BC06043}" type="presOf" srcId="{EEF73259-C2BB-4596-BD4E-C0299FD7D025}" destId="{E94F580F-33EF-4345-A07F-8A06B6342E45}" srcOrd="0" destOrd="0" presId="urn:microsoft.com/office/officeart/2005/8/layout/cycle4"/>
    <dgm:cxn modelId="{37BF1C2F-E7CA-4EB5-B72A-67EFF25A054D}" srcId="{57D5DC3E-AEB7-42A2-8A09-6DDBE9789096}" destId="{F28C747C-6DAF-4C40-8D67-38959A1AB3E4}" srcOrd="2" destOrd="0" parTransId="{EC2B1108-05B1-4CD2-82CF-8D574EAF0FE6}" sibTransId="{979ECAF4-4AED-4C33-955E-84E21FF14435}"/>
    <dgm:cxn modelId="{46996C36-330C-46AD-8ABA-F0EC52B455A8}" type="presOf" srcId="{57D5DC3E-AEB7-42A2-8A09-6DDBE9789096}" destId="{A6A1DD85-D78C-4BEF-AEF8-5C2DD27CDA58}" srcOrd="0" destOrd="0" presId="urn:microsoft.com/office/officeart/2005/8/layout/cycle4"/>
    <dgm:cxn modelId="{2D00753B-8B40-48D4-B72B-DF0DBF0BFCF1}" type="presOf" srcId="{97F59118-F60A-4100-8E2B-E669AB2239E1}" destId="{89D03EB4-191B-40A5-BD6A-AA1DE13679D2}" srcOrd="0" destOrd="0" presId="urn:microsoft.com/office/officeart/2005/8/layout/cycle4"/>
    <dgm:cxn modelId="{14D4EF41-9ED9-44F4-8BE4-491905C0162A}" type="presOf" srcId="{B467BD3B-64FD-4334-B704-CFFF0842597A}" destId="{F4A5EBA5-ACB7-4F13-A3D5-6ED76D6ABDF1}" srcOrd="1" destOrd="0" presId="urn:microsoft.com/office/officeart/2005/8/layout/cycle4"/>
    <dgm:cxn modelId="{CC8B7963-E150-43E6-B623-D066752C8354}" srcId="{F28C747C-6DAF-4C40-8D67-38959A1AB3E4}" destId="{97F59118-F60A-4100-8E2B-E669AB2239E1}" srcOrd="0" destOrd="0" parTransId="{FAA15F35-AA28-4ADE-B27D-96A0A04DEADE}" sibTransId="{159592BC-4821-4DCC-8AC3-F05F99941611}"/>
    <dgm:cxn modelId="{B320E164-C4FA-4644-8F26-ED6F5F4E7B78}" srcId="{0DDC4BF8-A1C6-44B0-8EA6-FD3D9F489A55}" destId="{B467BD3B-64FD-4334-B704-CFFF0842597A}" srcOrd="0" destOrd="0" parTransId="{4D2E73E5-C844-4016-B736-7D82913EE768}" sibTransId="{044394B4-1E9A-4550-9A9E-B4651A54F731}"/>
    <dgm:cxn modelId="{FB88E94A-797D-43BE-8506-1E28BEEA041C}" srcId="{797F97D4-2112-4E2B-8F77-65FA65C1A0CB}" destId="{E6E585F0-8BC3-4BDD-AFE0-D7586B9A1612}" srcOrd="0" destOrd="0" parTransId="{C4FC955A-024D-4AAC-989A-47AFE6D1D322}" sibTransId="{D82A5023-8FD8-4966-8077-A4FCA9CDF6A4}"/>
    <dgm:cxn modelId="{8D689D4D-DC22-44E4-987A-0E69FFCBE911}" srcId="{57D5DC3E-AEB7-42A2-8A09-6DDBE9789096}" destId="{EEF73259-C2BB-4596-BD4E-C0299FD7D025}" srcOrd="1" destOrd="0" parTransId="{FDFA4FA1-421C-4363-8C5F-5CFC86638CF8}" sibTransId="{49676D1D-CC60-4A4C-9B1D-0B3DB38CE735}"/>
    <dgm:cxn modelId="{BAE02072-0E7E-40B3-A044-42849981F3EF}" type="presOf" srcId="{F28C747C-6DAF-4C40-8D67-38959A1AB3E4}" destId="{99D24938-B18D-4187-9592-2F869973105D}" srcOrd="0" destOrd="0" presId="urn:microsoft.com/office/officeart/2005/8/layout/cycle4"/>
    <dgm:cxn modelId="{EC91528B-AECA-4FFF-9AC2-754BBFE12C0A}" type="presOf" srcId="{E6E585F0-8BC3-4BDD-AFE0-D7586B9A1612}" destId="{0E27810F-FFEC-45ED-A388-CD5FFF6E826F}" srcOrd="0" destOrd="0" presId="urn:microsoft.com/office/officeart/2005/8/layout/cycle4"/>
    <dgm:cxn modelId="{6534409C-C9C7-43E3-8BB7-615D8BC57329}" srcId="{57D5DC3E-AEB7-42A2-8A09-6DDBE9789096}" destId="{797F97D4-2112-4E2B-8F77-65FA65C1A0CB}" srcOrd="3" destOrd="0" parTransId="{DF326D3B-A2BF-4150-A602-A6F0C0904F41}" sibTransId="{C2C21403-53B1-4D32-BBB8-B810B4F1BC7E}"/>
    <dgm:cxn modelId="{62FB7BA8-4A40-411A-A7B0-F726BA9863FE}" type="presOf" srcId="{0DDC4BF8-A1C6-44B0-8EA6-FD3D9F489A55}" destId="{AC31AFEA-7D97-43FC-85BD-CF4A4E249130}" srcOrd="0" destOrd="0" presId="urn:microsoft.com/office/officeart/2005/8/layout/cycle4"/>
    <dgm:cxn modelId="{3E7B4ACA-9B38-4D54-A611-249F34E804CB}" type="presOf" srcId="{B467BD3B-64FD-4334-B704-CFFF0842597A}" destId="{0DB505A0-E260-4ACC-BC0F-455F11BCD50D}" srcOrd="0" destOrd="0" presId="urn:microsoft.com/office/officeart/2005/8/layout/cycle4"/>
    <dgm:cxn modelId="{716253CC-8DBC-4F64-A712-F290FF4AEAF2}" type="presOf" srcId="{A0FE4398-BC0D-4074-8840-03C23A394B02}" destId="{7217A05C-EC72-42B4-9F17-19ADE7BDD3F2}" srcOrd="1" destOrd="0" presId="urn:microsoft.com/office/officeart/2005/8/layout/cycle4"/>
    <dgm:cxn modelId="{549A10E3-2869-4FE5-8895-41EB421764C1}" srcId="{EEF73259-C2BB-4596-BD4E-C0299FD7D025}" destId="{A0FE4398-BC0D-4074-8840-03C23A394B02}" srcOrd="0" destOrd="0" parTransId="{8E2C4B0C-30F5-409C-9C46-975F05AD823B}" sibTransId="{058FAF0C-31F5-441B-A887-0FDAB86158D1}"/>
    <dgm:cxn modelId="{9C9BB6E5-A7D4-42F2-8AF9-E05E7CA7F649}" type="presOf" srcId="{97F59118-F60A-4100-8E2B-E669AB2239E1}" destId="{0AB5270C-E2FC-480A-BC0D-955089206162}" srcOrd="1" destOrd="0" presId="urn:microsoft.com/office/officeart/2005/8/layout/cycle4"/>
    <dgm:cxn modelId="{A863CFE5-925B-4FBF-B33A-A3658747386F}" srcId="{57D5DC3E-AEB7-42A2-8A09-6DDBE9789096}" destId="{0DDC4BF8-A1C6-44B0-8EA6-FD3D9F489A55}" srcOrd="0" destOrd="0" parTransId="{708F6826-79DF-4CBB-9246-9218CA568019}" sibTransId="{7BED26E3-CB90-4DF7-B44E-D258C3CC1726}"/>
    <dgm:cxn modelId="{992BCFEB-D8D2-43F1-BCF2-B34297D6A0EA}" type="presOf" srcId="{A0FE4398-BC0D-4074-8840-03C23A394B02}" destId="{AA0E0101-44BF-413F-893A-FAD98579748F}" srcOrd="0" destOrd="0" presId="urn:microsoft.com/office/officeart/2005/8/layout/cycle4"/>
    <dgm:cxn modelId="{AD03F89B-E072-40CA-AAD2-12B99048FEC4}" type="presParOf" srcId="{A6A1DD85-D78C-4BEF-AEF8-5C2DD27CDA58}" destId="{8B3E4651-8BF8-46F4-AC29-44917F535DF2}" srcOrd="0" destOrd="0" presId="urn:microsoft.com/office/officeart/2005/8/layout/cycle4"/>
    <dgm:cxn modelId="{D61391C2-0CA7-44DE-9B1E-10995CD8C59F}" type="presParOf" srcId="{8B3E4651-8BF8-46F4-AC29-44917F535DF2}" destId="{F514AEEE-F212-47A8-A576-5B6B77D183DD}" srcOrd="0" destOrd="0" presId="urn:microsoft.com/office/officeart/2005/8/layout/cycle4"/>
    <dgm:cxn modelId="{E421D67E-EF1A-4D91-BB10-5AEFB1524506}" type="presParOf" srcId="{F514AEEE-F212-47A8-A576-5B6B77D183DD}" destId="{0DB505A0-E260-4ACC-BC0F-455F11BCD50D}" srcOrd="0" destOrd="0" presId="urn:microsoft.com/office/officeart/2005/8/layout/cycle4"/>
    <dgm:cxn modelId="{C2877B0E-9F2A-427B-BC21-DBE89DF81EA3}" type="presParOf" srcId="{F514AEEE-F212-47A8-A576-5B6B77D183DD}" destId="{F4A5EBA5-ACB7-4F13-A3D5-6ED76D6ABDF1}" srcOrd="1" destOrd="0" presId="urn:microsoft.com/office/officeart/2005/8/layout/cycle4"/>
    <dgm:cxn modelId="{8868586E-AD0E-440D-84E8-5700881227EA}" type="presParOf" srcId="{8B3E4651-8BF8-46F4-AC29-44917F535DF2}" destId="{FADABDAD-9126-43B8-827D-D58DEBC534CA}" srcOrd="1" destOrd="0" presId="urn:microsoft.com/office/officeart/2005/8/layout/cycle4"/>
    <dgm:cxn modelId="{4B607A41-BEC7-418A-882C-EA99073F8CBE}" type="presParOf" srcId="{FADABDAD-9126-43B8-827D-D58DEBC534CA}" destId="{AA0E0101-44BF-413F-893A-FAD98579748F}" srcOrd="0" destOrd="0" presId="urn:microsoft.com/office/officeart/2005/8/layout/cycle4"/>
    <dgm:cxn modelId="{4E12E1B9-F224-4EA7-8A14-BE9467C45D5D}" type="presParOf" srcId="{FADABDAD-9126-43B8-827D-D58DEBC534CA}" destId="{7217A05C-EC72-42B4-9F17-19ADE7BDD3F2}" srcOrd="1" destOrd="0" presId="urn:microsoft.com/office/officeart/2005/8/layout/cycle4"/>
    <dgm:cxn modelId="{CC62B1B8-5475-4B56-B923-8F6C1D699F18}" type="presParOf" srcId="{8B3E4651-8BF8-46F4-AC29-44917F535DF2}" destId="{C3CEE08C-A79C-42BA-B513-BADC7B9E9078}" srcOrd="2" destOrd="0" presId="urn:microsoft.com/office/officeart/2005/8/layout/cycle4"/>
    <dgm:cxn modelId="{F768EEA4-4864-4B5F-A906-6F9157CB8287}" type="presParOf" srcId="{C3CEE08C-A79C-42BA-B513-BADC7B9E9078}" destId="{89D03EB4-191B-40A5-BD6A-AA1DE13679D2}" srcOrd="0" destOrd="0" presId="urn:microsoft.com/office/officeart/2005/8/layout/cycle4"/>
    <dgm:cxn modelId="{75341C6E-6658-4ADB-85EE-E5B94A8171DE}" type="presParOf" srcId="{C3CEE08C-A79C-42BA-B513-BADC7B9E9078}" destId="{0AB5270C-E2FC-480A-BC0D-955089206162}" srcOrd="1" destOrd="0" presId="urn:microsoft.com/office/officeart/2005/8/layout/cycle4"/>
    <dgm:cxn modelId="{14009041-C8C1-4826-B951-C77E54A91634}" type="presParOf" srcId="{8B3E4651-8BF8-46F4-AC29-44917F535DF2}" destId="{235D2585-B48B-4B37-86B6-EBB7EC9604B2}" srcOrd="3" destOrd="0" presId="urn:microsoft.com/office/officeart/2005/8/layout/cycle4"/>
    <dgm:cxn modelId="{B9536C34-147A-485A-82AD-EEC6791852E6}" type="presParOf" srcId="{235D2585-B48B-4B37-86B6-EBB7EC9604B2}" destId="{0E27810F-FFEC-45ED-A388-CD5FFF6E826F}" srcOrd="0" destOrd="0" presId="urn:microsoft.com/office/officeart/2005/8/layout/cycle4"/>
    <dgm:cxn modelId="{36B6E368-7F4A-46C7-879F-28B2E8C5519A}" type="presParOf" srcId="{235D2585-B48B-4B37-86B6-EBB7EC9604B2}" destId="{F8CC9726-8BF9-4B87-863F-98B20ACD4BF9}" srcOrd="1" destOrd="0" presId="urn:microsoft.com/office/officeart/2005/8/layout/cycle4"/>
    <dgm:cxn modelId="{E37347CC-A3F0-4244-9421-67E6DD3E66F3}" type="presParOf" srcId="{8B3E4651-8BF8-46F4-AC29-44917F535DF2}" destId="{0BE65E92-C5E6-4E37-8566-936F54616439}" srcOrd="4" destOrd="0" presId="urn:microsoft.com/office/officeart/2005/8/layout/cycle4"/>
    <dgm:cxn modelId="{FAA515E0-A4AA-4991-AE72-322FC89FDB99}" type="presParOf" srcId="{A6A1DD85-D78C-4BEF-AEF8-5C2DD27CDA58}" destId="{73D31211-A05F-4C21-96B7-3FC5C54BFB0E}" srcOrd="1" destOrd="0" presId="urn:microsoft.com/office/officeart/2005/8/layout/cycle4"/>
    <dgm:cxn modelId="{5C7F67B7-A5BE-45F8-95AD-FDB48DE67BB4}" type="presParOf" srcId="{73D31211-A05F-4C21-96B7-3FC5C54BFB0E}" destId="{AC31AFEA-7D97-43FC-85BD-CF4A4E249130}" srcOrd="0" destOrd="0" presId="urn:microsoft.com/office/officeart/2005/8/layout/cycle4"/>
    <dgm:cxn modelId="{AF599B38-5DF6-4468-894C-540F68D682F7}" type="presParOf" srcId="{73D31211-A05F-4C21-96B7-3FC5C54BFB0E}" destId="{E94F580F-33EF-4345-A07F-8A06B6342E45}" srcOrd="1" destOrd="0" presId="urn:microsoft.com/office/officeart/2005/8/layout/cycle4"/>
    <dgm:cxn modelId="{996DD223-CCE2-421A-80CA-382A8BBD48A6}" type="presParOf" srcId="{73D31211-A05F-4C21-96B7-3FC5C54BFB0E}" destId="{99D24938-B18D-4187-9592-2F869973105D}" srcOrd="2" destOrd="0" presId="urn:microsoft.com/office/officeart/2005/8/layout/cycle4"/>
    <dgm:cxn modelId="{25C32AE0-FC6E-4553-B10F-98702FB9ACB3}" type="presParOf" srcId="{73D31211-A05F-4C21-96B7-3FC5C54BFB0E}" destId="{5BC451E4-6BFF-4C9C-BDFC-B5D43744A17B}" srcOrd="3" destOrd="0" presId="urn:microsoft.com/office/officeart/2005/8/layout/cycle4"/>
    <dgm:cxn modelId="{62A01E5F-E80B-4FB6-A52F-7FEADDA2788D}" type="presParOf" srcId="{73D31211-A05F-4C21-96B7-3FC5C54BFB0E}" destId="{EC9FEF16-3DF6-4348-A90D-297D6BF0E230}" srcOrd="4" destOrd="0" presId="urn:microsoft.com/office/officeart/2005/8/layout/cycle4"/>
    <dgm:cxn modelId="{A5E1C454-07F9-4248-A7AD-522ED2328ADB}" type="presParOf" srcId="{A6A1DD85-D78C-4BEF-AEF8-5C2DD27CDA58}" destId="{510CE1F5-BFBE-4A88-994F-231F995A5496}" srcOrd="2" destOrd="0" presId="urn:microsoft.com/office/officeart/2005/8/layout/cycle4"/>
    <dgm:cxn modelId="{B85244AF-5ADD-44A4-B9F9-71E644E37F35}" type="presParOf" srcId="{A6A1DD85-D78C-4BEF-AEF8-5C2DD27CDA58}" destId="{33D07759-D32D-4E7A-B9EE-51ADB31A44D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CA185-1AFD-4669-AE42-18C9748AF406}">
      <dsp:nvSpPr>
        <dsp:cNvPr id="0" name=""/>
        <dsp:cNvSpPr/>
      </dsp:nvSpPr>
      <dsp:spPr>
        <a:xfrm>
          <a:off x="1354666" y="-4660"/>
          <a:ext cx="5418667" cy="5418667"/>
        </a:xfrm>
        <a:prstGeom prst="ellipse">
          <a:avLst/>
        </a:prstGeom>
        <a:solidFill>
          <a:srgbClr val="CCFF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应用环境安全</a:t>
          </a:r>
        </a:p>
      </dsp:txBody>
      <dsp:txXfrm>
        <a:off x="3047999" y="266273"/>
        <a:ext cx="2032000" cy="541866"/>
      </dsp:txXfrm>
    </dsp:sp>
    <dsp:sp modelId="{3F7B4E28-F0EE-42DD-83F2-DFAA4F8DAC7D}">
      <dsp:nvSpPr>
        <dsp:cNvPr id="0" name=""/>
        <dsp:cNvSpPr/>
      </dsp:nvSpPr>
      <dsp:spPr>
        <a:xfrm>
          <a:off x="1761066" y="808139"/>
          <a:ext cx="4605866" cy="4605866"/>
        </a:xfrm>
        <a:prstGeom prst="ellipse">
          <a:avLst/>
        </a:prstGeom>
        <a:solidFill>
          <a:srgbClr val="99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服务自身安全</a:t>
          </a:r>
        </a:p>
      </dsp:txBody>
      <dsp:txXfrm>
        <a:off x="3070859" y="1072977"/>
        <a:ext cx="1986280" cy="529674"/>
      </dsp:txXfrm>
    </dsp:sp>
    <dsp:sp modelId="{35FB620E-8EBB-46ED-B9ED-2A7848BD2110}">
      <dsp:nvSpPr>
        <dsp:cNvPr id="0" name=""/>
        <dsp:cNvSpPr/>
      </dsp:nvSpPr>
      <dsp:spPr>
        <a:xfrm>
          <a:off x="2167466" y="1620940"/>
          <a:ext cx="3793066" cy="3793066"/>
        </a:xfrm>
        <a:prstGeom prst="ellipse">
          <a:avLst/>
        </a:prstGeom>
        <a:solidFill>
          <a:srgbClr val="66FF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角色权限安全</a:t>
          </a:r>
        </a:p>
      </dsp:txBody>
      <dsp:txXfrm>
        <a:off x="3082543" y="1882661"/>
        <a:ext cx="1962912" cy="523443"/>
      </dsp:txXfrm>
    </dsp:sp>
    <dsp:sp modelId="{1CA918A7-BA87-4705-852D-F55F8B86368B}">
      <dsp:nvSpPr>
        <dsp:cNvPr id="0" name=""/>
        <dsp:cNvSpPr/>
      </dsp:nvSpPr>
      <dsp:spPr>
        <a:xfrm>
          <a:off x="2573866" y="2433740"/>
          <a:ext cx="2980266" cy="2980266"/>
        </a:xfrm>
        <a:prstGeom prst="ellipse">
          <a:avLst/>
        </a:prstGeom>
        <a:solidFill>
          <a:srgbClr val="00E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服务调用安全</a:t>
          </a:r>
        </a:p>
      </dsp:txBody>
      <dsp:txXfrm>
        <a:off x="3259327" y="2701964"/>
        <a:ext cx="1609344" cy="536448"/>
      </dsp:txXfrm>
    </dsp:sp>
    <dsp:sp modelId="{2F470968-6B65-4A5C-A402-F8B7F769EA74}">
      <dsp:nvSpPr>
        <dsp:cNvPr id="0" name=""/>
        <dsp:cNvSpPr/>
      </dsp:nvSpPr>
      <dsp:spPr>
        <a:xfrm>
          <a:off x="2980266" y="3237220"/>
          <a:ext cx="2167466" cy="2186107"/>
        </a:xfrm>
        <a:prstGeom prst="ellipse">
          <a:avLst/>
        </a:prstGeom>
        <a:solidFill>
          <a:srgbClr val="00D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chemeClr val="tx1"/>
              </a:solidFill>
            </a:rPr>
            <a:t>数据安全</a:t>
          </a:r>
        </a:p>
      </dsp:txBody>
      <dsp:txXfrm>
        <a:off x="3297684" y="3783746"/>
        <a:ext cx="1532630" cy="1093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35715-DDCF-4E45-829C-AC6125ABDFCC}">
      <dsp:nvSpPr>
        <dsp:cNvPr id="0" name=""/>
        <dsp:cNvSpPr/>
      </dsp:nvSpPr>
      <dsp:spPr>
        <a:xfrm>
          <a:off x="1792218" y="335428"/>
          <a:ext cx="4334764" cy="4334764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数据分片</a:t>
          </a:r>
        </a:p>
      </dsp:txBody>
      <dsp:txXfrm>
        <a:off x="4076742" y="1253985"/>
        <a:ext cx="1548130" cy="1290108"/>
      </dsp:txXfrm>
    </dsp:sp>
    <dsp:sp modelId="{7E617607-BB40-4CEE-81C6-F7E42EE3C84D}">
      <dsp:nvSpPr>
        <dsp:cNvPr id="0" name=""/>
        <dsp:cNvSpPr/>
      </dsp:nvSpPr>
      <dsp:spPr>
        <a:xfrm>
          <a:off x="1702942" y="490241"/>
          <a:ext cx="4334764" cy="4334764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无状态</a:t>
          </a:r>
        </a:p>
      </dsp:txBody>
      <dsp:txXfrm>
        <a:off x="2735029" y="3302677"/>
        <a:ext cx="2322195" cy="1135295"/>
      </dsp:txXfrm>
    </dsp:sp>
    <dsp:sp modelId="{470C7A93-700B-4C9F-B6ED-561925D1AF9E}">
      <dsp:nvSpPr>
        <dsp:cNvPr id="0" name=""/>
        <dsp:cNvSpPr/>
      </dsp:nvSpPr>
      <dsp:spPr>
        <a:xfrm>
          <a:off x="1613667" y="335428"/>
          <a:ext cx="4334764" cy="4334764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服务分离</a:t>
          </a:r>
        </a:p>
      </dsp:txBody>
      <dsp:txXfrm>
        <a:off x="2115777" y="1253985"/>
        <a:ext cx="1548130" cy="1290108"/>
      </dsp:txXfrm>
    </dsp:sp>
    <dsp:sp modelId="{B8168E21-EB21-4878-A121-535D49AA33C4}">
      <dsp:nvSpPr>
        <dsp:cNvPr id="0" name=""/>
        <dsp:cNvSpPr/>
      </dsp:nvSpPr>
      <dsp:spPr>
        <a:xfrm>
          <a:off x="1524233" y="67085"/>
          <a:ext cx="4871449" cy="487144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82013-AAC3-4733-BA79-34007DDA0CA1}">
      <dsp:nvSpPr>
        <dsp:cNvPr id="0" name=""/>
        <dsp:cNvSpPr/>
      </dsp:nvSpPr>
      <dsp:spPr>
        <a:xfrm>
          <a:off x="1434600" y="221624"/>
          <a:ext cx="4871449" cy="487144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shade val="90000"/>
            <a:hueOff val="0"/>
            <a:satOff val="0"/>
            <a:lumOff val="216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C7AF1-B19D-4C0C-B3E8-83E4E6705553}">
      <dsp:nvSpPr>
        <dsp:cNvPr id="0" name=""/>
        <dsp:cNvSpPr/>
      </dsp:nvSpPr>
      <dsp:spPr>
        <a:xfrm>
          <a:off x="1344966" y="67085"/>
          <a:ext cx="4871449" cy="487144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shade val="90000"/>
            <a:hueOff val="0"/>
            <a:satOff val="0"/>
            <a:lumOff val="432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03EB4-191B-40A5-BD6A-AA1DE13679D2}">
      <dsp:nvSpPr>
        <dsp:cNvPr id="0" name=""/>
        <dsp:cNvSpPr/>
      </dsp:nvSpPr>
      <dsp:spPr>
        <a:xfrm>
          <a:off x="4726779" y="2319715"/>
          <a:ext cx="3105765" cy="1091630"/>
        </a:xfrm>
        <a:prstGeom prst="roundRect">
          <a:avLst>
            <a:gd name="adj" fmla="val 10000"/>
          </a:avLst>
        </a:prstGeom>
        <a:solidFill>
          <a:srgbClr val="F7F3F1"/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2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  符合用户习惯、用户体验舒适、</a:t>
          </a:r>
          <a:r>
            <a:rPr lang="zh-CN" altLang="en-US" sz="1400" kern="1200" dirty="0">
              <a:latin typeface="Arial" pitchFamily="34" charset="0"/>
              <a:ea typeface="微软雅黑" pitchFamily="34" charset="-122"/>
              <a:cs typeface="Arial" pitchFamily="34" charset="0"/>
            </a:rPr>
            <a:t>易用，满意度高</a:t>
          </a:r>
          <a:endParaRPr lang="zh-CN" altLang="en-US" sz="1400" kern="1200" dirty="0"/>
        </a:p>
      </dsp:txBody>
      <dsp:txXfrm>
        <a:off x="5682489" y="2616602"/>
        <a:ext cx="2126075" cy="770763"/>
      </dsp:txXfrm>
    </dsp:sp>
    <dsp:sp modelId="{0E27810F-FFEC-45ED-A388-CD5FFF6E826F}">
      <dsp:nvSpPr>
        <dsp:cNvPr id="0" name=""/>
        <dsp:cNvSpPr/>
      </dsp:nvSpPr>
      <dsp:spPr>
        <a:xfrm>
          <a:off x="114004" y="2319715"/>
          <a:ext cx="3043244" cy="1091630"/>
        </a:xfrm>
        <a:prstGeom prst="roundRect">
          <a:avLst>
            <a:gd name="adj" fmla="val 10000"/>
          </a:avLst>
        </a:prstGeom>
        <a:solidFill>
          <a:srgbClr val="F7F3F1"/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326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  高交付质量、</a:t>
          </a:r>
          <a:r>
            <a:rPr lang="zh-CN" altLang="en-US" sz="1400" kern="1200" dirty="0">
              <a:latin typeface="Arial" pitchFamily="34" charset="0"/>
              <a:ea typeface="微软雅黑" pitchFamily="34" charset="-122"/>
              <a:cs typeface="Arial" pitchFamily="34" charset="0"/>
            </a:rPr>
            <a:t>高可测试性、</a:t>
          </a:r>
          <a:r>
            <a:rPr kumimoji="0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高可靠性、</a:t>
          </a:r>
          <a:r>
            <a:rPr lang="zh-CN" altLang="en-US" sz="1400" b="0" kern="1200" dirty="0">
              <a:latin typeface="Arial" pitchFamily="34" charset="0"/>
              <a:ea typeface="微软雅黑" pitchFamily="34" charset="-122"/>
              <a:cs typeface="Arial" pitchFamily="34" charset="0"/>
            </a:rPr>
            <a:t>高可扩展性</a:t>
          </a:r>
          <a:endParaRPr lang="zh-CN" altLang="en-US" sz="1400" b="0" kern="1200" dirty="0"/>
        </a:p>
      </dsp:txBody>
      <dsp:txXfrm>
        <a:off x="137984" y="2616602"/>
        <a:ext cx="2082310" cy="770763"/>
      </dsp:txXfrm>
    </dsp:sp>
    <dsp:sp modelId="{AA0E0101-44BF-413F-893A-FAD98579748F}">
      <dsp:nvSpPr>
        <dsp:cNvPr id="0" name=""/>
        <dsp:cNvSpPr/>
      </dsp:nvSpPr>
      <dsp:spPr>
        <a:xfrm>
          <a:off x="4733587" y="0"/>
          <a:ext cx="3098957" cy="1091630"/>
        </a:xfrm>
        <a:prstGeom prst="roundRect">
          <a:avLst>
            <a:gd name="adj" fmla="val 10000"/>
          </a:avLst>
        </a:prstGeom>
        <a:solidFill>
          <a:srgbClr val="F7F3F1"/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10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  可用性、互操作性、可管理性、</a:t>
          </a:r>
          <a:r>
            <a:rPr lang="zh-CN" altLang="en-US" sz="1400" b="0" kern="1200" dirty="0">
              <a:latin typeface="微软雅黑" pitchFamily="34" charset="-122"/>
              <a:ea typeface="微软雅黑" pitchFamily="34" charset="-122"/>
            </a:rPr>
            <a:t>高性能、高安全性</a:t>
          </a:r>
          <a:endParaRPr lang="zh-CN" altLang="en-US" sz="1400" b="0" kern="1200" dirty="0"/>
        </a:p>
      </dsp:txBody>
      <dsp:txXfrm>
        <a:off x="5687255" y="23980"/>
        <a:ext cx="2121309" cy="770763"/>
      </dsp:txXfrm>
    </dsp:sp>
    <dsp:sp modelId="{0DB505A0-E260-4ACC-BC0F-455F11BCD50D}">
      <dsp:nvSpPr>
        <dsp:cNvPr id="0" name=""/>
        <dsp:cNvSpPr/>
      </dsp:nvSpPr>
      <dsp:spPr>
        <a:xfrm>
          <a:off x="111872" y="0"/>
          <a:ext cx="3004096" cy="1091630"/>
        </a:xfrm>
        <a:prstGeom prst="roundRect">
          <a:avLst>
            <a:gd name="adj" fmla="val 10000"/>
          </a:avLst>
        </a:prstGeom>
        <a:solidFill>
          <a:srgbClr val="F7F3F1"/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  概念完整清晰、松耦合</a:t>
          </a:r>
          <a:r>
            <a:rPr lang="zh-CN" altLang="en-US" sz="1400" b="0" kern="1200" dirty="0">
              <a:latin typeface="Arial" pitchFamily="34" charset="0"/>
              <a:ea typeface="微软雅黑" pitchFamily="34" charset="-122"/>
              <a:cs typeface="Arial" pitchFamily="34" charset="0"/>
            </a:rPr>
            <a:t>、可</a:t>
          </a:r>
          <a:r>
            <a:rPr kumimoji="0" lang="zh-CN" altLang="en-US" sz="1400" b="0" i="0" u="none" strike="noStrike" kern="1200" cap="none" spc="0" normalizeH="0" baseline="0" noProof="0" dirty="0">
              <a:ln/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rPr>
            <a:t>重用性</a:t>
          </a:r>
          <a:endParaRPr lang="zh-CN" altLang="en-US" sz="1400" b="0" kern="1200" dirty="0"/>
        </a:p>
      </dsp:txBody>
      <dsp:txXfrm>
        <a:off x="135852" y="23980"/>
        <a:ext cx="2054907" cy="770763"/>
      </dsp:txXfrm>
    </dsp:sp>
    <dsp:sp modelId="{AC31AFEA-7D97-43FC-85BD-CF4A4E249130}">
      <dsp:nvSpPr>
        <dsp:cNvPr id="0" name=""/>
        <dsp:cNvSpPr/>
      </dsp:nvSpPr>
      <dsp:spPr>
        <a:xfrm>
          <a:off x="2405046" y="194446"/>
          <a:ext cx="1477112" cy="1477112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设计质量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7682" y="627082"/>
        <a:ext cx="1044476" cy="1044476"/>
      </dsp:txXfrm>
    </dsp:sp>
    <dsp:sp modelId="{E94F580F-33EF-4345-A07F-8A06B6342E45}">
      <dsp:nvSpPr>
        <dsp:cNvPr id="0" name=""/>
        <dsp:cNvSpPr/>
      </dsp:nvSpPr>
      <dsp:spPr>
        <a:xfrm rot="5400000">
          <a:off x="3950385" y="194446"/>
          <a:ext cx="1477112" cy="1477112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运行质量</a:t>
          </a:r>
        </a:p>
      </dsp:txBody>
      <dsp:txXfrm rot="-5400000">
        <a:off x="3950385" y="627082"/>
        <a:ext cx="1044476" cy="1044476"/>
      </dsp:txXfrm>
    </dsp:sp>
    <dsp:sp modelId="{99D24938-B18D-4187-9592-2F869973105D}">
      <dsp:nvSpPr>
        <dsp:cNvPr id="0" name=""/>
        <dsp:cNvSpPr/>
      </dsp:nvSpPr>
      <dsp:spPr>
        <a:xfrm rot="10800000">
          <a:off x="3950385" y="1739786"/>
          <a:ext cx="1477112" cy="1477112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用户质量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3950385" y="1739786"/>
        <a:ext cx="1044476" cy="1044476"/>
      </dsp:txXfrm>
    </dsp:sp>
    <dsp:sp modelId="{5BC451E4-6BFF-4C9C-BDFC-B5D43744A17B}">
      <dsp:nvSpPr>
        <dsp:cNvPr id="0" name=""/>
        <dsp:cNvSpPr/>
      </dsp:nvSpPr>
      <dsp:spPr>
        <a:xfrm rot="16200000">
          <a:off x="2405046" y="1739786"/>
          <a:ext cx="1477112" cy="1477112"/>
        </a:xfrm>
        <a:prstGeom prst="pieWedg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系统质量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837682" y="1739786"/>
        <a:ext cx="1044476" cy="1044476"/>
      </dsp:txXfrm>
    </dsp:sp>
    <dsp:sp modelId="{510CE1F5-BFBE-4A88-994F-231F995A5496}">
      <dsp:nvSpPr>
        <dsp:cNvPr id="0" name=""/>
        <dsp:cNvSpPr/>
      </dsp:nvSpPr>
      <dsp:spPr>
        <a:xfrm>
          <a:off x="3661274" y="1398651"/>
          <a:ext cx="509996" cy="443474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07759-D32D-4E7A-B9EE-51ADB31A44D8}">
      <dsp:nvSpPr>
        <dsp:cNvPr id="0" name=""/>
        <dsp:cNvSpPr/>
      </dsp:nvSpPr>
      <dsp:spPr>
        <a:xfrm rot="10800000">
          <a:off x="3661274" y="1569219"/>
          <a:ext cx="509996" cy="443474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28162-A4F5-0649-BFC4-4E16153491AE}" type="datetimeFigureOut">
              <a:rPr kumimoji="1" lang="zh-CN" altLang="en-US" smtClean="0"/>
              <a:t>2019/1/9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0B3DF-4A91-C041-BE4E-33FBE0F4F9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44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68FD-47E5-4B92-9944-C74F1A950B6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D60AC-B5B6-4DD9-A407-A1CADDC20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9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8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55732-2092-442A-AA7F-1C33D4ADE2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4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60AC-B5B6-4DD9-A407-A1CADDC20D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v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12192000" cy="6883661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7547247" cy="6883661"/>
          </a:xfrm>
          <a:custGeom>
            <a:avLst/>
            <a:gdLst/>
            <a:ahLst/>
            <a:cxnLst/>
            <a:rect l="l" t="t" r="r" b="b"/>
            <a:pathLst>
              <a:path w="5660435" h="5143500">
                <a:moveTo>
                  <a:pt x="0" y="0"/>
                </a:moveTo>
                <a:lnTo>
                  <a:pt x="1773951" y="0"/>
                </a:lnTo>
                <a:lnTo>
                  <a:pt x="1955732" y="200362"/>
                </a:lnTo>
                <a:cubicBezTo>
                  <a:pt x="2250453" y="502488"/>
                  <a:pt x="2576298" y="774971"/>
                  <a:pt x="2913231" y="1033670"/>
                </a:cubicBezTo>
                <a:cubicBezTo>
                  <a:pt x="3297869" y="1328796"/>
                  <a:pt x="3696876" y="1605807"/>
                  <a:pt x="4055735" y="1932061"/>
                </a:cubicBezTo>
                <a:cubicBezTo>
                  <a:pt x="4648918" y="2471516"/>
                  <a:pt x="5122159" y="3134142"/>
                  <a:pt x="5393435" y="3888713"/>
                </a:cubicBezTo>
                <a:cubicBezTo>
                  <a:pt x="5519862" y="4240157"/>
                  <a:pt x="5600080" y="4601791"/>
                  <a:pt x="5643698" y="4966891"/>
                </a:cubicBezTo>
                <a:lnTo>
                  <a:pt x="566043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865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2826" y="6400143"/>
            <a:ext cx="811213" cy="3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0" r="55666" b="79879"/>
          <a:stretch>
            <a:fillRect/>
          </a:stretch>
        </p:blipFill>
        <p:spPr>
          <a:xfrm>
            <a:off x="11172826" y="260"/>
            <a:ext cx="825474" cy="88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7EA912-6D66-4E05-AE3D-7213212503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408246" y="6540500"/>
            <a:ext cx="1625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C454CD-CD55-C24A-BC81-DD2C41070D91}" type="slidenum">
              <a:rPr lang="zh-CN" altLang="en-GB"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8353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|    		</a:t>
            </a:r>
          </a:p>
        </p:txBody>
      </p:sp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609600" y="908720"/>
            <a:ext cx="1097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8651025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4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v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12192000" cy="6883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7547247" cy="6883661"/>
          </a:xfrm>
          <a:custGeom>
            <a:avLst/>
            <a:gdLst/>
            <a:ahLst/>
            <a:cxnLst/>
            <a:rect l="l" t="t" r="r" b="b"/>
            <a:pathLst>
              <a:path w="5660435" h="5143500">
                <a:moveTo>
                  <a:pt x="0" y="0"/>
                </a:moveTo>
                <a:lnTo>
                  <a:pt x="1773951" y="0"/>
                </a:lnTo>
                <a:lnTo>
                  <a:pt x="1955732" y="200362"/>
                </a:lnTo>
                <a:cubicBezTo>
                  <a:pt x="2250453" y="502488"/>
                  <a:pt x="2576298" y="774971"/>
                  <a:pt x="2913231" y="1033670"/>
                </a:cubicBezTo>
                <a:cubicBezTo>
                  <a:pt x="3297869" y="1328796"/>
                  <a:pt x="3696876" y="1605807"/>
                  <a:pt x="4055735" y="1932061"/>
                </a:cubicBezTo>
                <a:cubicBezTo>
                  <a:pt x="4648918" y="2471516"/>
                  <a:pt x="5122159" y="3134142"/>
                  <a:pt x="5393435" y="3888713"/>
                </a:cubicBezTo>
                <a:cubicBezTo>
                  <a:pt x="5519862" y="4240157"/>
                  <a:pt x="5600080" y="4601791"/>
                  <a:pt x="5643698" y="4966891"/>
                </a:cubicBezTo>
                <a:lnTo>
                  <a:pt x="566043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865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2826" y="6400143"/>
            <a:ext cx="811213" cy="32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4839056" y="971462"/>
            <a:ext cx="7352944" cy="8813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Microsoft YaHei UI Light" panose="020B0502040204020203" pitchFamily="34" charset="-122"/>
              <a:sym typeface="Segoe UI Light" panose="020B0502040204020203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034088" y="971462"/>
            <a:ext cx="2808269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目录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egoe UI Light" panose="020B0502040204020203" pitchFamily="34" charset="0"/>
              </a:rPr>
              <a:t>ontents</a:t>
            </a:r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egoe UI Light" panose="020B0502040204020203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" y="5706533"/>
            <a:ext cx="12192000" cy="115146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图片占位符 5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83905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09600" y="1097280"/>
            <a:ext cx="10972800" cy="4937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6654" y="300858"/>
            <a:ext cx="11248513" cy="91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ve image + righ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-25661"/>
            <a:ext cx="7547247" cy="6883661"/>
          </a:xfrm>
          <a:custGeom>
            <a:avLst/>
            <a:gdLst/>
            <a:ahLst/>
            <a:cxnLst/>
            <a:rect l="l" t="t" r="r" b="b"/>
            <a:pathLst>
              <a:path w="5660435" h="5143500">
                <a:moveTo>
                  <a:pt x="0" y="0"/>
                </a:moveTo>
                <a:lnTo>
                  <a:pt x="1773951" y="0"/>
                </a:lnTo>
                <a:lnTo>
                  <a:pt x="1955732" y="200362"/>
                </a:lnTo>
                <a:cubicBezTo>
                  <a:pt x="2250453" y="502488"/>
                  <a:pt x="2576298" y="774971"/>
                  <a:pt x="2913231" y="1033670"/>
                </a:cubicBezTo>
                <a:cubicBezTo>
                  <a:pt x="3297869" y="1328796"/>
                  <a:pt x="3696876" y="1605807"/>
                  <a:pt x="4055735" y="1932061"/>
                </a:cubicBezTo>
                <a:cubicBezTo>
                  <a:pt x="4648918" y="2471516"/>
                  <a:pt x="5122159" y="3134142"/>
                  <a:pt x="5393435" y="3888713"/>
                </a:cubicBezTo>
                <a:cubicBezTo>
                  <a:pt x="5519862" y="4240157"/>
                  <a:pt x="5600080" y="4601791"/>
                  <a:pt x="5643698" y="4966891"/>
                </a:cubicBezTo>
                <a:lnTo>
                  <a:pt x="5660435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lIns="68580" tIns="34290" rIns="68580" bIns="34290" anchor="ctr">
            <a:normAutofit/>
          </a:bodyPr>
          <a:lstStyle>
            <a:lvl1pPr marL="0" indent="0" algn="ctr">
              <a:buNone/>
              <a:defRPr sz="1865" baseline="0"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7439379" y="1510740"/>
            <a:ext cx="3623733" cy="18872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l">
              <a:defRPr sz="4400" cap="all">
                <a:solidFill>
                  <a:schemeClr val="tx1">
                    <a:lumMod val="75000"/>
                    <a:lumOff val="25000"/>
                  </a:schemeClr>
                </a:solidFill>
                <a:latin typeface="Lemon/Milk"/>
                <a:cs typeface="Lemon/Milk"/>
              </a:defRPr>
            </a:lvl1pPr>
          </a:lstStyle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439378" y="3542149"/>
            <a:ext cx="3623733" cy="28479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buNone/>
              <a:defRPr sz="1600" cap="all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39378" y="3937257"/>
            <a:ext cx="3623733" cy="142498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>
              <a:lnSpc>
                <a:spcPct val="120000"/>
              </a:lnSpc>
              <a:buNone/>
              <a:def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461956" y="3476955"/>
            <a:ext cx="362373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4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4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37" presetClass="entr" presetSubtype="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7" presetClass="entr" presetSubtype="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E77A5E-E958-BC46-8A0D-D6134443584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8EBB2F-042D-CD43-A2D8-04495E23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22129" y="6423024"/>
            <a:ext cx="555571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1A1C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BF60CC-4E9D-4BC3-8F16-23D172725C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7"/>
          <p:cNvSpPr>
            <a:spLocks noGrp="1"/>
          </p:cNvSpPr>
          <p:nvPr>
            <p:ph type="title"/>
          </p:nvPr>
        </p:nvSpPr>
        <p:spPr>
          <a:xfrm>
            <a:off x="704595" y="329790"/>
            <a:ext cx="10515600" cy="627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337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05693" y="271159"/>
            <a:ext cx="10975444" cy="4146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6" name="Text Placeholder 155"/>
          <p:cNvSpPr>
            <a:spLocks noGrp="1"/>
          </p:cNvSpPr>
          <p:nvPr userDrawn="1">
            <p:ph type="body" idx="1"/>
          </p:nvPr>
        </p:nvSpPr>
        <p:spPr>
          <a:xfrm>
            <a:off x="609600" y="1097281"/>
            <a:ext cx="10972800" cy="4933645"/>
          </a:xfrm>
          <a:prstGeom prst="rect">
            <a:avLst/>
          </a:prstGeom>
        </p:spPr>
        <p:txBody>
          <a:bodyPr vert="horz" lIns="0" tIns="54864" rIns="0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5692" y="60220"/>
            <a:ext cx="1011936" cy="0"/>
          </a:xfrm>
          <a:prstGeom prst="line">
            <a:avLst/>
          </a:prstGeom>
          <a:ln w="101600">
            <a:solidFill>
              <a:srgbClr val="FF5004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550762"/>
            <a:ext cx="12192000" cy="307238"/>
          </a:xfrm>
          <a:prstGeom prst="rect">
            <a:avLst/>
          </a:prstGeom>
          <a:solidFill>
            <a:srgbClr val="1D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2160" dirty="0">
              <a:solidFill>
                <a:srgbClr val="FFFFFF"/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3"/>
          </p:nvPr>
        </p:nvSpPr>
        <p:spPr>
          <a:xfrm flipH="1">
            <a:off x="9296401" y="6567750"/>
            <a:ext cx="1517180" cy="219456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lang="en-US" sz="1080" b="0" cap="all" baseline="0" dirty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defTabSz="822960">
              <a:lnSpc>
                <a:spcPct val="90000"/>
              </a:lnSpc>
              <a:spcBef>
                <a:spcPts val="720"/>
              </a:spcBef>
              <a:buClr>
                <a:srgbClr val="1D3649"/>
              </a:buClr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52400" y="6567750"/>
            <a:ext cx="2330936" cy="219456"/>
          </a:xfrm>
          <a:prstGeom prst="rect">
            <a:avLst/>
          </a:prstGeom>
          <a:noFill/>
        </p:spPr>
        <p:txBody>
          <a:bodyPr vert="horz" wrap="none" lIns="0" tIns="0" rIns="0" bIns="0" rtlCol="0" anchor="b" anchorCtr="0">
            <a:noAutofit/>
          </a:bodyPr>
          <a:lstStyle>
            <a:defPPr>
              <a:defRPr lang="en-US"/>
            </a:defPPr>
            <a:lvl1pPr algn="r" defTabSz="6858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defRPr sz="800" b="0" cap="all" baseline="0">
                <a:solidFill>
                  <a:schemeClr val="bg1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algn="l" eaLnBrk="1" hangingPunct="1">
              <a:buClr>
                <a:srgbClr val="1D3649"/>
              </a:buClr>
              <a:tabLst>
                <a:tab pos="207645" algn="r"/>
                <a:tab pos="415290" algn="l"/>
              </a:tabLst>
            </a:pPr>
            <a:r>
              <a:rPr lang="en-US" sz="1080" cap="none" dirty="0">
                <a:solidFill>
                  <a:srgbClr val="FFFFFF"/>
                </a:solidFill>
              </a:rPr>
              <a:t>	</a:t>
            </a:r>
            <a:fld id="{69536531-B958-4C09-B602-69D38812002E}" type="slidenum">
              <a:rPr lang="en-US" sz="1080" cap="none" dirty="0" smtClean="0">
                <a:solidFill>
                  <a:srgbClr val="FFFFFF"/>
                </a:solidFill>
              </a:rPr>
              <a:t>‹#›</a:t>
            </a:fld>
            <a:r>
              <a:rPr lang="en-US" sz="1080" cap="none" dirty="0">
                <a:solidFill>
                  <a:srgbClr val="FFFFFF"/>
                </a:solidFill>
              </a:rPr>
              <a:t>	IBM </a:t>
            </a:r>
            <a:r>
              <a:rPr lang="en-US" altLang="zh-CN" sz="1080" cap="none" dirty="0">
                <a:solidFill>
                  <a:srgbClr val="FFFFFF"/>
                </a:solidFill>
              </a:rPr>
              <a:t>Confidential</a:t>
            </a:r>
            <a:endParaRPr lang="en-US" sz="1080" cap="none" dirty="0">
              <a:solidFill>
                <a:srgbClr val="FFFF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15"/>
          <a:srcRect r="6184"/>
          <a:stretch>
            <a:fillRect/>
          </a:stretch>
        </p:blipFill>
        <p:spPr>
          <a:xfrm>
            <a:off x="11417499" y="6613800"/>
            <a:ext cx="458925" cy="1653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0" r="55666" b="79879"/>
          <a:stretch>
            <a:fillRect/>
          </a:stretch>
        </p:blipFill>
        <p:spPr>
          <a:xfrm>
            <a:off x="11172826" y="260"/>
            <a:ext cx="825474" cy="8820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274320" rtl="0" eaLnBrk="1" latinLnBrk="0" hangingPunct="1">
        <a:lnSpc>
          <a:spcPts val="2760"/>
        </a:lnSpc>
        <a:spcBef>
          <a:spcPct val="0"/>
        </a:spcBef>
        <a:buNone/>
        <a:tabLst>
          <a:tab pos="274320" algn="l"/>
        </a:tabLst>
        <a:defRPr sz="2640" kern="1200" baseline="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8125" indent="-238125" algn="l" defTabSz="822960" rtl="0" eaLnBrk="1" latinLnBrk="0" hangingPunct="1">
        <a:lnSpc>
          <a:spcPct val="100000"/>
        </a:lnSpc>
        <a:spcBef>
          <a:spcPts val="1440"/>
        </a:spcBef>
        <a:buClr>
          <a:srgbClr val="FF5003"/>
        </a:buClr>
        <a:buFont typeface="Arial" panose="020B0604020202020204" pitchFamily="34" charset="0"/>
        <a:buChar char="•"/>
        <a:defRPr sz="168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91490" marR="0" indent="-198120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̶"/>
        <a:defRPr sz="144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470" marR="0" indent="-173355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•"/>
        <a:defRPr sz="1440" kern="1200" baseline="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23925" marR="0" indent="-196215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•"/>
        <a:defRPr sz="144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88720" marR="0" indent="-192405" algn="l" defTabSz="82296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FF5004"/>
        </a:buClr>
        <a:buSzTx/>
        <a:buFont typeface="Arial" panose="020B0604020202020204" pitchFamily="34" charset="0"/>
        <a:buChar char="•"/>
        <a:defRPr sz="1440" kern="1200">
          <a:solidFill>
            <a:srgbClr val="1D364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9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svg"/><Relationship Id="rId15" Type="http://schemas.openxmlformats.org/officeDocument/2006/relationships/image" Target="../media/image45.png"/><Relationship Id="rId10" Type="http://schemas.openxmlformats.org/officeDocument/2006/relationships/image" Target="../media/image31.png"/><Relationship Id="rId4" Type="http://schemas.openxmlformats.org/officeDocument/2006/relationships/image" Target="../media/image38.png"/><Relationship Id="rId9" Type="http://schemas.openxmlformats.org/officeDocument/2006/relationships/image" Target="../media/image27.png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5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5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r="2691"/>
          <a:stretch>
            <a:fillRect/>
          </a:stretch>
        </p:blipFill>
        <p:spPr>
          <a:xfrm>
            <a:off x="3" y="0"/>
            <a:ext cx="7086598" cy="6883661"/>
          </a:xfr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6391762" y="1721182"/>
            <a:ext cx="4880048" cy="5539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77">
              <a:defRPr/>
            </a:pPr>
            <a:r>
              <a:rPr lang="en-US" sz="36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GPS</a:t>
            </a:r>
            <a:r>
              <a:rPr lang="zh-CN" altLang="en-US" sz="36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项目架构设计文档</a:t>
            </a:r>
            <a:endParaRPr lang="en-US" altLang="zh-CN" sz="36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7725493" y="2853465"/>
            <a:ext cx="2792662" cy="1176732"/>
          </a:xfrm>
          <a:prstGeom prst="rect">
            <a:avLst/>
          </a:prstGeom>
        </p:spPr>
        <p:txBody>
          <a:bodyPr vert="horz" wrap="square" lIns="0" tIns="60960" rIns="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endParaRPr lang="en-US" altLang="zh-CN" sz="28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2019.1.4</a:t>
            </a:r>
          </a:p>
        </p:txBody>
      </p:sp>
    </p:spTree>
    <p:extLst>
      <p:ext uri="{BB962C8B-B14F-4D97-AF65-F5344CB8AC3E}">
        <p14:creationId xmlns:p14="http://schemas.microsoft.com/office/powerpoint/2010/main" val="14175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DC6EE-66AD-4341-8FD0-E499599433A8}"/>
              </a:ext>
            </a:extLst>
          </p:cNvPr>
          <p:cNvSpPr/>
          <p:nvPr/>
        </p:nvSpPr>
        <p:spPr>
          <a:xfrm>
            <a:off x="753543" y="2174815"/>
            <a:ext cx="10083786" cy="173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5693" y="238791"/>
            <a:ext cx="10975444" cy="41464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业务架构</a:t>
            </a:r>
            <a:r>
              <a:rPr lang="en-US" altLang="zh-CN" dirty="0">
                <a:sym typeface="微软雅黑" charset="0"/>
              </a:rPr>
              <a:t>-VILI</a:t>
            </a:r>
            <a:r>
              <a:rPr lang="zh-CN" altLang="en-US" dirty="0">
                <a:sym typeface="微软雅黑" charset="0"/>
              </a:rPr>
              <a:t>组件依赖关系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5155771" y="149842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负载均衡</a:t>
            </a:r>
          </a:p>
        </p:txBody>
      </p:sp>
      <p:sp>
        <p:nvSpPr>
          <p:cNvPr id="54" name="圆角矩形 60">
            <a:extLst>
              <a:ext uri="{FF2B5EF4-FFF2-40B4-BE49-F238E27FC236}">
                <a16:creationId xmlns:a16="http://schemas.microsoft.com/office/drawing/2014/main" id="{CC5D8647-5D76-4EF7-9222-FE524257FF29}"/>
              </a:ext>
            </a:extLst>
          </p:cNvPr>
          <p:cNvSpPr/>
          <p:nvPr/>
        </p:nvSpPr>
        <p:spPr>
          <a:xfrm>
            <a:off x="5152880" y="872598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VILI APP</a:t>
            </a:r>
            <a:endParaRPr lang="zh-CN" altLang="en-US" sz="105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32" name="圆角矩形 60">
            <a:extLst>
              <a:ext uri="{FF2B5EF4-FFF2-40B4-BE49-F238E27FC236}">
                <a16:creationId xmlns:a16="http://schemas.microsoft.com/office/drawing/2014/main" id="{1E82ABAE-81EF-498F-9472-99D5CCAFB98F}"/>
              </a:ext>
            </a:extLst>
          </p:cNvPr>
          <p:cNvSpPr/>
          <p:nvPr/>
        </p:nvSpPr>
        <p:spPr>
          <a:xfrm>
            <a:off x="5146145" y="22678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用户管理</a:t>
            </a:r>
          </a:p>
        </p:txBody>
      </p:sp>
      <p:sp>
        <p:nvSpPr>
          <p:cNvPr id="133" name="圆角矩形 61">
            <a:extLst>
              <a:ext uri="{FF2B5EF4-FFF2-40B4-BE49-F238E27FC236}">
                <a16:creationId xmlns:a16="http://schemas.microsoft.com/office/drawing/2014/main" id="{611531E6-A88A-4B76-B415-7356510CD987}"/>
              </a:ext>
            </a:extLst>
          </p:cNvPr>
          <p:cNvSpPr/>
          <p:nvPr/>
        </p:nvSpPr>
        <p:spPr>
          <a:xfrm>
            <a:off x="3701027" y="276318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单据管理</a:t>
            </a:r>
          </a:p>
        </p:txBody>
      </p:sp>
      <p:sp>
        <p:nvSpPr>
          <p:cNvPr id="135" name="圆角矩形 63">
            <a:extLst>
              <a:ext uri="{FF2B5EF4-FFF2-40B4-BE49-F238E27FC236}">
                <a16:creationId xmlns:a16="http://schemas.microsoft.com/office/drawing/2014/main" id="{EC0B98F0-ADC5-46C6-B32D-DF887A7F64E9}"/>
              </a:ext>
            </a:extLst>
          </p:cNvPr>
          <p:cNvSpPr/>
          <p:nvPr/>
        </p:nvSpPr>
        <p:spPr>
          <a:xfrm>
            <a:off x="6592877" y="276318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用药分析</a:t>
            </a:r>
          </a:p>
        </p:txBody>
      </p:sp>
      <p:sp>
        <p:nvSpPr>
          <p:cNvPr id="137" name="圆角矩形 95">
            <a:extLst>
              <a:ext uri="{FF2B5EF4-FFF2-40B4-BE49-F238E27FC236}">
                <a16:creationId xmlns:a16="http://schemas.microsoft.com/office/drawing/2014/main" id="{5DD16BFC-242A-456B-97BA-47AE90F4C177}"/>
              </a:ext>
            </a:extLst>
          </p:cNvPr>
          <p:cNvSpPr/>
          <p:nvPr/>
        </p:nvSpPr>
        <p:spPr>
          <a:xfrm>
            <a:off x="5150038" y="276318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用药管理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17" name="圆角矩形 63">
            <a:extLst>
              <a:ext uri="{FF2B5EF4-FFF2-40B4-BE49-F238E27FC236}">
                <a16:creationId xmlns:a16="http://schemas.microsoft.com/office/drawing/2014/main" id="{0427BCCB-2F52-4A2B-A381-39D5AC8D6DA1}"/>
              </a:ext>
            </a:extLst>
          </p:cNvPr>
          <p:cNvSpPr/>
          <p:nvPr/>
        </p:nvSpPr>
        <p:spPr>
          <a:xfrm>
            <a:off x="6592877" y="22678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消息提醒</a:t>
            </a:r>
          </a:p>
        </p:txBody>
      </p:sp>
      <p:sp>
        <p:nvSpPr>
          <p:cNvPr id="118" name="圆角矩形 63">
            <a:extLst>
              <a:ext uri="{FF2B5EF4-FFF2-40B4-BE49-F238E27FC236}">
                <a16:creationId xmlns:a16="http://schemas.microsoft.com/office/drawing/2014/main" id="{B8BAF46D-BA5A-4EF5-8BEF-AC482E4F009E}"/>
              </a:ext>
            </a:extLst>
          </p:cNvPr>
          <p:cNvSpPr/>
          <p:nvPr/>
        </p:nvSpPr>
        <p:spPr>
          <a:xfrm>
            <a:off x="3699327" y="22678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在线问答</a:t>
            </a:r>
          </a:p>
        </p:txBody>
      </p:sp>
      <p:sp>
        <p:nvSpPr>
          <p:cNvPr id="134" name="圆角矩形 64">
            <a:extLst>
              <a:ext uri="{FF2B5EF4-FFF2-40B4-BE49-F238E27FC236}">
                <a16:creationId xmlns:a16="http://schemas.microsoft.com/office/drawing/2014/main" id="{72310620-763E-4217-B6AE-E0C682E8A508}"/>
              </a:ext>
            </a:extLst>
          </p:cNvPr>
          <p:cNvSpPr/>
          <p:nvPr/>
        </p:nvSpPr>
        <p:spPr>
          <a:xfrm>
            <a:off x="5152880" y="349147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图像识别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52D002D-6E5F-499F-89EA-D665079B23D2}"/>
              </a:ext>
            </a:extLst>
          </p:cNvPr>
          <p:cNvCxnSpPr>
            <a:stCxn id="54" idx="2"/>
            <a:endCxn id="77" idx="0"/>
          </p:cNvCxnSpPr>
          <p:nvPr/>
        </p:nvCxnSpPr>
        <p:spPr>
          <a:xfrm>
            <a:off x="5800880" y="1232598"/>
            <a:ext cx="2891" cy="265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Arrow: Down 243">
            <a:extLst>
              <a:ext uri="{FF2B5EF4-FFF2-40B4-BE49-F238E27FC236}">
                <a16:creationId xmlns:a16="http://schemas.microsoft.com/office/drawing/2014/main" id="{E4FD7BC5-F0A8-4B56-9B63-0353101C0A51}"/>
              </a:ext>
            </a:extLst>
          </p:cNvPr>
          <p:cNvSpPr/>
          <p:nvPr/>
        </p:nvSpPr>
        <p:spPr>
          <a:xfrm>
            <a:off x="5508565" y="1939906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654EF-4790-447D-B2F9-9A6EC0DEC61E}"/>
              </a:ext>
            </a:extLst>
          </p:cNvPr>
          <p:cNvCxnSpPr>
            <a:stCxn id="137" idx="0"/>
            <a:endCxn id="132" idx="2"/>
          </p:cNvCxnSpPr>
          <p:nvPr/>
        </p:nvCxnSpPr>
        <p:spPr>
          <a:xfrm flipH="1" flipV="1">
            <a:off x="5794145" y="2627846"/>
            <a:ext cx="3893" cy="135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5610C-CAD4-4629-87AA-86229764ED3F}"/>
              </a:ext>
            </a:extLst>
          </p:cNvPr>
          <p:cNvCxnSpPr>
            <a:cxnSpLocks/>
            <a:stCxn id="117" idx="1"/>
            <a:endCxn id="132" idx="3"/>
          </p:cNvCxnSpPr>
          <p:nvPr/>
        </p:nvCxnSpPr>
        <p:spPr>
          <a:xfrm flipH="1">
            <a:off x="6442145" y="2447846"/>
            <a:ext cx="1507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5D863-B203-4EC7-A27E-79F26E3901ED}"/>
              </a:ext>
            </a:extLst>
          </p:cNvPr>
          <p:cNvCxnSpPr>
            <a:stCxn id="118" idx="3"/>
            <a:endCxn id="132" idx="1"/>
          </p:cNvCxnSpPr>
          <p:nvPr/>
        </p:nvCxnSpPr>
        <p:spPr>
          <a:xfrm>
            <a:off x="4995327" y="2447846"/>
            <a:ext cx="15081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EAD789-6402-41DA-8ABB-4C66E1FEDC8E}"/>
              </a:ext>
            </a:extLst>
          </p:cNvPr>
          <p:cNvCxnSpPr>
            <a:stCxn id="137" idx="1"/>
            <a:endCxn id="133" idx="3"/>
          </p:cNvCxnSpPr>
          <p:nvPr/>
        </p:nvCxnSpPr>
        <p:spPr>
          <a:xfrm flipH="1">
            <a:off x="4997027" y="2943185"/>
            <a:ext cx="15301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66483F-3887-4F33-9533-D0A39B1EC792}"/>
              </a:ext>
            </a:extLst>
          </p:cNvPr>
          <p:cNvCxnSpPr>
            <a:stCxn id="118" idx="2"/>
            <a:endCxn id="133" idx="0"/>
          </p:cNvCxnSpPr>
          <p:nvPr/>
        </p:nvCxnSpPr>
        <p:spPr>
          <a:xfrm>
            <a:off x="4347327" y="2627846"/>
            <a:ext cx="1700" cy="135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B394-F8DD-4C65-8EE7-A59A9DB85825}"/>
              </a:ext>
            </a:extLst>
          </p:cNvPr>
          <p:cNvCxnSpPr>
            <a:stCxn id="135" idx="1"/>
            <a:endCxn id="137" idx="3"/>
          </p:cNvCxnSpPr>
          <p:nvPr/>
        </p:nvCxnSpPr>
        <p:spPr>
          <a:xfrm flipH="1">
            <a:off x="6446038" y="2943185"/>
            <a:ext cx="14683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C9C8DD-E380-4FAC-8B2C-EE28DAB8A56A}"/>
              </a:ext>
            </a:extLst>
          </p:cNvPr>
          <p:cNvCxnSpPr>
            <a:stCxn id="117" idx="2"/>
            <a:endCxn id="135" idx="0"/>
          </p:cNvCxnSpPr>
          <p:nvPr/>
        </p:nvCxnSpPr>
        <p:spPr>
          <a:xfrm>
            <a:off x="7240877" y="2627846"/>
            <a:ext cx="0" cy="135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9F32CD8-3329-4A06-8E6A-77F4F28D277E}"/>
              </a:ext>
            </a:extLst>
          </p:cNvPr>
          <p:cNvCxnSpPr>
            <a:stCxn id="135" idx="2"/>
            <a:endCxn id="134" idx="0"/>
          </p:cNvCxnSpPr>
          <p:nvPr/>
        </p:nvCxnSpPr>
        <p:spPr>
          <a:xfrm rot="5400000">
            <a:off x="6336736" y="2587330"/>
            <a:ext cx="368286" cy="1439997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0F41C98-34E5-49A6-B2DB-463320DBC31B}"/>
              </a:ext>
            </a:extLst>
          </p:cNvPr>
          <p:cNvCxnSpPr>
            <a:stCxn id="133" idx="2"/>
            <a:endCxn id="134" idx="0"/>
          </p:cNvCxnSpPr>
          <p:nvPr/>
        </p:nvCxnSpPr>
        <p:spPr>
          <a:xfrm rot="16200000" flipH="1">
            <a:off x="4890810" y="2581401"/>
            <a:ext cx="368286" cy="1451853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0">
            <a:extLst>
              <a:ext uri="{FF2B5EF4-FFF2-40B4-BE49-F238E27FC236}">
                <a16:creationId xmlns:a16="http://schemas.microsoft.com/office/drawing/2014/main" id="{EBBB617D-1BD3-4906-8B48-01D39AED5E50}"/>
              </a:ext>
            </a:extLst>
          </p:cNvPr>
          <p:cNvSpPr/>
          <p:nvPr/>
        </p:nvSpPr>
        <p:spPr>
          <a:xfrm>
            <a:off x="514820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容器编排</a:t>
            </a:r>
          </a:p>
        </p:txBody>
      </p:sp>
      <p:sp>
        <p:nvSpPr>
          <p:cNvPr id="68" name="圆角矩形 61">
            <a:extLst>
              <a:ext uri="{FF2B5EF4-FFF2-40B4-BE49-F238E27FC236}">
                <a16:creationId xmlns:a16="http://schemas.microsoft.com/office/drawing/2014/main" id="{76263BA6-88A5-469E-A75A-25CAA96A8294}"/>
              </a:ext>
            </a:extLst>
          </p:cNvPr>
          <p:cNvSpPr/>
          <p:nvPr/>
        </p:nvSpPr>
        <p:spPr>
          <a:xfrm>
            <a:off x="659287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容灾备份</a:t>
            </a:r>
          </a:p>
        </p:txBody>
      </p:sp>
      <p:sp>
        <p:nvSpPr>
          <p:cNvPr id="69" name="圆角矩形 62">
            <a:extLst>
              <a:ext uri="{FF2B5EF4-FFF2-40B4-BE49-F238E27FC236}">
                <a16:creationId xmlns:a16="http://schemas.microsoft.com/office/drawing/2014/main" id="{F80694CD-B2A9-4F0D-8FD8-DA3CA13EE7FA}"/>
              </a:ext>
            </a:extLst>
          </p:cNvPr>
          <p:cNvSpPr/>
          <p:nvPr/>
        </p:nvSpPr>
        <p:spPr>
          <a:xfrm>
            <a:off x="81419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系统安全管理</a:t>
            </a:r>
          </a:p>
        </p:txBody>
      </p:sp>
      <p:sp>
        <p:nvSpPr>
          <p:cNvPr id="70" name="圆角矩形 63">
            <a:extLst>
              <a:ext uri="{FF2B5EF4-FFF2-40B4-BE49-F238E27FC236}">
                <a16:creationId xmlns:a16="http://schemas.microsoft.com/office/drawing/2014/main" id="{940042F9-872F-482A-A04B-E7DCFFCEB0DC}"/>
              </a:ext>
            </a:extLst>
          </p:cNvPr>
          <p:cNvSpPr/>
          <p:nvPr/>
        </p:nvSpPr>
        <p:spPr>
          <a:xfrm>
            <a:off x="225886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分布式文件系统</a:t>
            </a:r>
          </a:p>
        </p:txBody>
      </p:sp>
      <p:sp>
        <p:nvSpPr>
          <p:cNvPr id="71" name="圆角矩形 64">
            <a:extLst>
              <a:ext uri="{FF2B5EF4-FFF2-40B4-BE49-F238E27FC236}">
                <a16:creationId xmlns:a16="http://schemas.microsoft.com/office/drawing/2014/main" id="{EAB13509-5EFF-46A6-A660-F1EF1A16F1E8}"/>
              </a:ext>
            </a:extLst>
          </p:cNvPr>
          <p:cNvSpPr/>
          <p:nvPr/>
        </p:nvSpPr>
        <p:spPr>
          <a:xfrm>
            <a:off x="9482218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自动发布</a:t>
            </a:r>
          </a:p>
        </p:txBody>
      </p:sp>
      <p:sp>
        <p:nvSpPr>
          <p:cNvPr id="72" name="圆角矩形 95">
            <a:extLst>
              <a:ext uri="{FF2B5EF4-FFF2-40B4-BE49-F238E27FC236}">
                <a16:creationId xmlns:a16="http://schemas.microsoft.com/office/drawing/2014/main" id="{EA0CACF8-6C93-42D3-B90D-960CDB8C8C68}"/>
              </a:ext>
            </a:extLst>
          </p:cNvPr>
          <p:cNvSpPr/>
          <p:nvPr/>
        </p:nvSpPr>
        <p:spPr>
          <a:xfrm>
            <a:off x="370353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数据库集群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73" name="圆角矩形 75">
            <a:extLst>
              <a:ext uri="{FF2B5EF4-FFF2-40B4-BE49-F238E27FC236}">
                <a16:creationId xmlns:a16="http://schemas.microsoft.com/office/drawing/2014/main" id="{D24CFA6E-ADDE-4486-8ED1-C950C3C8FAAF}"/>
              </a:ext>
            </a:extLst>
          </p:cNvPr>
          <p:cNvSpPr/>
          <p:nvPr/>
        </p:nvSpPr>
        <p:spPr>
          <a:xfrm>
            <a:off x="3699327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缓存服务</a:t>
            </a:r>
          </a:p>
        </p:txBody>
      </p:sp>
      <p:sp>
        <p:nvSpPr>
          <p:cNvPr id="74" name="圆角矩形 77">
            <a:extLst>
              <a:ext uri="{FF2B5EF4-FFF2-40B4-BE49-F238E27FC236}">
                <a16:creationId xmlns:a16="http://schemas.microsoft.com/office/drawing/2014/main" id="{E6C1BBB3-27B4-46C2-B69E-DCF3B626F670}"/>
              </a:ext>
            </a:extLst>
          </p:cNvPr>
          <p:cNvSpPr/>
          <p:nvPr/>
        </p:nvSpPr>
        <p:spPr>
          <a:xfrm>
            <a:off x="3699327" y="4869178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日志服务</a:t>
            </a:r>
          </a:p>
        </p:txBody>
      </p:sp>
      <p:sp>
        <p:nvSpPr>
          <p:cNvPr id="75" name="圆角矩形 71">
            <a:extLst>
              <a:ext uri="{FF2B5EF4-FFF2-40B4-BE49-F238E27FC236}">
                <a16:creationId xmlns:a16="http://schemas.microsoft.com/office/drawing/2014/main" id="{BDF74558-AFBB-45AA-8E1C-7EDD260EFC66}"/>
              </a:ext>
            </a:extLst>
          </p:cNvPr>
          <p:cNvSpPr/>
          <p:nvPr/>
        </p:nvSpPr>
        <p:spPr>
          <a:xfrm>
            <a:off x="814197" y="420721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监控报警</a:t>
            </a:r>
          </a:p>
        </p:txBody>
      </p:sp>
      <p:sp>
        <p:nvSpPr>
          <p:cNvPr id="76" name="圆角矩形 80">
            <a:extLst>
              <a:ext uri="{FF2B5EF4-FFF2-40B4-BE49-F238E27FC236}">
                <a16:creationId xmlns:a16="http://schemas.microsoft.com/office/drawing/2014/main" id="{4EDDFCA1-565D-4267-A099-C4579BE876C4}"/>
              </a:ext>
            </a:extLst>
          </p:cNvPr>
          <p:cNvSpPr/>
          <p:nvPr/>
        </p:nvSpPr>
        <p:spPr>
          <a:xfrm>
            <a:off x="9482218" y="420721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数据分析</a:t>
            </a:r>
          </a:p>
        </p:txBody>
      </p:sp>
      <p:sp>
        <p:nvSpPr>
          <p:cNvPr id="78" name="圆角矩形 64">
            <a:extLst>
              <a:ext uri="{FF2B5EF4-FFF2-40B4-BE49-F238E27FC236}">
                <a16:creationId xmlns:a16="http://schemas.microsoft.com/office/drawing/2014/main" id="{C8F8238B-1603-4E05-879E-6D1EC0A4C636}"/>
              </a:ext>
            </a:extLst>
          </p:cNvPr>
          <p:cNvSpPr/>
          <p:nvPr/>
        </p:nvSpPr>
        <p:spPr>
          <a:xfrm>
            <a:off x="803754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源码管理</a:t>
            </a:r>
          </a:p>
        </p:txBody>
      </p:sp>
      <p:sp>
        <p:nvSpPr>
          <p:cNvPr id="79" name="圆角矩形 68">
            <a:extLst>
              <a:ext uri="{FF2B5EF4-FFF2-40B4-BE49-F238E27FC236}">
                <a16:creationId xmlns:a16="http://schemas.microsoft.com/office/drawing/2014/main" id="{CDBC92A8-8014-48D8-B226-621BD730207E}"/>
              </a:ext>
            </a:extLst>
          </p:cNvPr>
          <p:cNvSpPr/>
          <p:nvPr/>
        </p:nvSpPr>
        <p:spPr>
          <a:xfrm>
            <a:off x="514614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计划任务</a:t>
            </a:r>
          </a:p>
        </p:txBody>
      </p:sp>
      <p:sp>
        <p:nvSpPr>
          <p:cNvPr id="80" name="圆角矩形 69">
            <a:extLst>
              <a:ext uri="{FF2B5EF4-FFF2-40B4-BE49-F238E27FC236}">
                <a16:creationId xmlns:a16="http://schemas.microsoft.com/office/drawing/2014/main" id="{0AE6EECE-0F2F-412F-9DB6-2DA591B572E5}"/>
              </a:ext>
            </a:extLst>
          </p:cNvPr>
          <p:cNvSpPr/>
          <p:nvPr/>
        </p:nvSpPr>
        <p:spPr>
          <a:xfrm>
            <a:off x="659296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消息服务</a:t>
            </a:r>
          </a:p>
        </p:txBody>
      </p:sp>
      <p:sp>
        <p:nvSpPr>
          <p:cNvPr id="81" name="圆角矩形 102">
            <a:extLst>
              <a:ext uri="{FF2B5EF4-FFF2-40B4-BE49-F238E27FC236}">
                <a16:creationId xmlns:a16="http://schemas.microsoft.com/office/drawing/2014/main" id="{5343BB3B-AA7B-4D88-B423-90068369DD1A}"/>
              </a:ext>
            </a:extLst>
          </p:cNvPr>
          <p:cNvSpPr/>
          <p:nvPr/>
        </p:nvSpPr>
        <p:spPr>
          <a:xfrm>
            <a:off x="5146146" y="488157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服务发现</a:t>
            </a:r>
            <a:endParaRPr lang="zh-CN" altLang="en-US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82" name="圆角矩形 103">
            <a:extLst>
              <a:ext uri="{FF2B5EF4-FFF2-40B4-BE49-F238E27FC236}">
                <a16:creationId xmlns:a16="http://schemas.microsoft.com/office/drawing/2014/main" id="{B7DCE009-9070-4FDC-BCA5-46154B3F93B7}"/>
              </a:ext>
            </a:extLst>
          </p:cNvPr>
          <p:cNvSpPr/>
          <p:nvPr/>
        </p:nvSpPr>
        <p:spPr>
          <a:xfrm>
            <a:off x="6592966" y="4885402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服务跟踪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83" name="圆角矩形 68">
            <a:extLst>
              <a:ext uri="{FF2B5EF4-FFF2-40B4-BE49-F238E27FC236}">
                <a16:creationId xmlns:a16="http://schemas.microsoft.com/office/drawing/2014/main" id="{13DC87AA-CE7D-4F3F-B022-201E9E277750}"/>
              </a:ext>
            </a:extLst>
          </p:cNvPr>
          <p:cNvSpPr/>
          <p:nvPr/>
        </p:nvSpPr>
        <p:spPr>
          <a:xfrm>
            <a:off x="803978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单点登录</a:t>
            </a:r>
          </a:p>
        </p:txBody>
      </p:sp>
      <p:sp>
        <p:nvSpPr>
          <p:cNvPr id="84" name="圆角矩形 68">
            <a:extLst>
              <a:ext uri="{FF2B5EF4-FFF2-40B4-BE49-F238E27FC236}">
                <a16:creationId xmlns:a16="http://schemas.microsoft.com/office/drawing/2014/main" id="{5D5CABDB-1EB9-4073-BE17-34DB7A6BCD11}"/>
              </a:ext>
            </a:extLst>
          </p:cNvPr>
          <p:cNvSpPr/>
          <p:nvPr/>
        </p:nvSpPr>
        <p:spPr>
          <a:xfrm>
            <a:off x="2252508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文件管理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7B16FCF-F80D-4543-A4D6-9E0E66619AFE}"/>
              </a:ext>
            </a:extLst>
          </p:cNvPr>
          <p:cNvSpPr/>
          <p:nvPr/>
        </p:nvSpPr>
        <p:spPr>
          <a:xfrm>
            <a:off x="5536301" y="3943002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7AF3DCEA-63CD-486D-B4A6-9B29C387640B}"/>
              </a:ext>
            </a:extLst>
          </p:cNvPr>
          <p:cNvSpPr/>
          <p:nvPr/>
        </p:nvSpPr>
        <p:spPr>
          <a:xfrm>
            <a:off x="5536301" y="4603624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BB90E9FF-CCF3-43FA-98B5-F0B718B304F6}"/>
              </a:ext>
            </a:extLst>
          </p:cNvPr>
          <p:cNvSpPr/>
          <p:nvPr/>
        </p:nvSpPr>
        <p:spPr>
          <a:xfrm>
            <a:off x="5536301" y="5279282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88" name="圆角矩形 64">
            <a:extLst>
              <a:ext uri="{FF2B5EF4-FFF2-40B4-BE49-F238E27FC236}">
                <a16:creationId xmlns:a16="http://schemas.microsoft.com/office/drawing/2014/main" id="{41CD77CC-5850-488B-A582-51CA460CB91A}"/>
              </a:ext>
            </a:extLst>
          </p:cNvPr>
          <p:cNvSpPr/>
          <p:nvPr/>
        </p:nvSpPr>
        <p:spPr>
          <a:xfrm>
            <a:off x="805729" y="5986390"/>
            <a:ext cx="9980955" cy="346822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753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551910" y="761583"/>
            <a:ext cx="7190162" cy="434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13" y="208187"/>
            <a:ext cx="10159501" cy="414642"/>
          </a:xfrm>
        </p:spPr>
        <p:txBody>
          <a:bodyPr>
            <a:normAutofit/>
          </a:bodyPr>
          <a:lstStyle/>
          <a:p>
            <a:r>
              <a:rPr lang="en-US" altLang="zh-CN" dirty="0"/>
              <a:t>CDSS</a:t>
            </a:r>
            <a:r>
              <a:rPr lang="zh-CN" altLang="en-US" dirty="0"/>
              <a:t>治疗方案功能架构图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53737" y="855330"/>
            <a:ext cx="428625" cy="55709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10122710" y="1080158"/>
            <a:ext cx="693738" cy="51397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400" dirty="0">
                <a:latin typeface="+mn-ea"/>
              </a:rPr>
              <a:t>第三方</a:t>
            </a:r>
            <a:r>
              <a:rPr lang="en-US" altLang="zh-CN" sz="1400" dirty="0">
                <a:latin typeface="+mn-ea"/>
              </a:rPr>
              <a:t>HIS</a:t>
            </a:r>
            <a:r>
              <a:rPr lang="zh-CN" altLang="en-US" sz="1400" dirty="0">
                <a:latin typeface="+mn-ea"/>
              </a:rPr>
              <a:t>系统接入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0E648593-362B-4B3D-A3EE-8545D2240A75}"/>
              </a:ext>
            </a:extLst>
          </p:cNvPr>
          <p:cNvSpPr/>
          <p:nvPr/>
        </p:nvSpPr>
        <p:spPr>
          <a:xfrm>
            <a:off x="9949538" y="855330"/>
            <a:ext cx="1059244" cy="5570964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1479946" y="5278626"/>
            <a:ext cx="6241802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1479946" y="5895212"/>
            <a:ext cx="6241802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98" name="矩形 20">
            <a:extLst>
              <a:ext uri="{FF2B5EF4-FFF2-40B4-BE49-F238E27FC236}">
                <a16:creationId xmlns:a16="http://schemas.microsoft.com/office/drawing/2014/main" id="{5F6E70E2-4641-4CF1-AA2B-719FB6336279}"/>
              </a:ext>
            </a:extLst>
          </p:cNvPr>
          <p:cNvSpPr/>
          <p:nvPr/>
        </p:nvSpPr>
        <p:spPr bwMode="auto">
          <a:xfrm>
            <a:off x="1073655" y="1148253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zh-CN" sz="1200" dirty="0">
                <a:solidFill>
                  <a:schemeClr val="accent2"/>
                </a:solidFill>
              </a:rPr>
              <a:t>用药推荐</a:t>
            </a:r>
            <a:r>
              <a:rPr lang="zh-CN" altLang="en-US" sz="1200" dirty="0">
                <a:solidFill>
                  <a:schemeClr val="accent2"/>
                </a:solidFill>
              </a:rPr>
              <a:t>相关</a:t>
            </a:r>
            <a:r>
              <a:rPr lang="zh-CN" altLang="zh-CN" sz="1200" dirty="0">
                <a:solidFill>
                  <a:schemeClr val="accent2"/>
                </a:solidFill>
              </a:rPr>
              <a:t>参数获取服务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">
            <a:extLst>
              <a:ext uri="{FF2B5EF4-FFF2-40B4-BE49-F238E27FC236}">
                <a16:creationId xmlns:a16="http://schemas.microsoft.com/office/drawing/2014/main" id="{302B0B38-2ADB-4160-B951-E3E25DA7341C}"/>
              </a:ext>
            </a:extLst>
          </p:cNvPr>
          <p:cNvSpPr/>
          <p:nvPr/>
        </p:nvSpPr>
        <p:spPr bwMode="auto">
          <a:xfrm>
            <a:off x="1073655" y="3131547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39B6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zh-CN" sz="1200" dirty="0">
                <a:solidFill>
                  <a:schemeClr val="accent2"/>
                </a:solidFill>
              </a:rPr>
              <a:t>用药推荐服务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531584" y="5278626"/>
            <a:ext cx="864000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10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531584" y="5895212"/>
            <a:ext cx="864000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78" name="矩形 12">
            <a:extLst>
              <a:ext uri="{FF2B5EF4-FFF2-40B4-BE49-F238E27FC236}">
                <a16:creationId xmlns:a16="http://schemas.microsoft.com/office/drawing/2014/main" id="{2282432B-C879-4A62-B04E-4D09607C03C3}"/>
              </a:ext>
            </a:extLst>
          </p:cNvPr>
          <p:cNvSpPr/>
          <p:nvPr/>
        </p:nvSpPr>
        <p:spPr bwMode="auto">
          <a:xfrm>
            <a:off x="6164209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Session</a:t>
            </a: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注册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D4B72980-E3E7-4B62-AC0E-AC0244B2E48A}"/>
              </a:ext>
            </a:extLst>
          </p:cNvPr>
          <p:cNvSpPr/>
          <p:nvPr/>
        </p:nvSpPr>
        <p:spPr bwMode="auto">
          <a:xfrm>
            <a:off x="4296177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病名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CD8505E0-C7E5-4413-9E33-813A700ED508}"/>
              </a:ext>
            </a:extLst>
          </p:cNvPr>
          <p:cNvSpPr/>
          <p:nvPr/>
        </p:nvSpPr>
        <p:spPr bwMode="auto">
          <a:xfrm>
            <a:off x="3346598" y="243448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Log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91C550-21AD-4EDF-BFB8-E27F07516CF6}"/>
              </a:ext>
            </a:extLst>
          </p:cNvPr>
          <p:cNvCxnSpPr>
            <a:cxnSpLocks/>
          </p:cNvCxnSpPr>
          <p:nvPr/>
        </p:nvCxnSpPr>
        <p:spPr>
          <a:xfrm flipH="1">
            <a:off x="6956315" y="1413933"/>
            <a:ext cx="179742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7D7FD-3AF3-46A0-B60B-AE1C46360324}"/>
              </a:ext>
            </a:extLst>
          </p:cNvPr>
          <p:cNvCxnSpPr>
            <a:cxnSpLocks/>
          </p:cNvCxnSpPr>
          <p:nvPr/>
        </p:nvCxnSpPr>
        <p:spPr>
          <a:xfrm flipH="1">
            <a:off x="5088283" y="1413933"/>
            <a:ext cx="10759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1CBE2-F9CC-48DD-A390-2A50895AFC19}"/>
              </a:ext>
            </a:extLst>
          </p:cNvPr>
          <p:cNvCxnSpPr>
            <a:cxnSpLocks/>
          </p:cNvCxnSpPr>
          <p:nvPr/>
        </p:nvCxnSpPr>
        <p:spPr>
          <a:xfrm flipH="1">
            <a:off x="2404131" y="1413933"/>
            <a:ext cx="18800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ECC288-B289-470F-8C2A-17C100FCB3D7}"/>
              </a:ext>
            </a:extLst>
          </p:cNvPr>
          <p:cNvCxnSpPr>
            <a:stCxn id="98" idx="3"/>
            <a:endCxn id="17" idx="0"/>
          </p:cNvCxnSpPr>
          <p:nvPr/>
        </p:nvCxnSpPr>
        <p:spPr>
          <a:xfrm>
            <a:off x="2404131" y="1993439"/>
            <a:ext cx="1338520" cy="44105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EE11D-72AC-4A0B-82EE-F84F1805D2C1}"/>
              </a:ext>
            </a:extLst>
          </p:cNvPr>
          <p:cNvCxnSpPr>
            <a:cxnSpLocks/>
          </p:cNvCxnSpPr>
          <p:nvPr/>
        </p:nvCxnSpPr>
        <p:spPr>
          <a:xfrm>
            <a:off x="4138704" y="2715585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6AD1E-9C07-4948-A7E8-C48B9C424FE4}"/>
              </a:ext>
            </a:extLst>
          </p:cNvPr>
          <p:cNvCxnSpPr>
            <a:cxnSpLocks/>
          </p:cNvCxnSpPr>
          <p:nvPr/>
        </p:nvCxnSpPr>
        <p:spPr>
          <a:xfrm flipH="1">
            <a:off x="2404131" y="4535956"/>
            <a:ext cx="634960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8136D-0298-47E4-97A8-03606A27746E}"/>
              </a:ext>
            </a:extLst>
          </p:cNvPr>
          <p:cNvCxnSpPr>
            <a:cxnSpLocks/>
          </p:cNvCxnSpPr>
          <p:nvPr/>
        </p:nvCxnSpPr>
        <p:spPr>
          <a:xfrm>
            <a:off x="4125643" y="3225044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449709-B55A-4604-A929-19D9080EDBF2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3742651" y="3466966"/>
            <a:ext cx="2134142" cy="157986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>
            <a:extLst>
              <a:ext uri="{FF2B5EF4-FFF2-40B4-BE49-F238E27FC236}">
                <a16:creationId xmlns:a16="http://schemas.microsoft.com/office/drawing/2014/main" id="{4D122E82-8A57-43F4-B5DC-3216A78B1BA4}"/>
              </a:ext>
            </a:extLst>
          </p:cNvPr>
          <p:cNvSpPr/>
          <p:nvPr/>
        </p:nvSpPr>
        <p:spPr bwMode="auto">
          <a:xfrm>
            <a:off x="5876791" y="33217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药名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3D2F60-6DE9-49AD-9289-539EB24182E2}"/>
              </a:ext>
            </a:extLst>
          </p:cNvPr>
          <p:cNvCxnSpPr>
            <a:cxnSpLocks/>
          </p:cNvCxnSpPr>
          <p:nvPr/>
        </p:nvCxnSpPr>
        <p:spPr>
          <a:xfrm>
            <a:off x="2417192" y="3988859"/>
            <a:ext cx="3459599" cy="118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D0A459-3971-478B-B169-7CBE6521DC6D}"/>
              </a:ext>
            </a:extLst>
          </p:cNvPr>
          <p:cNvSpPr txBox="1"/>
          <p:nvPr/>
        </p:nvSpPr>
        <p:spPr>
          <a:xfrm>
            <a:off x="7244194" y="1158063"/>
            <a:ext cx="106118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病名、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8E8A47-DD45-4E30-BE73-A39B7A59D193}"/>
              </a:ext>
            </a:extLst>
          </p:cNvPr>
          <p:cNvSpPr txBox="1"/>
          <p:nvPr/>
        </p:nvSpPr>
        <p:spPr>
          <a:xfrm>
            <a:off x="5132274" y="1066501"/>
            <a:ext cx="10611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病名、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Session 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E344EA-11D2-489C-B790-FE54A1C584EB}"/>
              </a:ext>
            </a:extLst>
          </p:cNvPr>
          <p:cNvSpPr txBox="1"/>
          <p:nvPr/>
        </p:nvSpPr>
        <p:spPr>
          <a:xfrm>
            <a:off x="2617808" y="1046700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系统病名、规则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,Session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F7AD0-D570-457C-9FBB-21F995947293}"/>
              </a:ext>
            </a:extLst>
          </p:cNvPr>
          <p:cNvSpPr txBox="1"/>
          <p:nvPr/>
        </p:nvSpPr>
        <p:spPr>
          <a:xfrm>
            <a:off x="2512614" y="167922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系统病名、规则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,Session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，所需辅助指标集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98B29-7E90-4E64-A9AA-B8F5DB1C0899}"/>
              </a:ext>
            </a:extLst>
          </p:cNvPr>
          <p:cNvSpPr txBox="1"/>
          <p:nvPr/>
        </p:nvSpPr>
        <p:spPr>
          <a:xfrm>
            <a:off x="4381630" y="2261703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，所需辅助指标集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93D993-D0FA-4C66-9C7D-4725EC77D842}"/>
              </a:ext>
            </a:extLst>
          </p:cNvPr>
          <p:cNvSpPr txBox="1"/>
          <p:nvPr/>
        </p:nvSpPr>
        <p:spPr>
          <a:xfrm>
            <a:off x="3286943" y="4567697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，所需辅助指标值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DCDD3F-CD5D-4B26-9C82-CFA9DA269D82}"/>
              </a:ext>
            </a:extLst>
          </p:cNvPr>
          <p:cNvSpPr txBox="1"/>
          <p:nvPr/>
        </p:nvSpPr>
        <p:spPr>
          <a:xfrm>
            <a:off x="2512614" y="3838337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，治疗方案（药品通用名）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0DE21-17F2-402D-A315-830BF97AF470}"/>
              </a:ext>
            </a:extLst>
          </p:cNvPr>
          <p:cNvSpPr txBox="1"/>
          <p:nvPr/>
        </p:nvSpPr>
        <p:spPr>
          <a:xfrm>
            <a:off x="4201435" y="332173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，治疗方案（药品通用名，商品名集合）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7CC557-0D4D-441F-A51A-C14E2D325272}"/>
              </a:ext>
            </a:extLst>
          </p:cNvPr>
          <p:cNvSpPr txBox="1"/>
          <p:nvPr/>
        </p:nvSpPr>
        <p:spPr>
          <a:xfrm>
            <a:off x="6867801" y="2908907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病名、规则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 Session ID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，治疗方案（药品通用名，商品名集合）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58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80D893-285F-4E7C-992D-F20B3D604BB6}"/>
              </a:ext>
            </a:extLst>
          </p:cNvPr>
          <p:cNvSpPr/>
          <p:nvPr/>
        </p:nvSpPr>
        <p:spPr>
          <a:xfrm>
            <a:off x="551910" y="761583"/>
            <a:ext cx="7190162" cy="434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标题 1">
            <a:extLst>
              <a:ext uri="{FF2B5EF4-FFF2-40B4-BE49-F238E27FC236}">
                <a16:creationId xmlns:a16="http://schemas.microsoft.com/office/drawing/2014/main" id="{1CA5BFF2-F1B0-4EF7-AEC7-8D9B67A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54" y="208187"/>
            <a:ext cx="10159501" cy="414642"/>
          </a:xfrm>
        </p:spPr>
        <p:txBody>
          <a:bodyPr>
            <a:normAutofit/>
          </a:bodyPr>
          <a:lstStyle/>
          <a:p>
            <a:r>
              <a:rPr lang="en-US" altLang="zh-CN" dirty="0"/>
              <a:t>CDSS</a:t>
            </a:r>
            <a:r>
              <a:rPr lang="zh-CN" altLang="en-US" dirty="0"/>
              <a:t>辅助诊断功能架构图</a:t>
            </a:r>
          </a:p>
        </p:txBody>
      </p:sp>
      <p:sp>
        <p:nvSpPr>
          <p:cNvPr id="115" name="矩形 44">
            <a:extLst>
              <a:ext uri="{FF2B5EF4-FFF2-40B4-BE49-F238E27FC236}">
                <a16:creationId xmlns:a16="http://schemas.microsoft.com/office/drawing/2014/main" id="{B0C1A25A-74B3-451E-AF81-5E11751204A6}"/>
              </a:ext>
            </a:extLst>
          </p:cNvPr>
          <p:cNvSpPr/>
          <p:nvPr/>
        </p:nvSpPr>
        <p:spPr>
          <a:xfrm>
            <a:off x="8753737" y="855330"/>
            <a:ext cx="428625" cy="557096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/>
              <a:t>统一接口</a:t>
            </a:r>
          </a:p>
        </p:txBody>
      </p:sp>
      <p:sp>
        <p:nvSpPr>
          <p:cNvPr id="116" name="Rectangle 71">
            <a:extLst>
              <a:ext uri="{FF2B5EF4-FFF2-40B4-BE49-F238E27FC236}">
                <a16:creationId xmlns:a16="http://schemas.microsoft.com/office/drawing/2014/main" id="{330E75C8-4CD5-4E1E-8D19-8E8950D144D8}"/>
              </a:ext>
            </a:extLst>
          </p:cNvPr>
          <p:cNvSpPr/>
          <p:nvPr/>
        </p:nvSpPr>
        <p:spPr>
          <a:xfrm>
            <a:off x="10122710" y="1080158"/>
            <a:ext cx="693738" cy="51397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CN" altLang="en-US" sz="1400" dirty="0">
                <a:latin typeface="+mn-ea"/>
              </a:rPr>
              <a:t>第三方</a:t>
            </a:r>
            <a:r>
              <a:rPr lang="en-US" altLang="zh-CN" sz="1400" dirty="0">
                <a:latin typeface="+mn-ea"/>
              </a:rPr>
              <a:t>HIS</a:t>
            </a:r>
            <a:r>
              <a:rPr lang="zh-CN" altLang="en-US" sz="1400" dirty="0">
                <a:latin typeface="+mn-ea"/>
              </a:rPr>
              <a:t>系统接入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17" name="Frame 116">
            <a:extLst>
              <a:ext uri="{FF2B5EF4-FFF2-40B4-BE49-F238E27FC236}">
                <a16:creationId xmlns:a16="http://schemas.microsoft.com/office/drawing/2014/main" id="{0E648593-362B-4B3D-A3EE-8545D2240A75}"/>
              </a:ext>
            </a:extLst>
          </p:cNvPr>
          <p:cNvSpPr/>
          <p:nvPr/>
        </p:nvSpPr>
        <p:spPr>
          <a:xfrm>
            <a:off x="9949538" y="855330"/>
            <a:ext cx="1059244" cy="5570964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1479946" y="5278626"/>
            <a:ext cx="6241802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95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1479946" y="5895212"/>
            <a:ext cx="6241802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云计算基础设施</a:t>
            </a:r>
          </a:p>
        </p:txBody>
      </p:sp>
      <p:sp>
        <p:nvSpPr>
          <p:cNvPr id="98" name="矩形 20">
            <a:extLst>
              <a:ext uri="{FF2B5EF4-FFF2-40B4-BE49-F238E27FC236}">
                <a16:creationId xmlns:a16="http://schemas.microsoft.com/office/drawing/2014/main" id="{5F6E70E2-4641-4CF1-AA2B-719FB6336279}"/>
              </a:ext>
            </a:extLst>
          </p:cNvPr>
          <p:cNvSpPr/>
          <p:nvPr/>
        </p:nvSpPr>
        <p:spPr bwMode="auto">
          <a:xfrm>
            <a:off x="1073655" y="1148253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辅助诊断</a:t>
            </a:r>
            <a:r>
              <a:rPr lang="zh-CN" altLang="zh-CN" sz="1200" dirty="0">
                <a:solidFill>
                  <a:schemeClr val="accent2"/>
                </a:solidFill>
              </a:rPr>
              <a:t>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">
            <a:extLst>
              <a:ext uri="{FF2B5EF4-FFF2-40B4-BE49-F238E27FC236}">
                <a16:creationId xmlns:a16="http://schemas.microsoft.com/office/drawing/2014/main" id="{302B0B38-2ADB-4160-B951-E3E25DA7341C}"/>
              </a:ext>
            </a:extLst>
          </p:cNvPr>
          <p:cNvSpPr/>
          <p:nvPr/>
        </p:nvSpPr>
        <p:spPr bwMode="auto">
          <a:xfrm>
            <a:off x="1073655" y="3131547"/>
            <a:ext cx="1330476" cy="1690372"/>
          </a:xfrm>
          <a:prstGeom prst="rect">
            <a:avLst/>
          </a:prstGeom>
          <a:solidFill>
            <a:srgbClr val="B4E6B0"/>
          </a:solidFill>
          <a:ln w="3175">
            <a:solidFill>
              <a:srgbClr val="39B6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</a:rPr>
              <a:t>病名记录</a:t>
            </a:r>
            <a:r>
              <a:rPr lang="zh-CN" altLang="zh-CN" sz="1200" dirty="0">
                <a:solidFill>
                  <a:schemeClr val="accent2"/>
                </a:solidFill>
              </a:rPr>
              <a:t>服务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7" name="矩形 50">
            <a:extLst>
              <a:ext uri="{FF2B5EF4-FFF2-40B4-BE49-F238E27FC236}">
                <a16:creationId xmlns:a16="http://schemas.microsoft.com/office/drawing/2014/main" id="{4923A7F5-44AF-45BF-9345-B7DDC364C5C2}"/>
              </a:ext>
            </a:extLst>
          </p:cNvPr>
          <p:cNvSpPr/>
          <p:nvPr/>
        </p:nvSpPr>
        <p:spPr>
          <a:xfrm>
            <a:off x="531584" y="5278626"/>
            <a:ext cx="864000" cy="53108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AI</a:t>
            </a:r>
            <a:r>
              <a:rPr lang="zh-CN" altLang="en-US" sz="1400" b="1" kern="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引擎</a:t>
            </a:r>
          </a:p>
        </p:txBody>
      </p:sp>
      <p:sp>
        <p:nvSpPr>
          <p:cNvPr id="110" name="矩形 50">
            <a:extLst>
              <a:ext uri="{FF2B5EF4-FFF2-40B4-BE49-F238E27FC236}">
                <a16:creationId xmlns:a16="http://schemas.microsoft.com/office/drawing/2014/main" id="{34D4A9B5-44A8-4A25-A9FB-D43160ADD801}"/>
              </a:ext>
            </a:extLst>
          </p:cNvPr>
          <p:cNvSpPr/>
          <p:nvPr/>
        </p:nvSpPr>
        <p:spPr>
          <a:xfrm>
            <a:off x="531584" y="5895212"/>
            <a:ext cx="864000" cy="531082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kern="0" dirty="0">
                <a:solidFill>
                  <a:schemeClr val="bg1"/>
                </a:solidFill>
                <a:cs typeface="Arial" panose="020B0604020202020204" pitchFamily="34" charset="0"/>
              </a:rPr>
              <a:t>云平台</a:t>
            </a:r>
          </a:p>
        </p:txBody>
      </p:sp>
      <p:sp>
        <p:nvSpPr>
          <p:cNvPr id="78" name="矩形 12">
            <a:extLst>
              <a:ext uri="{FF2B5EF4-FFF2-40B4-BE49-F238E27FC236}">
                <a16:creationId xmlns:a16="http://schemas.microsoft.com/office/drawing/2014/main" id="{2282432B-C879-4A62-B04E-4D09607C03C3}"/>
              </a:ext>
            </a:extLst>
          </p:cNvPr>
          <p:cNvSpPr/>
          <p:nvPr/>
        </p:nvSpPr>
        <p:spPr bwMode="auto">
          <a:xfrm>
            <a:off x="6164209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Session</a:t>
            </a: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注册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D4B72980-E3E7-4B62-AC0E-AC0244B2E48A}"/>
              </a:ext>
            </a:extLst>
          </p:cNvPr>
          <p:cNvSpPr/>
          <p:nvPr/>
        </p:nvSpPr>
        <p:spPr bwMode="auto">
          <a:xfrm>
            <a:off x="4296177" y="1117866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数据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（检查项、检验项）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CD8505E0-C7E5-4413-9E33-813A700ED508}"/>
              </a:ext>
            </a:extLst>
          </p:cNvPr>
          <p:cNvSpPr/>
          <p:nvPr/>
        </p:nvSpPr>
        <p:spPr bwMode="auto">
          <a:xfrm>
            <a:off x="3346598" y="243448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Log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记录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91C550-21AD-4EDF-BFB8-E27F07516CF6}"/>
              </a:ext>
            </a:extLst>
          </p:cNvPr>
          <p:cNvCxnSpPr>
            <a:cxnSpLocks/>
          </p:cNvCxnSpPr>
          <p:nvPr/>
        </p:nvCxnSpPr>
        <p:spPr>
          <a:xfrm flipH="1">
            <a:off x="6956315" y="1413933"/>
            <a:ext cx="179742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7D7FD-3AF3-46A0-B60B-AE1C46360324}"/>
              </a:ext>
            </a:extLst>
          </p:cNvPr>
          <p:cNvCxnSpPr>
            <a:cxnSpLocks/>
          </p:cNvCxnSpPr>
          <p:nvPr/>
        </p:nvCxnSpPr>
        <p:spPr>
          <a:xfrm flipH="1">
            <a:off x="5088283" y="1413933"/>
            <a:ext cx="107592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31CBE2-F9CC-48DD-A390-2A50895AFC19}"/>
              </a:ext>
            </a:extLst>
          </p:cNvPr>
          <p:cNvCxnSpPr>
            <a:cxnSpLocks/>
          </p:cNvCxnSpPr>
          <p:nvPr/>
        </p:nvCxnSpPr>
        <p:spPr>
          <a:xfrm flipH="1">
            <a:off x="2404131" y="1413933"/>
            <a:ext cx="18800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ECC288-B289-470F-8C2A-17C100FCB3D7}"/>
              </a:ext>
            </a:extLst>
          </p:cNvPr>
          <p:cNvCxnSpPr>
            <a:stCxn id="98" idx="3"/>
            <a:endCxn id="17" idx="0"/>
          </p:cNvCxnSpPr>
          <p:nvPr/>
        </p:nvCxnSpPr>
        <p:spPr>
          <a:xfrm>
            <a:off x="2404131" y="1993439"/>
            <a:ext cx="1338520" cy="44105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DEE11D-72AC-4A0B-82EE-F84F1805D2C1}"/>
              </a:ext>
            </a:extLst>
          </p:cNvPr>
          <p:cNvCxnSpPr>
            <a:cxnSpLocks/>
          </p:cNvCxnSpPr>
          <p:nvPr/>
        </p:nvCxnSpPr>
        <p:spPr>
          <a:xfrm>
            <a:off x="4138704" y="2715585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86AD1E-9C07-4948-A7E8-C48B9C424FE4}"/>
              </a:ext>
            </a:extLst>
          </p:cNvPr>
          <p:cNvCxnSpPr>
            <a:cxnSpLocks/>
          </p:cNvCxnSpPr>
          <p:nvPr/>
        </p:nvCxnSpPr>
        <p:spPr>
          <a:xfrm flipH="1">
            <a:off x="6668897" y="4535956"/>
            <a:ext cx="208484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88136D-0298-47E4-97A8-03606A27746E}"/>
              </a:ext>
            </a:extLst>
          </p:cNvPr>
          <p:cNvCxnSpPr>
            <a:cxnSpLocks/>
          </p:cNvCxnSpPr>
          <p:nvPr/>
        </p:nvCxnSpPr>
        <p:spPr>
          <a:xfrm>
            <a:off x="4125643" y="3225044"/>
            <a:ext cx="4615033" cy="147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E449709-B55A-4604-A929-19D9080EDBF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417192" y="3466966"/>
            <a:ext cx="1325459" cy="305054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>
            <a:extLst>
              <a:ext uri="{FF2B5EF4-FFF2-40B4-BE49-F238E27FC236}">
                <a16:creationId xmlns:a16="http://schemas.microsoft.com/office/drawing/2014/main" id="{4D122E82-8A57-43F4-B5DC-3216A78B1BA4}"/>
              </a:ext>
            </a:extLst>
          </p:cNvPr>
          <p:cNvSpPr/>
          <p:nvPr/>
        </p:nvSpPr>
        <p:spPr bwMode="auto">
          <a:xfrm>
            <a:off x="5876791" y="3870409"/>
            <a:ext cx="792106" cy="1032477"/>
          </a:xfrm>
          <a:prstGeom prst="rect">
            <a:avLst/>
          </a:prstGeom>
          <a:solidFill>
            <a:srgbClr val="006837"/>
          </a:solidFill>
          <a:ln>
            <a:solidFill>
              <a:schemeClr val="accent3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病名</a:t>
            </a:r>
            <a:endParaRPr lang="en-US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marL="0" lvl="4"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转换</a:t>
            </a:r>
            <a:endParaRPr lang="zh-CN" altLang="zh-CN" sz="12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C3D2F60-6DE9-49AD-9289-539EB24182E2}"/>
              </a:ext>
            </a:extLst>
          </p:cNvPr>
          <p:cNvCxnSpPr>
            <a:cxnSpLocks/>
          </p:cNvCxnSpPr>
          <p:nvPr/>
        </p:nvCxnSpPr>
        <p:spPr>
          <a:xfrm flipH="1">
            <a:off x="2417192" y="4534555"/>
            <a:ext cx="341862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D0A459-3971-478B-B169-7CBE6521DC6D}"/>
              </a:ext>
            </a:extLst>
          </p:cNvPr>
          <p:cNvSpPr txBox="1"/>
          <p:nvPr/>
        </p:nvSpPr>
        <p:spPr>
          <a:xfrm>
            <a:off x="7103359" y="1245153"/>
            <a:ext cx="1688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诊疗信息、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F7AD0-D570-457C-9FBB-21F995947293}"/>
              </a:ext>
            </a:extLst>
          </p:cNvPr>
          <p:cNvSpPr txBox="1"/>
          <p:nvPr/>
        </p:nvSpPr>
        <p:spPr>
          <a:xfrm>
            <a:off x="2512614" y="1679221"/>
            <a:ext cx="163437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诊疗信息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疑似疾病列表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E98B29-7E90-4E64-A9AA-B8F5DB1C0899}"/>
              </a:ext>
            </a:extLst>
          </p:cNvPr>
          <p:cNvSpPr txBox="1"/>
          <p:nvPr/>
        </p:nvSpPr>
        <p:spPr>
          <a:xfrm>
            <a:off x="4353504" y="2396571"/>
            <a:ext cx="163437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疑似疾病列表</a:t>
            </a:r>
          </a:p>
          <a:p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7CC557-0D4D-441F-A51A-C14E2D325272}"/>
              </a:ext>
            </a:extLst>
          </p:cNvPr>
          <p:cNvSpPr txBox="1"/>
          <p:nvPr/>
        </p:nvSpPr>
        <p:spPr>
          <a:xfrm>
            <a:off x="6867801" y="2908907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</a:p>
          <a:p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Return_Status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E86A2A-1E4F-41D6-AF1A-A9EDBC8A9AA2}"/>
              </a:ext>
            </a:extLst>
          </p:cNvPr>
          <p:cNvSpPr txBox="1"/>
          <p:nvPr/>
        </p:nvSpPr>
        <p:spPr>
          <a:xfrm>
            <a:off x="5100327" y="936153"/>
            <a:ext cx="194861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诊疗信息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6FD9-FCC8-4006-AE89-995846911048}"/>
              </a:ext>
            </a:extLst>
          </p:cNvPr>
          <p:cNvSpPr txBox="1"/>
          <p:nvPr/>
        </p:nvSpPr>
        <p:spPr>
          <a:xfrm>
            <a:off x="2633837" y="1094914"/>
            <a:ext cx="194861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患者信息、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诊疗信息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检查结果、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检验结果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5E4D6-F98D-4009-9CD2-A3038FA677F7}"/>
              </a:ext>
            </a:extLst>
          </p:cNvPr>
          <p:cNvSpPr txBox="1"/>
          <p:nvPr/>
        </p:nvSpPr>
        <p:spPr>
          <a:xfrm>
            <a:off x="6957702" y="4595109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确诊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确诊病名、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251B6D-311B-4A8E-A371-BE3FBE3AB5B1}"/>
              </a:ext>
            </a:extLst>
          </p:cNvPr>
          <p:cNvSpPr txBox="1"/>
          <p:nvPr/>
        </p:nvSpPr>
        <p:spPr>
          <a:xfrm>
            <a:off x="3286943" y="4567697"/>
            <a:ext cx="16343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系统病名、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 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D183D-EE30-4CA9-84DD-B0B75C2F619A}"/>
              </a:ext>
            </a:extLst>
          </p:cNvPr>
          <p:cNvSpPr txBox="1"/>
          <p:nvPr/>
        </p:nvSpPr>
        <p:spPr>
          <a:xfrm>
            <a:off x="3259127" y="3807383"/>
            <a:ext cx="17676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诊所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系统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  <a:ea typeface="+mn-ea"/>
              </a:rPr>
              <a:t> 系统病名</a:t>
            </a:r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确诊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ICD,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 确诊病名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,</a:t>
            </a:r>
            <a:r>
              <a:rPr lang="en-US" altLang="zh-CN" sz="1000" dirty="0" err="1">
                <a:solidFill>
                  <a:srgbClr val="1D3649"/>
                </a:solidFill>
                <a:latin typeface="+mn-ea"/>
              </a:rPr>
              <a:t>Register_id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24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2"/>
          <p:cNvSpPr>
            <a:spLocks noChangeArrowheads="1"/>
          </p:cNvSpPr>
          <p:nvPr/>
        </p:nvSpPr>
        <p:spPr bwMode="auto">
          <a:xfrm>
            <a:off x="2798232" y="948267"/>
            <a:ext cx="6019799" cy="7560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 anchor="ctr"/>
          <a:lstStyle/>
          <a:p>
            <a:pPr defTabSz="761970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用户交互</a:t>
            </a:r>
            <a:endParaRPr lang="zh-CN" altLang="zh-CN" sz="1400" kern="0" dirty="0">
              <a:solidFill>
                <a:srgbClr val="000000"/>
              </a:solidFill>
              <a:latin typeface="+mn-ea"/>
              <a:sym typeface="Arial" pitchFamily="34" charset="0"/>
            </a:endParaRPr>
          </a:p>
        </p:txBody>
      </p:sp>
      <p:sp>
        <p:nvSpPr>
          <p:cNvPr id="11" name="肘形连接符 127"/>
          <p:cNvSpPr>
            <a:spLocks noChangeShapeType="1"/>
          </p:cNvSpPr>
          <p:nvPr/>
        </p:nvSpPr>
        <p:spPr bwMode="auto">
          <a:xfrm>
            <a:off x="5581469" y="1171705"/>
            <a:ext cx="1541228" cy="55398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1970">
              <a:defRPr/>
            </a:pPr>
            <a:endParaRPr lang="zh-CN" altLang="en-US" sz="1500" kern="0">
              <a:solidFill>
                <a:sysClr val="windowText" lastClr="0000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8932332" y="948268"/>
            <a:ext cx="1981200" cy="44958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761970">
              <a:defRPr/>
            </a:pPr>
            <a:r>
              <a:rPr lang="en-US" altLang="zh-CN" sz="1400" kern="0" dirty="0" err="1">
                <a:solidFill>
                  <a:srgbClr val="000000"/>
                </a:solidFill>
                <a:latin typeface="+mn-ea"/>
                <a:sym typeface="Arial" pitchFamily="34" charset="0"/>
              </a:rPr>
              <a:t>DevOps</a:t>
            </a:r>
            <a:endParaRPr lang="zh-CN" altLang="en-US" sz="1600" kern="0" dirty="0">
              <a:solidFill>
                <a:srgbClr val="000000"/>
              </a:solidFill>
              <a:latin typeface="+mn-ea"/>
              <a:sym typeface="Arial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02732" y="5596467"/>
            <a:ext cx="10210800" cy="5715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1970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基础设施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02732" y="948269"/>
            <a:ext cx="1981200" cy="4495798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761970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公共组件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798233" y="4680825"/>
            <a:ext cx="6019798" cy="7560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1970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数据层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2798232" y="1787064"/>
            <a:ext cx="6019799" cy="756000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1970"/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负载均衡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798232" y="2611208"/>
            <a:ext cx="6019798" cy="1158524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1970"/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服务层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798232" y="3852529"/>
            <a:ext cx="6019798" cy="757092"/>
          </a:xfrm>
          <a:prstGeom prst="rect">
            <a:avLst/>
          </a:prstGeom>
          <a:noFill/>
          <a:ln w="19050" cap="flat" cmpd="sng">
            <a:solidFill>
              <a:srgbClr val="A5A5A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761970"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+mn-ea"/>
                <a:sym typeface="Arial" pitchFamily="34" charset="0"/>
              </a:rPr>
              <a:t>访问层</a:t>
            </a:r>
          </a:p>
        </p:txBody>
      </p:sp>
      <p:sp>
        <p:nvSpPr>
          <p:cNvPr id="46" name="标题 2">
            <a:extLst>
              <a:ext uri="{FF2B5EF4-FFF2-40B4-BE49-F238E27FC236}">
                <a16:creationId xmlns:a16="http://schemas.microsoft.com/office/drawing/2014/main" id="{CF2EE4F7-5ACD-4ECB-B21E-FB10660C5945}"/>
              </a:ext>
            </a:extLst>
          </p:cNvPr>
          <p:cNvSpPr txBox="1">
            <a:spLocks/>
          </p:cNvSpPr>
          <p:nvPr/>
        </p:nvSpPr>
        <p:spPr>
          <a:xfrm>
            <a:off x="605693" y="238791"/>
            <a:ext cx="10975444" cy="4146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274320" rtl="0" eaLnBrk="1" latinLnBrk="0" hangingPunct="1">
              <a:lnSpc>
                <a:spcPts val="2760"/>
              </a:lnSpc>
              <a:spcBef>
                <a:spcPct val="0"/>
              </a:spcBef>
              <a:buNone/>
              <a:tabLst>
                <a:tab pos="274320" algn="l"/>
              </a:tabLst>
              <a:defRPr sz="2640" kern="1200" baseline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400" b="1" dirty="0">
                <a:latin typeface="+mn-ea"/>
                <a:ea typeface="+mn-ea"/>
                <a:sym typeface="微软雅黑" charset="0"/>
              </a:rPr>
              <a:t>技术架构</a:t>
            </a:r>
            <a:r>
              <a:rPr lang="en-US" altLang="zh-CN" sz="2400" b="1" dirty="0">
                <a:latin typeface="+mn-ea"/>
                <a:ea typeface="+mn-ea"/>
                <a:sym typeface="微软雅黑" charset="0"/>
              </a:rPr>
              <a:t>-</a:t>
            </a:r>
            <a:r>
              <a:rPr lang="zh-CN" altLang="en-US" sz="2400" b="1" dirty="0">
                <a:latin typeface="+mn-ea"/>
                <a:ea typeface="+mn-ea"/>
                <a:sym typeface="微软雅黑" charset="0"/>
              </a:rPr>
              <a:t>技术框架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6F3407-F91D-48FB-85B4-BFF7919DFF31}"/>
              </a:ext>
            </a:extLst>
          </p:cNvPr>
          <p:cNvGrpSpPr/>
          <p:nvPr/>
        </p:nvGrpSpPr>
        <p:grpSpPr>
          <a:xfrm>
            <a:off x="9112815" y="1544435"/>
            <a:ext cx="1510540" cy="360000"/>
            <a:chOff x="9002747" y="1827183"/>
            <a:chExt cx="1510540" cy="360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8C315D-7919-45AA-8AC7-4B1B56C0BE1E}"/>
                </a:ext>
              </a:extLst>
            </p:cNvPr>
            <p:cNvSpPr txBox="1"/>
            <p:nvPr/>
          </p:nvSpPr>
          <p:spPr>
            <a:xfrm>
              <a:off x="9460114" y="1884322"/>
              <a:ext cx="105317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Gitlab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源码管理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5710185-D411-471C-9802-E9861DB3B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747" y="1827183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52557B-DDFB-4733-8195-C0D553EC315C}"/>
              </a:ext>
            </a:extLst>
          </p:cNvPr>
          <p:cNvGrpSpPr/>
          <p:nvPr/>
        </p:nvGrpSpPr>
        <p:grpSpPr>
          <a:xfrm>
            <a:off x="9089933" y="2184368"/>
            <a:ext cx="1342665" cy="396000"/>
            <a:chOff x="8979865" y="2385232"/>
            <a:chExt cx="1342665" cy="396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B236860-D39E-43A3-A4FC-97AFEEFDE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865" y="2385232"/>
              <a:ext cx="396000" cy="396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A8EEDB-A21A-435D-BBA1-6918DC17D978}"/>
                </a:ext>
              </a:extLst>
            </p:cNvPr>
            <p:cNvSpPr txBox="1"/>
            <p:nvPr/>
          </p:nvSpPr>
          <p:spPr>
            <a:xfrm>
              <a:off x="9460114" y="2484767"/>
              <a:ext cx="86241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Jira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任务管理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614186-1825-4241-8C2B-26CB98936668}"/>
              </a:ext>
            </a:extLst>
          </p:cNvPr>
          <p:cNvGrpSpPr/>
          <p:nvPr/>
        </p:nvGrpSpPr>
        <p:grpSpPr>
          <a:xfrm>
            <a:off x="9089933" y="2860301"/>
            <a:ext cx="1627999" cy="396000"/>
            <a:chOff x="8979865" y="2994901"/>
            <a:chExt cx="1627999" cy="396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16600E-6D1E-4558-870E-81EDE96CF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9865" y="2994901"/>
              <a:ext cx="396000" cy="396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3CC58E-59BD-4A69-B6AF-F9C891DD79C2}"/>
                </a:ext>
              </a:extLst>
            </p:cNvPr>
            <p:cNvSpPr txBox="1"/>
            <p:nvPr/>
          </p:nvSpPr>
          <p:spPr>
            <a:xfrm>
              <a:off x="9460114" y="3114594"/>
              <a:ext cx="114775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Jenkins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自动发布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3CAB9A-64CD-4B1F-9E19-1AB9392BE625}"/>
              </a:ext>
            </a:extLst>
          </p:cNvPr>
          <p:cNvGrpSpPr/>
          <p:nvPr/>
        </p:nvGrpSpPr>
        <p:grpSpPr>
          <a:xfrm>
            <a:off x="9064184" y="4212167"/>
            <a:ext cx="1771409" cy="432000"/>
            <a:chOff x="8954116" y="3626884"/>
            <a:chExt cx="1771409" cy="432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6479FD-9A73-4B2B-BB6C-9FD8B476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4116" y="3626884"/>
              <a:ext cx="432000" cy="432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389E9F-C632-4670-BCF5-C3F6DC8D42B4}"/>
                </a:ext>
              </a:extLst>
            </p:cNvPr>
            <p:cNvSpPr txBox="1"/>
            <p:nvPr/>
          </p:nvSpPr>
          <p:spPr>
            <a:xfrm>
              <a:off x="9460114" y="3706838"/>
              <a:ext cx="1265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Maven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自动化构建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BAFAE8-B583-426D-821D-EACB4DC459B0}"/>
              </a:ext>
            </a:extLst>
          </p:cNvPr>
          <p:cNvGrpSpPr/>
          <p:nvPr/>
        </p:nvGrpSpPr>
        <p:grpSpPr>
          <a:xfrm>
            <a:off x="9117034" y="4924099"/>
            <a:ext cx="1589678" cy="324000"/>
            <a:chOff x="9006966" y="4254842"/>
            <a:chExt cx="1589678" cy="324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45DD37-AAA8-47C2-9C9C-7DC31E72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6966" y="4254842"/>
              <a:ext cx="324000" cy="3240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2FA7C8-37E2-41C2-8837-A4FDD94A724D}"/>
                </a:ext>
              </a:extLst>
            </p:cNvPr>
            <p:cNvSpPr txBox="1"/>
            <p:nvPr/>
          </p:nvSpPr>
          <p:spPr>
            <a:xfrm>
              <a:off x="9460114" y="4316911"/>
              <a:ext cx="11365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3300"/>
                  </a:solidFill>
                  <a:latin typeface="+mn-ea"/>
                </a:rPr>
                <a:t>Npm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自动化构建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1EBFF0-1099-4730-BBF3-165915A03C26}"/>
              </a:ext>
            </a:extLst>
          </p:cNvPr>
          <p:cNvGrpSpPr/>
          <p:nvPr/>
        </p:nvGrpSpPr>
        <p:grpSpPr>
          <a:xfrm>
            <a:off x="3765918" y="1158932"/>
            <a:ext cx="1444715" cy="396000"/>
            <a:chOff x="3261950" y="1209731"/>
            <a:chExt cx="1444715" cy="39600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11F1FC-6155-49B5-84F7-67ED2D8B4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950" y="1209731"/>
              <a:ext cx="396000" cy="3960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A44947-8E48-4227-AC68-13140DEDC192}"/>
                </a:ext>
              </a:extLst>
            </p:cNvPr>
            <p:cNvSpPr txBox="1"/>
            <p:nvPr/>
          </p:nvSpPr>
          <p:spPr>
            <a:xfrm>
              <a:off x="3722421" y="1298975"/>
              <a:ext cx="98424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VUE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 </a:t>
              </a:r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h5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框架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3EC92D-93FA-46C3-B4FF-52C2CB10761A}"/>
              </a:ext>
            </a:extLst>
          </p:cNvPr>
          <p:cNvGrpSpPr/>
          <p:nvPr/>
        </p:nvGrpSpPr>
        <p:grpSpPr>
          <a:xfrm>
            <a:off x="5509809" y="1165365"/>
            <a:ext cx="1092121" cy="360000"/>
            <a:chOff x="4726435" y="1216164"/>
            <a:chExt cx="1092121" cy="3600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69FCE4-E052-41AC-B429-F5E78DDC0676}"/>
                </a:ext>
              </a:extLst>
            </p:cNvPr>
            <p:cNvSpPr txBox="1"/>
            <p:nvPr/>
          </p:nvSpPr>
          <p:spPr>
            <a:xfrm>
              <a:off x="5156515" y="1298975"/>
              <a:ext cx="6620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IOS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原生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AD966E3-14E6-4ACF-83E9-931E796C2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35" y="1216164"/>
              <a:ext cx="360000" cy="3600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4ED15A-E152-4BC9-BC15-993E8EC70593}"/>
              </a:ext>
            </a:extLst>
          </p:cNvPr>
          <p:cNvGrpSpPr/>
          <p:nvPr/>
        </p:nvGrpSpPr>
        <p:grpSpPr>
          <a:xfrm>
            <a:off x="6949378" y="1166595"/>
            <a:ext cx="1505738" cy="378000"/>
            <a:chOff x="5971271" y="1217394"/>
            <a:chExt cx="1505738" cy="378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CC5EA25-F1A6-4A4D-8679-D26FD4E1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271" y="1217394"/>
              <a:ext cx="378000" cy="378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5E222E-8458-489B-A63E-42D9E70D1538}"/>
                </a:ext>
              </a:extLst>
            </p:cNvPr>
            <p:cNvSpPr txBox="1"/>
            <p:nvPr/>
          </p:nvSpPr>
          <p:spPr>
            <a:xfrm>
              <a:off x="6421592" y="1298975"/>
              <a:ext cx="105541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Android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原生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F0E9F0-2D3E-4CE6-BE95-3440BEEBBD77}"/>
              </a:ext>
            </a:extLst>
          </p:cNvPr>
          <p:cNvGrpSpPr/>
          <p:nvPr/>
        </p:nvGrpSpPr>
        <p:grpSpPr>
          <a:xfrm>
            <a:off x="819324" y="1513792"/>
            <a:ext cx="1439048" cy="360000"/>
            <a:chOff x="752862" y="1785361"/>
            <a:chExt cx="1439048" cy="3600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FA4EFB1-F6BE-4B8B-B32E-8F74DC87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862" y="1785361"/>
              <a:ext cx="360000" cy="360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81E40-167B-434B-AFBF-9C7FBB378405}"/>
                </a:ext>
              </a:extLst>
            </p:cNvPr>
            <p:cNvSpPr txBox="1"/>
            <p:nvPr/>
          </p:nvSpPr>
          <p:spPr>
            <a:xfrm>
              <a:off x="1197022" y="1885525"/>
              <a:ext cx="99488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Shiro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权限管理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C13CA17-520F-4966-B2DC-9EB648F5B606}"/>
              </a:ext>
            </a:extLst>
          </p:cNvPr>
          <p:cNvGrpSpPr/>
          <p:nvPr/>
        </p:nvGrpSpPr>
        <p:grpSpPr>
          <a:xfrm>
            <a:off x="802390" y="2159853"/>
            <a:ext cx="1582645" cy="396000"/>
            <a:chOff x="731671" y="2402670"/>
            <a:chExt cx="1582645" cy="396000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99A7963-6EF3-44F1-9B5B-BACA6EC5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71" y="2402670"/>
              <a:ext cx="396000" cy="3960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F4229B-88C8-4C11-91EB-41F7CCF8083F}"/>
                </a:ext>
              </a:extLst>
            </p:cNvPr>
            <p:cNvSpPr txBox="1"/>
            <p:nvPr/>
          </p:nvSpPr>
          <p:spPr>
            <a:xfrm>
              <a:off x="1197022" y="2510971"/>
              <a:ext cx="111729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Quartz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任务调度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17844DD-3DA2-442C-A60F-9A8F807C05B3}"/>
              </a:ext>
            </a:extLst>
          </p:cNvPr>
          <p:cNvGrpSpPr/>
          <p:nvPr/>
        </p:nvGrpSpPr>
        <p:grpSpPr>
          <a:xfrm>
            <a:off x="802390" y="2841914"/>
            <a:ext cx="1595327" cy="432000"/>
            <a:chOff x="714179" y="3097034"/>
            <a:chExt cx="1595327" cy="432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D7BFE75-2CA7-4C1A-871F-B2956DB29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79" y="3097034"/>
              <a:ext cx="432000" cy="4320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55CC5EF-B984-47D6-98B9-692991E9A84D}"/>
                </a:ext>
              </a:extLst>
            </p:cNvPr>
            <p:cNvSpPr txBox="1"/>
            <p:nvPr/>
          </p:nvSpPr>
          <p:spPr>
            <a:xfrm>
              <a:off x="1197022" y="3222232"/>
              <a:ext cx="11124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Zabbix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监控系统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B85ECF-0915-4A9C-958D-4786709B26FF}"/>
              </a:ext>
            </a:extLst>
          </p:cNvPr>
          <p:cNvGrpSpPr/>
          <p:nvPr/>
        </p:nvGrpSpPr>
        <p:grpSpPr>
          <a:xfrm>
            <a:off x="760055" y="3559975"/>
            <a:ext cx="1434894" cy="396000"/>
            <a:chOff x="683855" y="3790440"/>
            <a:chExt cx="1434894" cy="39600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0E86BA-39A1-4740-9A57-DDE0976E9BF5}"/>
                </a:ext>
              </a:extLst>
            </p:cNvPr>
            <p:cNvSpPr txBox="1"/>
            <p:nvPr/>
          </p:nvSpPr>
          <p:spPr>
            <a:xfrm>
              <a:off x="1197022" y="3915479"/>
              <a:ext cx="921727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ELK 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日志系统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17EE254-A631-4A85-98DD-F658E2950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5" y="3790440"/>
              <a:ext cx="457380" cy="3960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BDD651F-88E3-4890-9A71-FDEB3657C297}"/>
              </a:ext>
            </a:extLst>
          </p:cNvPr>
          <p:cNvGrpSpPr/>
          <p:nvPr/>
        </p:nvGrpSpPr>
        <p:grpSpPr>
          <a:xfrm>
            <a:off x="836258" y="4888099"/>
            <a:ext cx="1565326" cy="360000"/>
            <a:chOff x="786179" y="4433608"/>
            <a:chExt cx="1565326" cy="36000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CD8B4F5-5028-4BC5-B086-C740D5948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79" y="4433608"/>
              <a:ext cx="360000" cy="3600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197F08D-1D19-424A-AD7D-EA99BC4D90EC}"/>
                </a:ext>
              </a:extLst>
            </p:cNvPr>
            <p:cNvSpPr txBox="1"/>
            <p:nvPr/>
          </p:nvSpPr>
          <p:spPr>
            <a:xfrm>
              <a:off x="1197022" y="4497629"/>
              <a:ext cx="115448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3300"/>
                  </a:solidFill>
                  <a:latin typeface="+mn-ea"/>
                </a:rPr>
                <a:t>Jmeter</a:t>
              </a:r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 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自动测试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1FEABF99-D04B-439E-A27D-366E167E084D}"/>
              </a:ext>
            </a:extLst>
          </p:cNvPr>
          <p:cNvGrpSpPr/>
          <p:nvPr/>
        </p:nvGrpSpPr>
        <p:grpSpPr>
          <a:xfrm>
            <a:off x="4945496" y="1979397"/>
            <a:ext cx="2174810" cy="396000"/>
            <a:chOff x="4869296" y="1793799"/>
            <a:chExt cx="2174810" cy="396000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0AC7ED6-DF2C-4641-BD80-0EA3C50E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296" y="1793799"/>
              <a:ext cx="396000" cy="3960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4A4596B-60E2-4B26-BC04-422DD80C300D}"/>
                </a:ext>
              </a:extLst>
            </p:cNvPr>
            <p:cNvSpPr txBox="1"/>
            <p:nvPr/>
          </p:nvSpPr>
          <p:spPr>
            <a:xfrm>
              <a:off x="5355502" y="1880415"/>
              <a:ext cx="168860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K8s Ingress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负载均衡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96EE81D-15CD-44A1-BF40-5608DEE1B780}"/>
              </a:ext>
            </a:extLst>
          </p:cNvPr>
          <p:cNvGrpSpPr/>
          <p:nvPr/>
        </p:nvGrpSpPr>
        <p:grpSpPr>
          <a:xfrm>
            <a:off x="4944713" y="2730128"/>
            <a:ext cx="1981302" cy="360000"/>
            <a:chOff x="3652545" y="2373160"/>
            <a:chExt cx="1981302" cy="360000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DE4E865-FEE1-46D1-BC2C-42EB5724A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45" y="2373160"/>
              <a:ext cx="401400" cy="3600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3D2733-6087-4EF3-8CC6-9FBAA5EFA95A}"/>
                </a:ext>
              </a:extLst>
            </p:cNvPr>
            <p:cNvSpPr txBox="1"/>
            <p:nvPr/>
          </p:nvSpPr>
          <p:spPr>
            <a:xfrm>
              <a:off x="4141451" y="2463116"/>
              <a:ext cx="14923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K8s </a:t>
              </a:r>
              <a:r>
                <a:rPr lang="en-US" altLang="zh-CN" sz="1400" dirty="0" err="1">
                  <a:solidFill>
                    <a:srgbClr val="003300"/>
                  </a:solidFill>
                  <a:latin typeface="+mn-ea"/>
                </a:rPr>
                <a:t>Istio</a:t>
              </a:r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 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服务网关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E4F1825-7A80-4689-8DAA-D1EAA926A495}"/>
              </a:ext>
            </a:extLst>
          </p:cNvPr>
          <p:cNvGrpSpPr/>
          <p:nvPr/>
        </p:nvGrpSpPr>
        <p:grpSpPr>
          <a:xfrm>
            <a:off x="4944713" y="3273574"/>
            <a:ext cx="1997332" cy="360000"/>
            <a:chOff x="4891007" y="2750881"/>
            <a:chExt cx="1997332" cy="360000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85FE254-D628-4AF8-98F1-7B9E522EE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007" y="2750881"/>
              <a:ext cx="401400" cy="36000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7ABA74B-B5D9-4BDB-96FF-069A48EBABF5}"/>
                </a:ext>
              </a:extLst>
            </p:cNvPr>
            <p:cNvSpPr txBox="1"/>
            <p:nvPr/>
          </p:nvSpPr>
          <p:spPr>
            <a:xfrm>
              <a:off x="5379913" y="2840837"/>
              <a:ext cx="150842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3300"/>
                  </a:solidFill>
                  <a:latin typeface="+mn-ea"/>
                </a:rPr>
                <a:t>SpringBoot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微服务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DE5643AB-2291-4E66-959A-E6D79AF5601A}"/>
              </a:ext>
            </a:extLst>
          </p:cNvPr>
          <p:cNvGrpSpPr/>
          <p:nvPr/>
        </p:nvGrpSpPr>
        <p:grpSpPr>
          <a:xfrm>
            <a:off x="6921270" y="4915226"/>
            <a:ext cx="1714122" cy="360000"/>
            <a:chOff x="6862004" y="5109959"/>
            <a:chExt cx="1714122" cy="36000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48CFDDB9-9A1A-46D6-B08E-5DE9AC24B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004" y="5109959"/>
              <a:ext cx="360000" cy="3600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9C3E6C8-AB30-4043-864B-CCDA7B4C15F8}"/>
                </a:ext>
              </a:extLst>
            </p:cNvPr>
            <p:cNvSpPr txBox="1"/>
            <p:nvPr/>
          </p:nvSpPr>
          <p:spPr>
            <a:xfrm>
              <a:off x="7266472" y="5182237"/>
              <a:ext cx="130965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Neo4J 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图数据库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8557CC5-815E-45B7-AB17-BEE5736F50EE}"/>
              </a:ext>
            </a:extLst>
          </p:cNvPr>
          <p:cNvGrpSpPr/>
          <p:nvPr/>
        </p:nvGrpSpPr>
        <p:grpSpPr>
          <a:xfrm>
            <a:off x="835452" y="4242036"/>
            <a:ext cx="1833173" cy="360000"/>
            <a:chOff x="759252" y="4487249"/>
            <a:chExt cx="1833173" cy="360000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86FE35B-8719-4F75-915F-C0E4272C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252" y="4487249"/>
              <a:ext cx="360000" cy="3600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F0ACF4F-A923-49FC-B83F-5EB0A91B65CF}"/>
                </a:ext>
              </a:extLst>
            </p:cNvPr>
            <p:cNvSpPr txBox="1"/>
            <p:nvPr/>
          </p:nvSpPr>
          <p:spPr>
            <a:xfrm>
              <a:off x="1209033" y="4627115"/>
              <a:ext cx="138339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 err="1">
                  <a:solidFill>
                    <a:srgbClr val="003300"/>
                  </a:solidFill>
                  <a:latin typeface="+mn-ea"/>
                </a:rPr>
                <a:t>Rabbitmq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消息系统</a:t>
              </a:r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4A0AC423-06E1-4E33-B6EC-06B5BABFB6D3}"/>
              </a:ext>
            </a:extLst>
          </p:cNvPr>
          <p:cNvGrpSpPr/>
          <p:nvPr/>
        </p:nvGrpSpPr>
        <p:grpSpPr>
          <a:xfrm>
            <a:off x="5477115" y="4904414"/>
            <a:ext cx="1268131" cy="360000"/>
            <a:chOff x="5400915" y="5099147"/>
            <a:chExt cx="1268131" cy="360000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3154775-1DEE-4B67-B0A5-C59A59574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0915" y="5099147"/>
              <a:ext cx="360000" cy="3600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C2A65D5-8C29-4772-BEFA-AA00A94F3481}"/>
                </a:ext>
              </a:extLst>
            </p:cNvPr>
            <p:cNvSpPr txBox="1"/>
            <p:nvPr/>
          </p:nvSpPr>
          <p:spPr>
            <a:xfrm>
              <a:off x="5848950" y="5182237"/>
              <a:ext cx="82009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3300"/>
                  </a:solidFill>
                  <a:latin typeface="+mn-ea"/>
                </a:rPr>
                <a:t>Redis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缓存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62B205D-0C27-43DA-A99C-5E517FBCF527}"/>
              </a:ext>
            </a:extLst>
          </p:cNvPr>
          <p:cNvGrpSpPr/>
          <p:nvPr/>
        </p:nvGrpSpPr>
        <p:grpSpPr>
          <a:xfrm>
            <a:off x="3765918" y="4912926"/>
            <a:ext cx="1548786" cy="360000"/>
            <a:chOff x="3592755" y="5107659"/>
            <a:chExt cx="1548786" cy="36000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636F76D-D1B7-466A-B615-75E5EB00C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755" y="5107659"/>
              <a:ext cx="433800" cy="36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33E2B1A-8D19-49AC-BF9C-7C8A23D1F550}"/>
                </a:ext>
              </a:extLst>
            </p:cNvPr>
            <p:cNvSpPr txBox="1"/>
            <p:nvPr/>
          </p:nvSpPr>
          <p:spPr>
            <a:xfrm>
              <a:off x="4086765" y="5182237"/>
              <a:ext cx="105477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3300"/>
                  </a:solidFill>
                  <a:latin typeface="+mn-ea"/>
                </a:rPr>
                <a:t>Mysql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数据库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FACCE10-7A67-4CA0-9649-1F9E780429B3}"/>
              </a:ext>
            </a:extLst>
          </p:cNvPr>
          <p:cNvGrpSpPr/>
          <p:nvPr/>
        </p:nvGrpSpPr>
        <p:grpSpPr>
          <a:xfrm>
            <a:off x="1687752" y="5711269"/>
            <a:ext cx="2162792" cy="360000"/>
            <a:chOff x="1611552" y="5906002"/>
            <a:chExt cx="2162792" cy="36000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E9AE02E4-CF50-4DD2-B02D-CE3EC8AA5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552" y="5906002"/>
              <a:ext cx="360000" cy="3600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F128517-B75D-4CA9-926A-CF41940CDEE7}"/>
                </a:ext>
              </a:extLst>
            </p:cNvPr>
            <p:cNvSpPr txBox="1"/>
            <p:nvPr/>
          </p:nvSpPr>
          <p:spPr>
            <a:xfrm>
              <a:off x="2080162" y="5989672"/>
              <a:ext cx="169418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Kubernetes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容器编排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0AB8C52-9A75-4141-91B6-5C7D889CB85F}"/>
              </a:ext>
            </a:extLst>
          </p:cNvPr>
          <p:cNvGrpSpPr/>
          <p:nvPr/>
        </p:nvGrpSpPr>
        <p:grpSpPr>
          <a:xfrm>
            <a:off x="4038003" y="5646867"/>
            <a:ext cx="1726641" cy="504000"/>
            <a:chOff x="3961803" y="5841600"/>
            <a:chExt cx="1726641" cy="504000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98F6134-A5EB-4ED8-9415-B9FFD3F32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803" y="5841600"/>
              <a:ext cx="504000" cy="5040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AAD9BA2-EDF7-4862-AEED-A60F6DA4E7CC}"/>
                </a:ext>
              </a:extLst>
            </p:cNvPr>
            <p:cNvSpPr txBox="1"/>
            <p:nvPr/>
          </p:nvSpPr>
          <p:spPr>
            <a:xfrm>
              <a:off x="4544541" y="5989672"/>
              <a:ext cx="114390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Docker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容器化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8260D6C-8055-4CF0-9A2A-F0A525B4F0D4}"/>
              </a:ext>
            </a:extLst>
          </p:cNvPr>
          <p:cNvGrpSpPr/>
          <p:nvPr/>
        </p:nvGrpSpPr>
        <p:grpSpPr>
          <a:xfrm>
            <a:off x="5888159" y="5709988"/>
            <a:ext cx="1566833" cy="324000"/>
            <a:chOff x="5811959" y="5904721"/>
            <a:chExt cx="1566833" cy="3240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FA2056F-84BC-4B5A-886E-E136F226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959" y="5904721"/>
              <a:ext cx="445500" cy="32400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62C8DFC-6F51-42F2-BC12-6E751AD30EBA}"/>
                </a:ext>
              </a:extLst>
            </p:cNvPr>
            <p:cNvSpPr txBox="1"/>
            <p:nvPr/>
          </p:nvSpPr>
          <p:spPr>
            <a:xfrm>
              <a:off x="6336840" y="5989672"/>
              <a:ext cx="104195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ECS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云服务器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8FE3C88-5C35-4761-9110-1CCE69ECB624}"/>
              </a:ext>
            </a:extLst>
          </p:cNvPr>
          <p:cNvGrpSpPr/>
          <p:nvPr/>
        </p:nvGrpSpPr>
        <p:grpSpPr>
          <a:xfrm>
            <a:off x="7802399" y="5691988"/>
            <a:ext cx="1336455" cy="360000"/>
            <a:chOff x="7726199" y="5886721"/>
            <a:chExt cx="1336455" cy="3600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DAC6E65B-BEF0-4A14-BC31-F263479D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199" y="5886721"/>
              <a:ext cx="360000" cy="36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84D2E08-E84D-41E4-ACC2-A21B90754412}"/>
                </a:ext>
              </a:extLst>
            </p:cNvPr>
            <p:cNvSpPr txBox="1"/>
            <p:nvPr/>
          </p:nvSpPr>
          <p:spPr>
            <a:xfrm>
              <a:off x="8169781" y="5989672"/>
              <a:ext cx="8928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OSS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云存储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4020B9-EAF0-48E1-8CD5-0FB878D29F19}"/>
              </a:ext>
            </a:extLst>
          </p:cNvPr>
          <p:cNvGrpSpPr/>
          <p:nvPr/>
        </p:nvGrpSpPr>
        <p:grpSpPr>
          <a:xfrm>
            <a:off x="9321965" y="5666217"/>
            <a:ext cx="1380866" cy="432000"/>
            <a:chOff x="9245765" y="5860950"/>
            <a:chExt cx="1380866" cy="432000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A1E12682-6030-4F04-A2C3-25DD3C5D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5765" y="5860950"/>
              <a:ext cx="432000" cy="432000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D73DF20-1199-47EA-A9F2-28287848FC1E}"/>
                </a:ext>
              </a:extLst>
            </p:cNvPr>
            <p:cNvSpPr txBox="1"/>
            <p:nvPr/>
          </p:nvSpPr>
          <p:spPr>
            <a:xfrm>
              <a:off x="9743376" y="5989672"/>
              <a:ext cx="88325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SSD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云磁盘</a:t>
              </a:r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D90284E2-0658-4084-BF5B-C0CD01981FA7}"/>
              </a:ext>
            </a:extLst>
          </p:cNvPr>
          <p:cNvGrpSpPr/>
          <p:nvPr/>
        </p:nvGrpSpPr>
        <p:grpSpPr>
          <a:xfrm>
            <a:off x="3765918" y="4034503"/>
            <a:ext cx="1886583" cy="396000"/>
            <a:chOff x="4869296" y="4220769"/>
            <a:chExt cx="1886583" cy="39600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C55821A-26CC-4243-AE2A-AAC68FAF23C9}"/>
                </a:ext>
              </a:extLst>
            </p:cNvPr>
            <p:cNvSpPr txBox="1"/>
            <p:nvPr/>
          </p:nvSpPr>
          <p:spPr>
            <a:xfrm>
              <a:off x="5357419" y="4316682"/>
              <a:ext cx="139846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 err="1">
                  <a:solidFill>
                    <a:srgbClr val="003300"/>
                  </a:solidFill>
                  <a:latin typeface="+mn-ea"/>
                </a:rPr>
                <a:t>Mybatis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数据框架</a:t>
              </a:r>
            </a:p>
          </p:txBody>
        </p:sp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86030363-5403-44D8-A05C-F13A4095B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296" y="4220769"/>
              <a:ext cx="396000" cy="396000"/>
            </a:xfrm>
            <a:prstGeom prst="rect">
              <a:avLst/>
            </a:prstGeom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0767E7E-E063-4ED8-9A87-52C3FAAF3F19}"/>
              </a:ext>
            </a:extLst>
          </p:cNvPr>
          <p:cNvGrpSpPr/>
          <p:nvPr/>
        </p:nvGrpSpPr>
        <p:grpSpPr>
          <a:xfrm>
            <a:off x="5979467" y="4061004"/>
            <a:ext cx="2543564" cy="360000"/>
            <a:chOff x="5903267" y="4255737"/>
            <a:chExt cx="2543564" cy="360000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43A1815-F65D-4DE3-B36A-31925F26DEB1}"/>
                </a:ext>
              </a:extLst>
            </p:cNvPr>
            <p:cNvSpPr txBox="1"/>
            <p:nvPr/>
          </p:nvSpPr>
          <p:spPr>
            <a:xfrm>
              <a:off x="6351706" y="4325149"/>
              <a:ext cx="209512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rgbClr val="003300"/>
                  </a:solidFill>
                  <a:latin typeface="+mn-ea"/>
                </a:rPr>
                <a:t>Spring Data</a:t>
              </a:r>
              <a:r>
                <a:rPr lang="zh-CN" altLang="en-US" sz="1400" dirty="0">
                  <a:solidFill>
                    <a:srgbClr val="003300"/>
                  </a:solidFill>
                  <a:latin typeface="+mn-ea"/>
                </a:rPr>
                <a:t>图数据库组件</a:t>
              </a:r>
            </a:p>
          </p:txBody>
        </p:sp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99F236A4-C543-4A02-BD46-40A1B1165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267" y="4255737"/>
              <a:ext cx="360000" cy="360000"/>
            </a:xfrm>
            <a:prstGeom prst="rect">
              <a:avLst/>
            </a:prstGeom>
          </p:spPr>
        </p:pic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99AC3918-8186-4B00-8FEB-1BC13E10ADA4}"/>
              </a:ext>
            </a:extLst>
          </p:cNvPr>
          <p:cNvGrpSpPr/>
          <p:nvPr/>
        </p:nvGrpSpPr>
        <p:grpSpPr>
          <a:xfrm>
            <a:off x="9081034" y="3536234"/>
            <a:ext cx="1421939" cy="396000"/>
            <a:chOff x="9004834" y="3661386"/>
            <a:chExt cx="1421939" cy="396000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id="{58402836-DBFC-422D-86D7-FF6C7FE07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834" y="3661386"/>
              <a:ext cx="396000" cy="39600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631CCF-4816-4103-88C7-81C512B91987}"/>
                </a:ext>
              </a:extLst>
            </p:cNvPr>
            <p:cNvSpPr txBox="1"/>
            <p:nvPr/>
          </p:nvSpPr>
          <p:spPr>
            <a:xfrm>
              <a:off x="9461765" y="3761794"/>
              <a:ext cx="96500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rgbClr val="003300"/>
                  </a:solidFill>
                  <a:latin typeface="+mn-ea"/>
                </a:rPr>
                <a:t>Junit</a:t>
              </a:r>
              <a:r>
                <a:rPr lang="zh-CN" altLang="en-US" sz="1200" dirty="0">
                  <a:solidFill>
                    <a:srgbClr val="003300"/>
                  </a:solidFill>
                  <a:latin typeface="+mn-ea"/>
                </a:rPr>
                <a:t>单元测试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89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38" name="Rectangle 73"/>
          <p:cNvSpPr>
            <a:spLocks noChangeArrowheads="1"/>
          </p:cNvSpPr>
          <p:nvPr/>
        </p:nvSpPr>
        <p:spPr bwMode="auto">
          <a:xfrm>
            <a:off x="673428" y="1768227"/>
            <a:ext cx="10800000" cy="4336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3358" name="灯片编号占位符 3"/>
          <p:cNvSpPr txBox="1">
            <a:spLocks noGrp="1"/>
          </p:cNvSpPr>
          <p:nvPr/>
        </p:nvSpPr>
        <p:spPr bwMode="auto">
          <a:xfrm>
            <a:off x="9739313" y="6421439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9438D69-49C5-4C08-8ECF-1BF3048AD4B7}" type="slidenum">
              <a:rPr lang="en-US" altLang="zh-CN" sz="1200" b="1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 b="1">
              <a:solidFill>
                <a:srgbClr val="000000"/>
              </a:solidFill>
              <a:latin typeface="Times New Roman" pitchFamily="18" charset="0"/>
              <a:cs typeface="Tahoma" pitchFamily="34" charset="0"/>
            </a:endParaRPr>
          </a:p>
        </p:txBody>
      </p:sp>
      <p:sp>
        <p:nvSpPr>
          <p:cNvPr id="132" name="标题 2">
            <a:extLst>
              <a:ext uri="{FF2B5EF4-FFF2-40B4-BE49-F238E27FC236}">
                <a16:creationId xmlns:a16="http://schemas.microsoft.com/office/drawing/2014/main" id="{212DF288-5E69-4F44-BCDC-95EEB54CA4B7}"/>
              </a:ext>
            </a:extLst>
          </p:cNvPr>
          <p:cNvSpPr txBox="1">
            <a:spLocks/>
          </p:cNvSpPr>
          <p:nvPr/>
        </p:nvSpPr>
        <p:spPr>
          <a:xfrm>
            <a:off x="605693" y="238791"/>
            <a:ext cx="10975444" cy="4146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274320" rtl="0" eaLnBrk="1" latinLnBrk="0" hangingPunct="1">
              <a:lnSpc>
                <a:spcPts val="2760"/>
              </a:lnSpc>
              <a:spcBef>
                <a:spcPct val="0"/>
              </a:spcBef>
              <a:buNone/>
              <a:tabLst>
                <a:tab pos="274320" algn="l"/>
              </a:tabLst>
              <a:defRPr sz="2640" kern="1200" baseline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400" b="1" dirty="0">
                <a:latin typeface="+mn-ea"/>
                <a:ea typeface="+mn-ea"/>
                <a:sym typeface="微软雅黑" charset="0"/>
              </a:rPr>
              <a:t>技术架构</a:t>
            </a:r>
            <a:r>
              <a:rPr lang="en-US" altLang="zh-CN" sz="2400" b="1" dirty="0">
                <a:latin typeface="+mn-ea"/>
                <a:ea typeface="+mn-ea"/>
                <a:sym typeface="微软雅黑" charset="0"/>
              </a:rPr>
              <a:t>-</a:t>
            </a:r>
            <a:r>
              <a:rPr lang="zh-CN" altLang="en-US" sz="2400" b="1" dirty="0">
                <a:latin typeface="+mn-ea"/>
                <a:ea typeface="+mn-ea"/>
                <a:sym typeface="微软雅黑" charset="0"/>
              </a:rPr>
              <a:t>部署逻辑图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674F44-4839-4B1A-B53A-8742742251F3}"/>
              </a:ext>
            </a:extLst>
          </p:cNvPr>
          <p:cNvGrpSpPr/>
          <p:nvPr/>
        </p:nvGrpSpPr>
        <p:grpSpPr>
          <a:xfrm>
            <a:off x="1266770" y="1150941"/>
            <a:ext cx="2668134" cy="470424"/>
            <a:chOff x="3508376" y="1074738"/>
            <a:chExt cx="2668134" cy="4704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D374E46-F5FB-4E72-BC59-BE62F9A0A4AE}"/>
                </a:ext>
              </a:extLst>
            </p:cNvPr>
            <p:cNvGrpSpPr/>
            <p:nvPr/>
          </p:nvGrpSpPr>
          <p:grpSpPr>
            <a:xfrm>
              <a:off x="3508376" y="1074738"/>
              <a:ext cx="661008" cy="465722"/>
              <a:chOff x="3995191" y="1227138"/>
              <a:chExt cx="892724" cy="628980"/>
            </a:xfrm>
          </p:grpSpPr>
          <p:sp>
            <p:nvSpPr>
              <p:cNvPr id="1763362" name="AutoShape 13"/>
              <p:cNvSpPr>
                <a:spLocks noChangeArrowheads="1"/>
              </p:cNvSpPr>
              <p:nvPr/>
            </p:nvSpPr>
            <p:spPr bwMode="auto">
              <a:xfrm>
                <a:off x="4037331" y="1227138"/>
                <a:ext cx="850584" cy="619124"/>
              </a:xfrm>
              <a:prstGeom prst="roundRect">
                <a:avLst>
                  <a:gd name="adj" fmla="val 8801"/>
                </a:avLst>
              </a:prstGeom>
              <a:noFill/>
              <a:ln w="635" cap="rnd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63365" name="Rectangle 16"/>
              <p:cNvSpPr>
                <a:spLocks noChangeArrowheads="1"/>
              </p:cNvSpPr>
              <p:nvPr/>
            </p:nvSpPr>
            <p:spPr bwMode="auto">
              <a:xfrm>
                <a:off x="3995191" y="1239838"/>
                <a:ext cx="576262" cy="220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b="1" dirty="0">
                    <a:solidFill>
                      <a:srgbClr val="000000"/>
                    </a:solidFill>
                    <a:latin typeface="Arial" charset="0"/>
                  </a:rPr>
                  <a:t>医生</a:t>
                </a:r>
                <a:endParaRPr lang="en-US" altLang="zh-CN" sz="10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pic>
            <p:nvPicPr>
              <p:cNvPr id="10" name="Graphic 9" descr="User">
                <a:extLst>
                  <a:ext uri="{FF2B5EF4-FFF2-40B4-BE49-F238E27FC236}">
                    <a16:creationId xmlns:a16="http://schemas.microsoft.com/office/drawing/2014/main" id="{F89CA8F6-7228-4FD7-A884-CD6F87847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55894" y="1363334"/>
                <a:ext cx="492784" cy="492784"/>
              </a:xfrm>
              <a:prstGeom prst="rect">
                <a:avLst/>
              </a:prstGeom>
            </p:spPr>
          </p:pic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D4C204B-4CF8-4CAC-B30C-458B21EE2A47}"/>
                  </a:ext>
                </a:extLst>
              </p:cNvPr>
              <p:cNvSpPr/>
              <p:nvPr/>
            </p:nvSpPr>
            <p:spPr>
              <a:xfrm>
                <a:off x="4184650" y="1496083"/>
                <a:ext cx="337893" cy="287209"/>
              </a:xfrm>
              <a:custGeom>
                <a:avLst/>
                <a:gdLst>
                  <a:gd name="connsiteX0" fmla="*/ 313937 w 337893"/>
                  <a:gd name="connsiteY0" fmla="*/ 212569 h 287209"/>
                  <a:gd name="connsiteX1" fmla="*/ 26728 w 337893"/>
                  <a:gd name="connsiteY1" fmla="*/ 212569 h 287209"/>
                  <a:gd name="connsiteX2" fmla="*/ 26728 w 337893"/>
                  <a:gd name="connsiteY2" fmla="*/ 26728 h 287209"/>
                  <a:gd name="connsiteX3" fmla="*/ 313937 w 337893"/>
                  <a:gd name="connsiteY3" fmla="*/ 26728 h 287209"/>
                  <a:gd name="connsiteX4" fmla="*/ 313937 w 337893"/>
                  <a:gd name="connsiteY4" fmla="*/ 212569 h 287209"/>
                  <a:gd name="connsiteX5" fmla="*/ 322385 w 337893"/>
                  <a:gd name="connsiteY5" fmla="*/ 1386 h 287209"/>
                  <a:gd name="connsiteX6" fmla="*/ 18281 w 337893"/>
                  <a:gd name="connsiteY6" fmla="*/ 1386 h 287209"/>
                  <a:gd name="connsiteX7" fmla="*/ 1386 w 337893"/>
                  <a:gd name="connsiteY7" fmla="*/ 18281 h 287209"/>
                  <a:gd name="connsiteX8" fmla="*/ 1386 w 337893"/>
                  <a:gd name="connsiteY8" fmla="*/ 221017 h 287209"/>
                  <a:gd name="connsiteX9" fmla="*/ 18281 w 337893"/>
                  <a:gd name="connsiteY9" fmla="*/ 237911 h 287209"/>
                  <a:gd name="connsiteX10" fmla="*/ 136543 w 337893"/>
                  <a:gd name="connsiteY10" fmla="*/ 237911 h 287209"/>
                  <a:gd name="connsiteX11" fmla="*/ 136543 w 337893"/>
                  <a:gd name="connsiteY11" fmla="*/ 263253 h 287209"/>
                  <a:gd name="connsiteX12" fmla="*/ 94307 w 337893"/>
                  <a:gd name="connsiteY12" fmla="*/ 263253 h 287209"/>
                  <a:gd name="connsiteX13" fmla="*/ 94307 w 337893"/>
                  <a:gd name="connsiteY13" fmla="*/ 288595 h 287209"/>
                  <a:gd name="connsiteX14" fmla="*/ 246359 w 337893"/>
                  <a:gd name="connsiteY14" fmla="*/ 288595 h 287209"/>
                  <a:gd name="connsiteX15" fmla="*/ 246359 w 337893"/>
                  <a:gd name="connsiteY15" fmla="*/ 263253 h 287209"/>
                  <a:gd name="connsiteX16" fmla="*/ 204122 w 337893"/>
                  <a:gd name="connsiteY16" fmla="*/ 263253 h 287209"/>
                  <a:gd name="connsiteX17" fmla="*/ 204122 w 337893"/>
                  <a:gd name="connsiteY17" fmla="*/ 237911 h 287209"/>
                  <a:gd name="connsiteX18" fmla="*/ 322385 w 337893"/>
                  <a:gd name="connsiteY18" fmla="*/ 237911 h 287209"/>
                  <a:gd name="connsiteX19" fmla="*/ 339279 w 337893"/>
                  <a:gd name="connsiteY19" fmla="*/ 221017 h 287209"/>
                  <a:gd name="connsiteX20" fmla="*/ 339279 w 337893"/>
                  <a:gd name="connsiteY20" fmla="*/ 18281 h 287209"/>
                  <a:gd name="connsiteX21" fmla="*/ 322385 w 337893"/>
                  <a:gd name="connsiteY21" fmla="*/ 1386 h 28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7893" h="287209">
                    <a:moveTo>
                      <a:pt x="313937" y="212569"/>
                    </a:moveTo>
                    <a:lnTo>
                      <a:pt x="26728" y="212569"/>
                    </a:lnTo>
                    <a:lnTo>
                      <a:pt x="26728" y="26728"/>
                    </a:lnTo>
                    <a:lnTo>
                      <a:pt x="313937" y="26728"/>
                    </a:lnTo>
                    <a:lnTo>
                      <a:pt x="313937" y="212569"/>
                    </a:lnTo>
                    <a:close/>
                    <a:moveTo>
                      <a:pt x="322385" y="1386"/>
                    </a:moveTo>
                    <a:lnTo>
                      <a:pt x="18281" y="1386"/>
                    </a:lnTo>
                    <a:cubicBezTo>
                      <a:pt x="8988" y="1386"/>
                      <a:pt x="1386" y="8988"/>
                      <a:pt x="1386" y="18281"/>
                    </a:cubicBezTo>
                    <a:lnTo>
                      <a:pt x="1386" y="221017"/>
                    </a:lnTo>
                    <a:cubicBezTo>
                      <a:pt x="1386" y="230309"/>
                      <a:pt x="8988" y="237911"/>
                      <a:pt x="18281" y="237911"/>
                    </a:cubicBezTo>
                    <a:lnTo>
                      <a:pt x="136543" y="237911"/>
                    </a:lnTo>
                    <a:lnTo>
                      <a:pt x="136543" y="263253"/>
                    </a:lnTo>
                    <a:lnTo>
                      <a:pt x="94307" y="263253"/>
                    </a:lnTo>
                    <a:lnTo>
                      <a:pt x="94307" y="288595"/>
                    </a:lnTo>
                    <a:lnTo>
                      <a:pt x="246359" y="288595"/>
                    </a:lnTo>
                    <a:lnTo>
                      <a:pt x="246359" y="263253"/>
                    </a:lnTo>
                    <a:lnTo>
                      <a:pt x="204122" y="263253"/>
                    </a:lnTo>
                    <a:lnTo>
                      <a:pt x="204122" y="237911"/>
                    </a:lnTo>
                    <a:lnTo>
                      <a:pt x="322385" y="237911"/>
                    </a:lnTo>
                    <a:cubicBezTo>
                      <a:pt x="331677" y="237911"/>
                      <a:pt x="339279" y="230309"/>
                      <a:pt x="339279" y="221017"/>
                    </a:cubicBezTo>
                    <a:lnTo>
                      <a:pt x="339279" y="18281"/>
                    </a:lnTo>
                    <a:cubicBezTo>
                      <a:pt x="339279" y="8988"/>
                      <a:pt x="331677" y="1386"/>
                      <a:pt x="322385" y="138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41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0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C8DDF2-EF95-487A-9746-6C4E36F4D820}"/>
                </a:ext>
              </a:extLst>
            </p:cNvPr>
            <p:cNvGrpSpPr/>
            <p:nvPr/>
          </p:nvGrpSpPr>
          <p:grpSpPr>
            <a:xfrm>
              <a:off x="4527540" y="1074738"/>
              <a:ext cx="661008" cy="470424"/>
              <a:chOff x="5049290" y="1227138"/>
              <a:chExt cx="892724" cy="635330"/>
            </a:xfrm>
          </p:grpSpPr>
          <p:sp>
            <p:nvSpPr>
              <p:cNvPr id="143" name="AutoShape 13">
                <a:extLst>
                  <a:ext uri="{FF2B5EF4-FFF2-40B4-BE49-F238E27FC236}">
                    <a16:creationId xmlns:a16="http://schemas.microsoft.com/office/drawing/2014/main" id="{C99D545D-B8E4-4050-A605-9B1EE5FA3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430" y="1227138"/>
                <a:ext cx="850584" cy="619124"/>
              </a:xfrm>
              <a:prstGeom prst="roundRect">
                <a:avLst>
                  <a:gd name="adj" fmla="val 8801"/>
                </a:avLst>
              </a:prstGeom>
              <a:noFill/>
              <a:ln w="635" cap="rnd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4" name="Rectangle 16">
                <a:extLst>
                  <a:ext uri="{FF2B5EF4-FFF2-40B4-BE49-F238E27FC236}">
                    <a16:creationId xmlns:a16="http://schemas.microsoft.com/office/drawing/2014/main" id="{B403CE05-F4E7-444C-A0AA-AE0FB917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9290" y="1239838"/>
                <a:ext cx="576262" cy="220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b="1" dirty="0">
                    <a:solidFill>
                      <a:srgbClr val="000000"/>
                    </a:solidFill>
                    <a:latin typeface="Arial" charset="0"/>
                  </a:rPr>
                  <a:t>患者</a:t>
                </a:r>
                <a:endParaRPr lang="en-US" altLang="zh-CN" sz="10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pic>
            <p:nvPicPr>
              <p:cNvPr id="146" name="Graphic 145" descr="User">
                <a:extLst>
                  <a:ext uri="{FF2B5EF4-FFF2-40B4-BE49-F238E27FC236}">
                    <a16:creationId xmlns:a16="http://schemas.microsoft.com/office/drawing/2014/main" id="{BD222CF2-0450-4A13-991A-49B403088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1893" y="1369684"/>
                <a:ext cx="492784" cy="492784"/>
              </a:xfrm>
              <a:prstGeom prst="rect">
                <a:avLst/>
              </a:prstGeom>
            </p:spPr>
          </p:pic>
          <p:pic>
            <p:nvPicPr>
              <p:cNvPr id="8" name="Graphic 7" descr="Smart Phone">
                <a:extLst>
                  <a:ext uri="{FF2B5EF4-FFF2-40B4-BE49-F238E27FC236}">
                    <a16:creationId xmlns:a16="http://schemas.microsoft.com/office/drawing/2014/main" id="{5C645AA5-4B52-4AF0-95E3-C395689FE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3984" y="1502571"/>
                <a:ext cx="305592" cy="30559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9F917A-A8EB-4065-828F-5BF530D8CDC4}"/>
                </a:ext>
              </a:extLst>
            </p:cNvPr>
            <p:cNvGrpSpPr/>
            <p:nvPr/>
          </p:nvGrpSpPr>
          <p:grpSpPr>
            <a:xfrm>
              <a:off x="5546704" y="1074739"/>
              <a:ext cx="629806" cy="458424"/>
              <a:chOff x="6253028" y="1227138"/>
              <a:chExt cx="850584" cy="619124"/>
            </a:xfrm>
          </p:grpSpPr>
          <p:sp>
            <p:nvSpPr>
              <p:cNvPr id="148" name="AutoShape 13">
                <a:extLst>
                  <a:ext uri="{FF2B5EF4-FFF2-40B4-BE49-F238E27FC236}">
                    <a16:creationId xmlns:a16="http://schemas.microsoft.com/office/drawing/2014/main" id="{75007BBC-7ECD-46AE-9446-BFB2AB88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028" y="1227138"/>
                <a:ext cx="850584" cy="619124"/>
              </a:xfrm>
              <a:prstGeom prst="roundRect">
                <a:avLst>
                  <a:gd name="adj" fmla="val 8801"/>
                </a:avLst>
              </a:prstGeom>
              <a:noFill/>
              <a:ln w="635" cap="rnd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9" name="Rectangle 16">
                <a:extLst>
                  <a:ext uri="{FF2B5EF4-FFF2-40B4-BE49-F238E27FC236}">
                    <a16:creationId xmlns:a16="http://schemas.microsoft.com/office/drawing/2014/main" id="{688FDF8B-F08B-4CE3-A64E-DBBD2AA4B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039" y="1239839"/>
                <a:ext cx="576262" cy="220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b="1" dirty="0">
                    <a:solidFill>
                      <a:srgbClr val="000000"/>
                    </a:solidFill>
                    <a:latin typeface="Arial" charset="0"/>
                  </a:rPr>
                  <a:t>平台客服</a:t>
                </a:r>
                <a:endParaRPr lang="en-US" altLang="zh-CN" sz="10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pic>
            <p:nvPicPr>
              <p:cNvPr id="14" name="Graphic 13" descr="Call center">
                <a:extLst>
                  <a:ext uri="{FF2B5EF4-FFF2-40B4-BE49-F238E27FC236}">
                    <a16:creationId xmlns:a16="http://schemas.microsoft.com/office/drawing/2014/main" id="{82CA8328-60F8-4A82-87C8-2F06E4AA6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30660" y="1370013"/>
                <a:ext cx="459115" cy="459115"/>
              </a:xfrm>
              <a:prstGeom prst="rect">
                <a:avLst/>
              </a:prstGeom>
            </p:spPr>
          </p:pic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329A210-F762-442A-8EA4-A8A1A95ADE61}"/>
                  </a:ext>
                </a:extLst>
              </p:cNvPr>
              <p:cNvSpPr/>
              <p:nvPr/>
            </p:nvSpPr>
            <p:spPr>
              <a:xfrm>
                <a:off x="6363616" y="1496083"/>
                <a:ext cx="337893" cy="287209"/>
              </a:xfrm>
              <a:custGeom>
                <a:avLst/>
                <a:gdLst>
                  <a:gd name="connsiteX0" fmla="*/ 313937 w 337893"/>
                  <a:gd name="connsiteY0" fmla="*/ 212569 h 287209"/>
                  <a:gd name="connsiteX1" fmla="*/ 26728 w 337893"/>
                  <a:gd name="connsiteY1" fmla="*/ 212569 h 287209"/>
                  <a:gd name="connsiteX2" fmla="*/ 26728 w 337893"/>
                  <a:gd name="connsiteY2" fmla="*/ 26728 h 287209"/>
                  <a:gd name="connsiteX3" fmla="*/ 313937 w 337893"/>
                  <a:gd name="connsiteY3" fmla="*/ 26728 h 287209"/>
                  <a:gd name="connsiteX4" fmla="*/ 313937 w 337893"/>
                  <a:gd name="connsiteY4" fmla="*/ 212569 h 287209"/>
                  <a:gd name="connsiteX5" fmla="*/ 322385 w 337893"/>
                  <a:gd name="connsiteY5" fmla="*/ 1386 h 287209"/>
                  <a:gd name="connsiteX6" fmla="*/ 18281 w 337893"/>
                  <a:gd name="connsiteY6" fmla="*/ 1386 h 287209"/>
                  <a:gd name="connsiteX7" fmla="*/ 1386 w 337893"/>
                  <a:gd name="connsiteY7" fmla="*/ 18281 h 287209"/>
                  <a:gd name="connsiteX8" fmla="*/ 1386 w 337893"/>
                  <a:gd name="connsiteY8" fmla="*/ 221017 h 287209"/>
                  <a:gd name="connsiteX9" fmla="*/ 18281 w 337893"/>
                  <a:gd name="connsiteY9" fmla="*/ 237911 h 287209"/>
                  <a:gd name="connsiteX10" fmla="*/ 136543 w 337893"/>
                  <a:gd name="connsiteY10" fmla="*/ 237911 h 287209"/>
                  <a:gd name="connsiteX11" fmla="*/ 136543 w 337893"/>
                  <a:gd name="connsiteY11" fmla="*/ 263253 h 287209"/>
                  <a:gd name="connsiteX12" fmla="*/ 94307 w 337893"/>
                  <a:gd name="connsiteY12" fmla="*/ 263253 h 287209"/>
                  <a:gd name="connsiteX13" fmla="*/ 94307 w 337893"/>
                  <a:gd name="connsiteY13" fmla="*/ 288595 h 287209"/>
                  <a:gd name="connsiteX14" fmla="*/ 246359 w 337893"/>
                  <a:gd name="connsiteY14" fmla="*/ 288595 h 287209"/>
                  <a:gd name="connsiteX15" fmla="*/ 246359 w 337893"/>
                  <a:gd name="connsiteY15" fmla="*/ 263253 h 287209"/>
                  <a:gd name="connsiteX16" fmla="*/ 204122 w 337893"/>
                  <a:gd name="connsiteY16" fmla="*/ 263253 h 287209"/>
                  <a:gd name="connsiteX17" fmla="*/ 204122 w 337893"/>
                  <a:gd name="connsiteY17" fmla="*/ 237911 h 287209"/>
                  <a:gd name="connsiteX18" fmla="*/ 322385 w 337893"/>
                  <a:gd name="connsiteY18" fmla="*/ 237911 h 287209"/>
                  <a:gd name="connsiteX19" fmla="*/ 339279 w 337893"/>
                  <a:gd name="connsiteY19" fmla="*/ 221017 h 287209"/>
                  <a:gd name="connsiteX20" fmla="*/ 339279 w 337893"/>
                  <a:gd name="connsiteY20" fmla="*/ 18281 h 287209"/>
                  <a:gd name="connsiteX21" fmla="*/ 322385 w 337893"/>
                  <a:gd name="connsiteY21" fmla="*/ 1386 h 28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7893" h="287209">
                    <a:moveTo>
                      <a:pt x="313937" y="212569"/>
                    </a:moveTo>
                    <a:lnTo>
                      <a:pt x="26728" y="212569"/>
                    </a:lnTo>
                    <a:lnTo>
                      <a:pt x="26728" y="26728"/>
                    </a:lnTo>
                    <a:lnTo>
                      <a:pt x="313937" y="26728"/>
                    </a:lnTo>
                    <a:lnTo>
                      <a:pt x="313937" y="212569"/>
                    </a:lnTo>
                    <a:close/>
                    <a:moveTo>
                      <a:pt x="322385" y="1386"/>
                    </a:moveTo>
                    <a:lnTo>
                      <a:pt x="18281" y="1386"/>
                    </a:lnTo>
                    <a:cubicBezTo>
                      <a:pt x="8988" y="1386"/>
                      <a:pt x="1386" y="8988"/>
                      <a:pt x="1386" y="18281"/>
                    </a:cubicBezTo>
                    <a:lnTo>
                      <a:pt x="1386" y="221017"/>
                    </a:lnTo>
                    <a:cubicBezTo>
                      <a:pt x="1386" y="230309"/>
                      <a:pt x="8988" y="237911"/>
                      <a:pt x="18281" y="237911"/>
                    </a:cubicBezTo>
                    <a:lnTo>
                      <a:pt x="136543" y="237911"/>
                    </a:lnTo>
                    <a:lnTo>
                      <a:pt x="136543" y="263253"/>
                    </a:lnTo>
                    <a:lnTo>
                      <a:pt x="94307" y="263253"/>
                    </a:lnTo>
                    <a:lnTo>
                      <a:pt x="94307" y="288595"/>
                    </a:lnTo>
                    <a:lnTo>
                      <a:pt x="246359" y="288595"/>
                    </a:lnTo>
                    <a:lnTo>
                      <a:pt x="246359" y="263253"/>
                    </a:lnTo>
                    <a:lnTo>
                      <a:pt x="204122" y="263253"/>
                    </a:lnTo>
                    <a:lnTo>
                      <a:pt x="204122" y="237911"/>
                    </a:lnTo>
                    <a:lnTo>
                      <a:pt x="322385" y="237911"/>
                    </a:lnTo>
                    <a:cubicBezTo>
                      <a:pt x="331677" y="237911"/>
                      <a:pt x="339279" y="230309"/>
                      <a:pt x="339279" y="221017"/>
                    </a:cubicBezTo>
                    <a:lnTo>
                      <a:pt x="339279" y="18281"/>
                    </a:lnTo>
                    <a:cubicBezTo>
                      <a:pt x="339279" y="8988"/>
                      <a:pt x="331677" y="1386"/>
                      <a:pt x="322385" y="138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41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00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E361FD-23D8-4AFD-B654-21549ED9F831}"/>
              </a:ext>
            </a:extLst>
          </p:cNvPr>
          <p:cNvSpPr txBox="1"/>
          <p:nvPr/>
        </p:nvSpPr>
        <p:spPr>
          <a:xfrm>
            <a:off x="2803525" y="2008180"/>
            <a:ext cx="1465827" cy="307777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反向代理服务器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10.0.0.6  2c 4g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50E145-E079-4672-AE53-EF8F013FA874}"/>
              </a:ext>
            </a:extLst>
          </p:cNvPr>
          <p:cNvSpPr txBox="1"/>
          <p:nvPr/>
        </p:nvSpPr>
        <p:spPr>
          <a:xfrm>
            <a:off x="3094631" y="4101105"/>
            <a:ext cx="1481642" cy="307777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容器仓库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(harbor)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10.0.0.58  2c 4g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BC4F93C-42AA-4FBF-8B79-50E3EEADED27}"/>
              </a:ext>
            </a:extLst>
          </p:cNvPr>
          <p:cNvSpPr txBox="1"/>
          <p:nvPr/>
        </p:nvSpPr>
        <p:spPr>
          <a:xfrm>
            <a:off x="4997671" y="4117579"/>
            <a:ext cx="1465828" cy="307777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代码仓库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Arial" charset="0"/>
              </a:rPr>
              <a:t>gitlab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10.0.0.14  8c 32g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B8AB620-85E5-486B-A802-FF6351A220C1}"/>
              </a:ext>
            </a:extLst>
          </p:cNvPr>
          <p:cNvSpPr txBox="1"/>
          <p:nvPr/>
        </p:nvSpPr>
        <p:spPr>
          <a:xfrm>
            <a:off x="6885639" y="4123765"/>
            <a:ext cx="1525718" cy="307777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开发任务管理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Arial" charset="0"/>
              </a:rPr>
              <a:t>jira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10.0.0.31  4c 8g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26A7319-5CEA-422D-BD66-5247A329F3B8}"/>
              </a:ext>
            </a:extLst>
          </p:cNvPr>
          <p:cNvSpPr txBox="1"/>
          <p:nvPr/>
        </p:nvSpPr>
        <p:spPr>
          <a:xfrm>
            <a:off x="5810580" y="5232217"/>
            <a:ext cx="1465828" cy="307777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云数据库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Arial" charset="0"/>
              </a:rPr>
              <a:t>mysql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10.0.1.13  1c 2g 100g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CB4A357-C842-4B9D-B569-A304D4C91377}"/>
              </a:ext>
            </a:extLst>
          </p:cNvPr>
          <p:cNvSpPr txBox="1"/>
          <p:nvPr/>
        </p:nvSpPr>
        <p:spPr>
          <a:xfrm>
            <a:off x="7974110" y="5232217"/>
            <a:ext cx="1465828" cy="615553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云文件系统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Arial" charset="0"/>
              </a:rPr>
              <a:t>oss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10.0.0.27</a:t>
            </a: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  <a:ea typeface="+mn-ea"/>
              </a:rPr>
              <a:t>10.0.0.44</a:t>
            </a: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10.0.0.88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42B319-C3AA-4DC6-A27D-B2532D3707E6}"/>
              </a:ext>
            </a:extLst>
          </p:cNvPr>
          <p:cNvGrpSpPr/>
          <p:nvPr/>
        </p:nvGrpSpPr>
        <p:grpSpPr>
          <a:xfrm>
            <a:off x="1317122" y="2630769"/>
            <a:ext cx="1995349" cy="769441"/>
            <a:chOff x="1008071" y="2630769"/>
            <a:chExt cx="1995349" cy="769441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C873144-9639-4166-9DBB-C89A4F06314C}"/>
                </a:ext>
              </a:extLst>
            </p:cNvPr>
            <p:cNvSpPr txBox="1"/>
            <p:nvPr/>
          </p:nvSpPr>
          <p:spPr>
            <a:xfrm>
              <a:off x="1544508" y="2630769"/>
              <a:ext cx="1458912" cy="769441"/>
            </a:xfrm>
            <a:prstGeom prst="rect">
              <a:avLst/>
            </a:prstGeom>
            <a:no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生产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k8s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集群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(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主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)</a:t>
              </a: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10.0.0.2  8c 32g</a:t>
              </a: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10.0.0.3  8c 32g</a:t>
              </a:r>
              <a:endParaRPr lang="zh-CN" altLang="en-US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10.0.0.4  8c 32g</a:t>
              </a: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10.0.0.5  8c 32g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448A7C-4ADD-43D0-99ED-3B2BB9DF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71" y="2667862"/>
              <a:ext cx="426600" cy="360000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F7EAAACA-7420-4E19-AE4F-5A72DD7F9BC0}"/>
              </a:ext>
            </a:extLst>
          </p:cNvPr>
          <p:cNvSpPr txBox="1"/>
          <p:nvPr/>
        </p:nvSpPr>
        <p:spPr>
          <a:xfrm>
            <a:off x="3722297" y="2630769"/>
            <a:ext cx="1458912" cy="615553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生产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k8s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集群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(</a:t>
            </a:r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备</a:t>
            </a:r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)</a:t>
            </a: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10.0.0.81  8c 32g</a:t>
            </a: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10.0.0.82  8c 32g</a:t>
            </a:r>
            <a:endParaRPr lang="zh-CN" altLang="en-US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10.0.0.83  8c 32g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C359F1B7-3DAD-4369-863C-B130002E4D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72" y="2667862"/>
            <a:ext cx="426600" cy="36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00DB08-012A-4BAB-B073-78BCEF8ED893}"/>
              </a:ext>
            </a:extLst>
          </p:cNvPr>
          <p:cNvGrpSpPr/>
          <p:nvPr/>
        </p:nvGrpSpPr>
        <p:grpSpPr>
          <a:xfrm>
            <a:off x="5195746" y="2630769"/>
            <a:ext cx="1994173" cy="615553"/>
            <a:chOff x="4588044" y="2630769"/>
            <a:chExt cx="1994173" cy="615553"/>
          </a:xfrm>
          <a:noFill/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D4D0D88-91B9-4BAC-9808-539D44C10558}"/>
                </a:ext>
              </a:extLst>
            </p:cNvPr>
            <p:cNvSpPr txBox="1"/>
            <p:nvPr/>
          </p:nvSpPr>
          <p:spPr>
            <a:xfrm>
              <a:off x="5123305" y="2630769"/>
              <a:ext cx="1458912" cy="615553"/>
            </a:xfrm>
            <a:prstGeom prst="rect">
              <a:avLst/>
            </a:prstGeom>
            <a:grp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开发</a:t>
              </a:r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k8s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集群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10.0.0.51  8c 32g</a:t>
              </a: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10.0.0.52  8c 32g</a:t>
              </a:r>
              <a:endParaRPr lang="zh-CN" altLang="en-US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en-US" altLang="zh-CN" sz="1000" dirty="0">
                  <a:solidFill>
                    <a:srgbClr val="1D3649"/>
                  </a:solidFill>
                  <a:latin typeface="+mn-ea"/>
                </a:rPr>
                <a:t>10.0.0.53  8c 32g</a:t>
              </a:r>
              <a:endParaRPr lang="en-US" altLang="zh-CN" sz="1000" dirty="0">
                <a:solidFill>
                  <a:srgbClr val="1D3649"/>
                </a:solidFill>
                <a:latin typeface="+mn-ea"/>
                <a:ea typeface="+mn-ea"/>
              </a:endParaRP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985219E3-4C88-4D77-AE3A-7F9190C3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044" y="2667862"/>
              <a:ext cx="426600" cy="360000"/>
            </a:xfrm>
            <a:prstGeom prst="rect">
              <a:avLst/>
            </a:prstGeom>
            <a:grpFill/>
          </p:spPr>
        </p:pic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DCBBFFAE-EE6E-414D-B1F1-B0C5ED74F674}"/>
              </a:ext>
            </a:extLst>
          </p:cNvPr>
          <p:cNvSpPr txBox="1"/>
          <p:nvPr/>
        </p:nvSpPr>
        <p:spPr>
          <a:xfrm>
            <a:off x="7795524" y="2630769"/>
            <a:ext cx="1458912" cy="769441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1D3649"/>
                </a:solidFill>
                <a:latin typeface="+mn-ea"/>
              </a:rPr>
              <a:t>测试集群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10.0.0.25  2c 4g</a:t>
            </a: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10.0.0.14  8c 32g</a:t>
            </a: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10.0.0.40  8c 32g</a:t>
            </a:r>
            <a:endParaRPr lang="zh-CN" altLang="en-US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10.0.0.46  8c 32g</a:t>
            </a:r>
            <a:endParaRPr lang="en-US" altLang="zh-CN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E6DB3DE4-4C77-4EB4-BACE-7270F9AA22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88" y="2667862"/>
            <a:ext cx="4266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655215-FA5C-473C-A586-EF62F17A9F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7" y="5179993"/>
            <a:ext cx="433800" cy="360000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F7862FD-2C9E-4895-9610-A536BF46D6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27" y="5205394"/>
            <a:ext cx="360000" cy="360000"/>
          </a:xfrm>
          <a:prstGeom prst="rect">
            <a:avLst/>
          </a:prstGeom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124212-DA3A-4A8D-BFC8-C322273E17DE}"/>
              </a:ext>
            </a:extLst>
          </p:cNvPr>
          <p:cNvGrpSpPr/>
          <p:nvPr/>
        </p:nvGrpSpPr>
        <p:grpSpPr>
          <a:xfrm>
            <a:off x="9260505" y="2630769"/>
            <a:ext cx="2024579" cy="769441"/>
            <a:chOff x="8502714" y="2630769"/>
            <a:chExt cx="2024579" cy="769441"/>
          </a:xfrm>
          <a:noFill/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72B3F8-7AC3-4CCA-A530-1ABB1B71EF2C}"/>
                </a:ext>
              </a:extLst>
            </p:cNvPr>
            <p:cNvSpPr txBox="1"/>
            <p:nvPr/>
          </p:nvSpPr>
          <p:spPr>
            <a:xfrm>
              <a:off x="9068381" y="2630769"/>
              <a:ext cx="1458912" cy="769441"/>
            </a:xfrm>
            <a:prstGeom prst="rect">
              <a:avLst/>
            </a:prstGeom>
            <a:grpFill/>
            <a:ln w="6350">
              <a:noFill/>
              <a:prstDash val="sysDash"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1D3649"/>
                  </a:solidFill>
                  <a:latin typeface="+mn-ea"/>
                </a:rPr>
                <a:t>vili</a:t>
              </a:r>
              <a:r>
                <a:rPr lang="zh-CN" altLang="en-US" sz="1000" dirty="0">
                  <a:solidFill>
                    <a:srgbClr val="1D3649"/>
                  </a:solidFill>
                  <a:latin typeface="+mn-ea"/>
                </a:rPr>
                <a:t>集群</a:t>
              </a:r>
              <a:endParaRPr lang="en-US" altLang="zh-CN" sz="1000" dirty="0">
                <a:solidFill>
                  <a:srgbClr val="1D3649"/>
                </a:solidFill>
                <a:latin typeface="+mn-ea"/>
              </a:endParaRPr>
            </a:p>
            <a:p>
              <a:r>
                <a:rPr lang="zh-CN" altLang="en-US" sz="1000" dirty="0"/>
                <a:t>10.0.0.33 16c 64g</a:t>
              </a:r>
            </a:p>
            <a:p>
              <a:r>
                <a:rPr lang="zh-CN" altLang="en-US" sz="1000" dirty="0"/>
                <a:t>10.0.0.29 8c 32g</a:t>
              </a:r>
            </a:p>
            <a:p>
              <a:r>
                <a:rPr lang="zh-CN" altLang="en-US" sz="1000" dirty="0"/>
                <a:t>10.0.0.16 8c 32g</a:t>
              </a:r>
            </a:p>
            <a:p>
              <a:r>
                <a:rPr lang="zh-CN" altLang="en-US" sz="1000" dirty="0"/>
                <a:t>10.0.0.19 8c 16g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9F45C4F-A468-48E5-8F66-8EA5A9202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714" y="2667862"/>
              <a:ext cx="426600" cy="360000"/>
            </a:xfrm>
            <a:prstGeom prst="rect">
              <a:avLst/>
            </a:prstGeom>
            <a:grpFill/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11C1444-51C1-498A-AABE-3074F56FC73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77" y="1966666"/>
            <a:ext cx="360000" cy="360000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1D4F2E2-64AD-4ADA-A93F-98F0DD469466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rot="5400000">
            <a:off x="1843152" y="2013937"/>
            <a:ext cx="341196" cy="966655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2417464-DF6C-4767-A31A-B5D40AEA21B1}"/>
              </a:ext>
            </a:extLst>
          </p:cNvPr>
          <p:cNvCxnSpPr>
            <a:stCxn id="19" idx="2"/>
            <a:endCxn id="219" idx="0"/>
          </p:cNvCxnSpPr>
          <p:nvPr/>
        </p:nvCxnSpPr>
        <p:spPr>
          <a:xfrm rot="16200000" flipH="1">
            <a:off x="2776126" y="2047616"/>
            <a:ext cx="341196" cy="899295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864642-6DAD-45F9-975A-E8DB7D1A0429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2497077" y="1581156"/>
            <a:ext cx="1726" cy="38551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45CA3E35-335A-4804-8627-73FD2EB564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44" y="4038993"/>
            <a:ext cx="432000" cy="43200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E83A6CD6-EE46-483A-8408-429B8F6D6101}"/>
              </a:ext>
            </a:extLst>
          </p:cNvPr>
          <p:cNvGrpSpPr/>
          <p:nvPr/>
        </p:nvGrpSpPr>
        <p:grpSpPr>
          <a:xfrm>
            <a:off x="4960312" y="1150941"/>
            <a:ext cx="661008" cy="465722"/>
            <a:chOff x="3995191" y="1227138"/>
            <a:chExt cx="892724" cy="628980"/>
          </a:xfrm>
        </p:grpSpPr>
        <p:sp>
          <p:nvSpPr>
            <p:cNvPr id="97" name="AutoShape 13">
              <a:extLst>
                <a:ext uri="{FF2B5EF4-FFF2-40B4-BE49-F238E27FC236}">
                  <a16:creationId xmlns:a16="http://schemas.microsoft.com/office/drawing/2014/main" id="{AE1F2A44-3234-4702-9E3A-0FF850368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331" y="1227138"/>
              <a:ext cx="850584" cy="619124"/>
            </a:xfrm>
            <a:prstGeom prst="roundRect">
              <a:avLst>
                <a:gd name="adj" fmla="val 8801"/>
              </a:avLst>
            </a:prstGeom>
            <a:noFill/>
            <a:ln w="635" cap="rnd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" name="Rectangle 16">
              <a:extLst>
                <a:ext uri="{FF2B5EF4-FFF2-40B4-BE49-F238E27FC236}">
                  <a16:creationId xmlns:a16="http://schemas.microsoft.com/office/drawing/2014/main" id="{46491B64-C574-4DA3-8ACB-0C1214178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191" y="1239838"/>
              <a:ext cx="576262" cy="220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0000"/>
                  </a:solidFill>
                  <a:latin typeface="Arial" charset="0"/>
                </a:rPr>
                <a:t>开发人员</a:t>
              </a:r>
              <a:endParaRPr lang="en-US" altLang="zh-CN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99" name="Graphic 98" descr="User">
              <a:extLst>
                <a:ext uri="{FF2B5EF4-FFF2-40B4-BE49-F238E27FC236}">
                  <a16:creationId xmlns:a16="http://schemas.microsoft.com/office/drawing/2014/main" id="{B957F13A-3B84-4E30-B74A-73E8AE4B3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55894" y="1363334"/>
              <a:ext cx="492784" cy="492784"/>
            </a:xfrm>
            <a:prstGeom prst="rect">
              <a:avLst/>
            </a:prstGeom>
          </p:spPr>
        </p:pic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30CF1C-0E4C-421D-8CEB-11DBCA4A55BD}"/>
                </a:ext>
              </a:extLst>
            </p:cNvPr>
            <p:cNvSpPr/>
            <p:nvPr/>
          </p:nvSpPr>
          <p:spPr>
            <a:xfrm>
              <a:off x="4184650" y="1496083"/>
              <a:ext cx="337893" cy="287209"/>
            </a:xfrm>
            <a:custGeom>
              <a:avLst/>
              <a:gdLst>
                <a:gd name="connsiteX0" fmla="*/ 313937 w 337893"/>
                <a:gd name="connsiteY0" fmla="*/ 212569 h 287209"/>
                <a:gd name="connsiteX1" fmla="*/ 26728 w 337893"/>
                <a:gd name="connsiteY1" fmla="*/ 212569 h 287209"/>
                <a:gd name="connsiteX2" fmla="*/ 26728 w 337893"/>
                <a:gd name="connsiteY2" fmla="*/ 26728 h 287209"/>
                <a:gd name="connsiteX3" fmla="*/ 313937 w 337893"/>
                <a:gd name="connsiteY3" fmla="*/ 26728 h 287209"/>
                <a:gd name="connsiteX4" fmla="*/ 313937 w 337893"/>
                <a:gd name="connsiteY4" fmla="*/ 212569 h 287209"/>
                <a:gd name="connsiteX5" fmla="*/ 322385 w 337893"/>
                <a:gd name="connsiteY5" fmla="*/ 1386 h 287209"/>
                <a:gd name="connsiteX6" fmla="*/ 18281 w 337893"/>
                <a:gd name="connsiteY6" fmla="*/ 1386 h 287209"/>
                <a:gd name="connsiteX7" fmla="*/ 1386 w 337893"/>
                <a:gd name="connsiteY7" fmla="*/ 18281 h 287209"/>
                <a:gd name="connsiteX8" fmla="*/ 1386 w 337893"/>
                <a:gd name="connsiteY8" fmla="*/ 221017 h 287209"/>
                <a:gd name="connsiteX9" fmla="*/ 18281 w 337893"/>
                <a:gd name="connsiteY9" fmla="*/ 237911 h 287209"/>
                <a:gd name="connsiteX10" fmla="*/ 136543 w 337893"/>
                <a:gd name="connsiteY10" fmla="*/ 237911 h 287209"/>
                <a:gd name="connsiteX11" fmla="*/ 136543 w 337893"/>
                <a:gd name="connsiteY11" fmla="*/ 263253 h 287209"/>
                <a:gd name="connsiteX12" fmla="*/ 94307 w 337893"/>
                <a:gd name="connsiteY12" fmla="*/ 263253 h 287209"/>
                <a:gd name="connsiteX13" fmla="*/ 94307 w 337893"/>
                <a:gd name="connsiteY13" fmla="*/ 288595 h 287209"/>
                <a:gd name="connsiteX14" fmla="*/ 246359 w 337893"/>
                <a:gd name="connsiteY14" fmla="*/ 288595 h 287209"/>
                <a:gd name="connsiteX15" fmla="*/ 246359 w 337893"/>
                <a:gd name="connsiteY15" fmla="*/ 263253 h 287209"/>
                <a:gd name="connsiteX16" fmla="*/ 204122 w 337893"/>
                <a:gd name="connsiteY16" fmla="*/ 263253 h 287209"/>
                <a:gd name="connsiteX17" fmla="*/ 204122 w 337893"/>
                <a:gd name="connsiteY17" fmla="*/ 237911 h 287209"/>
                <a:gd name="connsiteX18" fmla="*/ 322385 w 337893"/>
                <a:gd name="connsiteY18" fmla="*/ 237911 h 287209"/>
                <a:gd name="connsiteX19" fmla="*/ 339279 w 337893"/>
                <a:gd name="connsiteY19" fmla="*/ 221017 h 287209"/>
                <a:gd name="connsiteX20" fmla="*/ 339279 w 337893"/>
                <a:gd name="connsiteY20" fmla="*/ 18281 h 287209"/>
                <a:gd name="connsiteX21" fmla="*/ 322385 w 337893"/>
                <a:gd name="connsiteY21" fmla="*/ 1386 h 28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893" h="287209">
                  <a:moveTo>
                    <a:pt x="313937" y="212569"/>
                  </a:moveTo>
                  <a:lnTo>
                    <a:pt x="26728" y="212569"/>
                  </a:lnTo>
                  <a:lnTo>
                    <a:pt x="26728" y="26728"/>
                  </a:lnTo>
                  <a:lnTo>
                    <a:pt x="313937" y="26728"/>
                  </a:lnTo>
                  <a:lnTo>
                    <a:pt x="313937" y="212569"/>
                  </a:lnTo>
                  <a:close/>
                  <a:moveTo>
                    <a:pt x="322385" y="1386"/>
                  </a:moveTo>
                  <a:lnTo>
                    <a:pt x="18281" y="1386"/>
                  </a:lnTo>
                  <a:cubicBezTo>
                    <a:pt x="8988" y="1386"/>
                    <a:pt x="1386" y="8988"/>
                    <a:pt x="1386" y="18281"/>
                  </a:cubicBezTo>
                  <a:lnTo>
                    <a:pt x="1386" y="221017"/>
                  </a:lnTo>
                  <a:cubicBezTo>
                    <a:pt x="1386" y="230309"/>
                    <a:pt x="8988" y="237911"/>
                    <a:pt x="18281" y="237911"/>
                  </a:cubicBezTo>
                  <a:lnTo>
                    <a:pt x="136543" y="237911"/>
                  </a:lnTo>
                  <a:lnTo>
                    <a:pt x="136543" y="263253"/>
                  </a:lnTo>
                  <a:lnTo>
                    <a:pt x="94307" y="263253"/>
                  </a:lnTo>
                  <a:lnTo>
                    <a:pt x="94307" y="288595"/>
                  </a:lnTo>
                  <a:lnTo>
                    <a:pt x="246359" y="288595"/>
                  </a:lnTo>
                  <a:lnTo>
                    <a:pt x="246359" y="263253"/>
                  </a:lnTo>
                  <a:lnTo>
                    <a:pt x="204122" y="263253"/>
                  </a:lnTo>
                  <a:lnTo>
                    <a:pt x="204122" y="237911"/>
                  </a:lnTo>
                  <a:lnTo>
                    <a:pt x="322385" y="237911"/>
                  </a:lnTo>
                  <a:cubicBezTo>
                    <a:pt x="331677" y="237911"/>
                    <a:pt x="339279" y="230309"/>
                    <a:pt x="339279" y="221017"/>
                  </a:cubicBezTo>
                  <a:lnTo>
                    <a:pt x="339279" y="18281"/>
                  </a:lnTo>
                  <a:cubicBezTo>
                    <a:pt x="339279" y="8988"/>
                    <a:pt x="331677" y="1386"/>
                    <a:pt x="322385" y="138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1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F6DEE3E-75B6-4AE8-8D9D-73DFB500F78B}"/>
              </a:ext>
            </a:extLst>
          </p:cNvPr>
          <p:cNvGrpSpPr/>
          <p:nvPr/>
        </p:nvGrpSpPr>
        <p:grpSpPr>
          <a:xfrm>
            <a:off x="7020878" y="1150941"/>
            <a:ext cx="661008" cy="470424"/>
            <a:chOff x="5049290" y="1227138"/>
            <a:chExt cx="892724" cy="635330"/>
          </a:xfrm>
        </p:grpSpPr>
        <p:sp>
          <p:nvSpPr>
            <p:cNvPr id="93" name="AutoShape 13">
              <a:extLst>
                <a:ext uri="{FF2B5EF4-FFF2-40B4-BE49-F238E27FC236}">
                  <a16:creationId xmlns:a16="http://schemas.microsoft.com/office/drawing/2014/main" id="{B4324514-30E7-463D-96B9-7E04C003F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430" y="1227138"/>
              <a:ext cx="850584" cy="619124"/>
            </a:xfrm>
            <a:prstGeom prst="roundRect">
              <a:avLst>
                <a:gd name="adj" fmla="val 8801"/>
              </a:avLst>
            </a:prstGeom>
            <a:noFill/>
            <a:ln w="635" cap="rnd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id="{F08C1A66-ADDC-4C18-A742-AB2FD0CC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290" y="1239838"/>
              <a:ext cx="576262" cy="220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0000"/>
                  </a:solidFill>
                  <a:latin typeface="Arial" charset="0"/>
                </a:rPr>
                <a:t>测试</a:t>
              </a:r>
              <a:endParaRPr lang="en-US" altLang="zh-CN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95" name="Graphic 94" descr="User">
              <a:extLst>
                <a:ext uri="{FF2B5EF4-FFF2-40B4-BE49-F238E27FC236}">
                  <a16:creationId xmlns:a16="http://schemas.microsoft.com/office/drawing/2014/main" id="{537EFBC6-F082-4000-A52B-8A10AB06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1893" y="1369684"/>
              <a:ext cx="492784" cy="492784"/>
            </a:xfrm>
            <a:prstGeom prst="rect">
              <a:avLst/>
            </a:prstGeom>
          </p:spPr>
        </p:pic>
        <p:pic>
          <p:nvPicPr>
            <p:cNvPr id="96" name="Graphic 95" descr="Smart Phone">
              <a:extLst>
                <a:ext uri="{FF2B5EF4-FFF2-40B4-BE49-F238E27FC236}">
                  <a16:creationId xmlns:a16="http://schemas.microsoft.com/office/drawing/2014/main" id="{A966EBB8-DF8B-40F1-8D90-8FE590199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984" y="1502571"/>
              <a:ext cx="305592" cy="305592"/>
            </a:xfrm>
            <a:prstGeom prst="rect">
              <a:avLst/>
            </a:prstGeom>
          </p:spPr>
        </p:pic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6986F89-85C5-45AA-BBDC-7134CB014922}"/>
              </a:ext>
            </a:extLst>
          </p:cNvPr>
          <p:cNvCxnSpPr>
            <a:stCxn id="99" idx="2"/>
            <a:endCxn id="220" idx="0"/>
          </p:cNvCxnSpPr>
          <p:nvPr/>
        </p:nvCxnSpPr>
        <p:spPr>
          <a:xfrm rot="5400000">
            <a:off x="4883839" y="2141870"/>
            <a:ext cx="1051199" cy="7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80AD91-C894-416D-A914-683615892F6B}"/>
              </a:ext>
            </a:extLst>
          </p:cNvPr>
          <p:cNvCxnSpPr>
            <a:cxnSpLocks/>
            <a:stCxn id="95" idx="2"/>
            <a:endCxn id="221" idx="0"/>
          </p:cNvCxnSpPr>
          <p:nvPr/>
        </p:nvCxnSpPr>
        <p:spPr>
          <a:xfrm flipH="1">
            <a:off x="7441888" y="1621365"/>
            <a:ext cx="297" cy="104649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759D17-A8B7-4306-BCB3-8F9AAA3FB11F}"/>
              </a:ext>
            </a:extLst>
          </p:cNvPr>
          <p:cNvGrpSpPr/>
          <p:nvPr/>
        </p:nvGrpSpPr>
        <p:grpSpPr>
          <a:xfrm>
            <a:off x="9084398" y="1150941"/>
            <a:ext cx="629806" cy="470424"/>
            <a:chOff x="5091430" y="1227138"/>
            <a:chExt cx="850584" cy="635330"/>
          </a:xfrm>
        </p:grpSpPr>
        <p:sp>
          <p:nvSpPr>
            <p:cNvPr id="108" name="AutoShape 13">
              <a:extLst>
                <a:ext uri="{FF2B5EF4-FFF2-40B4-BE49-F238E27FC236}">
                  <a16:creationId xmlns:a16="http://schemas.microsoft.com/office/drawing/2014/main" id="{AC64EB6B-A0D7-4FC8-9106-C795D28E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430" y="1227138"/>
              <a:ext cx="850584" cy="619124"/>
            </a:xfrm>
            <a:prstGeom prst="roundRect">
              <a:avLst>
                <a:gd name="adj" fmla="val 8801"/>
              </a:avLst>
            </a:prstGeom>
            <a:noFill/>
            <a:ln w="635" cap="rnd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296BD4B2-06FA-46F5-9B6F-DB56FB5F0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942" y="1239839"/>
              <a:ext cx="576262" cy="220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b="1" dirty="0" err="1">
                  <a:solidFill>
                    <a:srgbClr val="000000"/>
                  </a:solidFill>
                  <a:latin typeface="Arial" charset="0"/>
                </a:rPr>
                <a:t>Vili</a:t>
              </a:r>
              <a:r>
                <a:rPr lang="zh-CN" altLang="en-US" sz="1000" b="1" dirty="0">
                  <a:solidFill>
                    <a:srgbClr val="000000"/>
                  </a:solidFill>
                  <a:latin typeface="Arial" charset="0"/>
                </a:rPr>
                <a:t>用户</a:t>
              </a:r>
              <a:endParaRPr lang="en-US" altLang="zh-CN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110" name="Graphic 109" descr="User">
              <a:extLst>
                <a:ext uri="{FF2B5EF4-FFF2-40B4-BE49-F238E27FC236}">
                  <a16:creationId xmlns:a16="http://schemas.microsoft.com/office/drawing/2014/main" id="{96E4A7FC-2B71-4676-82F3-013C21F9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1893" y="1369684"/>
              <a:ext cx="492784" cy="492784"/>
            </a:xfrm>
            <a:prstGeom prst="rect">
              <a:avLst/>
            </a:prstGeom>
          </p:spPr>
        </p:pic>
        <p:pic>
          <p:nvPicPr>
            <p:cNvPr id="111" name="Graphic 110" descr="Smart Phone">
              <a:extLst>
                <a:ext uri="{FF2B5EF4-FFF2-40B4-BE49-F238E27FC236}">
                  <a16:creationId xmlns:a16="http://schemas.microsoft.com/office/drawing/2014/main" id="{98065FA5-0D97-4B01-8349-654A52FE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984" y="1502571"/>
              <a:ext cx="305592" cy="305592"/>
            </a:xfrm>
            <a:prstGeom prst="rect">
              <a:avLst/>
            </a:prstGeom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52AA23A-CA99-4CCA-8E99-2231384353AA}"/>
              </a:ext>
            </a:extLst>
          </p:cNvPr>
          <p:cNvCxnSpPr>
            <a:stCxn id="110" idx="2"/>
            <a:endCxn id="53" idx="0"/>
          </p:cNvCxnSpPr>
          <p:nvPr/>
        </p:nvCxnSpPr>
        <p:spPr>
          <a:xfrm flipH="1">
            <a:off x="9473805" y="1621365"/>
            <a:ext cx="699" cy="104649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2D81E49-00EA-46DA-8DA0-44DD0D2303C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70" y="4102066"/>
            <a:ext cx="36000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7CFB0B3-2A3C-43F7-9B6F-0EF5E17DDC5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66" y="4044238"/>
            <a:ext cx="396000" cy="3960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AA371BEB-2338-47F1-990D-5C1CA941BF08}"/>
              </a:ext>
            </a:extLst>
          </p:cNvPr>
          <p:cNvSpPr txBox="1"/>
          <p:nvPr/>
        </p:nvSpPr>
        <p:spPr>
          <a:xfrm>
            <a:off x="8683234" y="4123765"/>
            <a:ext cx="1525718" cy="307777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部署管理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(ansible)</a:t>
            </a:r>
            <a:endParaRPr lang="en-US" altLang="zh-CN" sz="1000" dirty="0">
              <a:solidFill>
                <a:srgbClr val="1D3649"/>
              </a:solidFill>
              <a:latin typeface="+mn-ea"/>
            </a:endParaRPr>
          </a:p>
          <a:p>
            <a:r>
              <a:rPr lang="en-US" altLang="zh-CN" sz="1000" dirty="0">
                <a:solidFill>
                  <a:srgbClr val="1D3649"/>
                </a:solidFill>
                <a:latin typeface="+mn-ea"/>
              </a:rPr>
              <a:t>10.0.0.56  4c 8g</a:t>
            </a:r>
            <a:endParaRPr lang="zh-CN" altLang="en-US" sz="10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pic>
        <p:nvPicPr>
          <p:cNvPr id="1763328" name="Picture 1763327">
            <a:extLst>
              <a:ext uri="{FF2B5EF4-FFF2-40B4-BE49-F238E27FC236}">
                <a16:creationId xmlns:a16="http://schemas.microsoft.com/office/drawing/2014/main" id="{6CF8033B-703E-42DD-BDC5-2238933DBAC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26" y="4038993"/>
            <a:ext cx="432000" cy="432000"/>
          </a:xfrm>
          <a:prstGeom prst="rect">
            <a:avLst/>
          </a:prstGeom>
        </p:spPr>
      </p:pic>
      <p:pic>
        <p:nvPicPr>
          <p:cNvPr id="1763330" name="Picture 1763329">
            <a:extLst>
              <a:ext uri="{FF2B5EF4-FFF2-40B4-BE49-F238E27FC236}">
                <a16:creationId xmlns:a16="http://schemas.microsoft.com/office/drawing/2014/main" id="{9901FDB4-6EF4-4F0A-86D1-FEA376D3117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5" y="5160439"/>
            <a:ext cx="432000" cy="4320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31703AB-FD29-4301-8C11-461BC8AF8440}"/>
              </a:ext>
            </a:extLst>
          </p:cNvPr>
          <p:cNvSpPr txBox="1"/>
          <p:nvPr/>
        </p:nvSpPr>
        <p:spPr>
          <a:xfrm>
            <a:off x="4101677" y="5232217"/>
            <a:ext cx="1002566" cy="615553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Arial" charset="0"/>
              </a:rPr>
              <a:t>云磁盘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Arial" charset="0"/>
              </a:rPr>
              <a:t>ssd</a:t>
            </a:r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500g * 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200g * 5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Arial" charset="0"/>
              </a:rPr>
              <a:t>100g * 1</a:t>
            </a:r>
          </a:p>
        </p:txBody>
      </p:sp>
      <p:cxnSp>
        <p:nvCxnSpPr>
          <p:cNvPr id="1763332" name="Straight Connector 1763331">
            <a:extLst>
              <a:ext uri="{FF2B5EF4-FFF2-40B4-BE49-F238E27FC236}">
                <a16:creationId xmlns:a16="http://schemas.microsoft.com/office/drawing/2014/main" id="{6BF160B1-4520-48FF-9A2D-0E91AC4669C6}"/>
              </a:ext>
            </a:extLst>
          </p:cNvPr>
          <p:cNvCxnSpPr/>
          <p:nvPr/>
        </p:nvCxnSpPr>
        <p:spPr>
          <a:xfrm>
            <a:off x="778936" y="3683000"/>
            <a:ext cx="10512000" cy="0"/>
          </a:xfrm>
          <a:prstGeom prst="line">
            <a:avLst/>
          </a:prstGeom>
          <a:ln w="9525">
            <a:solidFill>
              <a:schemeClr val="accent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22586A3-1EA7-4E51-9254-B3EB3C5FEE65}"/>
              </a:ext>
            </a:extLst>
          </p:cNvPr>
          <p:cNvCxnSpPr/>
          <p:nvPr/>
        </p:nvCxnSpPr>
        <p:spPr>
          <a:xfrm>
            <a:off x="778936" y="4876800"/>
            <a:ext cx="10512000" cy="0"/>
          </a:xfrm>
          <a:prstGeom prst="line">
            <a:avLst/>
          </a:prstGeom>
          <a:ln w="9525">
            <a:solidFill>
              <a:schemeClr val="accent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3333" name="TextBox 1763332">
            <a:extLst>
              <a:ext uri="{FF2B5EF4-FFF2-40B4-BE49-F238E27FC236}">
                <a16:creationId xmlns:a16="http://schemas.microsoft.com/office/drawing/2014/main" id="{2564048E-8918-46D7-89A4-AF0B2760DB5F}"/>
              </a:ext>
            </a:extLst>
          </p:cNvPr>
          <p:cNvSpPr txBox="1"/>
          <p:nvPr/>
        </p:nvSpPr>
        <p:spPr>
          <a:xfrm>
            <a:off x="785918" y="2244545"/>
            <a:ext cx="15388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服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务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器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集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群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CDB2CC5-F260-41B3-90EC-A04C8A5787EA}"/>
              </a:ext>
            </a:extLst>
          </p:cNvPr>
          <p:cNvSpPr txBox="1"/>
          <p:nvPr/>
        </p:nvSpPr>
        <p:spPr>
          <a:xfrm>
            <a:off x="785918" y="3910194"/>
            <a:ext cx="1538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基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础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</a:rPr>
              <a:t>服</a:t>
            </a:r>
            <a:endParaRPr lang="en-US" altLang="zh-CN" sz="1200" dirty="0">
              <a:solidFill>
                <a:srgbClr val="1D3649"/>
              </a:solidFill>
              <a:latin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</a:rPr>
              <a:t>务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9D769C-BD56-4EDD-9B21-4CDC22B51757}"/>
              </a:ext>
            </a:extLst>
          </p:cNvPr>
          <p:cNvSpPr txBox="1"/>
          <p:nvPr/>
        </p:nvSpPr>
        <p:spPr>
          <a:xfrm>
            <a:off x="785918" y="5188658"/>
            <a:ext cx="1538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云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设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D3649"/>
                </a:solidFill>
                <a:latin typeface="+mn-ea"/>
                <a:ea typeface="+mn-ea"/>
              </a:rPr>
              <a:t>施</a:t>
            </a:r>
            <a:endParaRPr lang="en-US" altLang="zh-CN" sz="12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57438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A159137-CFFA-47FF-9ACC-23589C12C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008802"/>
            <a:ext cx="11084832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normAutofit/>
          </a:bodyPr>
          <a:lstStyle>
            <a:lvl1pPr marL="344488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801688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just" defTabSz="914400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0070C0"/>
              </a:buClr>
              <a:buSzPts val="1600"/>
              <a:buFont typeface="Wingdings" panose="05000000000000000000" pitchFamily="2" charset="2"/>
              <a:buChar char="v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目前，通常企业级应用系统（特别是政府部门和大企业的应用系统）一般会采用安规的软硬件设备，如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IBM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的小型机、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EMC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存储设备）系列。而一般互联网公司更多地采用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级服务器（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），开源的数据库（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）和操作系统（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）组建廉价且高容错（硬件故障是常态）的应用集群。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 defTabSz="914400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0070C0"/>
              </a:buClr>
              <a:buSzPts val="1600"/>
              <a:buFont typeface="Wingdings" panose="05000000000000000000" pitchFamily="2" charset="2"/>
              <a:buChar char="v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主要的手段</a:t>
            </a:r>
          </a:p>
          <a:p>
            <a:pPr lvl="1" algn="just" defTabSz="914400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0070C0"/>
              </a:buClr>
              <a:buSzPts val="1600"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数据和服务的①冗余备份以及②失效转移：</a:t>
            </a:r>
          </a:p>
          <a:p>
            <a:pPr lvl="1" algn="just" defTabSz="914400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0070C0"/>
              </a:buClr>
              <a:buSzPts val="1600"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对于服务而言，一旦某个服务器宕机，就将服务切换到其他可用的服务器上；</a:t>
            </a:r>
          </a:p>
          <a:p>
            <a:pPr lvl="1" algn="just" defTabSz="914400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0070C0"/>
              </a:buClr>
              <a:buSzPts val="1600"/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对于数据而言，如果某个磁盘损坏，就从备份的磁盘（事先就做好了数据的同步复制）读取数据。</a:t>
            </a:r>
          </a:p>
          <a:p>
            <a:pPr algn="just" defTabSz="914400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0070C0"/>
              </a:buClr>
              <a:buSzPts val="1600"/>
              <a:buFont typeface="Wingdings" panose="05000000000000000000" pitchFamily="2" charset="2"/>
              <a:buChar char="v"/>
            </a:pP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FC9D77-FB9E-47DD-8EAE-4D4CAE0DF78A}"/>
              </a:ext>
            </a:extLst>
          </p:cNvPr>
          <p:cNvSpPr txBox="1">
            <a:spLocks/>
          </p:cNvSpPr>
          <p:nvPr/>
        </p:nvSpPr>
        <p:spPr>
          <a:xfrm>
            <a:off x="352425" y="1040301"/>
            <a:ext cx="10985047" cy="1995488"/>
          </a:xfrm>
          <a:prstGeom prst="rect">
            <a:avLst/>
          </a:prstGeom>
        </p:spPr>
        <p:txBody>
          <a:bodyPr/>
          <a:lstStyle>
            <a:lvl1pPr marL="290513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 defTabSz="9144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数据独立：不允许跨系统访问数据库。</a:t>
            </a:r>
          </a:p>
          <a:p>
            <a:pPr defTabSz="9144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集群部署：</a:t>
            </a:r>
          </a:p>
          <a:p>
            <a:pPr defTabSz="9144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冗余部署：</a:t>
            </a:r>
          </a:p>
          <a:p>
            <a:pPr defTabSz="9144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读写分离：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数据库设计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85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333DAC-1CA1-4412-98E4-5290F9606237}"/>
              </a:ext>
            </a:extLst>
          </p:cNvPr>
          <p:cNvGrpSpPr/>
          <p:nvPr/>
        </p:nvGrpSpPr>
        <p:grpSpPr>
          <a:xfrm>
            <a:off x="869798" y="1320800"/>
            <a:ext cx="1797064" cy="1588655"/>
            <a:chOff x="655782" y="1320800"/>
            <a:chExt cx="1797064" cy="1588655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C5346E9A-8F5D-4057-9675-C149A726972D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FDAB28-34B0-4D02-ADB2-1E32BD53005D}"/>
                </a:ext>
              </a:extLst>
            </p:cNvPr>
            <p:cNvSpPr txBox="1"/>
            <p:nvPr/>
          </p:nvSpPr>
          <p:spPr>
            <a:xfrm>
              <a:off x="738915" y="1385460"/>
              <a:ext cx="171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CIS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8622771C-9519-4571-8675-F55D175A94C5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2EA59E-9B8C-40BA-B5A7-C5125D8C6787}"/>
              </a:ext>
            </a:extLst>
          </p:cNvPr>
          <p:cNvGrpSpPr/>
          <p:nvPr/>
        </p:nvGrpSpPr>
        <p:grpSpPr>
          <a:xfrm>
            <a:off x="865186" y="3098800"/>
            <a:ext cx="1883476" cy="1588655"/>
            <a:chOff x="655782" y="1320800"/>
            <a:chExt cx="1883476" cy="1588655"/>
          </a:xfrm>
        </p:grpSpPr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3A161C1-07FF-4C99-BF12-F837287FDCD6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ACBD14-CF24-446B-9265-9F9644EE9461}"/>
                </a:ext>
              </a:extLst>
            </p:cNvPr>
            <p:cNvSpPr txBox="1"/>
            <p:nvPr/>
          </p:nvSpPr>
          <p:spPr>
            <a:xfrm>
              <a:off x="665027" y="1385460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CDSS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CE2004A9-3C5D-44C5-94C0-DC3F3536E040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F681B-4453-4FA1-ACB0-5127DD748000}"/>
              </a:ext>
            </a:extLst>
          </p:cNvPr>
          <p:cNvGrpSpPr/>
          <p:nvPr/>
        </p:nvGrpSpPr>
        <p:grpSpPr>
          <a:xfrm>
            <a:off x="874431" y="4898395"/>
            <a:ext cx="1869199" cy="1588655"/>
            <a:chOff x="655782" y="1320800"/>
            <a:chExt cx="1869199" cy="1588655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0BD05DF2-7988-4CD2-A72C-4D53B4D118F8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173818-4883-4A14-89B1-5F7D712F64E7}"/>
                </a:ext>
              </a:extLst>
            </p:cNvPr>
            <p:cNvSpPr txBox="1"/>
            <p:nvPr/>
          </p:nvSpPr>
          <p:spPr>
            <a:xfrm>
              <a:off x="738915" y="1385460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家医数据库（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0E0AE813-CD09-4EDB-9DF8-B0BFA243CC0D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685409-DA19-4D36-AA23-5A6E854AD091}"/>
              </a:ext>
            </a:extLst>
          </p:cNvPr>
          <p:cNvGrpSpPr/>
          <p:nvPr/>
        </p:nvGrpSpPr>
        <p:grpSpPr>
          <a:xfrm>
            <a:off x="2924890" y="1297716"/>
            <a:ext cx="1804547" cy="1588655"/>
            <a:chOff x="655782" y="1320800"/>
            <a:chExt cx="1804547" cy="1588655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E1CA79C7-91E9-45CD-ABC7-47032AD25491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124305-1ED0-4221-B937-113EAFEAA82A}"/>
                </a:ext>
              </a:extLst>
            </p:cNvPr>
            <p:cNvSpPr txBox="1"/>
            <p:nvPr/>
          </p:nvSpPr>
          <p:spPr>
            <a:xfrm>
              <a:off x="674263" y="1385460"/>
              <a:ext cx="1786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预诊数据库（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B7E5D0FC-29A7-4D37-97E3-155B95079793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CA21A-D159-48A6-877C-D851FFE41BA6}"/>
              </a:ext>
            </a:extLst>
          </p:cNvPr>
          <p:cNvGrpSpPr/>
          <p:nvPr/>
        </p:nvGrpSpPr>
        <p:grpSpPr>
          <a:xfrm>
            <a:off x="4938576" y="3163459"/>
            <a:ext cx="1713931" cy="3366655"/>
            <a:chOff x="9005456" y="1126755"/>
            <a:chExt cx="1713931" cy="3366655"/>
          </a:xfrm>
        </p:grpSpPr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D041E9B3-1E40-4A63-B7CE-E93F39C0B21E}"/>
                </a:ext>
              </a:extLst>
            </p:cNvPr>
            <p:cNvSpPr/>
            <p:nvPr/>
          </p:nvSpPr>
          <p:spPr>
            <a:xfrm>
              <a:off x="9005456" y="1126755"/>
              <a:ext cx="1713931" cy="3366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A27A15-1C8D-401B-91A9-CA5CF10CEDCB}"/>
                </a:ext>
              </a:extLst>
            </p:cNvPr>
            <p:cNvSpPr txBox="1"/>
            <p:nvPr/>
          </p:nvSpPr>
          <p:spPr>
            <a:xfrm>
              <a:off x="9319489" y="1191415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ViLi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F7E7F553-2784-492F-909B-0AD01A0A7280}"/>
                </a:ext>
              </a:extLst>
            </p:cNvPr>
            <p:cNvSpPr/>
            <p:nvPr/>
          </p:nvSpPr>
          <p:spPr>
            <a:xfrm>
              <a:off x="9319489" y="1690090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29C499-64E4-41D6-8210-A2FFA2D40BCC}"/>
                </a:ext>
              </a:extLst>
            </p:cNvPr>
            <p:cNvSpPr txBox="1"/>
            <p:nvPr/>
          </p:nvSpPr>
          <p:spPr>
            <a:xfrm>
              <a:off x="9467265" y="2576910"/>
              <a:ext cx="7088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3C05B3B1-61BD-4059-AC77-4857E2CD9D6E}"/>
                </a:ext>
              </a:extLst>
            </p:cNvPr>
            <p:cNvSpPr/>
            <p:nvPr/>
          </p:nvSpPr>
          <p:spPr>
            <a:xfrm>
              <a:off x="9319489" y="3098800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87B61E-7BF6-4884-9A9F-7B1E78A8146D}"/>
                </a:ext>
              </a:extLst>
            </p:cNvPr>
            <p:cNvSpPr txBox="1"/>
            <p:nvPr/>
          </p:nvSpPr>
          <p:spPr>
            <a:xfrm>
              <a:off x="9467265" y="3985620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Neo4j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0C1523-4AFE-44BB-98AB-76122CD9792F}"/>
              </a:ext>
            </a:extLst>
          </p:cNvPr>
          <p:cNvGrpSpPr/>
          <p:nvPr/>
        </p:nvGrpSpPr>
        <p:grpSpPr>
          <a:xfrm>
            <a:off x="2901881" y="3163460"/>
            <a:ext cx="1713931" cy="3366655"/>
            <a:chOff x="9005456" y="1126755"/>
            <a:chExt cx="1713931" cy="3366655"/>
          </a:xfrm>
        </p:grpSpPr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FA266623-D3D2-443F-8445-33FA29041B1E}"/>
                </a:ext>
              </a:extLst>
            </p:cNvPr>
            <p:cNvSpPr/>
            <p:nvPr/>
          </p:nvSpPr>
          <p:spPr>
            <a:xfrm>
              <a:off x="9005456" y="1126755"/>
              <a:ext cx="1713931" cy="3366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0CA345-FBA7-45A2-B429-11482FE7B376}"/>
                </a:ext>
              </a:extLst>
            </p:cNvPr>
            <p:cNvSpPr txBox="1"/>
            <p:nvPr/>
          </p:nvSpPr>
          <p:spPr>
            <a:xfrm>
              <a:off x="9162477" y="1191415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能力平台数据库</a:t>
              </a:r>
            </a:p>
          </p:txBody>
        </p: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79AD6F64-E53D-4525-A927-B67DCB7230E0}"/>
                </a:ext>
              </a:extLst>
            </p:cNvPr>
            <p:cNvSpPr/>
            <p:nvPr/>
          </p:nvSpPr>
          <p:spPr>
            <a:xfrm>
              <a:off x="9319489" y="1690090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93158E-51AB-4710-ABA7-B1E9A754BB9C}"/>
                </a:ext>
              </a:extLst>
            </p:cNvPr>
            <p:cNvSpPr txBox="1"/>
            <p:nvPr/>
          </p:nvSpPr>
          <p:spPr>
            <a:xfrm>
              <a:off x="9467265" y="2576910"/>
              <a:ext cx="7088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F2CBE28B-8A6A-47A4-8078-15589112DA3B}"/>
                </a:ext>
              </a:extLst>
            </p:cNvPr>
            <p:cNvSpPr/>
            <p:nvPr/>
          </p:nvSpPr>
          <p:spPr>
            <a:xfrm>
              <a:off x="9319489" y="3098800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29581F-91A0-4806-B9CB-51F9576D7EF7}"/>
                </a:ext>
              </a:extLst>
            </p:cNvPr>
            <p:cNvSpPr txBox="1"/>
            <p:nvPr/>
          </p:nvSpPr>
          <p:spPr>
            <a:xfrm>
              <a:off x="9467265" y="3985620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Neo4j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418BC42-528C-4095-A50E-DCE1D120AEDA}"/>
              </a:ext>
            </a:extLst>
          </p:cNvPr>
          <p:cNvSpPr/>
          <p:nvPr/>
        </p:nvSpPr>
        <p:spPr>
          <a:xfrm>
            <a:off x="544756" y="1109860"/>
            <a:ext cx="6838538" cy="5604976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C31BB-2E69-41D5-9C32-DF28E2FB4926}"/>
              </a:ext>
            </a:extLst>
          </p:cNvPr>
          <p:cNvSpPr txBox="1"/>
          <p:nvPr/>
        </p:nvSpPr>
        <p:spPr>
          <a:xfrm>
            <a:off x="4925003" y="1259502"/>
            <a:ext cx="1971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数据库在云端进行集群部署，采用主从架构。从而实现了数据库的高可用性和安全性。并使数据库的资源具有动态扩展能力。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B5A74D6-243C-4BB8-BF8F-93E6CD51802E}"/>
              </a:ext>
            </a:extLst>
          </p:cNvPr>
          <p:cNvSpPr/>
          <p:nvPr/>
        </p:nvSpPr>
        <p:spPr>
          <a:xfrm>
            <a:off x="7643432" y="3330712"/>
            <a:ext cx="1092604" cy="7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7BB875-6901-41E4-A8C8-E3D7840551F2}"/>
              </a:ext>
            </a:extLst>
          </p:cNvPr>
          <p:cNvGrpSpPr/>
          <p:nvPr/>
        </p:nvGrpSpPr>
        <p:grpSpPr>
          <a:xfrm>
            <a:off x="9057642" y="2909455"/>
            <a:ext cx="2113252" cy="1442578"/>
            <a:chOff x="9438312" y="3244189"/>
            <a:chExt cx="1732582" cy="1107844"/>
          </a:xfrm>
        </p:grpSpPr>
        <p:graphicFrame>
          <p:nvGraphicFramePr>
            <p:cNvPr id="45" name="Object 13">
              <a:extLst>
                <a:ext uri="{FF2B5EF4-FFF2-40B4-BE49-F238E27FC236}">
                  <a16:creationId xmlns:a16="http://schemas.microsoft.com/office/drawing/2014/main" id="{298B06F9-DE87-4E74-BCFB-BDF5403C213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438312" y="3269093"/>
            <a:ext cx="675915" cy="1082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3" name="Visio" r:id="rId3" imgW="603809" imgH="769010" progId="Visio.Drawing.11">
                    <p:embed/>
                  </p:oleObj>
                </mc:Choice>
                <mc:Fallback>
                  <p:oleObj name="Visio" r:id="rId3" imgW="603809" imgH="769010" progId="Visio.Drawing.11">
                    <p:embed/>
                    <p:pic>
                      <p:nvPicPr>
                        <p:cNvPr id="45" name="Object 13">
                          <a:extLst>
                            <a:ext uri="{FF2B5EF4-FFF2-40B4-BE49-F238E27FC236}">
                              <a16:creationId xmlns:a16="http://schemas.microsoft.com/office/drawing/2014/main" id="{298B06F9-DE87-4E74-BCFB-BDF5403C21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8312" y="3269093"/>
                          <a:ext cx="675915" cy="1082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3">
              <a:extLst>
                <a:ext uri="{FF2B5EF4-FFF2-40B4-BE49-F238E27FC236}">
                  <a16:creationId xmlns:a16="http://schemas.microsoft.com/office/drawing/2014/main" id="{1AD53BF7-F6FB-4D93-9216-FAE27EAA88B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976085" y="3244189"/>
            <a:ext cx="675915" cy="1082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" name="Visio" r:id="rId3" imgW="603809" imgH="769010" progId="Visio.Drawing.11">
                    <p:embed/>
                  </p:oleObj>
                </mc:Choice>
                <mc:Fallback>
                  <p:oleObj name="Visio" r:id="rId3" imgW="603809" imgH="769010" progId="Visio.Drawing.11">
                    <p:embed/>
                    <p:pic>
                      <p:nvPicPr>
                        <p:cNvPr id="46" name="Object 13">
                          <a:extLst>
                            <a:ext uri="{FF2B5EF4-FFF2-40B4-BE49-F238E27FC236}">
                              <a16:creationId xmlns:a16="http://schemas.microsoft.com/office/drawing/2014/main" id="{1AD53BF7-F6FB-4D93-9216-FAE27EAA88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6085" y="3244189"/>
                          <a:ext cx="675915" cy="1082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3">
              <a:extLst>
                <a:ext uri="{FF2B5EF4-FFF2-40B4-BE49-F238E27FC236}">
                  <a16:creationId xmlns:a16="http://schemas.microsoft.com/office/drawing/2014/main" id="{4820BE77-974B-4280-AA40-42D8BA8C087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494979" y="3266850"/>
            <a:ext cx="675915" cy="1082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" name="Visio" r:id="rId3" imgW="603809" imgH="769010" progId="Visio.Drawing.11">
                    <p:embed/>
                  </p:oleObj>
                </mc:Choice>
                <mc:Fallback>
                  <p:oleObj name="Visio" r:id="rId3" imgW="603809" imgH="769010" progId="Visio.Drawing.11">
                    <p:embed/>
                    <p:pic>
                      <p:nvPicPr>
                        <p:cNvPr id="47" name="Object 13">
                          <a:extLst>
                            <a:ext uri="{FF2B5EF4-FFF2-40B4-BE49-F238E27FC236}">
                              <a16:creationId xmlns:a16="http://schemas.microsoft.com/office/drawing/2014/main" id="{4820BE77-974B-4280-AA40-42D8BA8C08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4979" y="3266850"/>
                          <a:ext cx="675915" cy="1082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13FA068-8A2A-41F4-9F4A-C23535ACBBFE}"/>
              </a:ext>
            </a:extLst>
          </p:cNvPr>
          <p:cNvSpPr txBox="1"/>
          <p:nvPr/>
        </p:nvSpPr>
        <p:spPr>
          <a:xfrm>
            <a:off x="8999405" y="1522157"/>
            <a:ext cx="2259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利用本地服务器进行数据的异地存储灾备的容灾方案。 定期进行云端的数据备份。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674881-0487-40CD-B002-862E954CABED}"/>
              </a:ext>
            </a:extLst>
          </p:cNvPr>
          <p:cNvSpPr txBox="1"/>
          <p:nvPr/>
        </p:nvSpPr>
        <p:spPr>
          <a:xfrm>
            <a:off x="9793651" y="4548955"/>
            <a:ext cx="121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本地服务器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179D90-40BF-41EC-B4A7-DA83F7ABF272}"/>
              </a:ext>
            </a:extLst>
          </p:cNvPr>
          <p:cNvSpPr txBox="1"/>
          <p:nvPr/>
        </p:nvSpPr>
        <p:spPr>
          <a:xfrm>
            <a:off x="6901363" y="3357461"/>
            <a:ext cx="362603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43" name="标题 2">
            <a:extLst>
              <a:ext uri="{FF2B5EF4-FFF2-40B4-BE49-F238E27FC236}">
                <a16:creationId xmlns:a16="http://schemas.microsoft.com/office/drawing/2014/main" id="{737E081B-B4A0-4C96-AA91-6E33881F4336}"/>
              </a:ext>
            </a:extLst>
          </p:cNvPr>
          <p:cNvSpPr txBox="1">
            <a:spLocks/>
          </p:cNvSpPr>
          <p:nvPr/>
        </p:nvSpPr>
        <p:spPr>
          <a:xfrm>
            <a:off x="605693" y="238791"/>
            <a:ext cx="10975444" cy="4146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274320" rtl="0" eaLnBrk="1" latinLnBrk="0" hangingPunct="1">
              <a:lnSpc>
                <a:spcPts val="2760"/>
              </a:lnSpc>
              <a:spcBef>
                <a:spcPct val="0"/>
              </a:spcBef>
              <a:buNone/>
              <a:tabLst>
                <a:tab pos="274320" algn="l"/>
              </a:tabLst>
              <a:defRPr sz="2640" kern="1200" baseline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数据库种类与部署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4026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A3C31BB-2E69-41D5-9C32-DF28E2FB4926}"/>
              </a:ext>
            </a:extLst>
          </p:cNvPr>
          <p:cNvSpPr txBox="1"/>
          <p:nvPr/>
        </p:nvSpPr>
        <p:spPr>
          <a:xfrm>
            <a:off x="5886016" y="2288583"/>
            <a:ext cx="26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通过应用层的逻辑实现各个业务实体的数据的逻辑隔离。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ACA3C21E-31CF-4DDD-9237-3AA4C90B2022}"/>
              </a:ext>
            </a:extLst>
          </p:cNvPr>
          <p:cNvSpPr/>
          <p:nvPr/>
        </p:nvSpPr>
        <p:spPr>
          <a:xfrm>
            <a:off x="583655" y="1108947"/>
            <a:ext cx="4786009" cy="555449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6E66D2-05E9-4206-95C9-775068713220}"/>
              </a:ext>
            </a:extLst>
          </p:cNvPr>
          <p:cNvGrpSpPr/>
          <p:nvPr/>
        </p:nvGrpSpPr>
        <p:grpSpPr>
          <a:xfrm>
            <a:off x="1080206" y="3103123"/>
            <a:ext cx="1713931" cy="1399092"/>
            <a:chOff x="655782" y="1320800"/>
            <a:chExt cx="1713931" cy="1588655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F678CAE6-0E20-4795-ABC6-D7F29A5158DF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09D447-AC7A-419A-9EC7-9F1B8FC77FEC}"/>
                </a:ext>
              </a:extLst>
            </p:cNvPr>
            <p:cNvSpPr txBox="1"/>
            <p:nvPr/>
          </p:nvSpPr>
          <p:spPr>
            <a:xfrm>
              <a:off x="738915" y="1385460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医院数据</a:t>
              </a:r>
            </a:p>
          </p:txBody>
        </p:sp>
        <p:sp>
          <p:nvSpPr>
            <p:cNvPr id="54" name="Flowchart: Magnetic Disk 53">
              <a:extLst>
                <a:ext uri="{FF2B5EF4-FFF2-40B4-BE49-F238E27FC236}">
                  <a16:creationId xmlns:a16="http://schemas.microsoft.com/office/drawing/2014/main" id="{2CA0CB78-1207-4632-A68B-9F1E34A43CD7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50B191-9EEF-4D9F-8C63-4C2B0262B996}"/>
              </a:ext>
            </a:extLst>
          </p:cNvPr>
          <p:cNvGrpSpPr/>
          <p:nvPr/>
        </p:nvGrpSpPr>
        <p:grpSpPr>
          <a:xfrm>
            <a:off x="3159555" y="3103123"/>
            <a:ext cx="1713931" cy="1399092"/>
            <a:chOff x="655782" y="1320800"/>
            <a:chExt cx="1713931" cy="1588655"/>
          </a:xfrm>
        </p:grpSpPr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345F0F0C-26EA-4EE0-B8EC-48A08AEC4738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7B30D5-A4A3-4C97-A058-781507045B04}"/>
                </a:ext>
              </a:extLst>
            </p:cNvPr>
            <p:cNvSpPr txBox="1"/>
            <p:nvPr/>
          </p:nvSpPr>
          <p:spPr>
            <a:xfrm>
              <a:off x="738915" y="1385460"/>
              <a:ext cx="896399" cy="314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医院数据</a:t>
              </a:r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4E6AEE8D-52B1-4BED-B396-5098D6DDB2F6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047D86-1675-40C4-B008-534B23E94EB8}"/>
              </a:ext>
            </a:extLst>
          </p:cNvPr>
          <p:cNvGrpSpPr/>
          <p:nvPr/>
        </p:nvGrpSpPr>
        <p:grpSpPr>
          <a:xfrm>
            <a:off x="1106146" y="4636857"/>
            <a:ext cx="1713931" cy="1399092"/>
            <a:chOff x="655782" y="1320800"/>
            <a:chExt cx="1713931" cy="1588655"/>
          </a:xfrm>
        </p:grpSpPr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EB7D9D1F-AD30-47EE-8298-6AC4EBD0757A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231297-7640-4DBD-A485-3164CA0F3DD6}"/>
                </a:ext>
              </a:extLst>
            </p:cNvPr>
            <p:cNvSpPr txBox="1"/>
            <p:nvPr/>
          </p:nvSpPr>
          <p:spPr>
            <a:xfrm>
              <a:off x="738915" y="1385460"/>
              <a:ext cx="902811" cy="314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医院数据</a:t>
              </a:r>
            </a:p>
          </p:txBody>
        </p:sp>
        <p:sp>
          <p:nvSpPr>
            <p:cNvPr id="78" name="Flowchart: Magnetic Disk 77">
              <a:extLst>
                <a:ext uri="{FF2B5EF4-FFF2-40B4-BE49-F238E27FC236}">
                  <a16:creationId xmlns:a16="http://schemas.microsoft.com/office/drawing/2014/main" id="{A7F22A42-2073-49C9-87ED-F547A1F9FE82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022C80-AE4A-4F1B-9EFE-7D77574B67AF}"/>
              </a:ext>
            </a:extLst>
          </p:cNvPr>
          <p:cNvGrpSpPr/>
          <p:nvPr/>
        </p:nvGrpSpPr>
        <p:grpSpPr>
          <a:xfrm>
            <a:off x="3185495" y="4636857"/>
            <a:ext cx="1713931" cy="1399092"/>
            <a:chOff x="655782" y="1320800"/>
            <a:chExt cx="1713931" cy="1588655"/>
          </a:xfrm>
        </p:grpSpPr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3C26DDA3-6B97-4E87-90F9-A3743364E28C}"/>
                </a:ext>
              </a:extLst>
            </p:cNvPr>
            <p:cNvSpPr/>
            <p:nvPr/>
          </p:nvSpPr>
          <p:spPr>
            <a:xfrm>
              <a:off x="655782" y="1320800"/>
              <a:ext cx="1713931" cy="158865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6B735B1-66C4-4F58-ADF5-AAF7F0CF2E5A}"/>
                </a:ext>
              </a:extLst>
            </p:cNvPr>
            <p:cNvSpPr txBox="1"/>
            <p:nvPr/>
          </p:nvSpPr>
          <p:spPr>
            <a:xfrm>
              <a:off x="738915" y="1385460"/>
              <a:ext cx="917239" cy="314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医院数据</a:t>
              </a:r>
            </a:p>
          </p:txBody>
        </p:sp>
        <p:sp>
          <p:nvSpPr>
            <p:cNvPr id="82" name="Flowchart: Magnetic Disk 81">
              <a:extLst>
                <a:ext uri="{FF2B5EF4-FFF2-40B4-BE49-F238E27FC236}">
                  <a16:creationId xmlns:a16="http://schemas.microsoft.com/office/drawing/2014/main" id="{90BB0F2D-3E3F-4EE4-83BC-69854A286528}"/>
                </a:ext>
              </a:extLst>
            </p:cNvPr>
            <p:cNvSpPr/>
            <p:nvPr/>
          </p:nvSpPr>
          <p:spPr>
            <a:xfrm>
              <a:off x="932871" y="1828719"/>
              <a:ext cx="988291" cy="88669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CDF847A-5ADC-48FD-AD52-EB2267109905}"/>
              </a:ext>
            </a:extLst>
          </p:cNvPr>
          <p:cNvSpPr/>
          <p:nvPr/>
        </p:nvSpPr>
        <p:spPr>
          <a:xfrm>
            <a:off x="6822338" y="3655999"/>
            <a:ext cx="1092604" cy="7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8D848-B243-421F-B99E-027EC447CC8C}"/>
              </a:ext>
            </a:extLst>
          </p:cNvPr>
          <p:cNvGrpSpPr/>
          <p:nvPr/>
        </p:nvGrpSpPr>
        <p:grpSpPr>
          <a:xfrm>
            <a:off x="9550426" y="1807064"/>
            <a:ext cx="1490467" cy="963038"/>
            <a:chOff x="9550426" y="1807064"/>
            <a:chExt cx="1490467" cy="963038"/>
          </a:xfrm>
        </p:grpSpPr>
        <p:pic>
          <p:nvPicPr>
            <p:cNvPr id="84" name="Picture 6" descr="C:\Documents and Settings\Administrator\Local Settings\Temporary Internet Files\Content.IE5\01U4CFLI\MCj04339440000[1].png">
              <a:extLst>
                <a:ext uri="{FF2B5EF4-FFF2-40B4-BE49-F238E27FC236}">
                  <a16:creationId xmlns:a16="http://schemas.microsoft.com/office/drawing/2014/main" id="{441D048D-C923-455C-A422-4445EED8D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50426" y="1807064"/>
              <a:ext cx="681339" cy="96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3B1D4D-C033-427C-83EE-5C5781FD3CBA}"/>
                </a:ext>
              </a:extLst>
            </p:cNvPr>
            <p:cNvSpPr txBox="1"/>
            <p:nvPr/>
          </p:nvSpPr>
          <p:spPr>
            <a:xfrm>
              <a:off x="10212309" y="2119306"/>
              <a:ext cx="828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医院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2CC27B7-5988-4DAC-B983-341F8D64A942}"/>
              </a:ext>
            </a:extLst>
          </p:cNvPr>
          <p:cNvGrpSpPr/>
          <p:nvPr/>
        </p:nvGrpSpPr>
        <p:grpSpPr>
          <a:xfrm>
            <a:off x="9509011" y="2873358"/>
            <a:ext cx="1490467" cy="963038"/>
            <a:chOff x="9550426" y="1807064"/>
            <a:chExt cx="1490467" cy="963038"/>
          </a:xfrm>
        </p:grpSpPr>
        <p:pic>
          <p:nvPicPr>
            <p:cNvPr id="88" name="Picture 6" descr="C:\Documents and Settings\Administrator\Local Settings\Temporary Internet Files\Content.IE5\01U4CFLI\MCj04339440000[1].png">
              <a:extLst>
                <a:ext uri="{FF2B5EF4-FFF2-40B4-BE49-F238E27FC236}">
                  <a16:creationId xmlns:a16="http://schemas.microsoft.com/office/drawing/2014/main" id="{E5FFBC4F-39B7-4FDB-B907-E76F7AC6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50426" y="1807064"/>
              <a:ext cx="681339" cy="96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01F1BF2-8D59-4B3A-BA4E-2919047E0854}"/>
                </a:ext>
              </a:extLst>
            </p:cNvPr>
            <p:cNvSpPr txBox="1"/>
            <p:nvPr/>
          </p:nvSpPr>
          <p:spPr>
            <a:xfrm>
              <a:off x="10212309" y="2119306"/>
              <a:ext cx="828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医院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B1EAAD5-D35C-4397-8D67-F0CA4029A51C}"/>
              </a:ext>
            </a:extLst>
          </p:cNvPr>
          <p:cNvSpPr txBox="1"/>
          <p:nvPr/>
        </p:nvSpPr>
        <p:spPr>
          <a:xfrm>
            <a:off x="1568502" y="1807064"/>
            <a:ext cx="26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HOSPITAL_ID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PATIENT_ID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9">
            <a:extLst>
              <a:ext uri="{FF2B5EF4-FFF2-40B4-BE49-F238E27FC236}">
                <a16:creationId xmlns:a16="http://schemas.microsoft.com/office/drawing/2014/main" id="{45C8A2B1-E401-47A4-A32C-13FB5995F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142" y="4135680"/>
            <a:ext cx="401076" cy="71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1597256-1D08-434B-8CFF-E809E6E92B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57" y="5336403"/>
            <a:ext cx="1009475" cy="96303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1D3F0B32-A097-4660-A19C-A8DC421FD8F7}"/>
              </a:ext>
            </a:extLst>
          </p:cNvPr>
          <p:cNvSpPr txBox="1"/>
          <p:nvPr/>
        </p:nvSpPr>
        <p:spPr>
          <a:xfrm>
            <a:off x="10190350" y="4394859"/>
            <a:ext cx="828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1EC166-3355-48CD-9B77-561738A96AF1}"/>
              </a:ext>
            </a:extLst>
          </p:cNvPr>
          <p:cNvSpPr txBox="1"/>
          <p:nvPr/>
        </p:nvSpPr>
        <p:spPr>
          <a:xfrm>
            <a:off x="10257270" y="5648645"/>
            <a:ext cx="828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</a:p>
        </p:txBody>
      </p:sp>
      <p:sp>
        <p:nvSpPr>
          <p:cNvPr id="33" name="标题 2">
            <a:extLst>
              <a:ext uri="{FF2B5EF4-FFF2-40B4-BE49-F238E27FC236}">
                <a16:creationId xmlns:a16="http://schemas.microsoft.com/office/drawing/2014/main" id="{5EF669F8-BAD3-4AD4-93E2-6C5A8F883612}"/>
              </a:ext>
            </a:extLst>
          </p:cNvPr>
          <p:cNvSpPr txBox="1">
            <a:spLocks/>
          </p:cNvSpPr>
          <p:nvPr/>
        </p:nvSpPr>
        <p:spPr>
          <a:xfrm>
            <a:off x="605693" y="238791"/>
            <a:ext cx="10975444" cy="4146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274320" rtl="0" eaLnBrk="1" latinLnBrk="0" hangingPunct="1">
              <a:lnSpc>
                <a:spcPts val="2760"/>
              </a:lnSpc>
              <a:spcBef>
                <a:spcPct val="0"/>
              </a:spcBef>
              <a:buNone/>
              <a:tabLst>
                <a:tab pos="274320" algn="l"/>
              </a:tabLst>
              <a:defRPr sz="2640" kern="1200" baseline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业务数据的隔离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87278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9A7DA17A-B331-49CC-AE04-8FF84C9E6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650059"/>
              </p:ext>
            </p:extLst>
          </p:nvPr>
        </p:nvGraphicFramePr>
        <p:xfrm>
          <a:off x="2032000" y="11887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Callout: Bent Line with Accent Bar 30">
            <a:extLst>
              <a:ext uri="{FF2B5EF4-FFF2-40B4-BE49-F238E27FC236}">
                <a16:creationId xmlns:a16="http://schemas.microsoft.com/office/drawing/2014/main" id="{5FC8FDFF-4FA0-4776-92DA-94A606D208EA}"/>
              </a:ext>
            </a:extLst>
          </p:cNvPr>
          <p:cNvSpPr/>
          <p:nvPr/>
        </p:nvSpPr>
        <p:spPr>
          <a:xfrm>
            <a:off x="8591536" y="1120533"/>
            <a:ext cx="2843020" cy="7772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14"/>
              <a:gd name="adj6" fmla="val -62251"/>
            </a:avLst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docker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官方容器镜像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成熟组件的组合，确保底层环境安全</a:t>
            </a:r>
          </a:p>
        </p:txBody>
      </p:sp>
      <p:sp>
        <p:nvSpPr>
          <p:cNvPr id="32" name="Callout: Bent Line with Accent Bar 31">
            <a:extLst>
              <a:ext uri="{FF2B5EF4-FFF2-40B4-BE49-F238E27FC236}">
                <a16:creationId xmlns:a16="http://schemas.microsoft.com/office/drawing/2014/main" id="{14E8DD86-5DED-4B49-A491-9F6DE98B4623}"/>
              </a:ext>
            </a:extLst>
          </p:cNvPr>
          <p:cNvSpPr/>
          <p:nvPr/>
        </p:nvSpPr>
        <p:spPr>
          <a:xfrm>
            <a:off x="9285716" y="2994660"/>
            <a:ext cx="2148840" cy="61722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695"/>
              <a:gd name="adj6" fmla="val -113697"/>
            </a:avLst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通过单元测试、代码回顾等措施保障代码健壮性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Callout: Bent Line with Accent Bar 32">
            <a:extLst>
              <a:ext uri="{FF2B5EF4-FFF2-40B4-BE49-F238E27FC236}">
                <a16:creationId xmlns:a16="http://schemas.microsoft.com/office/drawing/2014/main" id="{51FED28F-DDA8-4396-9B14-819DE66BE679}"/>
              </a:ext>
            </a:extLst>
          </p:cNvPr>
          <p:cNvSpPr/>
          <p:nvPr/>
        </p:nvSpPr>
        <p:spPr>
          <a:xfrm>
            <a:off x="9159240" y="5120640"/>
            <a:ext cx="2275316" cy="107823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9395"/>
              <a:gd name="adj6" fmla="val -101407"/>
            </a:avLst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基于</a:t>
            </a:r>
            <a:r>
              <a:rPr lang="en-US" altLang="zh-CN" sz="1400" dirty="0">
                <a:solidFill>
                  <a:schemeClr val="tx1"/>
                </a:solidFill>
              </a:rPr>
              <a:t>RBAC</a:t>
            </a:r>
            <a:r>
              <a:rPr lang="zh-CN" altLang="en-US" sz="1400" dirty="0">
                <a:solidFill>
                  <a:schemeClr val="tx1"/>
                </a:solidFill>
              </a:rPr>
              <a:t>的用户角色权限管理，灵活定制各用户权限的同时，有效控制用户的访问范围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allout: Bent Line with Accent Bar 33">
            <a:extLst>
              <a:ext uri="{FF2B5EF4-FFF2-40B4-BE49-F238E27FC236}">
                <a16:creationId xmlns:a16="http://schemas.microsoft.com/office/drawing/2014/main" id="{5E9C044F-75EC-4D44-864D-7AB70EC72688}"/>
              </a:ext>
            </a:extLst>
          </p:cNvPr>
          <p:cNvSpPr/>
          <p:nvPr/>
        </p:nvSpPr>
        <p:spPr>
          <a:xfrm>
            <a:off x="381000" y="2651760"/>
            <a:ext cx="2814818" cy="1209627"/>
          </a:xfrm>
          <a:prstGeom prst="accentCallout2">
            <a:avLst>
              <a:gd name="adj1" fmla="val 39659"/>
              <a:gd name="adj2" fmla="val 102854"/>
              <a:gd name="adj3" fmla="val 39659"/>
              <a:gd name="adj4" fmla="val 111935"/>
              <a:gd name="adj5" fmla="val 125104"/>
              <a:gd name="adj6" fmla="val 177046"/>
            </a:avLst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</a:rPr>
              <a:t>OAuth2.0(JWT</a:t>
            </a:r>
            <a:r>
              <a:rPr lang="zh-CN" altLang="en-US" sz="1400" dirty="0">
                <a:solidFill>
                  <a:schemeClr val="tx1"/>
                </a:solidFill>
              </a:rPr>
              <a:t>方案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的认证方式，对服务接口进行多重安全保护，确保正确的人才可以访问正确的数据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with Accent Bar 34">
            <a:extLst>
              <a:ext uri="{FF2B5EF4-FFF2-40B4-BE49-F238E27FC236}">
                <a16:creationId xmlns:a16="http://schemas.microsoft.com/office/drawing/2014/main" id="{2A172558-CA0C-4EF9-B038-4F1E94259440}"/>
              </a:ext>
            </a:extLst>
          </p:cNvPr>
          <p:cNvSpPr/>
          <p:nvPr/>
        </p:nvSpPr>
        <p:spPr>
          <a:xfrm>
            <a:off x="392469" y="4900401"/>
            <a:ext cx="2814818" cy="952499"/>
          </a:xfrm>
          <a:prstGeom prst="accentCallout2">
            <a:avLst>
              <a:gd name="adj1" fmla="val 39659"/>
              <a:gd name="adj2" fmla="val 102854"/>
              <a:gd name="adj3" fmla="val 39659"/>
              <a:gd name="adj4" fmla="val 111935"/>
              <a:gd name="adj5" fmla="val 65480"/>
              <a:gd name="adj6" fmla="val 180729"/>
            </a:avLst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对不同微服务的数据独立存储，对不同类型数据采用不同的保护措施，源码本地存储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D00085-0DF9-48AB-BE23-0738776785C8}"/>
              </a:ext>
            </a:extLst>
          </p:cNvPr>
          <p:cNvSpPr txBox="1">
            <a:spLocks/>
          </p:cNvSpPr>
          <p:nvPr/>
        </p:nvSpPr>
        <p:spPr>
          <a:xfrm>
            <a:off x="257632" y="-18658"/>
            <a:ext cx="10515600" cy="7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dirty="0">
                <a:sym typeface="微软雅黑" charset="0"/>
              </a:rPr>
              <a:t>关键技术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安全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27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关键技术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日志监控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FDBBB4-991E-4A32-8CC9-26394AE97A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5693" y="844723"/>
            <a:ext cx="10790238" cy="56530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一个分布式部署的架构，不同的服务模块部署在不同的服务器上，构建一套集中式日志系统，可以提高定位问题的效率。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集中式日志系统，包含以下主要特性：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收集－能够采集多种来源的日志数据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传输－能够稳定的把日志数据传输到中央系统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存储－如何存储日志数据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分析－可以支持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警告－能够提供错误报告，监控机制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日志监控，推荐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ELK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，功能完善开箱即用。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ELK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是三个开源软件的缩写，分别表示：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 ,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Logstash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Kibana ,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它们都是开源软件。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提供搜集、分析、存储数据三大功能。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Logstash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主要是用来日志的搜集、分析、过滤日志的工具，支持大量的数据获取方式。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Kibana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Logstash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ElasticSearch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提供的日志分析友好的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界面，可以帮助汇总、分析和搜索重要数据日志。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42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5479452" y="1897755"/>
            <a:ext cx="5752374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第一部分  设计概要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第二部分  业务架构设计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第三部分  技术架构设计 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第四部分  数据库设计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第五部分  关键技术设计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第六部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  项目管理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64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3F3B40-9E4F-4CFA-8018-E4F9AD5109A2}"/>
              </a:ext>
            </a:extLst>
          </p:cNvPr>
          <p:cNvSpPr txBox="1"/>
          <p:nvPr/>
        </p:nvSpPr>
        <p:spPr>
          <a:xfrm>
            <a:off x="605693" y="911282"/>
            <a:ext cx="4526280" cy="5241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对核心数据进行多重保护，不仅外部访问需要认证，服务间访问同样需要认证</a:t>
            </a:r>
            <a:endParaRPr lang="en-US" altLang="zh-CN" dirty="0"/>
          </a:p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JWT(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Web Token)</a:t>
            </a:r>
            <a:r>
              <a:rPr lang="zh-CN" altLang="en-US" dirty="0"/>
              <a:t>授权标准，更细粒度的权限设置方案</a:t>
            </a:r>
            <a:endParaRPr lang="en-US" altLang="zh-CN" dirty="0"/>
          </a:p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Token</a:t>
            </a:r>
            <a:r>
              <a:rPr lang="zh-CN" altLang="en-US" dirty="0"/>
              <a:t>不存储用户密码信息，确保用户数据安全</a:t>
            </a:r>
            <a:endParaRPr lang="en-US" altLang="zh-CN" dirty="0"/>
          </a:p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对用户名、角色等信息进行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SHA256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加密</a:t>
            </a:r>
            <a:r>
              <a:rPr lang="zh-CN" altLang="en-US" dirty="0"/>
              <a:t>，避免被监听利用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各服务不存储</a:t>
            </a:r>
            <a:r>
              <a:rPr lang="en-US" altLang="zh-CN" dirty="0"/>
              <a:t>session</a:t>
            </a:r>
            <a:r>
              <a:rPr lang="zh-CN" altLang="en-US" dirty="0"/>
              <a:t>信息，节省内存，便于服务扩容</a:t>
            </a:r>
            <a:endParaRPr lang="en-US" altLang="zh-CN" dirty="0"/>
          </a:p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</a:rPr>
              <a:t>ThreadLocal</a:t>
            </a:r>
            <a:r>
              <a:rPr lang="zh-CN" altLang="en-US" dirty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token</a:t>
            </a:r>
            <a:r>
              <a:rPr lang="zh-CN" altLang="en-US" dirty="0">
                <a:solidFill>
                  <a:schemeClr val="tx1"/>
                </a:solidFill>
              </a:rPr>
              <a:t>传递，减少服务代码复杂度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服务内部通过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Shiro</a:t>
            </a:r>
            <a:r>
              <a:rPr lang="zh-CN" altLang="en-US" dirty="0">
                <a:solidFill>
                  <a:schemeClr val="tx1"/>
                </a:solidFill>
              </a:rPr>
              <a:t>框架进行权限校验，确保数据安全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89454ED-5749-44CB-821B-9BEA7B70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40" y="571500"/>
            <a:ext cx="5709023" cy="59207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C208F0-6C9D-44FC-8BDC-451398670A77}"/>
              </a:ext>
            </a:extLst>
          </p:cNvPr>
          <p:cNvSpPr txBox="1">
            <a:spLocks/>
          </p:cNvSpPr>
          <p:nvPr/>
        </p:nvSpPr>
        <p:spPr>
          <a:xfrm>
            <a:off x="257632" y="-18658"/>
            <a:ext cx="10515600" cy="7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dirty="0">
                <a:sym typeface="微软雅黑" charset="0"/>
              </a:rPr>
              <a:t>关键技术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服务调用安全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3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79B2-5BF3-4422-B8EE-57782EC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关键技术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/>
              <a:t> 扩展性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884B75-5736-4B3B-8D25-30324D3C9344}"/>
              </a:ext>
            </a:extLst>
          </p:cNvPr>
          <p:cNvGraphicFramePr/>
          <p:nvPr>
            <p:extLst/>
          </p:nvPr>
        </p:nvGraphicFramePr>
        <p:xfrm>
          <a:off x="4425683" y="1126066"/>
          <a:ext cx="7740650" cy="516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FDBA67-28EC-4FF1-A5C7-62E08B49CA1C}"/>
              </a:ext>
            </a:extLst>
          </p:cNvPr>
          <p:cNvSpPr txBox="1"/>
          <p:nvPr/>
        </p:nvSpPr>
        <p:spPr>
          <a:xfrm>
            <a:off x="727028" y="1014154"/>
            <a:ext cx="5203767" cy="3147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zh-CN" altLang="en-US" dirty="0">
                <a:latin typeface="+mn-ea"/>
              </a:rPr>
              <a:t>服务分离：将诊断会话、订单、支付、咨询、基础数据等分割为独立的服务，根据数据量、访问量、事务等因素，将服务部署在不同的的资源下，同时对服务的解耦便于版本迭代升级。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zh-CN" altLang="en-US" dirty="0">
                <a:latin typeface="+mn-ea"/>
              </a:rPr>
              <a:t>无状态：利用</a:t>
            </a:r>
            <a:r>
              <a:rPr lang="en-US" altLang="zh-CN" dirty="0" err="1">
                <a:latin typeface="+mn-ea"/>
              </a:rPr>
              <a:t>Redis</a:t>
            </a:r>
            <a:r>
              <a:rPr lang="zh-CN" altLang="en-US" dirty="0">
                <a:latin typeface="+mn-ea"/>
              </a:rPr>
              <a:t>集中缓存、</a:t>
            </a:r>
            <a:r>
              <a:rPr lang="en-US" altLang="zh-CN" dirty="0">
                <a:latin typeface="+mn-ea"/>
              </a:rPr>
              <a:t>JWT</a:t>
            </a:r>
            <a:r>
              <a:rPr lang="zh-CN" altLang="en-US" dirty="0">
                <a:latin typeface="+mn-ea"/>
              </a:rPr>
              <a:t>认证技术，确保每个服务不存储状态信息，便于高并发时服务的弹性扩容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数据分片：利用医生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患者关系，医院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医生关系，患者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订单关系，对数据进行分表分库处理，确保大数据量时的响应速度</a:t>
            </a:r>
            <a:endParaRPr lang="en-US" altLang="zh-CN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2E6E4-573F-4013-BE43-625473CFA88D}"/>
              </a:ext>
            </a:extLst>
          </p:cNvPr>
          <p:cNvSpPr txBox="1"/>
          <p:nvPr/>
        </p:nvSpPr>
        <p:spPr>
          <a:xfrm>
            <a:off x="714702" y="4371146"/>
            <a:ext cx="5203767" cy="1856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zh-CN" altLang="en-US" sz="1400" b="1" dirty="0">
                <a:latin typeface="+mn-ea"/>
              </a:rPr>
              <a:t>实施说明</a:t>
            </a:r>
            <a:r>
              <a:rPr lang="zh-CN" altLang="en-US" sz="1400" dirty="0">
                <a:latin typeface="+mn-ea"/>
              </a:rPr>
              <a:t>：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数据</a:t>
            </a:r>
            <a:r>
              <a:rPr lang="en-US" altLang="zh-CN" sz="1400" dirty="0">
                <a:latin typeface="+mn-ea"/>
              </a:rPr>
              <a:t>(</a:t>
            </a:r>
            <a:r>
              <a:rPr lang="zh-CN" altLang="en-US" sz="1400" dirty="0">
                <a:latin typeface="+mn-ea"/>
              </a:rPr>
              <a:t>订单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会话等</a:t>
            </a:r>
            <a:r>
              <a:rPr lang="en-US" altLang="zh-CN" sz="1400" dirty="0">
                <a:latin typeface="+mn-ea"/>
              </a:rPr>
              <a:t>)</a:t>
            </a:r>
            <a:r>
              <a:rPr lang="zh-CN" altLang="en-US" sz="1400" dirty="0">
                <a:latin typeface="+mn-ea"/>
              </a:rPr>
              <a:t>少于</a:t>
            </a:r>
            <a:r>
              <a:rPr lang="en-US" altLang="zh-CN" sz="1400" dirty="0">
                <a:latin typeface="+mn-ea"/>
              </a:rPr>
              <a:t>3000</a:t>
            </a:r>
            <a:r>
              <a:rPr lang="zh-CN" altLang="en-US" sz="1400" dirty="0">
                <a:latin typeface="+mn-ea"/>
              </a:rPr>
              <a:t>万，无性能瓶颈，无需分库分表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数据超过</a:t>
            </a:r>
            <a:r>
              <a:rPr lang="en-US" altLang="zh-CN" sz="1400" dirty="0">
                <a:latin typeface="+mn-ea"/>
              </a:rPr>
              <a:t>3000</a:t>
            </a:r>
            <a:r>
              <a:rPr lang="zh-CN" altLang="en-US" sz="1400" dirty="0">
                <a:latin typeface="+mn-ea"/>
              </a:rPr>
              <a:t>万，可考虑进行分库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分表设计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latin typeface="+mn-ea"/>
              </a:rPr>
              <a:t>当前设计已考虑数据分片需求，后续引入数据中间件</a:t>
            </a:r>
            <a:r>
              <a:rPr lang="en-US" altLang="zh-CN" sz="1400" dirty="0">
                <a:latin typeface="+mn-ea"/>
              </a:rPr>
              <a:t>(</a:t>
            </a:r>
            <a:r>
              <a:rPr lang="en-US" altLang="zh-CN" sz="1400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myCat</a:t>
            </a:r>
            <a:r>
              <a:rPr lang="en-US" altLang="zh-CN" sz="1400" dirty="0">
                <a:latin typeface="+mn-ea"/>
              </a:rPr>
              <a:t>)</a:t>
            </a:r>
            <a:r>
              <a:rPr lang="zh-CN" altLang="en-US" sz="1400" dirty="0">
                <a:latin typeface="+mn-ea"/>
              </a:rPr>
              <a:t>即可满足分库分表需求</a:t>
            </a: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1D3649"/>
                </a:solidFill>
                <a:latin typeface="+mn-ea"/>
              </a:rPr>
              <a:t>同时配合多个服务实例部署，解决数据量大的问题</a:t>
            </a:r>
            <a:endParaRPr lang="zh-CN" altLang="en-US" sz="14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FB1EA6-172D-471E-A547-4A0E43606E62}"/>
              </a:ext>
            </a:extLst>
          </p:cNvPr>
          <p:cNvGrpSpPr/>
          <p:nvPr/>
        </p:nvGrpSpPr>
        <p:grpSpPr>
          <a:xfrm>
            <a:off x="442203" y="2359942"/>
            <a:ext cx="232334" cy="222921"/>
            <a:chOff x="379143" y="2359942"/>
            <a:chExt cx="232334" cy="22292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A05F7F-4340-4B6D-8B20-A3609EE2165D}"/>
                </a:ext>
              </a:extLst>
            </p:cNvPr>
            <p:cNvSpPr/>
            <p:nvPr/>
          </p:nvSpPr>
          <p:spPr>
            <a:xfrm>
              <a:off x="379143" y="2359942"/>
              <a:ext cx="205057" cy="222921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8E72D1-B2CC-470E-988D-766643A84809}"/>
                </a:ext>
              </a:extLst>
            </p:cNvPr>
            <p:cNvGrpSpPr/>
            <p:nvPr/>
          </p:nvGrpSpPr>
          <p:grpSpPr>
            <a:xfrm>
              <a:off x="384927" y="2359942"/>
              <a:ext cx="226550" cy="166580"/>
              <a:chOff x="-515007" y="4162098"/>
              <a:chExt cx="357351" cy="26275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94BB96D-582D-4E63-8B6F-0A593C2A8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15007" y="4298731"/>
                <a:ext cx="115614" cy="126124"/>
              </a:xfrm>
              <a:prstGeom prst="line">
                <a:avLst/>
              </a:prstGeom>
              <a:ln w="381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6029AD7-6378-4C8F-A68E-1158F33FC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99393" y="4162098"/>
                <a:ext cx="241737" cy="262758"/>
              </a:xfrm>
              <a:prstGeom prst="line">
                <a:avLst/>
              </a:prstGeom>
              <a:ln w="381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7EFB79-066D-44D4-9130-510F17A69F8C}"/>
              </a:ext>
            </a:extLst>
          </p:cNvPr>
          <p:cNvGrpSpPr/>
          <p:nvPr/>
        </p:nvGrpSpPr>
        <p:grpSpPr>
          <a:xfrm>
            <a:off x="442203" y="1126066"/>
            <a:ext cx="232334" cy="222921"/>
            <a:chOff x="379143" y="2359942"/>
            <a:chExt cx="232334" cy="2229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F1D5C6-29AE-4A25-9C2B-CDCC4B5F3AD1}"/>
                </a:ext>
              </a:extLst>
            </p:cNvPr>
            <p:cNvSpPr/>
            <p:nvPr/>
          </p:nvSpPr>
          <p:spPr>
            <a:xfrm>
              <a:off x="379143" y="2359942"/>
              <a:ext cx="205057" cy="222921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3D22CA-F3D0-47B3-9A20-26139292F168}"/>
                </a:ext>
              </a:extLst>
            </p:cNvPr>
            <p:cNvGrpSpPr/>
            <p:nvPr/>
          </p:nvGrpSpPr>
          <p:grpSpPr>
            <a:xfrm>
              <a:off x="384927" y="2359942"/>
              <a:ext cx="226550" cy="166580"/>
              <a:chOff x="-515007" y="4162098"/>
              <a:chExt cx="357351" cy="26275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7B7D4E-F0B9-4AC7-8F0D-81CE79E96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15007" y="4298731"/>
                <a:ext cx="115614" cy="126124"/>
              </a:xfrm>
              <a:prstGeom prst="line">
                <a:avLst/>
              </a:prstGeom>
              <a:ln w="381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09C50E-C8B9-488A-9FE4-77BA54B86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99393" y="4162098"/>
                <a:ext cx="241737" cy="262758"/>
              </a:xfrm>
              <a:prstGeom prst="line">
                <a:avLst/>
              </a:prstGeom>
              <a:ln w="38100" cap="rnd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F0934CF-3C57-4A74-AC04-C2FC1A0A5326}"/>
              </a:ext>
            </a:extLst>
          </p:cNvPr>
          <p:cNvSpPr/>
          <p:nvPr/>
        </p:nvSpPr>
        <p:spPr>
          <a:xfrm>
            <a:off x="442203" y="3317539"/>
            <a:ext cx="205057" cy="222921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1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F25B9BF-1255-4615-BF2F-1290A601D690}"/>
              </a:ext>
            </a:extLst>
          </p:cNvPr>
          <p:cNvGraphicFramePr/>
          <p:nvPr>
            <p:extLst/>
          </p:nvPr>
        </p:nvGraphicFramePr>
        <p:xfrm>
          <a:off x="1798320" y="1329883"/>
          <a:ext cx="7832545" cy="341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Team">
            <a:extLst>
              <a:ext uri="{FF2B5EF4-FFF2-40B4-BE49-F238E27FC236}">
                <a16:creationId xmlns:a16="http://schemas.microsoft.com/office/drawing/2014/main" id="{09FD3D50-7196-4AE2-8773-9CEF5C240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014620" y="5816594"/>
            <a:ext cx="443550" cy="443549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25DE402E-F165-4DAE-BA24-A10EE35F0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004560" y="5225977"/>
            <a:ext cx="443550" cy="443549"/>
          </a:xfrm>
          <a:prstGeom prst="rect">
            <a:avLst/>
          </a:prstGeom>
        </p:spPr>
      </p:pic>
      <p:pic>
        <p:nvPicPr>
          <p:cNvPr id="11" name="Graphic 10" descr="Tools">
            <a:extLst>
              <a:ext uri="{FF2B5EF4-FFF2-40B4-BE49-F238E27FC236}">
                <a16:creationId xmlns:a16="http://schemas.microsoft.com/office/drawing/2014/main" id="{E8967902-33E0-4359-86F5-4A5549AA68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844040" y="5820091"/>
            <a:ext cx="443550" cy="443549"/>
          </a:xfrm>
          <a:prstGeom prst="rect">
            <a:avLst/>
          </a:prstGeom>
        </p:spPr>
      </p:pic>
      <p:pic>
        <p:nvPicPr>
          <p:cNvPr id="13" name="Graphic 12" descr="Puzzle">
            <a:extLst>
              <a:ext uri="{FF2B5EF4-FFF2-40B4-BE49-F238E27FC236}">
                <a16:creationId xmlns:a16="http://schemas.microsoft.com/office/drawing/2014/main" id="{67DE561F-E29B-482D-BD9F-ED1BD14D64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812800" y="5229475"/>
            <a:ext cx="443550" cy="443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88F89-F41A-4862-8BCC-1F6CF9FAE64E}"/>
              </a:ext>
            </a:extLst>
          </p:cNvPr>
          <p:cNvSpPr txBox="1"/>
          <p:nvPr/>
        </p:nvSpPr>
        <p:spPr>
          <a:xfrm>
            <a:off x="2484120" y="5250740"/>
            <a:ext cx="2971800" cy="443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altLang="zh-CN" sz="1400" dirty="0" err="1"/>
              <a:t>SpringCloud</a:t>
            </a:r>
            <a:r>
              <a:rPr lang="zh-CN" altLang="en-US" sz="1400" dirty="0"/>
              <a:t>组件化成熟，有效避免自开发套件带来的设计缺陷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5B178-3845-4BDF-BDCF-D22EDF205734}"/>
              </a:ext>
            </a:extLst>
          </p:cNvPr>
          <p:cNvSpPr txBox="1"/>
          <p:nvPr/>
        </p:nvSpPr>
        <p:spPr>
          <a:xfrm>
            <a:off x="2484120" y="5820090"/>
            <a:ext cx="2971800" cy="443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Kubernetes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</a:rPr>
              <a:t>Swgger</a:t>
            </a:r>
            <a:r>
              <a:rPr lang="zh-CN" altLang="en-US" sz="1400" dirty="0"/>
              <a:t>等周边工具确保开发可靠性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EA73A-9BFA-43E3-8E1F-3D7C47467EFC}"/>
              </a:ext>
            </a:extLst>
          </p:cNvPr>
          <p:cNvSpPr txBox="1"/>
          <p:nvPr/>
        </p:nvSpPr>
        <p:spPr>
          <a:xfrm>
            <a:off x="6690360" y="5229475"/>
            <a:ext cx="2971800" cy="443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Junit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 err="1"/>
              <a:t>Slelenium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Jmeter</a:t>
            </a:r>
            <a:r>
              <a:rPr lang="zh-CN" altLang="en-US" sz="1400" dirty="0"/>
              <a:t>等</a:t>
            </a:r>
            <a:r>
              <a:rPr lang="zh-CN" altLang="en-US" sz="1400" dirty="0">
                <a:solidFill>
                  <a:schemeClr val="tx1"/>
                </a:solidFill>
              </a:rPr>
              <a:t>自动化测试工具集成，确保代码质量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6B81B-C127-4234-B0EC-547EEA0ADB44}"/>
              </a:ext>
            </a:extLst>
          </p:cNvPr>
          <p:cNvSpPr txBox="1"/>
          <p:nvPr/>
        </p:nvSpPr>
        <p:spPr>
          <a:xfrm>
            <a:off x="6690360" y="5816593"/>
            <a:ext cx="2971800" cy="443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Daily Report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Code Review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Share </a:t>
            </a:r>
            <a:r>
              <a:rPr lang="en-US" altLang="zh-CN" sz="1400" dirty="0" err="1">
                <a:solidFill>
                  <a:schemeClr val="tx1"/>
                </a:solidFill>
              </a:rPr>
              <a:t>Metting</a:t>
            </a:r>
            <a:r>
              <a:rPr lang="zh-CN" altLang="en-US" sz="1400" dirty="0">
                <a:solidFill>
                  <a:schemeClr val="tx1"/>
                </a:solidFill>
              </a:rPr>
              <a:t>等会议，确保团队代码质量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89E765-4323-47EB-96DE-7B8737AA3586}"/>
              </a:ext>
            </a:extLst>
          </p:cNvPr>
          <p:cNvSpPr txBox="1">
            <a:spLocks/>
          </p:cNvSpPr>
          <p:nvPr/>
        </p:nvSpPr>
        <p:spPr>
          <a:xfrm>
            <a:off x="257632" y="-18658"/>
            <a:ext cx="10515600" cy="7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zh-CN" altLang="en-US" dirty="0">
                <a:sym typeface="微软雅黑" charset="0"/>
              </a:rPr>
              <a:t>项目管理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质量管理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4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sz="2400" b="1" dirty="0">
                <a:solidFill>
                  <a:srgbClr val="0071BC"/>
                </a:solidFill>
                <a:latin typeface="+mn-ea"/>
                <a:ea typeface="+mn-ea"/>
              </a:rPr>
              <a:t>项目管理</a:t>
            </a:r>
            <a:r>
              <a:rPr lang="en-US" altLang="zh-CN" sz="2400" b="1" dirty="0">
                <a:solidFill>
                  <a:srgbClr val="0071BC"/>
                </a:solidFill>
                <a:latin typeface="+mn-ea"/>
                <a:ea typeface="+mn-ea"/>
              </a:rPr>
              <a:t>-</a:t>
            </a:r>
            <a:r>
              <a:rPr lang="zh-CN" altLang="en-US" sz="2400" b="1" dirty="0">
                <a:solidFill>
                  <a:srgbClr val="0071BC"/>
                </a:solidFill>
                <a:latin typeface="+mn-ea"/>
                <a:ea typeface="+mn-ea"/>
              </a:rPr>
              <a:t>开发过程管理及产出物</a:t>
            </a:r>
          </a:p>
        </p:txBody>
      </p:sp>
      <p:sp>
        <p:nvSpPr>
          <p:cNvPr id="5" name="矩形 4"/>
          <p:cNvSpPr/>
          <p:nvPr/>
        </p:nvSpPr>
        <p:spPr>
          <a:xfrm>
            <a:off x="2499322" y="1276710"/>
            <a:ext cx="1295760" cy="50033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原型设计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4360470" y="1276710"/>
            <a:ext cx="1314810" cy="50033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kern="0" dirty="0">
                <a:solidFill>
                  <a:schemeClr val="bg1"/>
                </a:solidFill>
                <a:cs typeface="Arial" panose="020B0604020202020204" pitchFamily="34" charset="0"/>
              </a:rPr>
              <a:t>UI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6240668" y="1276710"/>
            <a:ext cx="1535502" cy="50033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kern="0" noProof="0" dirty="0">
                <a:solidFill>
                  <a:schemeClr val="bg1"/>
                </a:solidFill>
                <a:cs typeface="Arial" panose="020B0604020202020204" pitchFamily="34" charset="0"/>
              </a:rPr>
              <a:t>系统开发</a:t>
            </a:r>
            <a:r>
              <a:rPr lang="en-US" altLang="zh-CN" sz="1400" kern="0" noProof="0" dirty="0">
                <a:solidFill>
                  <a:schemeClr val="bg1"/>
                </a:solidFill>
                <a:cs typeface="Arial" panose="020B0604020202020204" pitchFamily="34" charset="0"/>
              </a:rPr>
              <a:t>&amp;</a:t>
            </a:r>
            <a:r>
              <a:rPr lang="zh-CN" altLang="en-US" sz="1400" kern="0" noProof="0" dirty="0">
                <a:solidFill>
                  <a:schemeClr val="bg1"/>
                </a:solidFill>
                <a:cs typeface="Arial" panose="020B0604020202020204" pitchFamily="34" charset="0"/>
              </a:rPr>
              <a:t>单元测试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41558" y="1276710"/>
            <a:ext cx="1535502" cy="50033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系统联调测试</a:t>
            </a:r>
          </a:p>
        </p:txBody>
      </p:sp>
      <p:sp>
        <p:nvSpPr>
          <p:cNvPr id="9" name="矩形 8"/>
          <p:cNvSpPr/>
          <p:nvPr/>
        </p:nvSpPr>
        <p:spPr>
          <a:xfrm>
            <a:off x="10442450" y="1274927"/>
            <a:ext cx="1535502" cy="50033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系统集成测试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1087" y="2135500"/>
            <a:ext cx="6383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产出物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2128" y="2058365"/>
            <a:ext cx="101180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产品原型设计思维导图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81221" y="2131588"/>
            <a:ext cx="1497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</a:rPr>
              <a:t>高保真图</a:t>
            </a:r>
            <a:endParaRPr lang="zh-CN" altLang="en-US" sz="14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026" y="3564363"/>
            <a:ext cx="6383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示例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97548" y="2131588"/>
            <a:ext cx="14974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</a:rPr>
              <a:t>前端和后端满足单元测试的代码</a:t>
            </a:r>
            <a:endParaRPr lang="zh-CN" altLang="en-US" sz="14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79657" y="2123925"/>
            <a:ext cx="14974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</a:rPr>
              <a:t>前端和后端联调成功的代码</a:t>
            </a:r>
            <a:endParaRPr lang="zh-CN" altLang="en-US" sz="14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61499" y="2148941"/>
            <a:ext cx="14974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与研究院</a:t>
            </a:r>
            <a:r>
              <a:rPr lang="en-US" altLang="zh-CN" sz="1400" dirty="0">
                <a:solidFill>
                  <a:srgbClr val="1D3649"/>
                </a:solidFill>
                <a:latin typeface="+mn-ea"/>
                <a:ea typeface="+mn-ea"/>
              </a:rPr>
              <a:t>AI</a:t>
            </a:r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集成的代码</a:t>
            </a:r>
          </a:p>
        </p:txBody>
      </p:sp>
      <p:sp>
        <p:nvSpPr>
          <p:cNvPr id="17" name="矩形 16"/>
          <p:cNvSpPr/>
          <p:nvPr/>
        </p:nvSpPr>
        <p:spPr>
          <a:xfrm>
            <a:off x="638174" y="1285345"/>
            <a:ext cx="1295760" cy="500332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kern="0" dirty="0">
                <a:solidFill>
                  <a:schemeClr val="bg1"/>
                </a:solidFill>
                <a:cs typeface="Arial" panose="020B0604020202020204" pitchFamily="34" charset="0"/>
              </a:rPr>
              <a:t>需求分析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19374" y="2092985"/>
            <a:ext cx="11771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err="1">
                <a:solidFill>
                  <a:srgbClr val="1D3649"/>
                </a:solidFill>
                <a:latin typeface="+mn-ea"/>
                <a:ea typeface="+mn-ea"/>
              </a:rPr>
              <a:t>Axure</a:t>
            </a:r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原型图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4" y="3048432"/>
            <a:ext cx="2706850" cy="212602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24" y="2828637"/>
            <a:ext cx="3766354" cy="2241681"/>
          </a:xfrm>
          <a:prstGeom prst="rect">
            <a:avLst/>
          </a:prstGeom>
        </p:spPr>
      </p:pic>
      <p:cxnSp>
        <p:nvCxnSpPr>
          <p:cNvPr id="22" name="直接箭头连接符 21"/>
          <p:cNvCxnSpPr>
            <a:stCxn id="17" idx="3"/>
          </p:cNvCxnSpPr>
          <p:nvPr/>
        </p:nvCxnSpPr>
        <p:spPr>
          <a:xfrm>
            <a:off x="1933934" y="1535511"/>
            <a:ext cx="5653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6" idx="1"/>
          </p:cNvCxnSpPr>
          <p:nvPr/>
        </p:nvCxnSpPr>
        <p:spPr>
          <a:xfrm>
            <a:off x="3795082" y="1526876"/>
            <a:ext cx="5653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7" idx="1"/>
          </p:cNvCxnSpPr>
          <p:nvPr/>
        </p:nvCxnSpPr>
        <p:spPr>
          <a:xfrm>
            <a:off x="5675280" y="1526876"/>
            <a:ext cx="5653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8" idx="1"/>
          </p:cNvCxnSpPr>
          <p:nvPr/>
        </p:nvCxnSpPr>
        <p:spPr>
          <a:xfrm>
            <a:off x="7776170" y="1526876"/>
            <a:ext cx="56538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3"/>
            <a:endCxn id="9" idx="1"/>
          </p:cNvCxnSpPr>
          <p:nvPr/>
        </p:nvCxnSpPr>
        <p:spPr>
          <a:xfrm flipV="1">
            <a:off x="9877060" y="1525093"/>
            <a:ext cx="565390" cy="178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4422" y="5424626"/>
            <a:ext cx="197490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</a:rPr>
              <a:t>注：每个节点都有评审。</a:t>
            </a:r>
            <a:endParaRPr lang="zh-CN" altLang="en-US" sz="1400" dirty="0">
              <a:solidFill>
                <a:srgbClr val="1D3649"/>
              </a:solidFill>
              <a:latin typeface="+mn-ea"/>
              <a:ea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51" y="2828637"/>
            <a:ext cx="2098722" cy="373292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856507" y="23951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D3649"/>
                </a:solidFill>
                <a:latin typeface="+mn-ea"/>
              </a:rPr>
              <a:t>②</a:t>
            </a:r>
          </a:p>
        </p:txBody>
      </p:sp>
      <p:sp>
        <p:nvSpPr>
          <p:cNvPr id="34" name="矩形 33"/>
          <p:cNvSpPr/>
          <p:nvPr/>
        </p:nvSpPr>
        <p:spPr>
          <a:xfrm>
            <a:off x="4612453" y="23951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D3649"/>
                </a:solidFill>
                <a:latin typeface="+mn-ea"/>
              </a:rPr>
              <a:t>③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012533" y="24296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D3649"/>
                </a:solidFill>
                <a:latin typeface="+mn-ea"/>
              </a:rPr>
              <a:t>①</a:t>
            </a:r>
          </a:p>
        </p:txBody>
      </p:sp>
      <p:sp>
        <p:nvSpPr>
          <p:cNvPr id="36" name="矩形 35"/>
          <p:cNvSpPr/>
          <p:nvPr/>
        </p:nvSpPr>
        <p:spPr>
          <a:xfrm>
            <a:off x="2080522" y="3779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37" name="矩形 36"/>
          <p:cNvSpPr/>
          <p:nvPr/>
        </p:nvSpPr>
        <p:spPr>
          <a:xfrm>
            <a:off x="4882273" y="3742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  <p:sp>
        <p:nvSpPr>
          <p:cNvPr id="38" name="矩形 37"/>
          <p:cNvSpPr/>
          <p:nvPr/>
        </p:nvSpPr>
        <p:spPr>
          <a:xfrm>
            <a:off x="8536563" y="36648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6147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37">
            <a:extLst>
              <a:ext uri="{FF2B5EF4-FFF2-40B4-BE49-F238E27FC236}">
                <a16:creationId xmlns:a16="http://schemas.microsoft.com/office/drawing/2014/main" id="{2ABC01C3-2BAE-48B1-BCFF-729E7F78D615}"/>
              </a:ext>
            </a:extLst>
          </p:cNvPr>
          <p:cNvGrpSpPr/>
          <p:nvPr/>
        </p:nvGrpSpPr>
        <p:grpSpPr>
          <a:xfrm>
            <a:off x="922252" y="723019"/>
            <a:ext cx="9566097" cy="5043990"/>
            <a:chOff x="399967" y="914263"/>
            <a:chExt cx="8335193" cy="5027794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CDDA28C9-1947-448D-A01C-D8B834D2AF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49128" y="2030124"/>
              <a:ext cx="2971800" cy="2971800"/>
            </a:xfrm>
            <a:prstGeom prst="ellipse">
              <a:avLst/>
            </a:prstGeom>
            <a:noFill/>
            <a:ln w="38100">
              <a:solidFill>
                <a:srgbClr val="C382D0"/>
              </a:solidFill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E0596FD0-E346-489D-AA79-3477F1D7CC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8265" y="2030124"/>
              <a:ext cx="2971800" cy="2971800"/>
            </a:xfrm>
            <a:prstGeom prst="ellipse">
              <a:avLst/>
            </a:prstGeom>
            <a:noFill/>
            <a:ln w="38100" algn="ctr">
              <a:solidFill>
                <a:srgbClr val="65B737"/>
              </a:solidFill>
              <a:round/>
              <a:headEnd/>
              <a:tailEnd/>
            </a:ln>
            <a:effectLst>
              <a:outerShdw dist="35921" dir="2700000" algn="ctr" rotWithShape="0">
                <a:srgbClr val="080808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42760A67-98C7-4D95-AFF8-521450A6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715" y="1641187"/>
              <a:ext cx="1000125" cy="977900"/>
              <a:chOff x="480" y="1200"/>
              <a:chExt cx="1042" cy="1019"/>
            </a:xfrm>
          </p:grpSpPr>
          <p:grpSp>
            <p:nvGrpSpPr>
              <p:cNvPr id="75" name="Group 16">
                <a:extLst>
                  <a:ext uri="{FF2B5EF4-FFF2-40B4-BE49-F238E27FC236}">
                    <a16:creationId xmlns:a16="http://schemas.microsoft.com/office/drawing/2014/main" id="{7B37A755-9C75-4C3E-8904-FD789B5CD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77" name="Picture 17" descr="circuler_1">
                  <a:extLst>
                    <a:ext uri="{FF2B5EF4-FFF2-40B4-BE49-F238E27FC236}">
                      <a16:creationId xmlns:a16="http://schemas.microsoft.com/office/drawing/2014/main" id="{52D10E6C-7DA7-4ED4-8A4C-E6ED495CB1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8" name="Oval 18">
                  <a:extLst>
                    <a:ext uri="{FF2B5EF4-FFF2-40B4-BE49-F238E27FC236}">
                      <a16:creationId xmlns:a16="http://schemas.microsoft.com/office/drawing/2014/main" id="{24787837-9606-483F-8818-3330AC82D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5B737"/>
                    </a:gs>
                    <a:gs pos="50000">
                      <a:srgbClr val="65B737">
                        <a:gamma/>
                        <a:shade val="46275"/>
                        <a:invGamma/>
                      </a:srgbClr>
                    </a:gs>
                    <a:gs pos="100000">
                      <a:srgbClr val="65B737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76" name="Picture 19" descr="Picture2">
                <a:extLst>
                  <a:ext uri="{FF2B5EF4-FFF2-40B4-BE49-F238E27FC236}">
                    <a16:creationId xmlns:a16="http://schemas.microsoft.com/office/drawing/2014/main" id="{DDD49F65-7E9F-418C-8CA3-E935518DEA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5200C44B-3A73-42BB-8326-FE7E67410913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329462" y="1803367"/>
              <a:ext cx="936625" cy="582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易用性</a:t>
              </a:r>
              <a:r>
                <a:rPr lang="en-US" altLang="zh-CN" sz="1600" b="1" kern="0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Han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敏捷性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45">
              <a:extLst>
                <a:ext uri="{FF2B5EF4-FFF2-40B4-BE49-F238E27FC236}">
                  <a16:creationId xmlns:a16="http://schemas.microsoft.com/office/drawing/2014/main" id="{F96326C8-DA38-4E6E-A188-7F40F8F51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103" y="1671349"/>
              <a:ext cx="1000125" cy="977900"/>
              <a:chOff x="480" y="1200"/>
              <a:chExt cx="1042" cy="1019"/>
            </a:xfrm>
          </p:grpSpPr>
          <p:grpSp>
            <p:nvGrpSpPr>
              <p:cNvPr id="71" name="Group 46">
                <a:extLst>
                  <a:ext uri="{FF2B5EF4-FFF2-40B4-BE49-F238E27FC236}">
                    <a16:creationId xmlns:a16="http://schemas.microsoft.com/office/drawing/2014/main" id="{6D9C276C-E15B-4E5C-8DF6-D2DF429A3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73" name="Picture 47" descr="circuler_1">
                  <a:extLst>
                    <a:ext uri="{FF2B5EF4-FFF2-40B4-BE49-F238E27FC236}">
                      <a16:creationId xmlns:a16="http://schemas.microsoft.com/office/drawing/2014/main" id="{B63915C8-A28F-4110-9DD6-DD64A68E44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4" name="Oval 48">
                  <a:extLst>
                    <a:ext uri="{FF2B5EF4-FFF2-40B4-BE49-F238E27FC236}">
                      <a16:creationId xmlns:a16="http://schemas.microsoft.com/office/drawing/2014/main" id="{95C29275-977C-4E7A-B313-0FC386BEB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382D0"/>
                    </a:gs>
                    <a:gs pos="50000">
                      <a:srgbClr val="C382D0">
                        <a:gamma/>
                        <a:shade val="54118"/>
                        <a:invGamma/>
                      </a:srgbClr>
                    </a:gs>
                    <a:gs pos="100000">
                      <a:srgbClr val="C382D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72" name="Picture 49" descr="Picture2">
                <a:extLst>
                  <a:ext uri="{FF2B5EF4-FFF2-40B4-BE49-F238E27FC236}">
                    <a16:creationId xmlns:a16="http://schemas.microsoft.com/office/drawing/2014/main" id="{ED343F1A-69F0-4D89-B46A-BB7939326C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" name="Text Box 50">
              <a:extLst>
                <a:ext uri="{FF2B5EF4-FFF2-40B4-BE49-F238E27FC236}">
                  <a16:creationId xmlns:a16="http://schemas.microsoft.com/office/drawing/2014/main" id="{0596340A-4BC5-42A8-9B30-401A4E967CF4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6774293" y="1937591"/>
              <a:ext cx="1060450" cy="33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Han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灵活性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Group 15">
              <a:extLst>
                <a:ext uri="{FF2B5EF4-FFF2-40B4-BE49-F238E27FC236}">
                  <a16:creationId xmlns:a16="http://schemas.microsoft.com/office/drawing/2014/main" id="{B2D82ACC-12CD-447C-91A2-AC90AE6AF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715" y="4393912"/>
              <a:ext cx="1000125" cy="977900"/>
              <a:chOff x="480" y="1200"/>
              <a:chExt cx="1042" cy="1019"/>
            </a:xfrm>
          </p:grpSpPr>
          <p:grpSp>
            <p:nvGrpSpPr>
              <p:cNvPr id="67" name="Group 16">
                <a:extLst>
                  <a:ext uri="{FF2B5EF4-FFF2-40B4-BE49-F238E27FC236}">
                    <a16:creationId xmlns:a16="http://schemas.microsoft.com/office/drawing/2014/main" id="{1BB13303-0537-4234-84E0-FA1A18968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69" name="Picture 17" descr="circuler_1">
                  <a:extLst>
                    <a:ext uri="{FF2B5EF4-FFF2-40B4-BE49-F238E27FC236}">
                      <a16:creationId xmlns:a16="http://schemas.microsoft.com/office/drawing/2014/main" id="{6D96486B-4C07-44BC-9EF8-A095D7119E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0" name="Oval 18">
                  <a:extLst>
                    <a:ext uri="{FF2B5EF4-FFF2-40B4-BE49-F238E27FC236}">
                      <a16:creationId xmlns:a16="http://schemas.microsoft.com/office/drawing/2014/main" id="{63A2041D-6E5D-4369-9783-ADD5DE43A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5B737"/>
                    </a:gs>
                    <a:gs pos="50000">
                      <a:srgbClr val="65B737">
                        <a:gamma/>
                        <a:shade val="56078"/>
                        <a:invGamma/>
                      </a:srgbClr>
                    </a:gs>
                    <a:gs pos="100000">
                      <a:srgbClr val="65B737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68" name="Picture 19" descr="Picture2">
                <a:extLst>
                  <a:ext uri="{FF2B5EF4-FFF2-40B4-BE49-F238E27FC236}">
                    <a16:creationId xmlns:a16="http://schemas.microsoft.com/office/drawing/2014/main" id="{DF54DBBE-B80F-4972-A114-260FE8BDF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6CA4D742-E946-4A9E-8D03-3F5AE0766B34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1422781" y="4688810"/>
              <a:ext cx="792162" cy="33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Han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容错能力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15">
              <a:extLst>
                <a:ext uri="{FF2B5EF4-FFF2-40B4-BE49-F238E27FC236}">
                  <a16:creationId xmlns:a16="http://schemas.microsoft.com/office/drawing/2014/main" id="{CA4EAD1F-C946-4D2D-95A9-806941DBA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840" y="3098512"/>
              <a:ext cx="1000125" cy="977900"/>
              <a:chOff x="480" y="1200"/>
              <a:chExt cx="1042" cy="1019"/>
            </a:xfrm>
          </p:grpSpPr>
          <p:grpSp>
            <p:nvGrpSpPr>
              <p:cNvPr id="63" name="Group 16">
                <a:extLst>
                  <a:ext uri="{FF2B5EF4-FFF2-40B4-BE49-F238E27FC236}">
                    <a16:creationId xmlns:a16="http://schemas.microsoft.com/office/drawing/2014/main" id="{95B1ADDB-BB4C-4BCB-BAD2-EE9954D4CE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65" name="Picture 17" descr="circuler_1">
                  <a:extLst>
                    <a:ext uri="{FF2B5EF4-FFF2-40B4-BE49-F238E27FC236}">
                      <a16:creationId xmlns:a16="http://schemas.microsoft.com/office/drawing/2014/main" id="{673624DF-007F-4FE4-8867-A8C47584F7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Oval 18">
                  <a:extLst>
                    <a:ext uri="{FF2B5EF4-FFF2-40B4-BE49-F238E27FC236}">
                      <a16:creationId xmlns:a16="http://schemas.microsoft.com/office/drawing/2014/main" id="{519F6547-7BBC-489D-8EAA-5879BCEEE5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5B737"/>
                    </a:gs>
                    <a:gs pos="50000">
                      <a:srgbClr val="65B737">
                        <a:gamma/>
                        <a:shade val="56078"/>
                        <a:invGamma/>
                      </a:srgbClr>
                    </a:gs>
                    <a:gs pos="100000">
                      <a:srgbClr val="65B737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64" name="Picture 19" descr="Picture2">
                <a:extLst>
                  <a:ext uri="{FF2B5EF4-FFF2-40B4-BE49-F238E27FC236}">
                    <a16:creationId xmlns:a16="http://schemas.microsoft.com/office/drawing/2014/main" id="{BEA59E87-DCF8-41D4-9291-CE006A4F2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8AF51B28-5836-4D44-87C2-5B8EDFF580A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399967" y="3376950"/>
              <a:ext cx="936625" cy="33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Han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扩展性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45">
              <a:extLst>
                <a:ext uri="{FF2B5EF4-FFF2-40B4-BE49-F238E27FC236}">
                  <a16:creationId xmlns:a16="http://schemas.microsoft.com/office/drawing/2014/main" id="{12DE7924-14B5-4E72-A52D-58F6594C83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618" y="4267809"/>
              <a:ext cx="1000125" cy="977900"/>
              <a:chOff x="480" y="1200"/>
              <a:chExt cx="1042" cy="1019"/>
            </a:xfrm>
          </p:grpSpPr>
          <p:grpSp>
            <p:nvGrpSpPr>
              <p:cNvPr id="59" name="Group 46">
                <a:extLst>
                  <a:ext uri="{FF2B5EF4-FFF2-40B4-BE49-F238E27FC236}">
                    <a16:creationId xmlns:a16="http://schemas.microsoft.com/office/drawing/2014/main" id="{693C006E-7156-4B4B-875A-D29F350C50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61" name="Picture 47" descr="circuler_1">
                  <a:extLst>
                    <a:ext uri="{FF2B5EF4-FFF2-40B4-BE49-F238E27FC236}">
                      <a16:creationId xmlns:a16="http://schemas.microsoft.com/office/drawing/2014/main" id="{D899EEFE-BA1F-48B3-80BA-BE85FC818C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Oval 48">
                  <a:extLst>
                    <a:ext uri="{FF2B5EF4-FFF2-40B4-BE49-F238E27FC236}">
                      <a16:creationId xmlns:a16="http://schemas.microsoft.com/office/drawing/2014/main" id="{892D1CA8-825A-4676-A836-D273208400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382D0"/>
                    </a:gs>
                    <a:gs pos="50000">
                      <a:srgbClr val="C382D0">
                        <a:gamma/>
                        <a:shade val="54118"/>
                        <a:invGamma/>
                      </a:srgbClr>
                    </a:gs>
                    <a:gs pos="100000">
                      <a:srgbClr val="C382D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60" name="Picture 49" descr="Picture2">
                <a:extLst>
                  <a:ext uri="{FF2B5EF4-FFF2-40B4-BE49-F238E27FC236}">
                    <a16:creationId xmlns:a16="http://schemas.microsoft.com/office/drawing/2014/main" id="{263BBB10-B43C-4E26-B5FE-C501F6547B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Text Box 50">
              <a:extLst>
                <a:ext uri="{FF2B5EF4-FFF2-40B4-BE49-F238E27FC236}">
                  <a16:creationId xmlns:a16="http://schemas.microsoft.com/office/drawing/2014/main" id="{41481CBE-268E-4C22-AFED-DABFC395AA0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7073858" y="4421623"/>
              <a:ext cx="631506" cy="644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Hans" altLang="en-US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持续</a:t>
              </a:r>
              <a:endParaRPr lang="en-US" altLang="zh-Han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Hans" altLang="en-US" b="1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演进</a:t>
              </a:r>
              <a:endPara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3" name="Group 45">
              <a:extLst>
                <a:ext uri="{FF2B5EF4-FFF2-40B4-BE49-F238E27FC236}">
                  <a16:creationId xmlns:a16="http://schemas.microsoft.com/office/drawing/2014/main" id="{EEBB51AA-0BBF-4FE0-A833-2AE7A0EF4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4828" y="3042949"/>
              <a:ext cx="1000125" cy="977900"/>
              <a:chOff x="480" y="1200"/>
              <a:chExt cx="1042" cy="1019"/>
            </a:xfrm>
          </p:grpSpPr>
          <p:grpSp>
            <p:nvGrpSpPr>
              <p:cNvPr id="55" name="Group 46">
                <a:extLst>
                  <a:ext uri="{FF2B5EF4-FFF2-40B4-BE49-F238E27FC236}">
                    <a16:creationId xmlns:a16="http://schemas.microsoft.com/office/drawing/2014/main" id="{075E70AC-A6C8-4260-8131-AB05EACB9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200"/>
                <a:ext cx="1042" cy="1019"/>
                <a:chOff x="480" y="1200"/>
                <a:chExt cx="1042" cy="1019"/>
              </a:xfrm>
            </p:grpSpPr>
            <p:pic>
              <p:nvPicPr>
                <p:cNvPr id="57" name="Picture 47" descr="circuler_1">
                  <a:extLst>
                    <a:ext uri="{FF2B5EF4-FFF2-40B4-BE49-F238E27FC236}">
                      <a16:creationId xmlns:a16="http://schemas.microsoft.com/office/drawing/2014/main" id="{262977B6-A69B-48B4-9E17-6D56327D8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" y="1200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8" name="Oval 48">
                  <a:extLst>
                    <a:ext uri="{FF2B5EF4-FFF2-40B4-BE49-F238E27FC236}">
                      <a16:creationId xmlns:a16="http://schemas.microsoft.com/office/drawing/2014/main" id="{685F7BE2-0474-43A3-ACCE-1B8E691978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80" y="1200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382D0"/>
                    </a:gs>
                    <a:gs pos="50000">
                      <a:srgbClr val="C382D0">
                        <a:gamma/>
                        <a:shade val="54118"/>
                        <a:invGamma/>
                      </a:srgbClr>
                    </a:gs>
                    <a:gs pos="100000">
                      <a:srgbClr val="C382D0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56" name="Picture 49" descr="Picture2">
                <a:extLst>
                  <a:ext uri="{FF2B5EF4-FFF2-40B4-BE49-F238E27FC236}">
                    <a16:creationId xmlns:a16="http://schemas.microsoft.com/office/drawing/2014/main" id="{25F740C2-6EC2-4471-BB70-4E2D9CFA73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84" y="1210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4" name="Text Box 50">
              <a:extLst>
                <a:ext uri="{FF2B5EF4-FFF2-40B4-BE49-F238E27FC236}">
                  <a16:creationId xmlns:a16="http://schemas.microsoft.com/office/drawing/2014/main" id="{C0C81230-A7F9-45BB-990C-618849FA5FE9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7658953" y="3343322"/>
              <a:ext cx="1060450" cy="33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Han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高弹性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44">
              <a:extLst>
                <a:ext uri="{FF2B5EF4-FFF2-40B4-BE49-F238E27FC236}">
                  <a16:creationId xmlns:a16="http://schemas.microsoft.com/office/drawing/2014/main" id="{13265D27-6A36-41DD-90C8-261104D8C9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60065" y="2106324"/>
              <a:ext cx="1371600" cy="1162050"/>
            </a:xfrm>
            <a:custGeom>
              <a:avLst/>
              <a:gdLst>
                <a:gd name="G0" fmla="+- -1698628 0 0"/>
                <a:gd name="G1" fmla="+- -11512247 0 0"/>
                <a:gd name="G2" fmla="+- -1698628 0 -11512247"/>
                <a:gd name="G3" fmla="+- 10800 0 0"/>
                <a:gd name="G4" fmla="+- 0 0 -169862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130 0 0"/>
                <a:gd name="G9" fmla="+- 0 0 -11512247"/>
                <a:gd name="G10" fmla="+- 8130 0 2700"/>
                <a:gd name="G11" fmla="cos G10 -1698628"/>
                <a:gd name="G12" fmla="sin G10 -1698628"/>
                <a:gd name="G13" fmla="cos 13500 -1698628"/>
                <a:gd name="G14" fmla="sin 13500 -1698628"/>
                <a:gd name="G15" fmla="+- G11 10800 0"/>
                <a:gd name="G16" fmla="+- G12 10800 0"/>
                <a:gd name="G17" fmla="+- G13 10800 0"/>
                <a:gd name="G18" fmla="+- G14 10800 0"/>
                <a:gd name="G19" fmla="*/ 8130 1 2"/>
                <a:gd name="G20" fmla="+- G19 5400 0"/>
                <a:gd name="G21" fmla="cos G20 -1698628"/>
                <a:gd name="G22" fmla="sin G20 -1698628"/>
                <a:gd name="G23" fmla="+- G21 10800 0"/>
                <a:gd name="G24" fmla="+- G12 G23 G22"/>
                <a:gd name="G25" fmla="+- G22 G23 G11"/>
                <a:gd name="G26" fmla="cos 10800 -1698628"/>
                <a:gd name="G27" fmla="sin 10800 -1698628"/>
                <a:gd name="G28" fmla="cos 8130 -1698628"/>
                <a:gd name="G29" fmla="sin 8130 -169862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512247"/>
                <a:gd name="G36" fmla="sin G34 -11512247"/>
                <a:gd name="G37" fmla="+/ -11512247 -169862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130 G39"/>
                <a:gd name="G43" fmla="sin 81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77 w 21600"/>
                <a:gd name="T5" fmla="*/ 190 h 21600"/>
                <a:gd name="T6" fmla="*/ 1362 w 21600"/>
                <a:gd name="T7" fmla="*/ 10084 h 21600"/>
                <a:gd name="T8" fmla="*/ 9277 w 21600"/>
                <a:gd name="T9" fmla="*/ 2813 h 21600"/>
                <a:gd name="T10" fmla="*/ 22942 w 21600"/>
                <a:gd name="T11" fmla="*/ 4899 h 21600"/>
                <a:gd name="T12" fmla="*/ 21076 w 21600"/>
                <a:gd name="T13" fmla="*/ 10291 h 21600"/>
                <a:gd name="T14" fmla="*/ 15683 w 21600"/>
                <a:gd name="T15" fmla="*/ 842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12" y="7246"/>
                  </a:moveTo>
                  <a:cubicBezTo>
                    <a:pt x="16751" y="4446"/>
                    <a:pt x="13912" y="2670"/>
                    <a:pt x="10800" y="2670"/>
                  </a:cubicBezTo>
                  <a:cubicBezTo>
                    <a:pt x="6548" y="2670"/>
                    <a:pt x="3014" y="5945"/>
                    <a:pt x="2693" y="10185"/>
                  </a:cubicBezTo>
                  <a:lnTo>
                    <a:pt x="30" y="9983"/>
                  </a:lnTo>
                  <a:cubicBezTo>
                    <a:pt x="458" y="4351"/>
                    <a:pt x="5152" y="0"/>
                    <a:pt x="10800" y="0"/>
                  </a:cubicBezTo>
                  <a:cubicBezTo>
                    <a:pt x="14934" y="0"/>
                    <a:pt x="18706" y="2360"/>
                    <a:pt x="20513" y="6079"/>
                  </a:cubicBezTo>
                  <a:lnTo>
                    <a:pt x="22942" y="4899"/>
                  </a:lnTo>
                  <a:lnTo>
                    <a:pt x="21076" y="10291"/>
                  </a:lnTo>
                  <a:lnTo>
                    <a:pt x="15683" y="8426"/>
                  </a:lnTo>
                  <a:lnTo>
                    <a:pt x="18112" y="7246"/>
                  </a:lnTo>
                  <a:close/>
                </a:path>
              </a:pathLst>
            </a:custGeom>
            <a:gradFill rotWithShape="1">
              <a:gsLst>
                <a:gs pos="0">
                  <a:srgbClr val="65B737">
                    <a:gamma/>
                    <a:tint val="63529"/>
                    <a:invGamma/>
                    <a:alpha val="80000"/>
                  </a:srgbClr>
                </a:gs>
                <a:gs pos="100000">
                  <a:srgbClr val="65B737">
                    <a:alpha val="80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Group 45">
              <a:extLst>
                <a:ext uri="{FF2B5EF4-FFF2-40B4-BE49-F238E27FC236}">
                  <a16:creationId xmlns:a16="http://schemas.microsoft.com/office/drawing/2014/main" id="{F428407C-3D34-4152-9649-4A40D51C3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3490" y="2812762"/>
              <a:ext cx="1676400" cy="1403350"/>
              <a:chOff x="480" y="336"/>
              <a:chExt cx="1486" cy="884"/>
            </a:xfrm>
          </p:grpSpPr>
          <p:sp>
            <p:nvSpPr>
              <p:cNvPr id="53" name="AutoShape 46">
                <a:extLst>
                  <a:ext uri="{FF2B5EF4-FFF2-40B4-BE49-F238E27FC236}">
                    <a16:creationId xmlns:a16="http://schemas.microsoft.com/office/drawing/2014/main" id="{92841968-8056-411D-BBCB-F4D7F70A385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336"/>
                <a:ext cx="1486" cy="884"/>
              </a:xfrm>
              <a:prstGeom prst="homePlate">
                <a:avLst>
                  <a:gd name="adj" fmla="val 42025"/>
                </a:avLst>
              </a:prstGeom>
              <a:gradFill rotWithShape="1">
                <a:gsLst>
                  <a:gs pos="0">
                    <a:srgbClr val="C382D0">
                      <a:gamma/>
                      <a:tint val="41176"/>
                      <a:invGamma/>
                    </a:srgbClr>
                  </a:gs>
                  <a:gs pos="100000">
                    <a:srgbClr val="C382D0"/>
                  </a:gs>
                </a:gsLst>
                <a:lin ang="18900000" scaled="1"/>
              </a:gradFill>
              <a:ln w="254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AutoShape 47">
                <a:extLst>
                  <a:ext uri="{FF2B5EF4-FFF2-40B4-BE49-F238E27FC236}">
                    <a16:creationId xmlns:a16="http://schemas.microsoft.com/office/drawing/2014/main" id="{83AD91D2-0FB1-4D52-B116-B351F573F4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9" y="371"/>
                <a:ext cx="1375" cy="811"/>
              </a:xfrm>
              <a:prstGeom prst="homePlate">
                <a:avLst>
                  <a:gd name="adj" fmla="val 42386"/>
                </a:avLst>
              </a:prstGeom>
              <a:gradFill rotWithShape="1">
                <a:gsLst>
                  <a:gs pos="0">
                    <a:srgbClr val="C382D0">
                      <a:gamma/>
                      <a:shade val="69804"/>
                      <a:invGamma/>
                    </a:srgbClr>
                  </a:gs>
                  <a:gs pos="100000">
                    <a:srgbClr val="C382D0"/>
                  </a:gs>
                </a:gsLst>
                <a:lin ang="18900000" scaled="1"/>
              </a:gradFill>
              <a:ln w="127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Group 48">
              <a:extLst>
                <a:ext uri="{FF2B5EF4-FFF2-40B4-BE49-F238E27FC236}">
                  <a16:creationId xmlns:a16="http://schemas.microsoft.com/office/drawing/2014/main" id="{13FA39CC-7046-4033-9BAA-703B93A7C99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69465" y="2830224"/>
              <a:ext cx="1676400" cy="1403350"/>
              <a:chOff x="480" y="336"/>
              <a:chExt cx="1486" cy="884"/>
            </a:xfrm>
          </p:grpSpPr>
          <p:sp>
            <p:nvSpPr>
              <p:cNvPr id="51" name="AutoShape 49">
                <a:extLst>
                  <a:ext uri="{FF2B5EF4-FFF2-40B4-BE49-F238E27FC236}">
                    <a16:creationId xmlns:a16="http://schemas.microsoft.com/office/drawing/2014/main" id="{1B57B1B8-85DB-4AC3-A22C-11E04F20A87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336"/>
                <a:ext cx="1486" cy="884"/>
              </a:xfrm>
              <a:prstGeom prst="homePlate">
                <a:avLst>
                  <a:gd name="adj" fmla="val 42025"/>
                </a:avLst>
              </a:prstGeom>
              <a:gradFill rotWithShape="1">
                <a:gsLst>
                  <a:gs pos="0">
                    <a:srgbClr val="65B737"/>
                  </a:gs>
                  <a:gs pos="100000">
                    <a:srgbClr val="65B737">
                      <a:gamma/>
                      <a:tint val="50980"/>
                      <a:invGamma/>
                    </a:srgbClr>
                  </a:gs>
                </a:gsLst>
                <a:lin ang="2700000" scaled="1"/>
              </a:gradFill>
              <a:ln w="254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AutoShape 50">
                <a:extLst>
                  <a:ext uri="{FF2B5EF4-FFF2-40B4-BE49-F238E27FC236}">
                    <a16:creationId xmlns:a16="http://schemas.microsoft.com/office/drawing/2014/main" id="{A43BD8FB-DEC9-4703-8106-92678A187B0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9" y="371"/>
                <a:ext cx="1375" cy="811"/>
              </a:xfrm>
              <a:prstGeom prst="homePlate">
                <a:avLst>
                  <a:gd name="adj" fmla="val 42386"/>
                </a:avLst>
              </a:prstGeom>
              <a:gradFill rotWithShape="1">
                <a:gsLst>
                  <a:gs pos="0">
                    <a:srgbClr val="65B737"/>
                  </a:gs>
                  <a:gs pos="100000">
                    <a:srgbClr val="65B737">
                      <a:gamma/>
                      <a:shade val="66667"/>
                      <a:invGamma/>
                    </a:srgbClr>
                  </a:gs>
                </a:gsLst>
                <a:lin ang="2700000" scaled="1"/>
              </a:gradFill>
              <a:ln w="12700" algn="ctr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Text Box 8">
              <a:extLst>
                <a:ext uri="{FF2B5EF4-FFF2-40B4-BE49-F238E27FC236}">
                  <a16:creationId xmlns:a16="http://schemas.microsoft.com/office/drawing/2014/main" id="{93328F9B-C40C-4AC0-AA66-B579BE4890AA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3134578" y="3108035"/>
              <a:ext cx="1418940" cy="8283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Hans" altLang="en-US" sz="24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业务支撑能力</a:t>
              </a:r>
              <a:endParaRPr lang="en-US" altLang="zh-CN" sz="2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8">
              <a:extLst>
                <a:ext uri="{FF2B5EF4-FFF2-40B4-BE49-F238E27FC236}">
                  <a16:creationId xmlns:a16="http://schemas.microsoft.com/office/drawing/2014/main" id="{8ED57703-B6EA-4CF0-B732-9F8D35EC3E46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4601143" y="3108035"/>
              <a:ext cx="1479456" cy="82832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Hans" altLang="en-US" sz="2400" b="1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技术可持续演进</a:t>
              </a:r>
              <a:endParaRPr lang="en-US" altLang="zh-CN" sz="24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0">
              <a:extLst>
                <a:ext uri="{FF2B5EF4-FFF2-40B4-BE49-F238E27FC236}">
                  <a16:creationId xmlns:a16="http://schemas.microsoft.com/office/drawing/2014/main" id="{09A56D29-A3F3-4B76-B9AD-D7510D88E478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655150" y="1554054"/>
              <a:ext cx="1828800" cy="36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Hans" altLang="en-US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提出关键能力</a:t>
              </a:r>
              <a:endPara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30">
              <a:extLst>
                <a:ext uri="{FF2B5EF4-FFF2-40B4-BE49-F238E27FC236}">
                  <a16:creationId xmlns:a16="http://schemas.microsoft.com/office/drawing/2014/main" id="{C2C191C2-8858-4A48-BD4A-6E8678AE2C1E}"/>
                </a:ext>
              </a:extLst>
            </p:cNvPr>
            <p:cNvSpPr txBox="1">
              <a:spLocks noChangeArrowheads="1"/>
            </p:cNvSpPr>
            <p:nvPr/>
          </p:nvSpPr>
          <p:spPr bwMode="black">
            <a:xfrm>
              <a:off x="3631465" y="4955889"/>
              <a:ext cx="1828800" cy="36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Hans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支撑业务发展</a:t>
              </a:r>
              <a:endPara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AutoShape 55">
              <a:extLst>
                <a:ext uri="{FF2B5EF4-FFF2-40B4-BE49-F238E27FC236}">
                  <a16:creationId xmlns:a16="http://schemas.microsoft.com/office/drawing/2014/main" id="{91822768-5B89-4C44-B3D5-03FC25884F21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 flipV="1">
              <a:off x="3860065" y="3763674"/>
              <a:ext cx="1371600" cy="1162050"/>
            </a:xfrm>
            <a:custGeom>
              <a:avLst/>
              <a:gdLst>
                <a:gd name="G0" fmla="+- -1698628 0 0"/>
                <a:gd name="G1" fmla="+- -11236449 0 0"/>
                <a:gd name="G2" fmla="+- -1698628 0 -11236449"/>
                <a:gd name="G3" fmla="+- 10800 0 0"/>
                <a:gd name="G4" fmla="+- 0 0 -1698628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130 0 0"/>
                <a:gd name="G9" fmla="+- 0 0 -11236449"/>
                <a:gd name="G10" fmla="+- 8130 0 2700"/>
                <a:gd name="G11" fmla="cos G10 -1698628"/>
                <a:gd name="G12" fmla="sin G10 -1698628"/>
                <a:gd name="G13" fmla="cos 13500 -1698628"/>
                <a:gd name="G14" fmla="sin 13500 -1698628"/>
                <a:gd name="G15" fmla="+- G11 10800 0"/>
                <a:gd name="G16" fmla="+- G12 10800 0"/>
                <a:gd name="G17" fmla="+- G13 10800 0"/>
                <a:gd name="G18" fmla="+- G14 10800 0"/>
                <a:gd name="G19" fmla="*/ 8130 1 2"/>
                <a:gd name="G20" fmla="+- G19 5400 0"/>
                <a:gd name="G21" fmla="cos G20 -1698628"/>
                <a:gd name="G22" fmla="sin G20 -1698628"/>
                <a:gd name="G23" fmla="+- G21 10800 0"/>
                <a:gd name="G24" fmla="+- G12 G23 G22"/>
                <a:gd name="G25" fmla="+- G22 G23 G11"/>
                <a:gd name="G26" fmla="cos 10800 -1698628"/>
                <a:gd name="G27" fmla="sin 10800 -1698628"/>
                <a:gd name="G28" fmla="cos 8130 -1698628"/>
                <a:gd name="G29" fmla="sin 8130 -1698628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236449"/>
                <a:gd name="G36" fmla="sin G34 -11236449"/>
                <a:gd name="G37" fmla="+/ -11236449 -1698628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130 G39"/>
                <a:gd name="G43" fmla="sin 813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168 w 21600"/>
                <a:gd name="T5" fmla="*/ 123 h 21600"/>
                <a:gd name="T6" fmla="*/ 1440 w 21600"/>
                <a:gd name="T7" fmla="*/ 9393 h 21600"/>
                <a:gd name="T8" fmla="*/ 9572 w 21600"/>
                <a:gd name="T9" fmla="*/ 2763 h 21600"/>
                <a:gd name="T10" fmla="*/ 22942 w 21600"/>
                <a:gd name="T11" fmla="*/ 4899 h 21600"/>
                <a:gd name="T12" fmla="*/ 21076 w 21600"/>
                <a:gd name="T13" fmla="*/ 10291 h 21600"/>
                <a:gd name="T14" fmla="*/ 15683 w 21600"/>
                <a:gd name="T15" fmla="*/ 842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12" y="7246"/>
                  </a:moveTo>
                  <a:cubicBezTo>
                    <a:pt x="16751" y="4446"/>
                    <a:pt x="13912" y="2670"/>
                    <a:pt x="10800" y="2670"/>
                  </a:cubicBezTo>
                  <a:cubicBezTo>
                    <a:pt x="6776" y="2670"/>
                    <a:pt x="3358" y="5613"/>
                    <a:pt x="2760" y="9591"/>
                  </a:cubicBezTo>
                  <a:lnTo>
                    <a:pt x="119" y="9195"/>
                  </a:lnTo>
                  <a:cubicBezTo>
                    <a:pt x="914" y="3909"/>
                    <a:pt x="5455" y="0"/>
                    <a:pt x="10800" y="0"/>
                  </a:cubicBezTo>
                  <a:cubicBezTo>
                    <a:pt x="14934" y="0"/>
                    <a:pt x="18706" y="2360"/>
                    <a:pt x="20513" y="6079"/>
                  </a:cubicBezTo>
                  <a:lnTo>
                    <a:pt x="22942" y="4899"/>
                  </a:lnTo>
                  <a:lnTo>
                    <a:pt x="21076" y="10291"/>
                  </a:lnTo>
                  <a:lnTo>
                    <a:pt x="15683" y="8426"/>
                  </a:lnTo>
                  <a:lnTo>
                    <a:pt x="18112" y="7246"/>
                  </a:lnTo>
                  <a:close/>
                </a:path>
              </a:pathLst>
            </a:custGeom>
            <a:gradFill rotWithShape="1">
              <a:gsLst>
                <a:gs pos="0">
                  <a:srgbClr val="C382D0">
                    <a:gamma/>
                    <a:tint val="63529"/>
                    <a:invGamma/>
                    <a:alpha val="80000"/>
                  </a:srgbClr>
                </a:gs>
                <a:gs pos="100000">
                  <a:srgbClr val="C382D0">
                    <a:alpha val="80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109">
              <a:extLst>
                <a:ext uri="{FF2B5EF4-FFF2-40B4-BE49-F238E27FC236}">
                  <a16:creationId xmlns:a16="http://schemas.microsoft.com/office/drawing/2014/main" id="{29D50690-AF67-457D-9B7C-738088C35386}"/>
                </a:ext>
              </a:extLst>
            </p:cNvPr>
            <p:cNvSpPr txBox="1"/>
            <p:nvPr/>
          </p:nvSpPr>
          <p:spPr>
            <a:xfrm>
              <a:off x="1144483" y="942813"/>
              <a:ext cx="1508946" cy="73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系统快速上手，</a:t>
              </a:r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</a:t>
              </a: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组合能力，上线新业务</a:t>
              </a:r>
              <a:endPara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110">
              <a:extLst>
                <a:ext uri="{FF2B5EF4-FFF2-40B4-BE49-F238E27FC236}">
                  <a16:creationId xmlns:a16="http://schemas.microsoft.com/office/drawing/2014/main" id="{E702F2BC-F4BA-4515-9E85-25151E485F5E}"/>
                </a:ext>
              </a:extLst>
            </p:cNvPr>
            <p:cNvSpPr txBox="1"/>
            <p:nvPr/>
          </p:nvSpPr>
          <p:spPr>
            <a:xfrm>
              <a:off x="1478909" y="3180742"/>
              <a:ext cx="1508946" cy="73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迅速支持组织扩展，完成新单</a:t>
              </a:r>
              <a:endParaRPr kumimoji="1" lang="en-US" altLang="zh-Han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位的业务上线</a:t>
              </a:r>
              <a:endPara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111">
              <a:extLst>
                <a:ext uri="{FF2B5EF4-FFF2-40B4-BE49-F238E27FC236}">
                  <a16:creationId xmlns:a16="http://schemas.microsoft.com/office/drawing/2014/main" id="{CFF81317-DE78-4704-8089-35EF9AE4C4E7}"/>
                </a:ext>
              </a:extLst>
            </p:cNvPr>
            <p:cNvSpPr txBox="1"/>
            <p:nvPr/>
          </p:nvSpPr>
          <p:spPr>
            <a:xfrm>
              <a:off x="850226" y="5420517"/>
              <a:ext cx="2097460" cy="52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高容错，单点故障不</a:t>
              </a:r>
              <a:r>
                <a:rPr kumimoji="1"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</a:t>
              </a:r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导致全面的业务瘫痪</a:t>
              </a:r>
              <a:endPara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112">
              <a:extLst>
                <a:ext uri="{FF2B5EF4-FFF2-40B4-BE49-F238E27FC236}">
                  <a16:creationId xmlns:a16="http://schemas.microsoft.com/office/drawing/2014/main" id="{07D918FA-29AD-4E77-B723-7A719583B30B}"/>
                </a:ext>
              </a:extLst>
            </p:cNvPr>
            <p:cNvSpPr txBox="1"/>
            <p:nvPr/>
          </p:nvSpPr>
          <p:spPr>
            <a:xfrm>
              <a:off x="6430563" y="914263"/>
              <a:ext cx="2296483" cy="73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各模块可采用不同的技术栈，以适配业务需求，提供最好的技术解决方案</a:t>
              </a:r>
              <a:endPara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113">
              <a:extLst>
                <a:ext uri="{FF2B5EF4-FFF2-40B4-BE49-F238E27FC236}">
                  <a16:creationId xmlns:a16="http://schemas.microsoft.com/office/drawing/2014/main" id="{DA1C3A7A-374C-4657-BC31-9779263303F1}"/>
                </a:ext>
              </a:extLst>
            </p:cNvPr>
            <p:cNvSpPr txBox="1"/>
            <p:nvPr/>
          </p:nvSpPr>
          <p:spPr>
            <a:xfrm>
              <a:off x="6318282" y="3149900"/>
              <a:ext cx="1508946" cy="73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根据业务要求，合理、高效使用软硬件资源</a:t>
              </a:r>
              <a:endPara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14">
              <a:extLst>
                <a:ext uri="{FF2B5EF4-FFF2-40B4-BE49-F238E27FC236}">
                  <a16:creationId xmlns:a16="http://schemas.microsoft.com/office/drawing/2014/main" id="{4B5BF037-3DEB-49AF-A981-2594250AB3CF}"/>
                </a:ext>
              </a:extLst>
            </p:cNvPr>
            <p:cNvSpPr txBox="1"/>
            <p:nvPr/>
          </p:nvSpPr>
          <p:spPr>
            <a:xfrm>
              <a:off x="6497489" y="5268496"/>
              <a:ext cx="2237671" cy="52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Hans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可持续引入最新技术，带来新的技术能力</a:t>
              </a:r>
              <a:endParaRPr kumimoji="1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微软雅黑" charset="0"/>
              </a:rPr>
              <a:t>架构设计原则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98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微软雅黑" charset="0"/>
              </a:rPr>
              <a:t>架构设计理念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193A-009B-44D7-8F92-6DAF83C9B9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0899" y="977726"/>
            <a:ext cx="10790238" cy="32534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架构采用先进技术和开源项目。目标：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年后还是主流技术。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高性能，高并发，大数据量。满足未来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年业务高速发展需求。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厚平台，轻应用，重视运维。满足应用快速开发和部署，运维容易。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扩展性高，架构迭代开发，逐步演进。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框架基础能力服务化。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业务流程分解为细粒度的基础业务服务，基础业务服务通过编排，组装为业务流程。服务重用度大，避免重复造轮子。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46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架构可用性目标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193A-009B-44D7-8F92-6DAF83C9B9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0890" y="911225"/>
            <a:ext cx="10790238" cy="4146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服务可用性目标：较高可用（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sym typeface="Arial" panose="020B0604020202020204" pitchFamily="34" charset="0"/>
              </a:rPr>
              <a:t> 99.9%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2A7C9BA-04C3-4BCA-A9F0-0B2C8801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48753"/>
              </p:ext>
            </p:extLst>
          </p:nvPr>
        </p:nvGraphicFramePr>
        <p:xfrm>
          <a:off x="640890" y="2160355"/>
          <a:ext cx="7013575" cy="2069465"/>
        </p:xfrm>
        <a:graphic>
          <a:graphicData uri="http://schemas.openxmlformats.org/drawingml/2006/table">
            <a:tbl>
              <a:tblPr/>
              <a:tblGrid>
                <a:gridCol w="2008188">
                  <a:extLst>
                    <a:ext uri="{9D8B030D-6E8A-4147-A177-3AD203B41FA5}">
                      <a16:colId xmlns:a16="http://schemas.microsoft.com/office/drawing/2014/main" val="225947774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06435236"/>
                    </a:ext>
                  </a:extLst>
                </a:gridCol>
                <a:gridCol w="2338387">
                  <a:extLst>
                    <a:ext uri="{9D8B030D-6E8A-4147-A177-3AD203B41FA5}">
                      <a16:colId xmlns:a16="http://schemas.microsoft.com/office/drawing/2014/main" val="1283574486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可用水平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可用性分类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每年最大停机时间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27757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99%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8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基本可用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8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3.65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97512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99.9%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较高可用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小时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45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859987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99.95%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8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较高可用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8E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小时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22.5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66096"/>
                  </a:ext>
                </a:extLst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99.99%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高可用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buClr>
                          <a:schemeClr val="tx1"/>
                        </a:buClr>
                        <a:buFont typeface="Lucida Grande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ts val="10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52.5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  <a:sym typeface="Arial" panose="020B0604020202020204" pitchFamily="34" charset="0"/>
                        </a:rPr>
                        <a:t>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5564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5EBB0C-FD06-4955-B0AD-E5872FF4D68A}"/>
              </a:ext>
            </a:extLst>
          </p:cNvPr>
          <p:cNvSpPr txBox="1">
            <a:spLocks/>
          </p:cNvSpPr>
          <p:nvPr/>
        </p:nvSpPr>
        <p:spPr>
          <a:xfrm>
            <a:off x="668866" y="1810051"/>
            <a:ext cx="1803395" cy="414642"/>
          </a:xfrm>
          <a:prstGeom prst="rect">
            <a:avLst/>
          </a:prstGeom>
        </p:spPr>
        <p:txBody>
          <a:bodyPr vert="horz" lIns="0" tIns="54864" rIns="0" bIns="54864" rtlCol="0">
            <a:normAutofit/>
          </a:bodyPr>
          <a:lstStyle>
            <a:lvl1pPr marL="238125" indent="-238125" algn="l" defTabSz="822960" rtl="0" eaLnBrk="1" latinLnBrk="0" hangingPunct="1">
              <a:lnSpc>
                <a:spcPct val="100000"/>
              </a:lnSpc>
              <a:spcBef>
                <a:spcPts val="1440"/>
              </a:spcBef>
              <a:buClr>
                <a:srgbClr val="FF5003"/>
              </a:buClr>
              <a:buFont typeface="Arial" panose="020B0604020202020204" pitchFamily="34" charset="0"/>
              <a:buChar char="•"/>
              <a:defRPr sz="1680" kern="1200">
                <a:solidFill>
                  <a:srgbClr val="1D36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91490" marR="0" indent="-198120" algn="l" defTabSz="82296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004"/>
              </a:buClr>
              <a:buSzTx/>
              <a:buFont typeface="Arial" panose="020B0604020202020204" pitchFamily="34" charset="0"/>
              <a:buChar char="̶"/>
              <a:defRPr sz="1440" kern="1200">
                <a:solidFill>
                  <a:srgbClr val="1D36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470" marR="0" indent="-173355" algn="l" defTabSz="82296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004"/>
              </a:buClr>
              <a:buSzTx/>
              <a:buFont typeface="Arial" panose="020B0604020202020204" pitchFamily="34" charset="0"/>
              <a:buChar char="•"/>
              <a:defRPr sz="1440" kern="1200" baseline="0">
                <a:solidFill>
                  <a:srgbClr val="1D36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23925" marR="0" indent="-196215" algn="l" defTabSz="82296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004"/>
              </a:buClr>
              <a:buSzTx/>
              <a:buFont typeface="Arial" panose="020B0604020202020204" pitchFamily="34" charset="0"/>
              <a:buChar char="•"/>
              <a:defRPr sz="1440" kern="1200">
                <a:solidFill>
                  <a:srgbClr val="1D36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88720" marR="0" indent="-192405" algn="l" defTabSz="82296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5004"/>
              </a:buClr>
              <a:buSzTx/>
              <a:buFont typeface="Arial" panose="020B0604020202020204" pitchFamily="34" charset="0"/>
              <a:buChar char="•"/>
              <a:defRPr sz="1440" kern="1200">
                <a:solidFill>
                  <a:srgbClr val="1D364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服务可用性对比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8226AE-32DD-45C6-B7F8-6ABB2BBAE810}"/>
              </a:ext>
            </a:extLst>
          </p:cNvPr>
          <p:cNvSpPr/>
          <p:nvPr/>
        </p:nvSpPr>
        <p:spPr>
          <a:xfrm>
            <a:off x="580299" y="4945884"/>
            <a:ext cx="7723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备注：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、目前腾讯云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CVM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产品仅提供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99.95 %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的服务可用性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、鉴于服务恢复速度，并参考目前主流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SaaS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平台可用性，服务可用性暂定为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99.9%</a:t>
            </a:r>
          </a:p>
        </p:txBody>
      </p:sp>
    </p:spTree>
    <p:extLst>
      <p:ext uri="{BB962C8B-B14F-4D97-AF65-F5344CB8AC3E}">
        <p14:creationId xmlns:p14="http://schemas.microsoft.com/office/powerpoint/2010/main" val="288779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B88BE-8CF5-4691-B2E6-3BCEFC4D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877"/>
              </p:ext>
            </p:extLst>
          </p:nvPr>
        </p:nvGraphicFramePr>
        <p:xfrm>
          <a:off x="614681" y="831391"/>
          <a:ext cx="46177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02">
                  <a:extLst>
                    <a:ext uri="{9D8B030D-6E8A-4147-A177-3AD203B41FA5}">
                      <a16:colId xmlns:a16="http://schemas.microsoft.com/office/drawing/2014/main" val="3136687210"/>
                    </a:ext>
                  </a:extLst>
                </a:gridCol>
                <a:gridCol w="2459018">
                  <a:extLst>
                    <a:ext uri="{9D8B030D-6E8A-4147-A177-3AD203B41FA5}">
                      <a16:colId xmlns:a16="http://schemas.microsoft.com/office/drawing/2014/main" val="153166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5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开发简单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多服务运维难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7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技术栈灵活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系统部署依赖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服务独立无依赖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服务间通信成本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0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独立按需扩展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数据一致性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1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可用性高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系统集成测试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代码易维护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性能监控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7246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987D9AF-5249-4106-81F3-9C343EC6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35" y="831390"/>
            <a:ext cx="6387010" cy="49033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B50EF-2C8A-48F7-8524-C47E2B459707}"/>
              </a:ext>
            </a:extLst>
          </p:cNvPr>
          <p:cNvSpPr txBox="1"/>
          <p:nvPr/>
        </p:nvSpPr>
        <p:spPr>
          <a:xfrm>
            <a:off x="486697" y="4055807"/>
            <a:ext cx="367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微服务架构适用场景：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dirty="0"/>
              <a:t>业务逻辑复杂（系统复杂和庞大）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dirty="0"/>
              <a:t>用户量大，并发访问大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dirty="0"/>
              <a:t>快速响应需求，版本发布频</a:t>
            </a:r>
            <a:endParaRPr 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E+ </a:t>
            </a:r>
            <a:r>
              <a:rPr lang="zh-CN" altLang="en-US" dirty="0"/>
              <a:t>面对的就是以上场景，适合采用微服务架构）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架构框架选型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A46D48-39D7-41D7-867F-13055E0B80BA}"/>
              </a:ext>
            </a:extLst>
          </p:cNvPr>
          <p:cNvGrpSpPr/>
          <p:nvPr/>
        </p:nvGrpSpPr>
        <p:grpSpPr>
          <a:xfrm>
            <a:off x="570839" y="875086"/>
            <a:ext cx="10999760" cy="5371965"/>
            <a:chOff x="570839" y="875086"/>
            <a:chExt cx="10999760" cy="5435770"/>
          </a:xfrm>
        </p:grpSpPr>
        <p:sp>
          <p:nvSpPr>
            <p:cNvPr id="157" name="矩形 59">
              <a:extLst>
                <a:ext uri="{FF2B5EF4-FFF2-40B4-BE49-F238E27FC236}">
                  <a16:creationId xmlns:a16="http://schemas.microsoft.com/office/drawing/2014/main" id="{150FB055-8B34-413B-A19F-2D450839717D}"/>
                </a:ext>
              </a:extLst>
            </p:cNvPr>
            <p:cNvSpPr/>
            <p:nvPr/>
          </p:nvSpPr>
          <p:spPr>
            <a:xfrm>
              <a:off x="600396" y="875086"/>
              <a:ext cx="10965517" cy="525165"/>
            </a:xfrm>
            <a:prstGeom prst="rect">
              <a:avLst/>
            </a:prstGeom>
            <a:solidFill>
              <a:schemeClr val="bg1">
                <a:lumMod val="95000"/>
                <a:alpha val="65098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156" name="矩形 59">
              <a:extLst>
                <a:ext uri="{FF2B5EF4-FFF2-40B4-BE49-F238E27FC236}">
                  <a16:creationId xmlns:a16="http://schemas.microsoft.com/office/drawing/2014/main" id="{48286A25-C41E-40F0-8049-86A9E7616A46}"/>
                </a:ext>
              </a:extLst>
            </p:cNvPr>
            <p:cNvSpPr/>
            <p:nvPr/>
          </p:nvSpPr>
          <p:spPr>
            <a:xfrm>
              <a:off x="600396" y="1399051"/>
              <a:ext cx="10965517" cy="877351"/>
            </a:xfrm>
            <a:prstGeom prst="rect">
              <a:avLst/>
            </a:prstGeom>
            <a:solidFill>
              <a:schemeClr val="bg1">
                <a:lumMod val="95000"/>
                <a:alpha val="65098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5082" y="5759326"/>
              <a:ext cx="10965517" cy="551530"/>
            </a:xfrm>
            <a:prstGeom prst="rect">
              <a:avLst/>
            </a:prstGeom>
            <a:solidFill>
              <a:schemeClr val="bg1">
                <a:lumMod val="95000"/>
                <a:alpha val="65098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5082" y="4827973"/>
              <a:ext cx="10965517" cy="937054"/>
            </a:xfrm>
            <a:prstGeom prst="rect">
              <a:avLst/>
            </a:prstGeom>
            <a:solidFill>
              <a:schemeClr val="bg1">
                <a:lumMod val="95000"/>
                <a:alpha val="65098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53" name="矩形 59">
              <a:extLst>
                <a:ext uri="{FF2B5EF4-FFF2-40B4-BE49-F238E27FC236}">
                  <a16:creationId xmlns:a16="http://schemas.microsoft.com/office/drawing/2014/main" id="{315BF8E5-9756-4AB3-AFA2-55EB747F4361}"/>
                </a:ext>
              </a:extLst>
            </p:cNvPr>
            <p:cNvSpPr/>
            <p:nvPr/>
          </p:nvSpPr>
          <p:spPr>
            <a:xfrm>
              <a:off x="600396" y="2278185"/>
              <a:ext cx="10965517" cy="2548492"/>
            </a:xfrm>
            <a:prstGeom prst="rect">
              <a:avLst/>
            </a:prstGeom>
            <a:solidFill>
              <a:schemeClr val="bg1">
                <a:lumMod val="95000"/>
                <a:alpha val="65098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839" y="516887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基础服务</a:t>
              </a:r>
              <a:endParaRPr lang="en-US" altLang="zh-CN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718802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容器编排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128037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容灾备份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7313206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系统安全管理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21874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分布式文件系统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0124946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自动发布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0839" y="590348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底层设施</a:t>
              </a:r>
              <a:endParaRPr lang="en-US" altLang="zh-CN" dirty="0"/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4537272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数据库集群</a:t>
              </a:r>
              <a:endParaRPr lang="en-US" altLang="zh-CN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2D69FB-A8A3-4957-BB0D-75C6CF7E580D}"/>
                </a:ext>
              </a:extLst>
            </p:cNvPr>
            <p:cNvGrpSpPr/>
            <p:nvPr/>
          </p:nvGrpSpPr>
          <p:grpSpPr>
            <a:xfrm>
              <a:off x="1718802" y="5311246"/>
              <a:ext cx="9702144" cy="360000"/>
              <a:chOff x="1718802" y="5382657"/>
              <a:chExt cx="9702144" cy="36000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718802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权限管理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4520850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缓存服务</a:t>
                </a: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3119826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负载均衡</a:t>
                </a: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5921874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日志服务</a:t>
                </a: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8723922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搜索服务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322898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监控报警</a:t>
                </a:r>
              </a:p>
            </p:txBody>
          </p:sp>
          <p:sp>
            <p:nvSpPr>
              <p:cNvPr id="89" name="圆角矩形 80">
                <a:extLst>
                  <a:ext uri="{FF2B5EF4-FFF2-40B4-BE49-F238E27FC236}">
                    <a16:creationId xmlns:a16="http://schemas.microsoft.com/office/drawing/2014/main" id="{8DBBCC62-FCA4-4B02-BF47-B9BA24B2CFA7}"/>
                  </a:ext>
                </a:extLst>
              </p:cNvPr>
              <p:cNvSpPr/>
              <p:nvPr/>
            </p:nvSpPr>
            <p:spPr>
              <a:xfrm>
                <a:off x="10124946" y="5382657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数据分析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185C0AC-2B37-4375-89A6-00AD28C1C888}"/>
                </a:ext>
              </a:extLst>
            </p:cNvPr>
            <p:cNvSpPr txBox="1"/>
            <p:nvPr/>
          </p:nvSpPr>
          <p:spPr>
            <a:xfrm>
              <a:off x="570839" y="966924"/>
              <a:ext cx="492444" cy="33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前台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588B27-13D2-4195-8143-DAD71D0D3935}"/>
                </a:ext>
              </a:extLst>
            </p:cNvPr>
            <p:cNvSpPr txBox="1"/>
            <p:nvPr/>
          </p:nvSpPr>
          <p:spPr>
            <a:xfrm>
              <a:off x="570839" y="169716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中台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73AD60-C873-40FA-9151-785CB654EBB0}"/>
                </a:ext>
              </a:extLst>
            </p:cNvPr>
            <p:cNvSpPr txBox="1"/>
            <p:nvPr/>
          </p:nvSpPr>
          <p:spPr>
            <a:xfrm>
              <a:off x="570839" y="3100896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12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后台</a:t>
              </a:r>
              <a:endParaRPr lang="en-US" altLang="zh-CN" dirty="0"/>
            </a:p>
          </p:txBody>
        </p:sp>
        <p:sp>
          <p:nvSpPr>
            <p:cNvPr id="114" name="圆角矩形 60">
              <a:extLst>
                <a:ext uri="{FF2B5EF4-FFF2-40B4-BE49-F238E27FC236}">
                  <a16:creationId xmlns:a16="http://schemas.microsoft.com/office/drawing/2014/main" id="{7561E6A6-D0D5-493E-B34E-E49CC9BFA085}"/>
                </a:ext>
              </a:extLst>
            </p:cNvPr>
            <p:cNvSpPr/>
            <p:nvPr/>
          </p:nvSpPr>
          <p:spPr>
            <a:xfrm>
              <a:off x="1718802" y="271548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资讯管理</a:t>
              </a:r>
            </a:p>
          </p:txBody>
        </p:sp>
        <p:sp>
          <p:nvSpPr>
            <p:cNvPr id="115" name="圆角矩形 61">
              <a:extLst>
                <a:ext uri="{FF2B5EF4-FFF2-40B4-BE49-F238E27FC236}">
                  <a16:creationId xmlns:a16="http://schemas.microsoft.com/office/drawing/2014/main" id="{F34AFFD9-A92A-41B7-8F8C-989225147E17}"/>
                </a:ext>
              </a:extLst>
            </p:cNvPr>
            <p:cNvSpPr/>
            <p:nvPr/>
          </p:nvSpPr>
          <p:spPr>
            <a:xfrm>
              <a:off x="3119826" y="2714925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健康档案</a:t>
              </a:r>
            </a:p>
          </p:txBody>
        </p:sp>
        <p:sp>
          <p:nvSpPr>
            <p:cNvPr id="119" name="圆角矩形 95">
              <a:extLst>
                <a:ext uri="{FF2B5EF4-FFF2-40B4-BE49-F238E27FC236}">
                  <a16:creationId xmlns:a16="http://schemas.microsoft.com/office/drawing/2014/main" id="{C0EA7C1C-930A-474B-90D7-9718B0AD12B3}"/>
                </a:ext>
              </a:extLst>
            </p:cNvPr>
            <p:cNvSpPr/>
            <p:nvPr/>
          </p:nvSpPr>
          <p:spPr>
            <a:xfrm>
              <a:off x="4520850" y="2714926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</a:rPr>
                <a:t>自诊管理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5174BDA-49D7-41FA-87C5-E1E2361F6AFF}"/>
                </a:ext>
              </a:extLst>
            </p:cNvPr>
            <p:cNvGrpSpPr/>
            <p:nvPr/>
          </p:nvGrpSpPr>
          <p:grpSpPr>
            <a:xfrm>
              <a:off x="1718802" y="2316618"/>
              <a:ext cx="9702144" cy="360000"/>
              <a:chOff x="1718802" y="2510580"/>
              <a:chExt cx="9702144" cy="360000"/>
            </a:xfrm>
          </p:grpSpPr>
          <p:sp>
            <p:nvSpPr>
              <p:cNvPr id="106" name="圆角矩形 60">
                <a:extLst>
                  <a:ext uri="{FF2B5EF4-FFF2-40B4-BE49-F238E27FC236}">
                    <a16:creationId xmlns:a16="http://schemas.microsoft.com/office/drawing/2014/main" id="{847276E4-B6C2-42A3-AF30-57C06BD46EC9}"/>
                  </a:ext>
                </a:extLst>
              </p:cNvPr>
              <p:cNvSpPr/>
              <p:nvPr/>
            </p:nvSpPr>
            <p:spPr>
              <a:xfrm>
                <a:off x="1718802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患者管理</a:t>
                </a:r>
              </a:p>
            </p:txBody>
          </p:sp>
          <p:sp>
            <p:nvSpPr>
              <p:cNvPr id="107" name="圆角矩形 61">
                <a:extLst>
                  <a:ext uri="{FF2B5EF4-FFF2-40B4-BE49-F238E27FC236}">
                    <a16:creationId xmlns:a16="http://schemas.microsoft.com/office/drawing/2014/main" id="{822FA302-D11C-411A-9959-E9317DAC605C}"/>
                  </a:ext>
                </a:extLst>
              </p:cNvPr>
              <p:cNvSpPr/>
              <p:nvPr/>
            </p:nvSpPr>
            <p:spPr>
              <a:xfrm>
                <a:off x="3119826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权限管理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endParaRPr>
              </a:p>
            </p:txBody>
          </p:sp>
          <p:sp>
            <p:nvSpPr>
              <p:cNvPr id="108" name="圆角矩形 62">
                <a:extLst>
                  <a:ext uri="{FF2B5EF4-FFF2-40B4-BE49-F238E27FC236}">
                    <a16:creationId xmlns:a16="http://schemas.microsoft.com/office/drawing/2014/main" id="{4241168D-2EC2-4536-86B0-D6FF30F6948B}"/>
                  </a:ext>
                </a:extLst>
              </p:cNvPr>
              <p:cNvSpPr/>
              <p:nvPr/>
            </p:nvSpPr>
            <p:spPr>
              <a:xfrm>
                <a:off x="7322898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医生管理</a:t>
                </a:r>
              </a:p>
            </p:txBody>
          </p:sp>
          <p:sp>
            <p:nvSpPr>
              <p:cNvPr id="109" name="圆角矩形 63">
                <a:extLst>
                  <a:ext uri="{FF2B5EF4-FFF2-40B4-BE49-F238E27FC236}">
                    <a16:creationId xmlns:a16="http://schemas.microsoft.com/office/drawing/2014/main" id="{7D866B27-E059-484A-A161-E5FB10AC4944}"/>
                  </a:ext>
                </a:extLst>
              </p:cNvPr>
              <p:cNvSpPr/>
              <p:nvPr/>
            </p:nvSpPr>
            <p:spPr>
              <a:xfrm>
                <a:off x="5921874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IM</a:t>
                </a:r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会话</a:t>
                </a:r>
              </a:p>
            </p:txBody>
          </p:sp>
          <p:sp>
            <p:nvSpPr>
              <p:cNvPr id="110" name="圆角矩形 64">
                <a:extLst>
                  <a:ext uri="{FF2B5EF4-FFF2-40B4-BE49-F238E27FC236}">
                    <a16:creationId xmlns:a16="http://schemas.microsoft.com/office/drawing/2014/main" id="{CB4D26CE-99E4-4BC4-9218-E04DBB9AA47E}"/>
                  </a:ext>
                </a:extLst>
              </p:cNvPr>
              <p:cNvSpPr/>
              <p:nvPr/>
            </p:nvSpPr>
            <p:spPr>
              <a:xfrm>
                <a:off x="8723922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支付管理</a:t>
                </a:r>
              </a:p>
            </p:txBody>
          </p:sp>
          <p:sp>
            <p:nvSpPr>
              <p:cNvPr id="112" name="圆角矩形 95">
                <a:extLst>
                  <a:ext uri="{FF2B5EF4-FFF2-40B4-BE49-F238E27FC236}">
                    <a16:creationId xmlns:a16="http://schemas.microsoft.com/office/drawing/2014/main" id="{D41B0AC5-D641-427A-AADD-5D6D86E2CD61}"/>
                  </a:ext>
                </a:extLst>
              </p:cNvPr>
              <p:cNvSpPr/>
              <p:nvPr/>
            </p:nvSpPr>
            <p:spPr>
              <a:xfrm>
                <a:off x="4520850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家医签约</a:t>
                </a:r>
              </a:p>
            </p:txBody>
          </p:sp>
          <p:sp>
            <p:nvSpPr>
              <p:cNvPr id="80" name="圆角矩形 64">
                <a:extLst>
                  <a:ext uri="{FF2B5EF4-FFF2-40B4-BE49-F238E27FC236}">
                    <a16:creationId xmlns:a16="http://schemas.microsoft.com/office/drawing/2014/main" id="{C1A4B470-FAE3-43CA-AD80-EA06A0E2CCCB}"/>
                  </a:ext>
                </a:extLst>
              </p:cNvPr>
              <p:cNvSpPr/>
              <p:nvPr/>
            </p:nvSpPr>
            <p:spPr>
              <a:xfrm>
                <a:off x="10124946" y="251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订单管理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9FA7C4-AC8E-4F5C-87A8-B6B0E2472068}"/>
                </a:ext>
              </a:extLst>
            </p:cNvPr>
            <p:cNvGrpSpPr/>
            <p:nvPr/>
          </p:nvGrpSpPr>
          <p:grpSpPr>
            <a:xfrm>
              <a:off x="1718802" y="3146016"/>
              <a:ext cx="9702144" cy="360000"/>
              <a:chOff x="1718802" y="3330551"/>
              <a:chExt cx="9702144" cy="360000"/>
            </a:xfrm>
          </p:grpSpPr>
          <p:sp>
            <p:nvSpPr>
              <p:cNvPr id="84" name="圆角矩形 60">
                <a:extLst>
                  <a:ext uri="{FF2B5EF4-FFF2-40B4-BE49-F238E27FC236}">
                    <a16:creationId xmlns:a16="http://schemas.microsoft.com/office/drawing/2014/main" id="{A2882F53-E171-451D-95DA-A0104E7D247D}"/>
                  </a:ext>
                </a:extLst>
              </p:cNvPr>
              <p:cNvSpPr/>
              <p:nvPr/>
            </p:nvSpPr>
            <p:spPr>
              <a:xfrm>
                <a:off x="1718802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智能辅助诊疗</a:t>
                </a:r>
              </a:p>
            </p:txBody>
          </p:sp>
          <p:sp>
            <p:nvSpPr>
              <p:cNvPr id="85" name="圆角矩形 61">
                <a:extLst>
                  <a:ext uri="{FF2B5EF4-FFF2-40B4-BE49-F238E27FC236}">
                    <a16:creationId xmlns:a16="http://schemas.microsoft.com/office/drawing/2014/main" id="{ACB562BE-7209-4AAE-8DD5-881C55654EAD}"/>
                  </a:ext>
                </a:extLst>
              </p:cNvPr>
              <p:cNvSpPr/>
              <p:nvPr/>
            </p:nvSpPr>
            <p:spPr>
              <a:xfrm>
                <a:off x="3119826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电子病历</a:t>
                </a:r>
              </a:p>
            </p:txBody>
          </p:sp>
          <p:sp>
            <p:nvSpPr>
              <p:cNvPr id="86" name="圆角矩形 62">
                <a:extLst>
                  <a:ext uri="{FF2B5EF4-FFF2-40B4-BE49-F238E27FC236}">
                    <a16:creationId xmlns:a16="http://schemas.microsoft.com/office/drawing/2014/main" id="{C7B299CF-00C1-4565-B708-AC072AF2B9AE}"/>
                  </a:ext>
                </a:extLst>
              </p:cNvPr>
              <p:cNvSpPr/>
              <p:nvPr/>
            </p:nvSpPr>
            <p:spPr>
              <a:xfrm>
                <a:off x="7322898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患者管理</a:t>
                </a:r>
              </a:p>
            </p:txBody>
          </p:sp>
          <p:sp>
            <p:nvSpPr>
              <p:cNvPr id="87" name="圆角矩形 63">
                <a:extLst>
                  <a:ext uri="{FF2B5EF4-FFF2-40B4-BE49-F238E27FC236}">
                    <a16:creationId xmlns:a16="http://schemas.microsoft.com/office/drawing/2014/main" id="{3F632A91-77E5-4465-810F-34572CD608A9}"/>
                  </a:ext>
                </a:extLst>
              </p:cNvPr>
              <p:cNvSpPr/>
              <p:nvPr/>
            </p:nvSpPr>
            <p:spPr>
              <a:xfrm>
                <a:off x="5921874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药品管理</a:t>
                </a:r>
              </a:p>
            </p:txBody>
          </p:sp>
          <p:sp>
            <p:nvSpPr>
              <p:cNvPr id="88" name="圆角矩形 64">
                <a:extLst>
                  <a:ext uri="{FF2B5EF4-FFF2-40B4-BE49-F238E27FC236}">
                    <a16:creationId xmlns:a16="http://schemas.microsoft.com/office/drawing/2014/main" id="{D62A33CF-5CF6-4AAB-8F96-B1E69A02FDBC}"/>
                  </a:ext>
                </a:extLst>
              </p:cNvPr>
              <p:cNvSpPr/>
              <p:nvPr/>
            </p:nvSpPr>
            <p:spPr>
              <a:xfrm>
                <a:off x="8723922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费用管理</a:t>
                </a:r>
              </a:p>
            </p:txBody>
          </p:sp>
          <p:sp>
            <p:nvSpPr>
              <p:cNvPr id="100" name="圆角矩形 95">
                <a:extLst>
                  <a:ext uri="{FF2B5EF4-FFF2-40B4-BE49-F238E27FC236}">
                    <a16:creationId xmlns:a16="http://schemas.microsoft.com/office/drawing/2014/main" id="{EB1BD91E-89DF-4303-B8CB-E6C2E2BD0965}"/>
                  </a:ext>
                </a:extLst>
              </p:cNvPr>
              <p:cNvSpPr/>
              <p:nvPr/>
            </p:nvSpPr>
            <p:spPr>
              <a:xfrm>
                <a:off x="4520850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检查管理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13" name="圆角矩形 64">
                <a:extLst>
                  <a:ext uri="{FF2B5EF4-FFF2-40B4-BE49-F238E27FC236}">
                    <a16:creationId xmlns:a16="http://schemas.microsoft.com/office/drawing/2014/main" id="{1717B8B7-23A4-4232-8B8B-0B586F28F019}"/>
                  </a:ext>
                </a:extLst>
              </p:cNvPr>
              <p:cNvSpPr/>
              <p:nvPr/>
            </p:nvSpPr>
            <p:spPr>
              <a:xfrm>
                <a:off x="10124946" y="3330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系统管理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75A721-0713-4C9C-96B7-36F943A587E5}"/>
                </a:ext>
              </a:extLst>
            </p:cNvPr>
            <p:cNvGrpSpPr/>
            <p:nvPr/>
          </p:nvGrpSpPr>
          <p:grpSpPr>
            <a:xfrm>
              <a:off x="1718802" y="957848"/>
              <a:ext cx="9702144" cy="360000"/>
              <a:chOff x="1718802" y="1161237"/>
              <a:chExt cx="9702144" cy="360000"/>
            </a:xfrm>
          </p:grpSpPr>
          <p:sp>
            <p:nvSpPr>
              <p:cNvPr id="54" name="圆角矩形 60">
                <a:extLst>
                  <a:ext uri="{FF2B5EF4-FFF2-40B4-BE49-F238E27FC236}">
                    <a16:creationId xmlns:a16="http://schemas.microsoft.com/office/drawing/2014/main" id="{CC5D8647-5D76-4EF7-9222-FE524257FF29}"/>
                  </a:ext>
                </a:extLst>
              </p:cNvPr>
              <p:cNvSpPr/>
              <p:nvPr/>
            </p:nvSpPr>
            <p:spPr>
              <a:xfrm>
                <a:off x="1718802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家庭医生</a:t>
                </a:r>
                <a:r>
                  <a:rPr lang="en-US" altLang="zh-CN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App</a:t>
                </a:r>
                <a:endPara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55" name="圆角矩形 61">
                <a:extLst>
                  <a:ext uri="{FF2B5EF4-FFF2-40B4-BE49-F238E27FC236}">
                    <a16:creationId xmlns:a16="http://schemas.microsoft.com/office/drawing/2014/main" id="{2AA2951B-94CE-4505-B3DD-088E7CAF4797}"/>
                  </a:ext>
                </a:extLst>
              </p:cNvPr>
              <p:cNvSpPr/>
              <p:nvPr/>
            </p:nvSpPr>
            <p:spPr>
              <a:xfrm>
                <a:off x="4520850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Vili</a:t>
                </a:r>
                <a:r>
                  <a:rPr lang="en-US" altLang="zh-CN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 App</a:t>
                </a:r>
                <a:endPara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56" name="圆角矩形 62">
                <a:extLst>
                  <a:ext uri="{FF2B5EF4-FFF2-40B4-BE49-F238E27FC236}">
                    <a16:creationId xmlns:a16="http://schemas.microsoft.com/office/drawing/2014/main" id="{4CBBCB5B-6C2E-44FC-B19C-B2B4C70F17D1}"/>
                  </a:ext>
                </a:extLst>
              </p:cNvPr>
              <p:cNvSpPr/>
              <p:nvPr/>
            </p:nvSpPr>
            <p:spPr>
              <a:xfrm>
                <a:off x="10124946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</a:rPr>
                  <a:t>数据分析</a:t>
                </a:r>
              </a:p>
            </p:txBody>
          </p:sp>
          <p:sp>
            <p:nvSpPr>
              <p:cNvPr id="57" name="圆角矩形 63">
                <a:extLst>
                  <a:ext uri="{FF2B5EF4-FFF2-40B4-BE49-F238E27FC236}">
                    <a16:creationId xmlns:a16="http://schemas.microsoft.com/office/drawing/2014/main" id="{9E2C6F10-932A-40FA-A576-9B2A8AAB9262}"/>
                  </a:ext>
                </a:extLst>
              </p:cNvPr>
              <p:cNvSpPr/>
              <p:nvPr/>
            </p:nvSpPr>
            <p:spPr>
              <a:xfrm>
                <a:off x="8723922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CIS</a:t>
                </a:r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平台</a:t>
                </a:r>
              </a:p>
            </p:txBody>
          </p:sp>
          <p:sp>
            <p:nvSpPr>
              <p:cNvPr id="90" name="圆角矩形 95">
                <a:extLst>
                  <a:ext uri="{FF2B5EF4-FFF2-40B4-BE49-F238E27FC236}">
                    <a16:creationId xmlns:a16="http://schemas.microsoft.com/office/drawing/2014/main" id="{C01B1E17-5B41-4B4F-8033-6B480B465656}"/>
                  </a:ext>
                </a:extLst>
              </p:cNvPr>
              <p:cNvSpPr/>
              <p:nvPr/>
            </p:nvSpPr>
            <p:spPr>
              <a:xfrm>
                <a:off x="7322898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医生管理后台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20" name="圆角矩形 60">
                <a:extLst>
                  <a:ext uri="{FF2B5EF4-FFF2-40B4-BE49-F238E27FC236}">
                    <a16:creationId xmlns:a16="http://schemas.microsoft.com/office/drawing/2014/main" id="{C8483754-362F-45AA-AA63-7BF1EDEA6BA5}"/>
                  </a:ext>
                </a:extLst>
              </p:cNvPr>
              <p:cNvSpPr/>
              <p:nvPr/>
            </p:nvSpPr>
            <p:spPr>
              <a:xfrm>
                <a:off x="3119826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家医社区版</a:t>
                </a:r>
                <a:r>
                  <a:rPr lang="en-US" altLang="zh-CN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App</a:t>
                </a:r>
                <a:endPara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21" name="圆角矩形 61">
                <a:extLst>
                  <a:ext uri="{FF2B5EF4-FFF2-40B4-BE49-F238E27FC236}">
                    <a16:creationId xmlns:a16="http://schemas.microsoft.com/office/drawing/2014/main" id="{F9CB54E2-951E-4CA6-873F-98319A52BF23}"/>
                  </a:ext>
                </a:extLst>
              </p:cNvPr>
              <p:cNvSpPr/>
              <p:nvPr/>
            </p:nvSpPr>
            <p:spPr>
              <a:xfrm>
                <a:off x="5921874" y="1161237"/>
                <a:ext cx="1296000" cy="360000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预诊</a:t>
                </a:r>
                <a:r>
                  <a:rPr lang="en-US" altLang="zh-CN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App</a:t>
                </a:r>
                <a:endPara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</p:grpSp>
        <p:sp>
          <p:nvSpPr>
            <p:cNvPr id="122" name="圆角矩形 60">
              <a:extLst>
                <a:ext uri="{FF2B5EF4-FFF2-40B4-BE49-F238E27FC236}">
                  <a16:creationId xmlns:a16="http://schemas.microsoft.com/office/drawing/2014/main" id="{D511BAF1-CAD7-4FE8-B48E-F7BDBA546583}"/>
                </a:ext>
              </a:extLst>
            </p:cNvPr>
            <p:cNvSpPr/>
            <p:nvPr/>
          </p:nvSpPr>
          <p:spPr>
            <a:xfrm>
              <a:off x="1718802" y="354328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处方管理</a:t>
              </a:r>
            </a:p>
          </p:txBody>
        </p:sp>
        <p:sp>
          <p:nvSpPr>
            <p:cNvPr id="123" name="圆角矩形 61">
              <a:extLst>
                <a:ext uri="{FF2B5EF4-FFF2-40B4-BE49-F238E27FC236}">
                  <a16:creationId xmlns:a16="http://schemas.microsoft.com/office/drawing/2014/main" id="{B5EDE727-6779-4910-8FD4-480221CB3A61}"/>
                </a:ext>
              </a:extLst>
            </p:cNvPr>
            <p:cNvSpPr/>
            <p:nvPr/>
          </p:nvSpPr>
          <p:spPr>
            <a:xfrm>
              <a:off x="3117403" y="354328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数据传输</a:t>
              </a:r>
            </a:p>
          </p:txBody>
        </p:sp>
        <p:sp>
          <p:nvSpPr>
            <p:cNvPr id="124" name="圆角矩形 62">
              <a:extLst>
                <a:ext uri="{FF2B5EF4-FFF2-40B4-BE49-F238E27FC236}">
                  <a16:creationId xmlns:a16="http://schemas.microsoft.com/office/drawing/2014/main" id="{219AF222-6B15-4C11-8BFD-DE8BC14B625B}"/>
                </a:ext>
              </a:extLst>
            </p:cNvPr>
            <p:cNvSpPr/>
            <p:nvPr/>
          </p:nvSpPr>
          <p:spPr>
            <a:xfrm>
              <a:off x="7315374" y="354328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rPr>
                <a:t>医保管理</a:t>
              </a:r>
            </a:p>
          </p:txBody>
        </p:sp>
        <p:sp>
          <p:nvSpPr>
            <p:cNvPr id="125" name="圆角矩形 63">
              <a:extLst>
                <a:ext uri="{FF2B5EF4-FFF2-40B4-BE49-F238E27FC236}">
                  <a16:creationId xmlns:a16="http://schemas.microsoft.com/office/drawing/2014/main" id="{2A9903BD-6CA7-44B2-90B5-00EF0A507E13}"/>
                </a:ext>
              </a:extLst>
            </p:cNvPr>
            <p:cNvSpPr/>
            <p:nvPr/>
          </p:nvSpPr>
          <p:spPr>
            <a:xfrm>
              <a:off x="5916772" y="354328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报表引擎</a:t>
              </a:r>
            </a:p>
          </p:txBody>
        </p:sp>
        <p:sp>
          <p:nvSpPr>
            <p:cNvPr id="127" name="圆角矩形 95">
              <a:extLst>
                <a:ext uri="{FF2B5EF4-FFF2-40B4-BE49-F238E27FC236}">
                  <a16:creationId xmlns:a16="http://schemas.microsoft.com/office/drawing/2014/main" id="{E7C42DCA-235F-43D4-B06B-FF013D290EAF}"/>
                </a:ext>
              </a:extLst>
            </p:cNvPr>
            <p:cNvSpPr/>
            <p:nvPr/>
          </p:nvSpPr>
          <p:spPr>
            <a:xfrm>
              <a:off x="4516004" y="354328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双向转诊</a:t>
              </a:r>
              <a:endParaRPr lang="en-US" altLang="zh-CN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B682AC8-24CE-4190-B6B5-04B14B918489}"/>
                </a:ext>
              </a:extLst>
            </p:cNvPr>
            <p:cNvSpPr txBox="1"/>
            <p:nvPr/>
          </p:nvSpPr>
          <p:spPr>
            <a:xfrm>
              <a:off x="1210830" y="3342165"/>
              <a:ext cx="402674" cy="316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C1E8EE-0F06-4A26-AB6A-FF1E4FE37EEC}"/>
                </a:ext>
              </a:extLst>
            </p:cNvPr>
            <p:cNvGrpSpPr/>
            <p:nvPr/>
          </p:nvGrpSpPr>
          <p:grpSpPr>
            <a:xfrm>
              <a:off x="1718802" y="4911030"/>
              <a:ext cx="9702144" cy="360000"/>
              <a:chOff x="1718802" y="4897598"/>
              <a:chExt cx="9702144" cy="360000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4520850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计划任务</a:t>
                </a: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7322898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消息服务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5921874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分布式事务</a:t>
                </a:r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>
                <a:off x="8723922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服务发现</a:t>
                </a:r>
                <a:endPara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49" name="圆角矩形 103">
                <a:extLst>
                  <a:ext uri="{FF2B5EF4-FFF2-40B4-BE49-F238E27FC236}">
                    <a16:creationId xmlns:a16="http://schemas.microsoft.com/office/drawing/2014/main" id="{90F5EAC0-A761-4E0F-9AF4-0277243C8CC1}"/>
                  </a:ext>
                </a:extLst>
              </p:cNvPr>
              <p:cNvSpPr/>
              <p:nvPr/>
            </p:nvSpPr>
            <p:spPr>
              <a:xfrm>
                <a:off x="10124946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服务跟踪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29" name="圆角矩形 68">
                <a:extLst>
                  <a:ext uri="{FF2B5EF4-FFF2-40B4-BE49-F238E27FC236}">
                    <a16:creationId xmlns:a16="http://schemas.microsoft.com/office/drawing/2014/main" id="{AC12AB37-1E59-4BF0-BCB6-6104876CAABB}"/>
                  </a:ext>
                </a:extLst>
              </p:cNvPr>
              <p:cNvSpPr/>
              <p:nvPr/>
            </p:nvSpPr>
            <p:spPr>
              <a:xfrm>
                <a:off x="1718802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单点登录</a:t>
                </a:r>
              </a:p>
            </p:txBody>
          </p:sp>
          <p:sp>
            <p:nvSpPr>
              <p:cNvPr id="131" name="圆角矩形 68">
                <a:extLst>
                  <a:ext uri="{FF2B5EF4-FFF2-40B4-BE49-F238E27FC236}">
                    <a16:creationId xmlns:a16="http://schemas.microsoft.com/office/drawing/2014/main" id="{A90DA429-13F2-453F-AE9C-FFFD17CBBE86}"/>
                  </a:ext>
                </a:extLst>
              </p:cNvPr>
              <p:cNvSpPr/>
              <p:nvPr/>
            </p:nvSpPr>
            <p:spPr>
              <a:xfrm>
                <a:off x="3119826" y="489759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文件管理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0B45181-51F9-4467-A2CC-82D4FE299322}"/>
                </a:ext>
              </a:extLst>
            </p:cNvPr>
            <p:cNvGrpSpPr/>
            <p:nvPr/>
          </p:nvGrpSpPr>
          <p:grpSpPr>
            <a:xfrm>
              <a:off x="1718802" y="4405856"/>
              <a:ext cx="4098048" cy="360564"/>
              <a:chOff x="1718802" y="4505550"/>
              <a:chExt cx="4098048" cy="360564"/>
            </a:xfrm>
          </p:grpSpPr>
          <p:sp>
            <p:nvSpPr>
              <p:cNvPr id="139" name="圆角矩形 60">
                <a:extLst>
                  <a:ext uri="{FF2B5EF4-FFF2-40B4-BE49-F238E27FC236}">
                    <a16:creationId xmlns:a16="http://schemas.microsoft.com/office/drawing/2014/main" id="{13C3D4CA-E0C6-448B-9333-6CF978EE2F40}"/>
                  </a:ext>
                </a:extLst>
              </p:cNvPr>
              <p:cNvSpPr/>
              <p:nvPr/>
            </p:nvSpPr>
            <p:spPr>
              <a:xfrm>
                <a:off x="1718802" y="4506114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自然语言理解</a:t>
                </a:r>
              </a:p>
            </p:txBody>
          </p:sp>
          <p:sp>
            <p:nvSpPr>
              <p:cNvPr id="140" name="圆角矩形 61">
                <a:extLst>
                  <a:ext uri="{FF2B5EF4-FFF2-40B4-BE49-F238E27FC236}">
                    <a16:creationId xmlns:a16="http://schemas.microsoft.com/office/drawing/2014/main" id="{EA01DDEB-96CB-44A6-84D0-DA4CF8BFAB21}"/>
                  </a:ext>
                </a:extLst>
              </p:cNvPr>
              <p:cNvSpPr/>
              <p:nvPr/>
            </p:nvSpPr>
            <p:spPr>
              <a:xfrm>
                <a:off x="3119826" y="450555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图像识别</a:t>
                </a:r>
              </a:p>
            </p:txBody>
          </p:sp>
          <p:sp>
            <p:nvSpPr>
              <p:cNvPr id="144" name="圆角矩形 95">
                <a:extLst>
                  <a:ext uri="{FF2B5EF4-FFF2-40B4-BE49-F238E27FC236}">
                    <a16:creationId xmlns:a16="http://schemas.microsoft.com/office/drawing/2014/main" id="{3A412A65-090A-43F7-BDD8-BAAB10148CE3}"/>
                  </a:ext>
                </a:extLst>
              </p:cNvPr>
              <p:cNvSpPr/>
              <p:nvPr/>
            </p:nvSpPr>
            <p:spPr>
              <a:xfrm>
                <a:off x="4520850" y="4505551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辅助诊疗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AF2919D-8857-4C3F-AC4A-30272AED0F5D}"/>
                </a:ext>
              </a:extLst>
            </p:cNvPr>
            <p:cNvSpPr txBox="1"/>
            <p:nvPr/>
          </p:nvSpPr>
          <p:spPr>
            <a:xfrm>
              <a:off x="1177166" y="3973370"/>
              <a:ext cx="436338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VILI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5C56DC0-D616-46DA-8ED9-B2E7C2884F6D}"/>
                </a:ext>
              </a:extLst>
            </p:cNvPr>
            <p:cNvSpPr txBox="1"/>
            <p:nvPr/>
          </p:nvSpPr>
          <p:spPr>
            <a:xfrm>
              <a:off x="1146709" y="2501831"/>
              <a:ext cx="466795" cy="316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家医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5EFD4C-A721-49EC-95C8-09D42ED9E54B}"/>
                </a:ext>
              </a:extLst>
            </p:cNvPr>
            <p:cNvGrpSpPr/>
            <p:nvPr/>
          </p:nvGrpSpPr>
          <p:grpSpPr>
            <a:xfrm>
              <a:off x="1718802" y="1454134"/>
              <a:ext cx="9702144" cy="360000"/>
              <a:chOff x="1718802" y="1714085"/>
              <a:chExt cx="9702144" cy="360000"/>
            </a:xfrm>
          </p:grpSpPr>
          <p:sp>
            <p:nvSpPr>
              <p:cNvPr id="93" name="圆角矩形 60">
                <a:extLst>
                  <a:ext uri="{FF2B5EF4-FFF2-40B4-BE49-F238E27FC236}">
                    <a16:creationId xmlns:a16="http://schemas.microsoft.com/office/drawing/2014/main" id="{69589C06-8B0B-44D2-AE47-3CB3F1059183}"/>
                  </a:ext>
                </a:extLst>
              </p:cNvPr>
              <p:cNvSpPr/>
              <p:nvPr/>
            </p:nvSpPr>
            <p:spPr>
              <a:xfrm>
                <a:off x="1718802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预约管理</a:t>
                </a:r>
              </a:p>
            </p:txBody>
          </p:sp>
          <p:sp>
            <p:nvSpPr>
              <p:cNvPr id="94" name="圆角矩形 61">
                <a:extLst>
                  <a:ext uri="{FF2B5EF4-FFF2-40B4-BE49-F238E27FC236}">
                    <a16:creationId xmlns:a16="http://schemas.microsoft.com/office/drawing/2014/main" id="{608A6D9D-AD85-4BFC-A2A8-4C6FD8BDF430}"/>
                  </a:ext>
                </a:extLst>
              </p:cNvPr>
              <p:cNvSpPr/>
              <p:nvPr/>
            </p:nvSpPr>
            <p:spPr>
              <a:xfrm>
                <a:off x="3119826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健康档案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endParaRPr>
              </a:p>
            </p:txBody>
          </p:sp>
          <p:sp>
            <p:nvSpPr>
              <p:cNvPr id="95" name="圆角矩形 62">
                <a:extLst>
                  <a:ext uri="{FF2B5EF4-FFF2-40B4-BE49-F238E27FC236}">
                    <a16:creationId xmlns:a16="http://schemas.microsoft.com/office/drawing/2014/main" id="{BC152838-55C2-4B6E-9FD3-1F22C8434C4D}"/>
                  </a:ext>
                </a:extLst>
              </p:cNvPr>
              <p:cNvSpPr/>
              <p:nvPr/>
            </p:nvSpPr>
            <p:spPr>
              <a:xfrm>
                <a:off x="7322898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药品管理</a:t>
                </a:r>
              </a:p>
            </p:txBody>
          </p:sp>
          <p:sp>
            <p:nvSpPr>
              <p:cNvPr id="97" name="圆角矩形 63">
                <a:extLst>
                  <a:ext uri="{FF2B5EF4-FFF2-40B4-BE49-F238E27FC236}">
                    <a16:creationId xmlns:a16="http://schemas.microsoft.com/office/drawing/2014/main" id="{A880A0E5-02B6-480D-AD45-6BD57F3E4D61}"/>
                  </a:ext>
                </a:extLst>
              </p:cNvPr>
              <p:cNvSpPr/>
              <p:nvPr/>
            </p:nvSpPr>
            <p:spPr>
              <a:xfrm>
                <a:off x="5921874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慢病管理</a:t>
                </a:r>
              </a:p>
            </p:txBody>
          </p:sp>
          <p:sp>
            <p:nvSpPr>
              <p:cNvPr id="99" name="圆角矩形 64">
                <a:extLst>
                  <a:ext uri="{FF2B5EF4-FFF2-40B4-BE49-F238E27FC236}">
                    <a16:creationId xmlns:a16="http://schemas.microsoft.com/office/drawing/2014/main" id="{9427C66F-3C04-417F-A6C2-DD864CD72237}"/>
                  </a:ext>
                </a:extLst>
              </p:cNvPr>
              <p:cNvSpPr/>
              <p:nvPr/>
            </p:nvSpPr>
            <p:spPr>
              <a:xfrm>
                <a:off x="8723922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挂号收费</a:t>
                </a:r>
              </a:p>
            </p:txBody>
          </p:sp>
          <p:sp>
            <p:nvSpPr>
              <p:cNvPr id="101" name="圆角矩形 95">
                <a:extLst>
                  <a:ext uri="{FF2B5EF4-FFF2-40B4-BE49-F238E27FC236}">
                    <a16:creationId xmlns:a16="http://schemas.microsoft.com/office/drawing/2014/main" id="{6FA51AC1-0B74-435F-ABFE-A5217943D17C}"/>
                  </a:ext>
                </a:extLst>
              </p:cNvPr>
              <p:cNvSpPr/>
              <p:nvPr/>
            </p:nvSpPr>
            <p:spPr>
              <a:xfrm>
                <a:off x="4520850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智能问诊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54" name="圆角矩形 64">
                <a:extLst>
                  <a:ext uri="{FF2B5EF4-FFF2-40B4-BE49-F238E27FC236}">
                    <a16:creationId xmlns:a16="http://schemas.microsoft.com/office/drawing/2014/main" id="{70B4841C-44CF-4F74-BBBF-78DE327574BF}"/>
                  </a:ext>
                </a:extLst>
              </p:cNvPr>
              <p:cNvSpPr/>
              <p:nvPr/>
            </p:nvSpPr>
            <p:spPr>
              <a:xfrm>
                <a:off x="10124946" y="171408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疾病监控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258217-BF4A-4EFB-B4A1-105B349A5086}"/>
                </a:ext>
              </a:extLst>
            </p:cNvPr>
            <p:cNvGrpSpPr/>
            <p:nvPr/>
          </p:nvGrpSpPr>
          <p:grpSpPr>
            <a:xfrm>
              <a:off x="1718802" y="1845308"/>
              <a:ext cx="9702144" cy="360000"/>
              <a:chOff x="1718802" y="2076978"/>
              <a:chExt cx="9702144" cy="360000"/>
            </a:xfrm>
          </p:grpSpPr>
          <p:sp>
            <p:nvSpPr>
              <p:cNvPr id="74" name="圆角矩形 64">
                <a:extLst>
                  <a:ext uri="{FF2B5EF4-FFF2-40B4-BE49-F238E27FC236}">
                    <a16:creationId xmlns:a16="http://schemas.microsoft.com/office/drawing/2014/main" id="{5F78D2DF-A40F-4FB9-8C6C-F288B2C17535}"/>
                  </a:ext>
                </a:extLst>
              </p:cNvPr>
              <p:cNvSpPr/>
              <p:nvPr/>
            </p:nvSpPr>
            <p:spPr>
              <a:xfrm>
                <a:off x="1718802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家庭医生</a:t>
                </a:r>
              </a:p>
            </p:txBody>
          </p:sp>
          <p:sp>
            <p:nvSpPr>
              <p:cNvPr id="149" name="圆角矩形 61">
                <a:extLst>
                  <a:ext uri="{FF2B5EF4-FFF2-40B4-BE49-F238E27FC236}">
                    <a16:creationId xmlns:a16="http://schemas.microsoft.com/office/drawing/2014/main" id="{D32E317C-B3F1-47EC-A8DB-8524C36D926D}"/>
                  </a:ext>
                </a:extLst>
              </p:cNvPr>
              <p:cNvSpPr/>
              <p:nvPr/>
            </p:nvSpPr>
            <p:spPr>
              <a:xfrm>
                <a:off x="3119826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医生工作站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cs typeface="Microsoft YaHei"/>
                </a:endParaRPr>
              </a:p>
            </p:txBody>
          </p:sp>
          <p:sp>
            <p:nvSpPr>
              <p:cNvPr id="150" name="圆角矩形 62">
                <a:extLst>
                  <a:ext uri="{FF2B5EF4-FFF2-40B4-BE49-F238E27FC236}">
                    <a16:creationId xmlns:a16="http://schemas.microsoft.com/office/drawing/2014/main" id="{F2CF5CFD-94BE-4905-8EBC-EF43F130B56B}"/>
                  </a:ext>
                </a:extLst>
              </p:cNvPr>
              <p:cNvSpPr/>
              <p:nvPr/>
            </p:nvSpPr>
            <p:spPr>
              <a:xfrm>
                <a:off x="7322898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智能辅诊</a:t>
                </a:r>
              </a:p>
            </p:txBody>
          </p:sp>
          <p:sp>
            <p:nvSpPr>
              <p:cNvPr id="151" name="圆角矩形 63">
                <a:extLst>
                  <a:ext uri="{FF2B5EF4-FFF2-40B4-BE49-F238E27FC236}">
                    <a16:creationId xmlns:a16="http://schemas.microsoft.com/office/drawing/2014/main" id="{7D34E8ED-8191-4EDB-B56D-73F9B193956D}"/>
                  </a:ext>
                </a:extLst>
              </p:cNvPr>
              <p:cNvSpPr/>
              <p:nvPr/>
            </p:nvSpPr>
            <p:spPr>
              <a:xfrm>
                <a:off x="5921874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电子病例</a:t>
                </a:r>
              </a:p>
            </p:txBody>
          </p:sp>
          <p:sp>
            <p:nvSpPr>
              <p:cNvPr id="152" name="圆角矩形 64">
                <a:extLst>
                  <a:ext uri="{FF2B5EF4-FFF2-40B4-BE49-F238E27FC236}">
                    <a16:creationId xmlns:a16="http://schemas.microsoft.com/office/drawing/2014/main" id="{C1054D9D-2808-4CAF-9F83-6E6C76FDC76F}"/>
                  </a:ext>
                </a:extLst>
              </p:cNvPr>
              <p:cNvSpPr/>
              <p:nvPr/>
            </p:nvSpPr>
            <p:spPr>
              <a:xfrm>
                <a:off x="8723922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检查检验</a:t>
                </a:r>
              </a:p>
            </p:txBody>
          </p:sp>
          <p:sp>
            <p:nvSpPr>
              <p:cNvPr id="153" name="圆角矩形 95">
                <a:extLst>
                  <a:ext uri="{FF2B5EF4-FFF2-40B4-BE49-F238E27FC236}">
                    <a16:creationId xmlns:a16="http://schemas.microsoft.com/office/drawing/2014/main" id="{4797ACAA-2B4F-4726-B9DA-BB82B4588390}"/>
                  </a:ext>
                </a:extLst>
              </p:cNvPr>
              <p:cNvSpPr/>
              <p:nvPr/>
            </p:nvSpPr>
            <p:spPr>
              <a:xfrm>
                <a:off x="4520850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护士工作站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55" name="圆角矩形 64">
                <a:extLst>
                  <a:ext uri="{FF2B5EF4-FFF2-40B4-BE49-F238E27FC236}">
                    <a16:creationId xmlns:a16="http://schemas.microsoft.com/office/drawing/2014/main" id="{E66B7A04-2448-4703-B14D-C364E9D2F2CC}"/>
                  </a:ext>
                </a:extLst>
              </p:cNvPr>
              <p:cNvSpPr/>
              <p:nvPr/>
            </p:nvSpPr>
            <p:spPr>
              <a:xfrm>
                <a:off x="10124946" y="20769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医保控费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E9A3F4-D821-46A5-A5E7-543E0486E09F}"/>
                </a:ext>
              </a:extLst>
            </p:cNvPr>
            <p:cNvSpPr txBox="1"/>
            <p:nvPr/>
          </p:nvSpPr>
          <p:spPr>
            <a:xfrm>
              <a:off x="864580" y="4406286"/>
              <a:ext cx="748924" cy="316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能力平台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D1A1BA-7734-4BCA-9CB4-3148AC872125}"/>
                </a:ext>
              </a:extLst>
            </p:cNvPr>
            <p:cNvGrpSpPr/>
            <p:nvPr/>
          </p:nvGrpSpPr>
          <p:grpSpPr>
            <a:xfrm>
              <a:off x="1718802" y="3963178"/>
              <a:ext cx="8289006" cy="367698"/>
              <a:chOff x="1718802" y="4100580"/>
              <a:chExt cx="8289006" cy="367698"/>
            </a:xfrm>
          </p:grpSpPr>
          <p:sp>
            <p:nvSpPr>
              <p:cNvPr id="132" name="圆角矩形 60">
                <a:extLst>
                  <a:ext uri="{FF2B5EF4-FFF2-40B4-BE49-F238E27FC236}">
                    <a16:creationId xmlns:a16="http://schemas.microsoft.com/office/drawing/2014/main" id="{1E82ABAE-81EF-498F-9472-99D5CCAFB98F}"/>
                  </a:ext>
                </a:extLst>
              </p:cNvPr>
              <p:cNvSpPr/>
              <p:nvPr/>
            </p:nvSpPr>
            <p:spPr>
              <a:xfrm>
                <a:off x="1718802" y="4108278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用户管理</a:t>
                </a:r>
              </a:p>
            </p:txBody>
          </p:sp>
          <p:sp>
            <p:nvSpPr>
              <p:cNvPr id="133" name="圆角矩形 61">
                <a:extLst>
                  <a:ext uri="{FF2B5EF4-FFF2-40B4-BE49-F238E27FC236}">
                    <a16:creationId xmlns:a16="http://schemas.microsoft.com/office/drawing/2014/main" id="{611531E6-A88A-4B76-B415-7356510CD987}"/>
                  </a:ext>
                </a:extLst>
              </p:cNvPr>
              <p:cNvSpPr/>
              <p:nvPr/>
            </p:nvSpPr>
            <p:spPr>
              <a:xfrm>
                <a:off x="3117403" y="4107714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cs typeface="Microsoft YaHei"/>
                  </a:rPr>
                  <a:t>单据管理</a:t>
                </a:r>
              </a:p>
            </p:txBody>
          </p:sp>
          <p:sp>
            <p:nvSpPr>
              <p:cNvPr id="135" name="圆角矩形 63">
                <a:extLst>
                  <a:ext uri="{FF2B5EF4-FFF2-40B4-BE49-F238E27FC236}">
                    <a16:creationId xmlns:a16="http://schemas.microsoft.com/office/drawing/2014/main" id="{EC0B98F0-ADC5-46C6-B32D-DF887A7F64E9}"/>
                  </a:ext>
                </a:extLst>
              </p:cNvPr>
              <p:cNvSpPr/>
              <p:nvPr/>
            </p:nvSpPr>
            <p:spPr>
              <a:xfrm>
                <a:off x="5914605" y="410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用药分析</a:t>
                </a:r>
              </a:p>
            </p:txBody>
          </p:sp>
          <p:sp>
            <p:nvSpPr>
              <p:cNvPr id="137" name="圆角矩形 95">
                <a:extLst>
                  <a:ext uri="{FF2B5EF4-FFF2-40B4-BE49-F238E27FC236}">
                    <a16:creationId xmlns:a16="http://schemas.microsoft.com/office/drawing/2014/main" id="{5DD16BFC-242A-456B-97BA-47AE90F4C177}"/>
                  </a:ext>
                </a:extLst>
              </p:cNvPr>
              <p:cNvSpPr/>
              <p:nvPr/>
            </p:nvSpPr>
            <p:spPr>
              <a:xfrm>
                <a:off x="4516004" y="4107715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用药管理</a:t>
                </a:r>
                <a:endParaRPr lang="en-US" altLang="zh-CN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endParaRPr>
              </a:p>
            </p:txBody>
          </p:sp>
          <p:sp>
            <p:nvSpPr>
              <p:cNvPr id="117" name="圆角矩形 63">
                <a:extLst>
                  <a:ext uri="{FF2B5EF4-FFF2-40B4-BE49-F238E27FC236}">
                    <a16:creationId xmlns:a16="http://schemas.microsoft.com/office/drawing/2014/main" id="{0427BCCB-2F52-4A2B-A381-39D5AC8D6DA1}"/>
                  </a:ext>
                </a:extLst>
              </p:cNvPr>
              <p:cNvSpPr/>
              <p:nvPr/>
            </p:nvSpPr>
            <p:spPr>
              <a:xfrm>
                <a:off x="7313206" y="410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消息提醒</a:t>
                </a:r>
              </a:p>
            </p:txBody>
          </p:sp>
          <p:sp>
            <p:nvSpPr>
              <p:cNvPr id="118" name="圆角矩形 63">
                <a:extLst>
                  <a:ext uri="{FF2B5EF4-FFF2-40B4-BE49-F238E27FC236}">
                    <a16:creationId xmlns:a16="http://schemas.microsoft.com/office/drawing/2014/main" id="{B8BAF46D-BA5A-4EF5-8BEF-AC482E4F009E}"/>
                  </a:ext>
                </a:extLst>
              </p:cNvPr>
              <p:cNvSpPr/>
              <p:nvPr/>
            </p:nvSpPr>
            <p:spPr>
              <a:xfrm>
                <a:off x="8711808" y="4100580"/>
                <a:ext cx="1296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rgbClr val="003300"/>
                    </a:solidFill>
                    <a:latin typeface="微软雅黑" pitchFamily="34" charset="-122"/>
                    <a:ea typeface="微软雅黑" pitchFamily="34" charset="-122"/>
                    <a:cs typeface="Microsoft YaHei"/>
                  </a:rPr>
                  <a:t>在线问答</a:t>
                </a:r>
              </a:p>
            </p:txBody>
          </p:sp>
        </p:grpSp>
        <p:sp>
          <p:nvSpPr>
            <p:cNvPr id="158" name="圆角矩形 64">
              <a:extLst>
                <a:ext uri="{FF2B5EF4-FFF2-40B4-BE49-F238E27FC236}">
                  <a16:creationId xmlns:a16="http://schemas.microsoft.com/office/drawing/2014/main" id="{E48E68ED-01FC-420B-BC21-DE291E9939B0}"/>
                </a:ext>
              </a:extLst>
            </p:cNvPr>
            <p:cNvSpPr/>
            <p:nvPr/>
          </p:nvSpPr>
          <p:spPr>
            <a:xfrm>
              <a:off x="8711808" y="5848499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源码管理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178C73-4A88-4C47-9F7C-A489132E8CEA}"/>
                </a:ext>
              </a:extLst>
            </p:cNvPr>
            <p:cNvSpPr/>
            <p:nvPr/>
          </p:nvSpPr>
          <p:spPr>
            <a:xfrm>
              <a:off x="4523193" y="4405856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BC0B0BF-3BB6-4D10-B3F4-785F29F98E81}"/>
                </a:ext>
              </a:extLst>
            </p:cNvPr>
            <p:cNvSpPr/>
            <p:nvPr/>
          </p:nvSpPr>
          <p:spPr>
            <a:xfrm>
              <a:off x="7322898" y="5311246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12D403F-2A4F-407C-8681-3321742ABAA4}"/>
                </a:ext>
              </a:extLst>
            </p:cNvPr>
            <p:cNvSpPr/>
            <p:nvPr/>
          </p:nvSpPr>
          <p:spPr>
            <a:xfrm>
              <a:off x="10133965" y="5311246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B52DD5C-21AA-4F65-B072-405F810366A0}"/>
                </a:ext>
              </a:extLst>
            </p:cNvPr>
            <p:cNvSpPr/>
            <p:nvPr/>
          </p:nvSpPr>
          <p:spPr>
            <a:xfrm>
              <a:off x="10127208" y="4916629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27F37DD-CB8C-4507-A8DB-9A8619EC75E4}"/>
                </a:ext>
              </a:extLst>
            </p:cNvPr>
            <p:cNvSpPr/>
            <p:nvPr/>
          </p:nvSpPr>
          <p:spPr>
            <a:xfrm>
              <a:off x="5931097" y="5311246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CD0BCE0-F9C5-4BB0-B9BD-5EFDF6ABAC41}"/>
                </a:ext>
              </a:extLst>
            </p:cNvPr>
            <p:cNvSpPr/>
            <p:nvPr/>
          </p:nvSpPr>
          <p:spPr>
            <a:xfrm>
              <a:off x="1718598" y="4927073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4B8157A-7F4F-4F45-8C47-5645F6A609B1}"/>
                </a:ext>
              </a:extLst>
            </p:cNvPr>
            <p:cNvSpPr/>
            <p:nvPr/>
          </p:nvSpPr>
          <p:spPr>
            <a:xfrm>
              <a:off x="5931097" y="4914873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17EF30-B4F4-47EF-AC04-DFA4C6598340}"/>
                </a:ext>
              </a:extLst>
            </p:cNvPr>
            <p:cNvSpPr/>
            <p:nvPr/>
          </p:nvSpPr>
          <p:spPr>
            <a:xfrm>
              <a:off x="7324430" y="3548457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9AC138D-4CBD-4C26-8269-5FD3ACFF90C8}"/>
                </a:ext>
              </a:extLst>
            </p:cNvPr>
            <p:cNvSpPr/>
            <p:nvPr/>
          </p:nvSpPr>
          <p:spPr>
            <a:xfrm>
              <a:off x="5919674" y="3548457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EF2382D-D973-4CB4-B3BE-F6F0A08AF6CE}"/>
                </a:ext>
              </a:extLst>
            </p:cNvPr>
            <p:cNvSpPr/>
            <p:nvPr/>
          </p:nvSpPr>
          <p:spPr>
            <a:xfrm>
              <a:off x="1718802" y="1455359"/>
              <a:ext cx="9702144" cy="755240"/>
            </a:xfrm>
            <a:prstGeom prst="rect">
              <a:avLst/>
            </a:prstGeom>
            <a:noFill/>
            <a:ln w="19050" cap="flat" cmpd="dbl" algn="ctr">
              <a:solidFill>
                <a:srgbClr val="FF0000"/>
              </a:solidFill>
              <a:prstDash val="dash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41DB5B1-BB56-4EFE-8FBB-9DCF3E71805C}"/>
                </a:ext>
              </a:extLst>
            </p:cNvPr>
            <p:cNvSpPr/>
            <p:nvPr/>
          </p:nvSpPr>
          <p:spPr>
            <a:xfrm>
              <a:off x="10125991" y="1850382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2B6EFDF-704E-41F0-B2F6-9F188BFC1AB9}"/>
                </a:ext>
              </a:extLst>
            </p:cNvPr>
            <p:cNvSpPr/>
            <p:nvPr/>
          </p:nvSpPr>
          <p:spPr>
            <a:xfrm>
              <a:off x="10125991" y="1455773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43415A9-0693-4707-8B0D-BA468B2BFDDB}"/>
                </a:ext>
              </a:extLst>
            </p:cNvPr>
            <p:cNvSpPr/>
            <p:nvPr/>
          </p:nvSpPr>
          <p:spPr>
            <a:xfrm>
              <a:off x="4523193" y="3548457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4" name="圆角矩形 64">
              <a:extLst>
                <a:ext uri="{FF2B5EF4-FFF2-40B4-BE49-F238E27FC236}">
                  <a16:creationId xmlns:a16="http://schemas.microsoft.com/office/drawing/2014/main" id="{72310620-763E-4217-B6AE-E0C682E8A508}"/>
                </a:ext>
              </a:extLst>
            </p:cNvPr>
            <p:cNvSpPr/>
            <p:nvPr/>
          </p:nvSpPr>
          <p:spPr>
            <a:xfrm>
              <a:off x="5914605" y="4403404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诊断引擎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A2453C1-AABB-4B91-AF27-383B6CFD3A5D}"/>
                </a:ext>
              </a:extLst>
            </p:cNvPr>
            <p:cNvSpPr/>
            <p:nvPr/>
          </p:nvSpPr>
          <p:spPr>
            <a:xfrm>
              <a:off x="5919346" y="4405856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圆角矩形 95">
              <a:extLst>
                <a:ext uri="{FF2B5EF4-FFF2-40B4-BE49-F238E27FC236}">
                  <a16:creationId xmlns:a16="http://schemas.microsoft.com/office/drawing/2014/main" id="{EFB1D6CC-7EBC-4F61-83F6-2608D4F3CBC6}"/>
                </a:ext>
              </a:extLst>
            </p:cNvPr>
            <p:cNvSpPr/>
            <p:nvPr/>
          </p:nvSpPr>
          <p:spPr>
            <a:xfrm>
              <a:off x="5914605" y="2714926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</a:rPr>
                <a:t>随访管理</a:t>
              </a:r>
            </a:p>
          </p:txBody>
        </p:sp>
        <p:sp>
          <p:nvSpPr>
            <p:cNvPr id="142" name="圆角矩形 64">
              <a:extLst>
                <a:ext uri="{FF2B5EF4-FFF2-40B4-BE49-F238E27FC236}">
                  <a16:creationId xmlns:a16="http://schemas.microsoft.com/office/drawing/2014/main" id="{2AC655EA-E63E-4A84-AF0C-08D26A658AC7}"/>
                </a:ext>
              </a:extLst>
            </p:cNvPr>
            <p:cNvSpPr/>
            <p:nvPr/>
          </p:nvSpPr>
          <p:spPr>
            <a:xfrm>
              <a:off x="7301276" y="4403404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  <a:cs typeface="Microsoft YaHei"/>
                </a:rPr>
                <a:t>治疗建议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AC772C2-BC2F-4990-96E8-321B5EA5D76D}"/>
                </a:ext>
              </a:extLst>
            </p:cNvPr>
            <p:cNvSpPr/>
            <p:nvPr/>
          </p:nvSpPr>
          <p:spPr>
            <a:xfrm>
              <a:off x="7306017" y="4405856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5" name="圆角矩形 95">
              <a:extLst>
                <a:ext uri="{FF2B5EF4-FFF2-40B4-BE49-F238E27FC236}">
                  <a16:creationId xmlns:a16="http://schemas.microsoft.com/office/drawing/2014/main" id="{56FBD224-5CB4-42B6-9B09-BEA31A8D35C8}"/>
                </a:ext>
              </a:extLst>
            </p:cNvPr>
            <p:cNvSpPr/>
            <p:nvPr/>
          </p:nvSpPr>
          <p:spPr>
            <a:xfrm>
              <a:off x="8723922" y="2714926"/>
              <a:ext cx="1296000" cy="36500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</a:rPr>
                <a:t>账单管理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03FED1-A052-4F7C-9D59-4DCB8034873C}"/>
                </a:ext>
              </a:extLst>
            </p:cNvPr>
            <p:cNvSpPr/>
            <p:nvPr/>
          </p:nvSpPr>
          <p:spPr>
            <a:xfrm>
              <a:off x="8721235" y="2719932"/>
              <a:ext cx="1296000" cy="360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8" name="圆角矩形 95">
              <a:extLst>
                <a:ext uri="{FF2B5EF4-FFF2-40B4-BE49-F238E27FC236}">
                  <a16:creationId xmlns:a16="http://schemas.microsoft.com/office/drawing/2014/main" id="{AEF64E8D-A72C-47A8-A7F5-918851039D04}"/>
                </a:ext>
              </a:extLst>
            </p:cNvPr>
            <p:cNvSpPr/>
            <p:nvPr/>
          </p:nvSpPr>
          <p:spPr>
            <a:xfrm>
              <a:off x="7322025" y="2714926"/>
              <a:ext cx="1296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3300"/>
                  </a:solidFill>
                  <a:latin typeface="微软雅黑" pitchFamily="34" charset="-122"/>
                  <a:ea typeface="微软雅黑" pitchFamily="34" charset="-122"/>
                </a:rPr>
                <a:t>数据交互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5693" y="238791"/>
            <a:ext cx="10975444" cy="41464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业务架构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应用组件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13A2C-D9F9-4117-8971-404CF6A35E90}"/>
              </a:ext>
            </a:extLst>
          </p:cNvPr>
          <p:cNvSpPr txBox="1"/>
          <p:nvPr/>
        </p:nvSpPr>
        <p:spPr>
          <a:xfrm>
            <a:off x="582628" y="6312684"/>
            <a:ext cx="323165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rgbClr val="1D3649"/>
                </a:solidFill>
                <a:latin typeface="+mn-ea"/>
                <a:ea typeface="+mn-ea"/>
              </a:rPr>
              <a:t>说明：图中红框部分是待完善的功能组件</a:t>
            </a:r>
          </a:p>
        </p:txBody>
      </p:sp>
    </p:spTree>
    <p:extLst>
      <p:ext uri="{BB962C8B-B14F-4D97-AF65-F5344CB8AC3E}">
        <p14:creationId xmlns:p14="http://schemas.microsoft.com/office/powerpoint/2010/main" val="86752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9C202381-9D6C-4A2B-B74F-69DD1721334B}"/>
              </a:ext>
            </a:extLst>
          </p:cNvPr>
          <p:cNvSpPr/>
          <p:nvPr/>
        </p:nvSpPr>
        <p:spPr>
          <a:xfrm>
            <a:off x="745076" y="2174811"/>
            <a:ext cx="10030145" cy="173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5693" y="238791"/>
            <a:ext cx="10975444" cy="41464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业务架构</a:t>
            </a:r>
            <a:r>
              <a:rPr lang="en-US" altLang="zh-CN" dirty="0">
                <a:sym typeface="微软雅黑" charset="0"/>
              </a:rPr>
              <a:t>-</a:t>
            </a:r>
            <a:r>
              <a:rPr lang="zh-CN" altLang="en-US" dirty="0">
                <a:sym typeface="微软雅黑" charset="0"/>
              </a:rPr>
              <a:t>家医组件依赖关系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514820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容器编排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59287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容灾备份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81419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系统安全管理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225886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分布式文件系统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9482218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自动发布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370353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数据库集群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699327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缓存服务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2325955" y="1489957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负载均衡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699327" y="4869178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日志服务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814197" y="420721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监控报警</a:t>
            </a:r>
          </a:p>
        </p:txBody>
      </p:sp>
      <p:sp>
        <p:nvSpPr>
          <p:cNvPr id="89" name="圆角矩形 80">
            <a:extLst>
              <a:ext uri="{FF2B5EF4-FFF2-40B4-BE49-F238E27FC236}">
                <a16:creationId xmlns:a16="http://schemas.microsoft.com/office/drawing/2014/main" id="{8DBBCC62-FCA4-4B02-BF47-B9BA24B2CFA7}"/>
              </a:ext>
            </a:extLst>
          </p:cNvPr>
          <p:cNvSpPr/>
          <p:nvPr/>
        </p:nvSpPr>
        <p:spPr>
          <a:xfrm>
            <a:off x="9482218" y="420721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数据分析</a:t>
            </a:r>
          </a:p>
        </p:txBody>
      </p:sp>
      <p:sp>
        <p:nvSpPr>
          <p:cNvPr id="114" name="圆角矩形 60">
            <a:extLst>
              <a:ext uri="{FF2B5EF4-FFF2-40B4-BE49-F238E27FC236}">
                <a16:creationId xmlns:a16="http://schemas.microsoft.com/office/drawing/2014/main" id="{7561E6A6-D0D5-493E-B34E-E49CC9BFA085}"/>
              </a:ext>
            </a:extLst>
          </p:cNvPr>
          <p:cNvSpPr/>
          <p:nvPr/>
        </p:nvSpPr>
        <p:spPr>
          <a:xfrm>
            <a:off x="7907023" y="223001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资讯管理</a:t>
            </a:r>
          </a:p>
        </p:txBody>
      </p:sp>
      <p:sp>
        <p:nvSpPr>
          <p:cNvPr id="115" name="圆角矩形 61">
            <a:extLst>
              <a:ext uri="{FF2B5EF4-FFF2-40B4-BE49-F238E27FC236}">
                <a16:creationId xmlns:a16="http://schemas.microsoft.com/office/drawing/2014/main" id="{F34AFFD9-A92A-41B7-8F8C-989225147E17}"/>
              </a:ext>
            </a:extLst>
          </p:cNvPr>
          <p:cNvSpPr/>
          <p:nvPr/>
        </p:nvSpPr>
        <p:spPr>
          <a:xfrm>
            <a:off x="2325956" y="222775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健康档案</a:t>
            </a:r>
          </a:p>
        </p:txBody>
      </p:sp>
      <p:sp>
        <p:nvSpPr>
          <p:cNvPr id="119" name="圆角矩形 95">
            <a:extLst>
              <a:ext uri="{FF2B5EF4-FFF2-40B4-BE49-F238E27FC236}">
                <a16:creationId xmlns:a16="http://schemas.microsoft.com/office/drawing/2014/main" id="{C0EA7C1C-930A-474B-90D7-9718B0AD12B3}"/>
              </a:ext>
            </a:extLst>
          </p:cNvPr>
          <p:cNvSpPr/>
          <p:nvPr/>
        </p:nvSpPr>
        <p:spPr>
          <a:xfrm>
            <a:off x="3820692" y="2775944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</a:rPr>
              <a:t>自诊管理</a:t>
            </a:r>
          </a:p>
        </p:txBody>
      </p:sp>
      <p:sp>
        <p:nvSpPr>
          <p:cNvPr id="106" name="圆角矩形 60">
            <a:extLst>
              <a:ext uri="{FF2B5EF4-FFF2-40B4-BE49-F238E27FC236}">
                <a16:creationId xmlns:a16="http://schemas.microsoft.com/office/drawing/2014/main" id="{847276E4-B6C2-42A3-AF30-57C06BD46EC9}"/>
              </a:ext>
            </a:extLst>
          </p:cNvPr>
          <p:cNvSpPr/>
          <p:nvPr/>
        </p:nvSpPr>
        <p:spPr>
          <a:xfrm>
            <a:off x="805689" y="223001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患者管理</a:t>
            </a:r>
          </a:p>
        </p:txBody>
      </p:sp>
      <p:sp>
        <p:nvSpPr>
          <p:cNvPr id="107" name="圆角矩形 61">
            <a:extLst>
              <a:ext uri="{FF2B5EF4-FFF2-40B4-BE49-F238E27FC236}">
                <a16:creationId xmlns:a16="http://schemas.microsoft.com/office/drawing/2014/main" id="{822FA302-D11C-411A-9959-E9317DAC605C}"/>
              </a:ext>
            </a:extLst>
          </p:cNvPr>
          <p:cNvSpPr/>
          <p:nvPr/>
        </p:nvSpPr>
        <p:spPr>
          <a:xfrm>
            <a:off x="6422339" y="223001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权限管理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cs typeface="Microsoft YaHei"/>
            </a:endParaRPr>
          </a:p>
        </p:txBody>
      </p:sp>
      <p:sp>
        <p:nvSpPr>
          <p:cNvPr id="108" name="圆角矩形 62">
            <a:extLst>
              <a:ext uri="{FF2B5EF4-FFF2-40B4-BE49-F238E27FC236}">
                <a16:creationId xmlns:a16="http://schemas.microsoft.com/office/drawing/2014/main" id="{4241168D-2EC2-4536-86B0-D6FF30F6948B}"/>
              </a:ext>
            </a:extLst>
          </p:cNvPr>
          <p:cNvSpPr/>
          <p:nvPr/>
        </p:nvSpPr>
        <p:spPr>
          <a:xfrm>
            <a:off x="6422339" y="2775944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医生管理</a:t>
            </a:r>
          </a:p>
        </p:txBody>
      </p:sp>
      <p:sp>
        <p:nvSpPr>
          <p:cNvPr id="109" name="圆角矩形 63">
            <a:extLst>
              <a:ext uri="{FF2B5EF4-FFF2-40B4-BE49-F238E27FC236}">
                <a16:creationId xmlns:a16="http://schemas.microsoft.com/office/drawing/2014/main" id="{7D866B27-E059-484A-A161-E5FB10AC4944}"/>
              </a:ext>
            </a:extLst>
          </p:cNvPr>
          <p:cNvSpPr/>
          <p:nvPr/>
        </p:nvSpPr>
        <p:spPr>
          <a:xfrm>
            <a:off x="3821001" y="223001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IM</a:t>
            </a:r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会话</a:t>
            </a:r>
          </a:p>
        </p:txBody>
      </p:sp>
      <p:sp>
        <p:nvSpPr>
          <p:cNvPr id="110" name="圆角矩形 64">
            <a:extLst>
              <a:ext uri="{FF2B5EF4-FFF2-40B4-BE49-F238E27FC236}">
                <a16:creationId xmlns:a16="http://schemas.microsoft.com/office/drawing/2014/main" id="{CB4D26CE-99E4-4BC4-9218-E04DBB9AA47E}"/>
              </a:ext>
            </a:extLst>
          </p:cNvPr>
          <p:cNvSpPr/>
          <p:nvPr/>
        </p:nvSpPr>
        <p:spPr>
          <a:xfrm>
            <a:off x="7906952" y="2775944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支付管理</a:t>
            </a:r>
          </a:p>
        </p:txBody>
      </p:sp>
      <p:sp>
        <p:nvSpPr>
          <p:cNvPr id="112" name="圆角矩形 95">
            <a:extLst>
              <a:ext uri="{FF2B5EF4-FFF2-40B4-BE49-F238E27FC236}">
                <a16:creationId xmlns:a16="http://schemas.microsoft.com/office/drawing/2014/main" id="{D41B0AC5-D641-427A-AADD-5D6D86E2CD61}"/>
              </a:ext>
            </a:extLst>
          </p:cNvPr>
          <p:cNvSpPr/>
          <p:nvPr/>
        </p:nvSpPr>
        <p:spPr>
          <a:xfrm>
            <a:off x="2327845" y="2782214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家医签约</a:t>
            </a:r>
          </a:p>
        </p:txBody>
      </p:sp>
      <p:sp>
        <p:nvSpPr>
          <p:cNvPr id="80" name="圆角矩形 64">
            <a:extLst>
              <a:ext uri="{FF2B5EF4-FFF2-40B4-BE49-F238E27FC236}">
                <a16:creationId xmlns:a16="http://schemas.microsoft.com/office/drawing/2014/main" id="{C1A4B470-FAE3-43CA-AD80-EA06A0E2CCCB}"/>
              </a:ext>
            </a:extLst>
          </p:cNvPr>
          <p:cNvSpPr/>
          <p:nvPr/>
        </p:nvSpPr>
        <p:spPr>
          <a:xfrm>
            <a:off x="9418437" y="2773747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订单管理</a:t>
            </a:r>
          </a:p>
        </p:txBody>
      </p:sp>
      <p:sp>
        <p:nvSpPr>
          <p:cNvPr id="54" name="圆角矩形 60">
            <a:extLst>
              <a:ext uri="{FF2B5EF4-FFF2-40B4-BE49-F238E27FC236}">
                <a16:creationId xmlns:a16="http://schemas.microsoft.com/office/drawing/2014/main" id="{CC5D8647-5D76-4EF7-9222-FE524257FF29}"/>
              </a:ext>
            </a:extLst>
          </p:cNvPr>
          <p:cNvSpPr/>
          <p:nvPr/>
        </p:nvSpPr>
        <p:spPr>
          <a:xfrm>
            <a:off x="1608784" y="864132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家庭医生</a:t>
            </a:r>
            <a:r>
              <a:rPr lang="en-US" altLang="zh-CN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App</a:t>
            </a:r>
            <a:endParaRPr lang="zh-CN" altLang="en-US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90" name="圆角矩形 95">
            <a:extLst>
              <a:ext uri="{FF2B5EF4-FFF2-40B4-BE49-F238E27FC236}">
                <a16:creationId xmlns:a16="http://schemas.microsoft.com/office/drawing/2014/main" id="{C01B1E17-5B41-4B4F-8033-6B480B465656}"/>
              </a:ext>
            </a:extLst>
          </p:cNvPr>
          <p:cNvSpPr/>
          <p:nvPr/>
        </p:nvSpPr>
        <p:spPr>
          <a:xfrm>
            <a:off x="7918777" y="864132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医生管理后台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39" name="圆角矩形 60">
            <a:extLst>
              <a:ext uri="{FF2B5EF4-FFF2-40B4-BE49-F238E27FC236}">
                <a16:creationId xmlns:a16="http://schemas.microsoft.com/office/drawing/2014/main" id="{13C3D4CA-E0C6-448B-9333-6CF978EE2F40}"/>
              </a:ext>
            </a:extLst>
          </p:cNvPr>
          <p:cNvSpPr/>
          <p:nvPr/>
        </p:nvSpPr>
        <p:spPr>
          <a:xfrm>
            <a:off x="3820692" y="348300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自然语言理解</a:t>
            </a:r>
          </a:p>
        </p:txBody>
      </p:sp>
      <p:sp>
        <p:nvSpPr>
          <p:cNvPr id="144" name="圆角矩形 95">
            <a:extLst>
              <a:ext uri="{FF2B5EF4-FFF2-40B4-BE49-F238E27FC236}">
                <a16:creationId xmlns:a16="http://schemas.microsoft.com/office/drawing/2014/main" id="{3A412A65-090A-43F7-BDD8-BAAB10148CE3}"/>
              </a:ext>
            </a:extLst>
          </p:cNvPr>
          <p:cNvSpPr/>
          <p:nvPr/>
        </p:nvSpPr>
        <p:spPr>
          <a:xfrm>
            <a:off x="805689" y="348300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辅助诊疗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58" name="圆角矩形 64">
            <a:extLst>
              <a:ext uri="{FF2B5EF4-FFF2-40B4-BE49-F238E27FC236}">
                <a16:creationId xmlns:a16="http://schemas.microsoft.com/office/drawing/2014/main" id="{E48E68ED-01FC-420B-BC21-DE291E9939B0}"/>
              </a:ext>
            </a:extLst>
          </p:cNvPr>
          <p:cNvSpPr/>
          <p:nvPr/>
        </p:nvSpPr>
        <p:spPr>
          <a:xfrm>
            <a:off x="803754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源码管理</a:t>
            </a:r>
          </a:p>
        </p:txBody>
      </p:sp>
      <p:sp>
        <p:nvSpPr>
          <p:cNvPr id="128" name="圆角矩形 95">
            <a:extLst>
              <a:ext uri="{FF2B5EF4-FFF2-40B4-BE49-F238E27FC236}">
                <a16:creationId xmlns:a16="http://schemas.microsoft.com/office/drawing/2014/main" id="{EFB1D6CC-7EBC-4F61-83F6-2608D4F3CBC6}"/>
              </a:ext>
            </a:extLst>
          </p:cNvPr>
          <p:cNvSpPr/>
          <p:nvPr/>
        </p:nvSpPr>
        <p:spPr>
          <a:xfrm>
            <a:off x="806717" y="2784420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</a:rPr>
              <a:t>随访管理</a:t>
            </a:r>
          </a:p>
        </p:txBody>
      </p:sp>
      <p:sp>
        <p:nvSpPr>
          <p:cNvPr id="138" name="圆角矩形 95">
            <a:extLst>
              <a:ext uri="{FF2B5EF4-FFF2-40B4-BE49-F238E27FC236}">
                <a16:creationId xmlns:a16="http://schemas.microsoft.com/office/drawing/2014/main" id="{AEF64E8D-A72C-47A8-A7F5-918851039D04}"/>
              </a:ext>
            </a:extLst>
          </p:cNvPr>
          <p:cNvSpPr/>
          <p:nvPr/>
        </p:nvSpPr>
        <p:spPr>
          <a:xfrm>
            <a:off x="9418437" y="222775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</a:rPr>
              <a:t>数据交互</a:t>
            </a:r>
          </a:p>
        </p:txBody>
      </p:sp>
      <p:sp>
        <p:nvSpPr>
          <p:cNvPr id="141" name="圆角矩形 60">
            <a:extLst>
              <a:ext uri="{FF2B5EF4-FFF2-40B4-BE49-F238E27FC236}">
                <a16:creationId xmlns:a16="http://schemas.microsoft.com/office/drawing/2014/main" id="{E015438F-5CF6-43E0-8793-A48FBAEF9C70}"/>
              </a:ext>
            </a:extLst>
          </p:cNvPr>
          <p:cNvSpPr/>
          <p:nvPr/>
        </p:nvSpPr>
        <p:spPr>
          <a:xfrm>
            <a:off x="2331410" y="348300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诊断引擎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408540F-9AA7-4296-B263-8A8D72E9099F}"/>
              </a:ext>
            </a:extLst>
          </p:cNvPr>
          <p:cNvCxnSpPr>
            <a:cxnSpLocks/>
            <a:stCxn id="128" idx="3"/>
            <a:endCxn id="115" idx="1"/>
          </p:cNvCxnSpPr>
          <p:nvPr/>
        </p:nvCxnSpPr>
        <p:spPr>
          <a:xfrm flipV="1">
            <a:off x="2102717" y="2407755"/>
            <a:ext cx="223239" cy="5566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E589D18-D2EB-40F6-9F58-7D0C648A3C0C}"/>
              </a:ext>
            </a:extLst>
          </p:cNvPr>
          <p:cNvCxnSpPr>
            <a:cxnSpLocks/>
            <a:stCxn id="109" idx="1"/>
            <a:endCxn id="115" idx="3"/>
          </p:cNvCxnSpPr>
          <p:nvPr/>
        </p:nvCxnSpPr>
        <p:spPr>
          <a:xfrm rot="10800000">
            <a:off x="3621957" y="2407756"/>
            <a:ext cx="199045" cy="22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BE03A65-1675-4179-8443-E8BB9C1DBB51}"/>
              </a:ext>
            </a:extLst>
          </p:cNvPr>
          <p:cNvCxnSpPr>
            <a:cxnSpLocks/>
            <a:stCxn id="119" idx="0"/>
            <a:endCxn id="109" idx="2"/>
          </p:cNvCxnSpPr>
          <p:nvPr/>
        </p:nvCxnSpPr>
        <p:spPr>
          <a:xfrm rot="5400000" flipH="1" flipV="1">
            <a:off x="4375879" y="2682823"/>
            <a:ext cx="185934" cy="3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A6C9286-FE0B-4F6C-8FB1-1D7B68E09C23}"/>
              </a:ext>
            </a:extLst>
          </p:cNvPr>
          <p:cNvCxnSpPr>
            <a:cxnSpLocks/>
            <a:stCxn id="119" idx="1"/>
            <a:endCxn id="115" idx="3"/>
          </p:cNvCxnSpPr>
          <p:nvPr/>
        </p:nvCxnSpPr>
        <p:spPr>
          <a:xfrm rot="10800000">
            <a:off x="3621956" y="2407756"/>
            <a:ext cx="198736" cy="5481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23F079A2-A211-46C3-B18A-9B0F300A49EF}"/>
              </a:ext>
            </a:extLst>
          </p:cNvPr>
          <p:cNvCxnSpPr>
            <a:cxnSpLocks/>
            <a:stCxn id="112" idx="0"/>
            <a:endCxn id="115" idx="2"/>
          </p:cNvCxnSpPr>
          <p:nvPr/>
        </p:nvCxnSpPr>
        <p:spPr>
          <a:xfrm rot="16200000" flipV="1">
            <a:off x="2877672" y="2684040"/>
            <a:ext cx="194459" cy="18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E5FF7E2-CAAE-4CA1-826D-3AFF05C61DAD}"/>
              </a:ext>
            </a:extLst>
          </p:cNvPr>
          <p:cNvCxnSpPr>
            <a:stCxn id="106" idx="3"/>
            <a:endCxn id="115" idx="1"/>
          </p:cNvCxnSpPr>
          <p:nvPr/>
        </p:nvCxnSpPr>
        <p:spPr>
          <a:xfrm flipV="1">
            <a:off x="2101689" y="2407755"/>
            <a:ext cx="224267" cy="2255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72F75BA-646A-42F9-8682-3B08EB042B21}"/>
              </a:ext>
            </a:extLst>
          </p:cNvPr>
          <p:cNvCxnSpPr>
            <a:cxnSpLocks/>
            <a:stCxn id="128" idx="0"/>
            <a:endCxn id="106" idx="2"/>
          </p:cNvCxnSpPr>
          <p:nvPr/>
        </p:nvCxnSpPr>
        <p:spPr>
          <a:xfrm flipH="1" flipV="1">
            <a:off x="1453689" y="2590010"/>
            <a:ext cx="1028" cy="19441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018BE81-DD45-4F78-8168-B1C82DA66620}"/>
              </a:ext>
            </a:extLst>
          </p:cNvPr>
          <p:cNvCxnSpPr>
            <a:cxnSpLocks/>
            <a:stCxn id="144" idx="3"/>
            <a:endCxn id="141" idx="1"/>
          </p:cNvCxnSpPr>
          <p:nvPr/>
        </p:nvCxnSpPr>
        <p:spPr>
          <a:xfrm>
            <a:off x="2101689" y="3663005"/>
            <a:ext cx="22972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80A0E89-4ED5-44BF-ACFB-910EB5837737}"/>
              </a:ext>
            </a:extLst>
          </p:cNvPr>
          <p:cNvCxnSpPr>
            <a:stCxn id="128" idx="3"/>
            <a:endCxn id="112" idx="1"/>
          </p:cNvCxnSpPr>
          <p:nvPr/>
        </p:nvCxnSpPr>
        <p:spPr>
          <a:xfrm flipV="1">
            <a:off x="2102717" y="2962214"/>
            <a:ext cx="225128" cy="220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095E890-4F0C-48ED-B74B-5A429525FBD6}"/>
              </a:ext>
            </a:extLst>
          </p:cNvPr>
          <p:cNvCxnSpPr>
            <a:cxnSpLocks/>
            <a:stCxn id="128" idx="2"/>
            <a:endCxn id="144" idx="0"/>
          </p:cNvCxnSpPr>
          <p:nvPr/>
        </p:nvCxnSpPr>
        <p:spPr>
          <a:xfrm flipH="1">
            <a:off x="1453689" y="3144420"/>
            <a:ext cx="1028" cy="3385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B3056E38-9656-4F03-B772-86D094329020}"/>
              </a:ext>
            </a:extLst>
          </p:cNvPr>
          <p:cNvCxnSpPr>
            <a:stCxn id="119" idx="2"/>
            <a:endCxn id="141" idx="0"/>
          </p:cNvCxnSpPr>
          <p:nvPr/>
        </p:nvCxnSpPr>
        <p:spPr>
          <a:xfrm rot="5400000">
            <a:off x="3550521" y="2564833"/>
            <a:ext cx="347061" cy="1489282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圆角矩形 68">
            <a:extLst>
              <a:ext uri="{FF2B5EF4-FFF2-40B4-BE49-F238E27FC236}">
                <a16:creationId xmlns:a16="http://schemas.microsoft.com/office/drawing/2014/main" id="{212DB6AE-CE5E-4431-8546-577165229BDA}"/>
              </a:ext>
            </a:extLst>
          </p:cNvPr>
          <p:cNvSpPr/>
          <p:nvPr/>
        </p:nvSpPr>
        <p:spPr>
          <a:xfrm>
            <a:off x="514614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计划任务</a:t>
            </a:r>
          </a:p>
        </p:txBody>
      </p:sp>
      <p:sp>
        <p:nvSpPr>
          <p:cNvPr id="233" name="圆角矩形 69">
            <a:extLst>
              <a:ext uri="{FF2B5EF4-FFF2-40B4-BE49-F238E27FC236}">
                <a16:creationId xmlns:a16="http://schemas.microsoft.com/office/drawing/2014/main" id="{EBDC1086-30FD-4BC6-B283-ECC7407F53EC}"/>
              </a:ext>
            </a:extLst>
          </p:cNvPr>
          <p:cNvSpPr/>
          <p:nvPr/>
        </p:nvSpPr>
        <p:spPr>
          <a:xfrm>
            <a:off x="659296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消息服务</a:t>
            </a:r>
          </a:p>
        </p:txBody>
      </p:sp>
      <p:sp>
        <p:nvSpPr>
          <p:cNvPr id="235" name="圆角矩形 102">
            <a:extLst>
              <a:ext uri="{FF2B5EF4-FFF2-40B4-BE49-F238E27FC236}">
                <a16:creationId xmlns:a16="http://schemas.microsoft.com/office/drawing/2014/main" id="{3874A207-81B3-42CA-A611-10A91DAEA70F}"/>
              </a:ext>
            </a:extLst>
          </p:cNvPr>
          <p:cNvSpPr/>
          <p:nvPr/>
        </p:nvSpPr>
        <p:spPr>
          <a:xfrm>
            <a:off x="5146146" y="488157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服务发现</a:t>
            </a:r>
            <a:endParaRPr lang="zh-CN" altLang="en-US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236" name="圆角矩形 103">
            <a:extLst>
              <a:ext uri="{FF2B5EF4-FFF2-40B4-BE49-F238E27FC236}">
                <a16:creationId xmlns:a16="http://schemas.microsoft.com/office/drawing/2014/main" id="{815264E7-77DD-40E3-827F-8376B7CD409C}"/>
              </a:ext>
            </a:extLst>
          </p:cNvPr>
          <p:cNvSpPr/>
          <p:nvPr/>
        </p:nvSpPr>
        <p:spPr>
          <a:xfrm>
            <a:off x="6592966" y="4885402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服务跟踪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237" name="圆角矩形 68">
            <a:extLst>
              <a:ext uri="{FF2B5EF4-FFF2-40B4-BE49-F238E27FC236}">
                <a16:creationId xmlns:a16="http://schemas.microsoft.com/office/drawing/2014/main" id="{44A46D56-60DA-49C3-BC1B-915C7508D26F}"/>
              </a:ext>
            </a:extLst>
          </p:cNvPr>
          <p:cNvSpPr/>
          <p:nvPr/>
        </p:nvSpPr>
        <p:spPr>
          <a:xfrm>
            <a:off x="803978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单点登录</a:t>
            </a:r>
          </a:p>
        </p:txBody>
      </p:sp>
      <p:sp>
        <p:nvSpPr>
          <p:cNvPr id="238" name="圆角矩形 68">
            <a:extLst>
              <a:ext uri="{FF2B5EF4-FFF2-40B4-BE49-F238E27FC236}">
                <a16:creationId xmlns:a16="http://schemas.microsoft.com/office/drawing/2014/main" id="{7C627D42-8CE9-4FE7-B7F5-4E9E3FA8DE67}"/>
              </a:ext>
            </a:extLst>
          </p:cNvPr>
          <p:cNvSpPr/>
          <p:nvPr/>
        </p:nvSpPr>
        <p:spPr>
          <a:xfrm>
            <a:off x="2252508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文件管理</a:t>
            </a:r>
          </a:p>
        </p:txBody>
      </p:sp>
      <p:sp>
        <p:nvSpPr>
          <p:cNvPr id="244" name="Arrow: Down 243">
            <a:extLst>
              <a:ext uri="{FF2B5EF4-FFF2-40B4-BE49-F238E27FC236}">
                <a16:creationId xmlns:a16="http://schemas.microsoft.com/office/drawing/2014/main" id="{E4FD7BC5-F0A8-4B56-9B63-0353101C0A51}"/>
              </a:ext>
            </a:extLst>
          </p:cNvPr>
          <p:cNvSpPr/>
          <p:nvPr/>
        </p:nvSpPr>
        <p:spPr>
          <a:xfrm>
            <a:off x="2727734" y="1906039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47" name="Arrow: Down 246">
            <a:extLst>
              <a:ext uri="{FF2B5EF4-FFF2-40B4-BE49-F238E27FC236}">
                <a16:creationId xmlns:a16="http://schemas.microsoft.com/office/drawing/2014/main" id="{23F74CDC-0E70-4CDC-9121-769CE6FBE9F8}"/>
              </a:ext>
            </a:extLst>
          </p:cNvPr>
          <p:cNvSpPr/>
          <p:nvPr/>
        </p:nvSpPr>
        <p:spPr>
          <a:xfrm>
            <a:off x="5536301" y="3943002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49" name="Arrow: Down 248">
            <a:extLst>
              <a:ext uri="{FF2B5EF4-FFF2-40B4-BE49-F238E27FC236}">
                <a16:creationId xmlns:a16="http://schemas.microsoft.com/office/drawing/2014/main" id="{AA6ACF30-A209-4409-A5A2-1BB8898A177B}"/>
              </a:ext>
            </a:extLst>
          </p:cNvPr>
          <p:cNvSpPr/>
          <p:nvPr/>
        </p:nvSpPr>
        <p:spPr>
          <a:xfrm>
            <a:off x="5536301" y="4603624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51" name="Arrow: Down 250">
            <a:extLst>
              <a:ext uri="{FF2B5EF4-FFF2-40B4-BE49-F238E27FC236}">
                <a16:creationId xmlns:a16="http://schemas.microsoft.com/office/drawing/2014/main" id="{610607B7-3009-4307-8B0F-5C98571EA159}"/>
              </a:ext>
            </a:extLst>
          </p:cNvPr>
          <p:cNvSpPr/>
          <p:nvPr/>
        </p:nvSpPr>
        <p:spPr>
          <a:xfrm>
            <a:off x="5536301" y="5279282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256" name="圆角矩形 60">
            <a:extLst>
              <a:ext uri="{FF2B5EF4-FFF2-40B4-BE49-F238E27FC236}">
                <a16:creationId xmlns:a16="http://schemas.microsoft.com/office/drawing/2014/main" id="{F2607E6C-3749-4ECC-9CC8-9EF1CC348477}"/>
              </a:ext>
            </a:extLst>
          </p:cNvPr>
          <p:cNvSpPr/>
          <p:nvPr/>
        </p:nvSpPr>
        <p:spPr>
          <a:xfrm>
            <a:off x="3098462" y="864132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家医社区版</a:t>
            </a:r>
            <a:r>
              <a:rPr lang="en-US" altLang="zh-CN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App</a:t>
            </a:r>
            <a:endParaRPr lang="zh-CN" altLang="en-US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E122CADF-BBC6-4A42-8FE7-E63FC8499B5E}"/>
              </a:ext>
            </a:extLst>
          </p:cNvPr>
          <p:cNvCxnSpPr>
            <a:stCxn id="54" idx="2"/>
            <a:endCxn id="77" idx="0"/>
          </p:cNvCxnSpPr>
          <p:nvPr/>
        </p:nvCxnSpPr>
        <p:spPr>
          <a:xfrm rot="16200000" flipH="1">
            <a:off x="2482457" y="998458"/>
            <a:ext cx="265825" cy="717171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93B8592-6D30-4691-9133-19834AB3B527}"/>
              </a:ext>
            </a:extLst>
          </p:cNvPr>
          <p:cNvCxnSpPr>
            <a:stCxn id="256" idx="2"/>
            <a:endCxn id="77" idx="0"/>
          </p:cNvCxnSpPr>
          <p:nvPr/>
        </p:nvCxnSpPr>
        <p:spPr>
          <a:xfrm rot="5400000">
            <a:off x="3227297" y="970791"/>
            <a:ext cx="265825" cy="772507"/>
          </a:xfrm>
          <a:prstGeom prst="bent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圆角矩形 76">
            <a:extLst>
              <a:ext uri="{FF2B5EF4-FFF2-40B4-BE49-F238E27FC236}">
                <a16:creationId xmlns:a16="http://schemas.microsoft.com/office/drawing/2014/main" id="{43A2E19F-F37D-4301-8D6B-BA873434CE83}"/>
              </a:ext>
            </a:extLst>
          </p:cNvPr>
          <p:cNvSpPr/>
          <p:nvPr/>
        </p:nvSpPr>
        <p:spPr>
          <a:xfrm>
            <a:off x="7922047" y="1489957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负载均衡</a:t>
            </a:r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8272AC13-FC8C-4033-9426-1BF1988C9F4C}"/>
              </a:ext>
            </a:extLst>
          </p:cNvPr>
          <p:cNvSpPr/>
          <p:nvPr/>
        </p:nvSpPr>
        <p:spPr>
          <a:xfrm>
            <a:off x="8323826" y="1906039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1B1288A-26C7-4929-B3DD-4519E3FB1886}"/>
              </a:ext>
            </a:extLst>
          </p:cNvPr>
          <p:cNvCxnSpPr>
            <a:stCxn id="90" idx="2"/>
            <a:endCxn id="268" idx="0"/>
          </p:cNvCxnSpPr>
          <p:nvPr/>
        </p:nvCxnSpPr>
        <p:spPr>
          <a:xfrm>
            <a:off x="8566777" y="1224132"/>
            <a:ext cx="3270" cy="265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5E20B2A-81DE-443B-A328-FB85A3890B55}"/>
              </a:ext>
            </a:extLst>
          </p:cNvPr>
          <p:cNvCxnSpPr>
            <a:stCxn id="119" idx="2"/>
            <a:endCxn id="139" idx="0"/>
          </p:cNvCxnSpPr>
          <p:nvPr/>
        </p:nvCxnSpPr>
        <p:spPr>
          <a:xfrm>
            <a:off x="4468692" y="3135944"/>
            <a:ext cx="0" cy="3470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圆角矩形 95">
            <a:extLst>
              <a:ext uri="{FF2B5EF4-FFF2-40B4-BE49-F238E27FC236}">
                <a16:creationId xmlns:a16="http://schemas.microsoft.com/office/drawing/2014/main" id="{2AC93A30-241E-4A23-9776-4DF5BBA207EB}"/>
              </a:ext>
            </a:extLst>
          </p:cNvPr>
          <p:cNvSpPr/>
          <p:nvPr/>
        </p:nvSpPr>
        <p:spPr>
          <a:xfrm>
            <a:off x="9418555" y="859192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CIS</a:t>
            </a:r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数据接口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820EA17-6213-4D6A-B719-E1B56118693C}"/>
              </a:ext>
            </a:extLst>
          </p:cNvPr>
          <p:cNvCxnSpPr>
            <a:cxnSpLocks/>
            <a:stCxn id="275" idx="2"/>
            <a:endCxn id="138" idx="0"/>
          </p:cNvCxnSpPr>
          <p:nvPr/>
        </p:nvCxnSpPr>
        <p:spPr>
          <a:xfrm flipH="1">
            <a:off x="10066437" y="1219192"/>
            <a:ext cx="118" cy="1008563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圆角矩形 64">
            <a:extLst>
              <a:ext uri="{FF2B5EF4-FFF2-40B4-BE49-F238E27FC236}">
                <a16:creationId xmlns:a16="http://schemas.microsoft.com/office/drawing/2014/main" id="{F9FC9961-E6CB-4977-BEF2-936BFF8CBD09}"/>
              </a:ext>
            </a:extLst>
          </p:cNvPr>
          <p:cNvSpPr/>
          <p:nvPr/>
        </p:nvSpPr>
        <p:spPr>
          <a:xfrm>
            <a:off x="805729" y="5986390"/>
            <a:ext cx="9980955" cy="346822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操作系统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EBEA594-831B-4648-9590-5A55DFE33DC1}"/>
              </a:ext>
            </a:extLst>
          </p:cNvPr>
          <p:cNvCxnSpPr>
            <a:stCxn id="80" idx="1"/>
            <a:endCxn id="110" idx="3"/>
          </p:cNvCxnSpPr>
          <p:nvPr/>
        </p:nvCxnSpPr>
        <p:spPr>
          <a:xfrm flipH="1">
            <a:off x="9202952" y="2953747"/>
            <a:ext cx="215485" cy="219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2FE3DF2-5D41-41D8-B170-652C777E4741}"/>
              </a:ext>
            </a:extLst>
          </p:cNvPr>
          <p:cNvCxnSpPr>
            <a:cxnSpLocks/>
            <a:endCxn id="107" idx="2"/>
          </p:cNvCxnSpPr>
          <p:nvPr/>
        </p:nvCxnSpPr>
        <p:spPr>
          <a:xfrm flipH="1" flipV="1">
            <a:off x="7070339" y="2590010"/>
            <a:ext cx="4662" cy="1837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1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258">
            <a:extLst>
              <a:ext uri="{FF2B5EF4-FFF2-40B4-BE49-F238E27FC236}">
                <a16:creationId xmlns:a16="http://schemas.microsoft.com/office/drawing/2014/main" id="{4BEA84D5-05A2-47D0-9D0A-9DC44632D075}"/>
              </a:ext>
            </a:extLst>
          </p:cNvPr>
          <p:cNvSpPr/>
          <p:nvPr/>
        </p:nvSpPr>
        <p:spPr>
          <a:xfrm>
            <a:off x="753543" y="2174815"/>
            <a:ext cx="10083786" cy="173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5693" y="238791"/>
            <a:ext cx="10975444" cy="41464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dirty="0">
                <a:sym typeface="微软雅黑" charset="0"/>
              </a:rPr>
              <a:t>业务架构</a:t>
            </a:r>
            <a:r>
              <a:rPr lang="en-US" altLang="zh-CN" dirty="0">
                <a:sym typeface="微软雅黑" charset="0"/>
              </a:rPr>
              <a:t>-CIS</a:t>
            </a:r>
            <a:r>
              <a:rPr lang="zh-CN" altLang="en-US" dirty="0">
                <a:sym typeface="微软雅黑" charset="0"/>
              </a:rPr>
              <a:t>组件依赖关系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5155771" y="148996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负载均衡</a:t>
            </a:r>
          </a:p>
        </p:txBody>
      </p:sp>
      <p:sp>
        <p:nvSpPr>
          <p:cNvPr id="86" name="圆角矩形 62">
            <a:extLst>
              <a:ext uri="{FF2B5EF4-FFF2-40B4-BE49-F238E27FC236}">
                <a16:creationId xmlns:a16="http://schemas.microsoft.com/office/drawing/2014/main" id="{C7B299CF-00C1-4565-B708-AC072AF2B9AE}"/>
              </a:ext>
            </a:extLst>
          </p:cNvPr>
          <p:cNvSpPr/>
          <p:nvPr/>
        </p:nvSpPr>
        <p:spPr>
          <a:xfrm>
            <a:off x="9465284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患者管理</a:t>
            </a:r>
          </a:p>
        </p:txBody>
      </p:sp>
      <p:sp>
        <p:nvSpPr>
          <p:cNvPr id="88" name="圆角矩形 64">
            <a:extLst>
              <a:ext uri="{FF2B5EF4-FFF2-40B4-BE49-F238E27FC236}">
                <a16:creationId xmlns:a16="http://schemas.microsoft.com/office/drawing/2014/main" id="{D62A33CF-5CF6-4AAB-8F96-B1E69A02FDBC}"/>
              </a:ext>
            </a:extLst>
          </p:cNvPr>
          <p:cNvSpPr/>
          <p:nvPr/>
        </p:nvSpPr>
        <p:spPr>
          <a:xfrm>
            <a:off x="8031394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费用管理</a:t>
            </a:r>
          </a:p>
        </p:txBody>
      </p:sp>
      <p:sp>
        <p:nvSpPr>
          <p:cNvPr id="54" name="圆角矩形 60">
            <a:extLst>
              <a:ext uri="{FF2B5EF4-FFF2-40B4-BE49-F238E27FC236}">
                <a16:creationId xmlns:a16="http://schemas.microsoft.com/office/drawing/2014/main" id="{CC5D8647-5D76-4EF7-9222-FE524257FF29}"/>
              </a:ext>
            </a:extLst>
          </p:cNvPr>
          <p:cNvSpPr/>
          <p:nvPr/>
        </p:nvSpPr>
        <p:spPr>
          <a:xfrm>
            <a:off x="5152880" y="864136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CIS</a:t>
            </a:r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平台</a:t>
            </a:r>
          </a:p>
        </p:txBody>
      </p:sp>
      <p:sp>
        <p:nvSpPr>
          <p:cNvPr id="122" name="圆角矩形 60">
            <a:extLst>
              <a:ext uri="{FF2B5EF4-FFF2-40B4-BE49-F238E27FC236}">
                <a16:creationId xmlns:a16="http://schemas.microsoft.com/office/drawing/2014/main" id="{D511BAF1-CAD7-4FE8-B48E-F7BDBA546583}"/>
              </a:ext>
            </a:extLst>
          </p:cNvPr>
          <p:cNvSpPr/>
          <p:nvPr/>
        </p:nvSpPr>
        <p:spPr>
          <a:xfrm>
            <a:off x="814197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处方管理</a:t>
            </a:r>
          </a:p>
        </p:txBody>
      </p:sp>
      <p:sp>
        <p:nvSpPr>
          <p:cNvPr id="123" name="圆角矩形 61">
            <a:extLst>
              <a:ext uri="{FF2B5EF4-FFF2-40B4-BE49-F238E27FC236}">
                <a16:creationId xmlns:a16="http://schemas.microsoft.com/office/drawing/2014/main" id="{B5EDE727-6779-4910-8FD4-480221CB3A61}"/>
              </a:ext>
            </a:extLst>
          </p:cNvPr>
          <p:cNvSpPr/>
          <p:nvPr/>
        </p:nvSpPr>
        <p:spPr>
          <a:xfrm>
            <a:off x="814197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数据传输</a:t>
            </a:r>
          </a:p>
        </p:txBody>
      </p:sp>
      <p:sp>
        <p:nvSpPr>
          <p:cNvPr id="124" name="圆角矩形 62">
            <a:extLst>
              <a:ext uri="{FF2B5EF4-FFF2-40B4-BE49-F238E27FC236}">
                <a16:creationId xmlns:a16="http://schemas.microsoft.com/office/drawing/2014/main" id="{219AF222-6B15-4C11-8BFD-DE8BC14B625B}"/>
              </a:ext>
            </a:extLst>
          </p:cNvPr>
          <p:cNvSpPr/>
          <p:nvPr/>
        </p:nvSpPr>
        <p:spPr>
          <a:xfrm>
            <a:off x="8031394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医保管理</a:t>
            </a:r>
          </a:p>
        </p:txBody>
      </p:sp>
      <p:sp>
        <p:nvSpPr>
          <p:cNvPr id="125" name="圆角矩形 63">
            <a:extLst>
              <a:ext uri="{FF2B5EF4-FFF2-40B4-BE49-F238E27FC236}">
                <a16:creationId xmlns:a16="http://schemas.microsoft.com/office/drawing/2014/main" id="{2A9903BD-6CA7-44B2-90B5-00EF0A507E13}"/>
              </a:ext>
            </a:extLst>
          </p:cNvPr>
          <p:cNvSpPr/>
          <p:nvPr/>
        </p:nvSpPr>
        <p:spPr>
          <a:xfrm>
            <a:off x="8029080" y="3471405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报表引擎</a:t>
            </a:r>
          </a:p>
        </p:txBody>
      </p:sp>
      <p:sp>
        <p:nvSpPr>
          <p:cNvPr id="127" name="圆角矩形 95">
            <a:extLst>
              <a:ext uri="{FF2B5EF4-FFF2-40B4-BE49-F238E27FC236}">
                <a16:creationId xmlns:a16="http://schemas.microsoft.com/office/drawing/2014/main" id="{E7C42DCA-235F-43D4-B06B-FF013D290EAF}"/>
              </a:ext>
            </a:extLst>
          </p:cNvPr>
          <p:cNvSpPr/>
          <p:nvPr/>
        </p:nvSpPr>
        <p:spPr>
          <a:xfrm>
            <a:off x="9469910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双向转诊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39" name="圆角矩形 60">
            <a:extLst>
              <a:ext uri="{FF2B5EF4-FFF2-40B4-BE49-F238E27FC236}">
                <a16:creationId xmlns:a16="http://schemas.microsoft.com/office/drawing/2014/main" id="{13C3D4CA-E0C6-448B-9333-6CF978EE2F40}"/>
              </a:ext>
            </a:extLst>
          </p:cNvPr>
          <p:cNvSpPr/>
          <p:nvPr/>
        </p:nvSpPr>
        <p:spPr>
          <a:xfrm>
            <a:off x="5148207" y="348300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自然语言理解</a:t>
            </a:r>
          </a:p>
        </p:txBody>
      </p:sp>
      <p:sp>
        <p:nvSpPr>
          <p:cNvPr id="144" name="圆角矩形 95">
            <a:extLst>
              <a:ext uri="{FF2B5EF4-FFF2-40B4-BE49-F238E27FC236}">
                <a16:creationId xmlns:a16="http://schemas.microsoft.com/office/drawing/2014/main" id="{3A412A65-090A-43F7-BDD8-BAAB10148CE3}"/>
              </a:ext>
            </a:extLst>
          </p:cNvPr>
          <p:cNvSpPr/>
          <p:nvPr/>
        </p:nvSpPr>
        <p:spPr>
          <a:xfrm>
            <a:off x="2258867" y="348300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辅助诊疗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93" name="圆角矩形 60">
            <a:extLst>
              <a:ext uri="{FF2B5EF4-FFF2-40B4-BE49-F238E27FC236}">
                <a16:creationId xmlns:a16="http://schemas.microsoft.com/office/drawing/2014/main" id="{69589C06-8B0B-44D2-AE47-3CB3F1059183}"/>
              </a:ext>
            </a:extLst>
          </p:cNvPr>
          <p:cNvSpPr/>
          <p:nvPr/>
        </p:nvSpPr>
        <p:spPr>
          <a:xfrm>
            <a:off x="2258867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预约管理</a:t>
            </a:r>
          </a:p>
        </p:txBody>
      </p:sp>
      <p:sp>
        <p:nvSpPr>
          <p:cNvPr id="95" name="圆角矩形 62">
            <a:extLst>
              <a:ext uri="{FF2B5EF4-FFF2-40B4-BE49-F238E27FC236}">
                <a16:creationId xmlns:a16="http://schemas.microsoft.com/office/drawing/2014/main" id="{BC152838-55C2-4B6E-9FD3-1F22C8434C4D}"/>
              </a:ext>
            </a:extLst>
          </p:cNvPr>
          <p:cNvSpPr/>
          <p:nvPr/>
        </p:nvSpPr>
        <p:spPr>
          <a:xfrm>
            <a:off x="3699327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药品管理</a:t>
            </a:r>
          </a:p>
        </p:txBody>
      </p:sp>
      <p:sp>
        <p:nvSpPr>
          <p:cNvPr id="99" name="圆角矩形 64">
            <a:extLst>
              <a:ext uri="{FF2B5EF4-FFF2-40B4-BE49-F238E27FC236}">
                <a16:creationId xmlns:a16="http://schemas.microsoft.com/office/drawing/2014/main" id="{9427C66F-3C04-417F-A6C2-DD864CD72237}"/>
              </a:ext>
            </a:extLst>
          </p:cNvPr>
          <p:cNvSpPr/>
          <p:nvPr/>
        </p:nvSpPr>
        <p:spPr>
          <a:xfrm>
            <a:off x="6592877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挂号收费</a:t>
            </a:r>
          </a:p>
        </p:txBody>
      </p:sp>
      <p:sp>
        <p:nvSpPr>
          <p:cNvPr id="149" name="圆角矩形 61">
            <a:extLst>
              <a:ext uri="{FF2B5EF4-FFF2-40B4-BE49-F238E27FC236}">
                <a16:creationId xmlns:a16="http://schemas.microsoft.com/office/drawing/2014/main" id="{D32E317C-B3F1-47EC-A8DB-8524C36D926D}"/>
              </a:ext>
            </a:extLst>
          </p:cNvPr>
          <p:cNvSpPr/>
          <p:nvPr/>
        </p:nvSpPr>
        <p:spPr>
          <a:xfrm>
            <a:off x="2258867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医生工作站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cs typeface="Microsoft YaHei"/>
            </a:endParaRPr>
          </a:p>
        </p:txBody>
      </p:sp>
      <p:sp>
        <p:nvSpPr>
          <p:cNvPr id="151" name="圆角矩形 63">
            <a:extLst>
              <a:ext uri="{FF2B5EF4-FFF2-40B4-BE49-F238E27FC236}">
                <a16:creationId xmlns:a16="http://schemas.microsoft.com/office/drawing/2014/main" id="{7D34E8ED-8191-4EDB-B56D-73F9B193956D}"/>
              </a:ext>
            </a:extLst>
          </p:cNvPr>
          <p:cNvSpPr/>
          <p:nvPr/>
        </p:nvSpPr>
        <p:spPr>
          <a:xfrm>
            <a:off x="3703537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电子病例</a:t>
            </a:r>
          </a:p>
        </p:txBody>
      </p:sp>
      <p:sp>
        <p:nvSpPr>
          <p:cNvPr id="152" name="圆角矩形 64">
            <a:extLst>
              <a:ext uri="{FF2B5EF4-FFF2-40B4-BE49-F238E27FC236}">
                <a16:creationId xmlns:a16="http://schemas.microsoft.com/office/drawing/2014/main" id="{C1054D9D-2808-4CAF-9F83-6E6C76FDC76F}"/>
              </a:ext>
            </a:extLst>
          </p:cNvPr>
          <p:cNvSpPr/>
          <p:nvPr/>
        </p:nvSpPr>
        <p:spPr>
          <a:xfrm>
            <a:off x="5148207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检查检验</a:t>
            </a:r>
          </a:p>
        </p:txBody>
      </p:sp>
      <p:sp>
        <p:nvSpPr>
          <p:cNvPr id="153" name="圆角矩形 95">
            <a:extLst>
              <a:ext uri="{FF2B5EF4-FFF2-40B4-BE49-F238E27FC236}">
                <a16:creationId xmlns:a16="http://schemas.microsoft.com/office/drawing/2014/main" id="{4797ACAA-2B4F-4726-B9DA-BB82B4588390}"/>
              </a:ext>
            </a:extLst>
          </p:cNvPr>
          <p:cNvSpPr/>
          <p:nvPr/>
        </p:nvSpPr>
        <p:spPr>
          <a:xfrm>
            <a:off x="5146145" y="225204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护士工作站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55" name="圆角矩形 64">
            <a:extLst>
              <a:ext uri="{FF2B5EF4-FFF2-40B4-BE49-F238E27FC236}">
                <a16:creationId xmlns:a16="http://schemas.microsoft.com/office/drawing/2014/main" id="{E66B7A04-2448-4703-B14D-C364E9D2F2CC}"/>
              </a:ext>
            </a:extLst>
          </p:cNvPr>
          <p:cNvSpPr/>
          <p:nvPr/>
        </p:nvSpPr>
        <p:spPr>
          <a:xfrm>
            <a:off x="6592877" y="276035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医保控费</a:t>
            </a:r>
          </a:p>
        </p:txBody>
      </p:sp>
      <p:sp>
        <p:nvSpPr>
          <p:cNvPr id="134" name="圆角矩形 64">
            <a:extLst>
              <a:ext uri="{FF2B5EF4-FFF2-40B4-BE49-F238E27FC236}">
                <a16:creationId xmlns:a16="http://schemas.microsoft.com/office/drawing/2014/main" id="{72310620-763E-4217-B6AE-E0C682E8A508}"/>
              </a:ext>
            </a:extLst>
          </p:cNvPr>
          <p:cNvSpPr/>
          <p:nvPr/>
        </p:nvSpPr>
        <p:spPr>
          <a:xfrm>
            <a:off x="6592877" y="348300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治疗建议</a:t>
            </a:r>
          </a:p>
        </p:txBody>
      </p:sp>
      <p:sp>
        <p:nvSpPr>
          <p:cNvPr id="141" name="圆角矩形 60">
            <a:extLst>
              <a:ext uri="{FF2B5EF4-FFF2-40B4-BE49-F238E27FC236}">
                <a16:creationId xmlns:a16="http://schemas.microsoft.com/office/drawing/2014/main" id="{E015438F-5CF6-43E0-8793-A48FBAEF9C70}"/>
              </a:ext>
            </a:extLst>
          </p:cNvPr>
          <p:cNvSpPr/>
          <p:nvPr/>
        </p:nvSpPr>
        <p:spPr>
          <a:xfrm>
            <a:off x="3703537" y="348300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诊断引擎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018BE81-DD45-4F78-8168-B1C82DA66620}"/>
              </a:ext>
            </a:extLst>
          </p:cNvPr>
          <p:cNvCxnSpPr>
            <a:stCxn id="144" idx="3"/>
            <a:endCxn id="141" idx="1"/>
          </p:cNvCxnSpPr>
          <p:nvPr/>
        </p:nvCxnSpPr>
        <p:spPr>
          <a:xfrm>
            <a:off x="3554867" y="3663009"/>
            <a:ext cx="1486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52D002D-6E5F-499F-89EA-D665079B23D2}"/>
              </a:ext>
            </a:extLst>
          </p:cNvPr>
          <p:cNvCxnSpPr>
            <a:stCxn id="54" idx="2"/>
            <a:endCxn id="77" idx="0"/>
          </p:cNvCxnSpPr>
          <p:nvPr/>
        </p:nvCxnSpPr>
        <p:spPr>
          <a:xfrm>
            <a:off x="5800880" y="1224136"/>
            <a:ext cx="2891" cy="265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Arrow: Down 243">
            <a:extLst>
              <a:ext uri="{FF2B5EF4-FFF2-40B4-BE49-F238E27FC236}">
                <a16:creationId xmlns:a16="http://schemas.microsoft.com/office/drawing/2014/main" id="{E4FD7BC5-F0A8-4B56-9B63-0353101C0A51}"/>
              </a:ext>
            </a:extLst>
          </p:cNvPr>
          <p:cNvSpPr/>
          <p:nvPr/>
        </p:nvSpPr>
        <p:spPr>
          <a:xfrm>
            <a:off x="5535871" y="1931444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A0FE875-0F02-4E48-9663-2D8CF5749908}"/>
              </a:ext>
            </a:extLst>
          </p:cNvPr>
          <p:cNvCxnSpPr>
            <a:cxnSpLocks/>
            <a:stCxn id="149" idx="3"/>
            <a:endCxn id="151" idx="1"/>
          </p:cNvCxnSpPr>
          <p:nvPr/>
        </p:nvCxnSpPr>
        <p:spPr>
          <a:xfrm>
            <a:off x="3554867" y="2940359"/>
            <a:ext cx="14867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F62A37-0AE0-492C-970E-5EBEE2F7BAB3}"/>
              </a:ext>
            </a:extLst>
          </p:cNvPr>
          <p:cNvCxnSpPr>
            <a:cxnSpLocks/>
            <a:stCxn id="153" idx="1"/>
            <a:endCxn id="95" idx="3"/>
          </p:cNvCxnSpPr>
          <p:nvPr/>
        </p:nvCxnSpPr>
        <p:spPr>
          <a:xfrm flipH="1">
            <a:off x="4995327" y="2432046"/>
            <a:ext cx="15081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4A263-7E89-4D33-8126-5BD744988AB0}"/>
              </a:ext>
            </a:extLst>
          </p:cNvPr>
          <p:cNvCxnSpPr>
            <a:stCxn id="149" idx="0"/>
            <a:endCxn id="93" idx="2"/>
          </p:cNvCxnSpPr>
          <p:nvPr/>
        </p:nvCxnSpPr>
        <p:spPr>
          <a:xfrm flipV="1">
            <a:off x="2906867" y="2612046"/>
            <a:ext cx="0" cy="1483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8C4898-840E-419D-B838-00053D9E343F}"/>
              </a:ext>
            </a:extLst>
          </p:cNvPr>
          <p:cNvCxnSpPr>
            <a:cxnSpLocks/>
            <a:stCxn id="155" idx="0"/>
            <a:endCxn id="99" idx="2"/>
          </p:cNvCxnSpPr>
          <p:nvPr/>
        </p:nvCxnSpPr>
        <p:spPr>
          <a:xfrm flipV="1">
            <a:off x="7240877" y="2612046"/>
            <a:ext cx="0" cy="1483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ACF4D1-B786-4CE5-933A-66FE549AA88D}"/>
              </a:ext>
            </a:extLst>
          </p:cNvPr>
          <p:cNvCxnSpPr>
            <a:stCxn id="149" idx="2"/>
            <a:endCxn id="144" idx="0"/>
          </p:cNvCxnSpPr>
          <p:nvPr/>
        </p:nvCxnSpPr>
        <p:spPr>
          <a:xfrm>
            <a:off x="2906867" y="3120359"/>
            <a:ext cx="0" cy="36265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D4E0A9F-0AB8-49F4-90B1-9590B4695C2A}"/>
              </a:ext>
            </a:extLst>
          </p:cNvPr>
          <p:cNvCxnSpPr>
            <a:cxnSpLocks/>
            <a:stCxn id="149" idx="2"/>
            <a:endCxn id="134" idx="0"/>
          </p:cNvCxnSpPr>
          <p:nvPr/>
        </p:nvCxnSpPr>
        <p:spPr>
          <a:xfrm rot="16200000" flipH="1">
            <a:off x="4892547" y="1134679"/>
            <a:ext cx="362650" cy="43340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FAE49A-16AC-4265-9A29-AAB251AE8F0D}"/>
              </a:ext>
            </a:extLst>
          </p:cNvPr>
          <p:cNvCxnSpPr>
            <a:stCxn id="134" idx="1"/>
            <a:endCxn id="139" idx="3"/>
          </p:cNvCxnSpPr>
          <p:nvPr/>
        </p:nvCxnSpPr>
        <p:spPr>
          <a:xfrm flipH="1">
            <a:off x="6444207" y="3663009"/>
            <a:ext cx="1486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ABC777-465E-4097-AB96-C5478AEFF0C6}"/>
              </a:ext>
            </a:extLst>
          </p:cNvPr>
          <p:cNvCxnSpPr>
            <a:cxnSpLocks/>
            <a:stCxn id="153" idx="3"/>
            <a:endCxn id="99" idx="1"/>
          </p:cNvCxnSpPr>
          <p:nvPr/>
        </p:nvCxnSpPr>
        <p:spPr>
          <a:xfrm>
            <a:off x="6442145" y="2432046"/>
            <a:ext cx="1507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4314248-FCF4-4F7D-9CEF-642E1F12FFB0}"/>
              </a:ext>
            </a:extLst>
          </p:cNvPr>
          <p:cNvCxnSpPr>
            <a:stCxn id="153" idx="2"/>
            <a:endCxn id="152" idx="0"/>
          </p:cNvCxnSpPr>
          <p:nvPr/>
        </p:nvCxnSpPr>
        <p:spPr>
          <a:xfrm>
            <a:off x="5794145" y="2612046"/>
            <a:ext cx="2062" cy="1483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063F695-3CF0-41D6-8286-CB85BC66E578}"/>
              </a:ext>
            </a:extLst>
          </p:cNvPr>
          <p:cNvCxnSpPr>
            <a:cxnSpLocks/>
            <a:stCxn id="149" idx="1"/>
            <a:endCxn id="122" idx="3"/>
          </p:cNvCxnSpPr>
          <p:nvPr/>
        </p:nvCxnSpPr>
        <p:spPr>
          <a:xfrm flipH="1">
            <a:off x="2110197" y="2940359"/>
            <a:ext cx="1486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7BD83E3-9DF6-4D25-8EBC-82B810848746}"/>
              </a:ext>
            </a:extLst>
          </p:cNvPr>
          <p:cNvCxnSpPr>
            <a:cxnSpLocks/>
            <a:stCxn id="152" idx="1"/>
            <a:endCxn id="151" idx="3"/>
          </p:cNvCxnSpPr>
          <p:nvPr/>
        </p:nvCxnSpPr>
        <p:spPr>
          <a:xfrm flipH="1">
            <a:off x="4999537" y="2940359"/>
            <a:ext cx="1486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A220B55-3619-413B-824F-435C24148E4C}"/>
              </a:ext>
            </a:extLst>
          </p:cNvPr>
          <p:cNvCxnSpPr>
            <a:stCxn id="124" idx="3"/>
            <a:endCxn id="86" idx="1"/>
          </p:cNvCxnSpPr>
          <p:nvPr/>
        </p:nvCxnSpPr>
        <p:spPr>
          <a:xfrm>
            <a:off x="9327394" y="2432046"/>
            <a:ext cx="13789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621972-C32D-48D8-866C-6FC56A50F8C5}"/>
              </a:ext>
            </a:extLst>
          </p:cNvPr>
          <p:cNvCxnSpPr>
            <a:stCxn id="124" idx="2"/>
            <a:endCxn id="88" idx="0"/>
          </p:cNvCxnSpPr>
          <p:nvPr/>
        </p:nvCxnSpPr>
        <p:spPr>
          <a:xfrm>
            <a:off x="8679394" y="2612046"/>
            <a:ext cx="0" cy="1483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4E5748B-D806-4931-9DEC-51F36DF7225E}"/>
              </a:ext>
            </a:extLst>
          </p:cNvPr>
          <p:cNvCxnSpPr>
            <a:stCxn id="127" idx="0"/>
            <a:endCxn id="86" idx="2"/>
          </p:cNvCxnSpPr>
          <p:nvPr/>
        </p:nvCxnSpPr>
        <p:spPr>
          <a:xfrm flipH="1" flipV="1">
            <a:off x="10113284" y="2612046"/>
            <a:ext cx="4626" cy="1483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圆角矩形 95">
            <a:extLst>
              <a:ext uri="{FF2B5EF4-FFF2-40B4-BE49-F238E27FC236}">
                <a16:creationId xmlns:a16="http://schemas.microsoft.com/office/drawing/2014/main" id="{05D60888-CFFE-47D4-9F37-60350E1BBD6D}"/>
              </a:ext>
            </a:extLst>
          </p:cNvPr>
          <p:cNvSpPr/>
          <p:nvPr/>
        </p:nvSpPr>
        <p:spPr>
          <a:xfrm>
            <a:off x="814197" y="858036"/>
            <a:ext cx="1296000" cy="36000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家医数据接口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F403786-B146-404D-9727-9E891C373848}"/>
              </a:ext>
            </a:extLst>
          </p:cNvPr>
          <p:cNvCxnSpPr>
            <a:stCxn id="234" idx="2"/>
            <a:endCxn id="123" idx="0"/>
          </p:cNvCxnSpPr>
          <p:nvPr/>
        </p:nvCxnSpPr>
        <p:spPr>
          <a:xfrm>
            <a:off x="1462197" y="1218036"/>
            <a:ext cx="0" cy="103401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848CF92-404B-41C3-A664-E5577C82BCEA}"/>
              </a:ext>
            </a:extLst>
          </p:cNvPr>
          <p:cNvCxnSpPr>
            <a:stCxn id="155" idx="1"/>
            <a:endCxn id="152" idx="3"/>
          </p:cNvCxnSpPr>
          <p:nvPr/>
        </p:nvCxnSpPr>
        <p:spPr>
          <a:xfrm flipH="1">
            <a:off x="6444207" y="2940359"/>
            <a:ext cx="1486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545C2D6-687C-4EBF-8B15-ED35289E95F3}"/>
              </a:ext>
            </a:extLst>
          </p:cNvPr>
          <p:cNvCxnSpPr>
            <a:stCxn id="155" idx="3"/>
            <a:endCxn id="88" idx="1"/>
          </p:cNvCxnSpPr>
          <p:nvPr/>
        </p:nvCxnSpPr>
        <p:spPr>
          <a:xfrm>
            <a:off x="7888877" y="2940359"/>
            <a:ext cx="1425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1E4240C-2589-4851-86FF-F6EC3F3D760F}"/>
              </a:ext>
            </a:extLst>
          </p:cNvPr>
          <p:cNvCxnSpPr>
            <a:cxnSpLocks/>
            <a:stCxn id="127" idx="1"/>
            <a:endCxn id="88" idx="3"/>
          </p:cNvCxnSpPr>
          <p:nvPr/>
        </p:nvCxnSpPr>
        <p:spPr>
          <a:xfrm flipH="1">
            <a:off x="9327394" y="2940359"/>
            <a:ext cx="1425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CB51FAC-4C3D-4189-BCA1-FEEC71D43C5A}"/>
              </a:ext>
            </a:extLst>
          </p:cNvPr>
          <p:cNvCxnSpPr>
            <a:cxnSpLocks/>
            <a:stCxn id="88" idx="2"/>
            <a:endCxn id="125" idx="0"/>
          </p:cNvCxnSpPr>
          <p:nvPr/>
        </p:nvCxnSpPr>
        <p:spPr>
          <a:xfrm flipH="1">
            <a:off x="8677080" y="3120359"/>
            <a:ext cx="2314" cy="351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0">
            <a:extLst>
              <a:ext uri="{FF2B5EF4-FFF2-40B4-BE49-F238E27FC236}">
                <a16:creationId xmlns:a16="http://schemas.microsoft.com/office/drawing/2014/main" id="{F30740CD-E98F-4F1E-A632-1EEA109FEC6F}"/>
              </a:ext>
            </a:extLst>
          </p:cNvPr>
          <p:cNvSpPr/>
          <p:nvPr/>
        </p:nvSpPr>
        <p:spPr>
          <a:xfrm>
            <a:off x="514820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容器编排</a:t>
            </a:r>
          </a:p>
        </p:txBody>
      </p:sp>
      <p:sp>
        <p:nvSpPr>
          <p:cNvPr id="70" name="圆角矩形 61">
            <a:extLst>
              <a:ext uri="{FF2B5EF4-FFF2-40B4-BE49-F238E27FC236}">
                <a16:creationId xmlns:a16="http://schemas.microsoft.com/office/drawing/2014/main" id="{318671DE-C055-4B10-9A46-2589A6321BBF}"/>
              </a:ext>
            </a:extLst>
          </p:cNvPr>
          <p:cNvSpPr/>
          <p:nvPr/>
        </p:nvSpPr>
        <p:spPr>
          <a:xfrm>
            <a:off x="659287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容灾备份</a:t>
            </a:r>
          </a:p>
        </p:txBody>
      </p:sp>
      <p:sp>
        <p:nvSpPr>
          <p:cNvPr id="71" name="圆角矩形 62">
            <a:extLst>
              <a:ext uri="{FF2B5EF4-FFF2-40B4-BE49-F238E27FC236}">
                <a16:creationId xmlns:a16="http://schemas.microsoft.com/office/drawing/2014/main" id="{DEDC6568-FC0C-42DF-B9CC-9A12EC30C470}"/>
              </a:ext>
            </a:extLst>
          </p:cNvPr>
          <p:cNvSpPr/>
          <p:nvPr/>
        </p:nvSpPr>
        <p:spPr>
          <a:xfrm>
            <a:off x="81419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系统安全管理</a:t>
            </a:r>
          </a:p>
        </p:txBody>
      </p:sp>
      <p:sp>
        <p:nvSpPr>
          <p:cNvPr id="72" name="圆角矩形 63">
            <a:extLst>
              <a:ext uri="{FF2B5EF4-FFF2-40B4-BE49-F238E27FC236}">
                <a16:creationId xmlns:a16="http://schemas.microsoft.com/office/drawing/2014/main" id="{3792AEE6-227E-4023-93DA-FDA5A37AFBDF}"/>
              </a:ext>
            </a:extLst>
          </p:cNvPr>
          <p:cNvSpPr/>
          <p:nvPr/>
        </p:nvSpPr>
        <p:spPr>
          <a:xfrm>
            <a:off x="225886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分布式文件系统</a:t>
            </a:r>
          </a:p>
        </p:txBody>
      </p:sp>
      <p:sp>
        <p:nvSpPr>
          <p:cNvPr id="73" name="圆角矩形 64">
            <a:extLst>
              <a:ext uri="{FF2B5EF4-FFF2-40B4-BE49-F238E27FC236}">
                <a16:creationId xmlns:a16="http://schemas.microsoft.com/office/drawing/2014/main" id="{9927B48F-DE4B-4577-847D-BC0D0BB1298E}"/>
              </a:ext>
            </a:extLst>
          </p:cNvPr>
          <p:cNvSpPr/>
          <p:nvPr/>
        </p:nvSpPr>
        <p:spPr>
          <a:xfrm>
            <a:off x="9482218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自动发布</a:t>
            </a:r>
          </a:p>
        </p:txBody>
      </p:sp>
      <p:sp>
        <p:nvSpPr>
          <p:cNvPr id="74" name="圆角矩形 95">
            <a:extLst>
              <a:ext uri="{FF2B5EF4-FFF2-40B4-BE49-F238E27FC236}">
                <a16:creationId xmlns:a16="http://schemas.microsoft.com/office/drawing/2014/main" id="{31DCF33D-B6F0-452D-9838-133D5E3A39A2}"/>
              </a:ext>
            </a:extLst>
          </p:cNvPr>
          <p:cNvSpPr/>
          <p:nvPr/>
        </p:nvSpPr>
        <p:spPr>
          <a:xfrm>
            <a:off x="370353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数据库集群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75" name="圆角矩形 75">
            <a:extLst>
              <a:ext uri="{FF2B5EF4-FFF2-40B4-BE49-F238E27FC236}">
                <a16:creationId xmlns:a16="http://schemas.microsoft.com/office/drawing/2014/main" id="{4E156731-6D2A-4D79-AF8A-8C3E2D665707}"/>
              </a:ext>
            </a:extLst>
          </p:cNvPr>
          <p:cNvSpPr/>
          <p:nvPr/>
        </p:nvSpPr>
        <p:spPr>
          <a:xfrm>
            <a:off x="3699327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缓存服务</a:t>
            </a:r>
          </a:p>
        </p:txBody>
      </p:sp>
      <p:sp>
        <p:nvSpPr>
          <p:cNvPr id="76" name="圆角矩形 77">
            <a:extLst>
              <a:ext uri="{FF2B5EF4-FFF2-40B4-BE49-F238E27FC236}">
                <a16:creationId xmlns:a16="http://schemas.microsoft.com/office/drawing/2014/main" id="{BCA3FBBD-60F6-4521-93C1-D87D6CDAA3D7}"/>
              </a:ext>
            </a:extLst>
          </p:cNvPr>
          <p:cNvSpPr/>
          <p:nvPr/>
        </p:nvSpPr>
        <p:spPr>
          <a:xfrm>
            <a:off x="3699327" y="4869178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日志服务</a:t>
            </a:r>
          </a:p>
        </p:txBody>
      </p:sp>
      <p:sp>
        <p:nvSpPr>
          <p:cNvPr id="78" name="圆角矩形 71">
            <a:extLst>
              <a:ext uri="{FF2B5EF4-FFF2-40B4-BE49-F238E27FC236}">
                <a16:creationId xmlns:a16="http://schemas.microsoft.com/office/drawing/2014/main" id="{D35C6B4A-DD4D-421B-8CBA-F5A5D13A420A}"/>
              </a:ext>
            </a:extLst>
          </p:cNvPr>
          <p:cNvSpPr/>
          <p:nvPr/>
        </p:nvSpPr>
        <p:spPr>
          <a:xfrm>
            <a:off x="814197" y="420721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监控报警</a:t>
            </a:r>
          </a:p>
        </p:txBody>
      </p:sp>
      <p:sp>
        <p:nvSpPr>
          <p:cNvPr id="79" name="圆角矩形 80">
            <a:extLst>
              <a:ext uri="{FF2B5EF4-FFF2-40B4-BE49-F238E27FC236}">
                <a16:creationId xmlns:a16="http://schemas.microsoft.com/office/drawing/2014/main" id="{A00C544C-BB6C-4975-A1BC-BACCB235990F}"/>
              </a:ext>
            </a:extLst>
          </p:cNvPr>
          <p:cNvSpPr/>
          <p:nvPr/>
        </p:nvSpPr>
        <p:spPr>
          <a:xfrm>
            <a:off x="9482218" y="4207213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数据分析</a:t>
            </a:r>
          </a:p>
        </p:txBody>
      </p:sp>
      <p:sp>
        <p:nvSpPr>
          <p:cNvPr id="80" name="圆角矩形 64">
            <a:extLst>
              <a:ext uri="{FF2B5EF4-FFF2-40B4-BE49-F238E27FC236}">
                <a16:creationId xmlns:a16="http://schemas.microsoft.com/office/drawing/2014/main" id="{361A673F-4FA8-4DBB-8C5A-9EFB11FE6D49}"/>
              </a:ext>
            </a:extLst>
          </p:cNvPr>
          <p:cNvSpPr/>
          <p:nvPr/>
        </p:nvSpPr>
        <p:spPr>
          <a:xfrm>
            <a:off x="8037547" y="5554921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源码管理</a:t>
            </a:r>
          </a:p>
        </p:txBody>
      </p:sp>
      <p:sp>
        <p:nvSpPr>
          <p:cNvPr id="81" name="圆角矩形 68">
            <a:extLst>
              <a:ext uri="{FF2B5EF4-FFF2-40B4-BE49-F238E27FC236}">
                <a16:creationId xmlns:a16="http://schemas.microsoft.com/office/drawing/2014/main" id="{A465EEBF-D668-4C0F-842A-B37EDD289D24}"/>
              </a:ext>
            </a:extLst>
          </p:cNvPr>
          <p:cNvSpPr/>
          <p:nvPr/>
        </p:nvSpPr>
        <p:spPr>
          <a:xfrm>
            <a:off x="514614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计划任务</a:t>
            </a:r>
          </a:p>
        </p:txBody>
      </p:sp>
      <p:sp>
        <p:nvSpPr>
          <p:cNvPr id="82" name="圆角矩形 69">
            <a:extLst>
              <a:ext uri="{FF2B5EF4-FFF2-40B4-BE49-F238E27FC236}">
                <a16:creationId xmlns:a16="http://schemas.microsoft.com/office/drawing/2014/main" id="{44CE71A7-55DA-4B4A-AD24-430C5731F5AF}"/>
              </a:ext>
            </a:extLst>
          </p:cNvPr>
          <p:cNvSpPr/>
          <p:nvPr/>
        </p:nvSpPr>
        <p:spPr>
          <a:xfrm>
            <a:off x="659296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消息服务</a:t>
            </a:r>
          </a:p>
        </p:txBody>
      </p:sp>
      <p:sp>
        <p:nvSpPr>
          <p:cNvPr id="83" name="圆角矩形 102">
            <a:extLst>
              <a:ext uri="{FF2B5EF4-FFF2-40B4-BE49-F238E27FC236}">
                <a16:creationId xmlns:a16="http://schemas.microsoft.com/office/drawing/2014/main" id="{210B8912-06A6-4F6F-9DCB-D33BD9D0721A}"/>
              </a:ext>
            </a:extLst>
          </p:cNvPr>
          <p:cNvSpPr/>
          <p:nvPr/>
        </p:nvSpPr>
        <p:spPr>
          <a:xfrm>
            <a:off x="5146146" y="4881576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服务发现</a:t>
            </a:r>
            <a:endParaRPr lang="zh-CN" altLang="en-US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84" name="圆角矩形 103">
            <a:extLst>
              <a:ext uri="{FF2B5EF4-FFF2-40B4-BE49-F238E27FC236}">
                <a16:creationId xmlns:a16="http://schemas.microsoft.com/office/drawing/2014/main" id="{3AE79816-704C-4486-ABE3-0A11A4403212}"/>
              </a:ext>
            </a:extLst>
          </p:cNvPr>
          <p:cNvSpPr/>
          <p:nvPr/>
        </p:nvSpPr>
        <p:spPr>
          <a:xfrm>
            <a:off x="6592966" y="4885402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服务跟踪</a:t>
            </a:r>
            <a:endParaRPr lang="en-US" altLang="zh-CN" sz="1100" dirty="0">
              <a:solidFill>
                <a:srgbClr val="003300"/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85" name="圆角矩形 68">
            <a:extLst>
              <a:ext uri="{FF2B5EF4-FFF2-40B4-BE49-F238E27FC236}">
                <a16:creationId xmlns:a16="http://schemas.microsoft.com/office/drawing/2014/main" id="{31093D25-66DA-47B6-A5EC-8E25786E4191}"/>
              </a:ext>
            </a:extLst>
          </p:cNvPr>
          <p:cNvSpPr/>
          <p:nvPr/>
        </p:nvSpPr>
        <p:spPr>
          <a:xfrm>
            <a:off x="8039786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cs typeface="Microsoft YaHei"/>
              </a:rPr>
              <a:t>单点登录</a:t>
            </a:r>
          </a:p>
        </p:txBody>
      </p:sp>
      <p:sp>
        <p:nvSpPr>
          <p:cNvPr id="87" name="圆角矩形 68">
            <a:extLst>
              <a:ext uri="{FF2B5EF4-FFF2-40B4-BE49-F238E27FC236}">
                <a16:creationId xmlns:a16="http://schemas.microsoft.com/office/drawing/2014/main" id="{A3EEE9B9-8878-4A02-91F1-E7CCF4FD8448}"/>
              </a:ext>
            </a:extLst>
          </p:cNvPr>
          <p:cNvSpPr/>
          <p:nvPr/>
        </p:nvSpPr>
        <p:spPr>
          <a:xfrm>
            <a:off x="2252508" y="4209049"/>
            <a:ext cx="1296000" cy="360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3300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文件管理</a:t>
            </a: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F48C0EE0-62B2-4525-AA7D-F7B835A60C2B}"/>
              </a:ext>
            </a:extLst>
          </p:cNvPr>
          <p:cNvSpPr/>
          <p:nvPr/>
        </p:nvSpPr>
        <p:spPr>
          <a:xfrm>
            <a:off x="5536301" y="3943002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34ED8B0A-2B97-4EF8-87F3-250B89E44CAD}"/>
              </a:ext>
            </a:extLst>
          </p:cNvPr>
          <p:cNvSpPr/>
          <p:nvPr/>
        </p:nvSpPr>
        <p:spPr>
          <a:xfrm>
            <a:off x="5536301" y="4603624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FD096D99-FBDA-4919-A140-BBE8D8301204}"/>
              </a:ext>
            </a:extLst>
          </p:cNvPr>
          <p:cNvSpPr/>
          <p:nvPr/>
        </p:nvSpPr>
        <p:spPr>
          <a:xfrm>
            <a:off x="5536301" y="5279282"/>
            <a:ext cx="492443" cy="24337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圆角矩形 64">
            <a:extLst>
              <a:ext uri="{FF2B5EF4-FFF2-40B4-BE49-F238E27FC236}">
                <a16:creationId xmlns:a16="http://schemas.microsoft.com/office/drawing/2014/main" id="{74B5BE33-9EC6-4042-82CA-D71D78153C39}"/>
              </a:ext>
            </a:extLst>
          </p:cNvPr>
          <p:cNvSpPr/>
          <p:nvPr/>
        </p:nvSpPr>
        <p:spPr>
          <a:xfrm>
            <a:off x="805729" y="5986390"/>
            <a:ext cx="9980955" cy="346822"/>
          </a:xfrm>
          <a:prstGeom prst="roundRect">
            <a:avLst>
              <a:gd name="adj" fmla="val 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51232100"/>
      </p:ext>
    </p:extLst>
  </p:cSld>
  <p:clrMapOvr>
    <a:masterClrMapping/>
  </p:clrMapOvr>
</p:sld>
</file>

<file path=ppt/theme/theme1.xml><?xml version="1.0" encoding="utf-8"?>
<a:theme xmlns:a="http://schemas.openxmlformats.org/drawingml/2006/main" name="IBM Security 16x10 Defualt Template">
  <a:themeElements>
    <a:clrScheme name="IBMSecurity_Colors_2016-05-02">
      <a:dk1>
        <a:srgbClr val="1D3649"/>
      </a:dk1>
      <a:lt1>
        <a:srgbClr val="FFFFFF"/>
      </a:lt1>
      <a:dk2>
        <a:srgbClr val="1D3649"/>
      </a:dk2>
      <a:lt2>
        <a:srgbClr val="E0E0E0"/>
      </a:lt2>
      <a:accent1>
        <a:srgbClr val="325C80"/>
      </a:accent1>
      <a:accent2>
        <a:srgbClr val="4178BE"/>
      </a:accent2>
      <a:accent3>
        <a:srgbClr val="C0E6FF"/>
      </a:accent3>
      <a:accent4>
        <a:srgbClr val="5A5A5A"/>
      </a:accent4>
      <a:accent5>
        <a:srgbClr val="777777"/>
      </a:accent5>
      <a:accent6>
        <a:srgbClr val="AEAEAE"/>
      </a:accent6>
      <a:hlink>
        <a:srgbClr val="325C80"/>
      </a:hlink>
      <a:folHlink>
        <a:srgbClr val="325C8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9050" cap="flat" cmpd="sng" algn="ctr">
          <a:noFill/>
          <a:prstDash val="solid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+mn-ea"/>
            <a:cs typeface="Arial" panose="020B0604020202020204" pitchFamily="34" charset="0"/>
          </a:defRPr>
        </a:defPPr>
      </a:lst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rgbClr val="1D3649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16668</TotalTime>
  <Words>4343</Words>
  <Application>Microsoft Office PowerPoint</Application>
  <PresentationFormat>Widescreen</PresentationFormat>
  <Paragraphs>560</Paragraphs>
  <Slides>23</Slides>
  <Notes>5</Notes>
  <HiddenSlides>2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3" baseType="lpstr">
      <vt:lpstr>Lato Light</vt:lpstr>
      <vt:lpstr>Lato Regular</vt:lpstr>
      <vt:lpstr>Lemon/Milk</vt:lpstr>
      <vt:lpstr>Microsoft YaHei UI Light</vt:lpstr>
      <vt:lpstr>MS PGothic</vt:lpstr>
      <vt:lpstr>DengXian</vt:lpstr>
      <vt:lpstr>DengXian</vt:lpstr>
      <vt:lpstr>华文楷体</vt:lpstr>
      <vt:lpstr>宋体</vt:lpstr>
      <vt:lpstr>Microsoft YaHei</vt:lpstr>
      <vt:lpstr>Microsoft YaHei</vt:lpstr>
      <vt:lpstr>Arial</vt:lpstr>
      <vt:lpstr>Consolas</vt:lpstr>
      <vt:lpstr>Segoe UI Light</vt:lpstr>
      <vt:lpstr>Tahoma</vt:lpstr>
      <vt:lpstr>Times New Roman</vt:lpstr>
      <vt:lpstr>Verdana</vt:lpstr>
      <vt:lpstr>Wingdings</vt:lpstr>
      <vt:lpstr>IBM Security 16x10 Defualt Template</vt:lpstr>
      <vt:lpstr>Visio</vt:lpstr>
      <vt:lpstr>PowerPoint Presentation</vt:lpstr>
      <vt:lpstr>PowerPoint Presentation</vt:lpstr>
      <vt:lpstr>架构设计原则 </vt:lpstr>
      <vt:lpstr>架构设计理念 </vt:lpstr>
      <vt:lpstr>架构可用性目标</vt:lpstr>
      <vt:lpstr>架构框架选型</vt:lpstr>
      <vt:lpstr>业务架构-应用组件</vt:lpstr>
      <vt:lpstr>业务架构-家医组件依赖关系</vt:lpstr>
      <vt:lpstr>业务架构-CIS组件依赖关系</vt:lpstr>
      <vt:lpstr>业务架构-VILI组件依赖关系</vt:lpstr>
      <vt:lpstr>CDSS治疗方案功能架构图</vt:lpstr>
      <vt:lpstr>CDSS辅助诊断功能架构图</vt:lpstr>
      <vt:lpstr>PowerPoint Presentation</vt:lpstr>
      <vt:lpstr>PowerPoint Presentation</vt:lpstr>
      <vt:lpstr>数据库设计-概述</vt:lpstr>
      <vt:lpstr>PowerPoint Presentation</vt:lpstr>
      <vt:lpstr>PowerPoint Presentation</vt:lpstr>
      <vt:lpstr>关键技术-安全 </vt:lpstr>
      <vt:lpstr>关键技术-日志监控</vt:lpstr>
      <vt:lpstr>关键技术-服务调用安全 </vt:lpstr>
      <vt:lpstr>关键技术- 扩展性</vt:lpstr>
      <vt:lpstr>项目管理-质量管理 </vt:lpstr>
      <vt:lpstr>项目管理-开发过程管理及产出物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鸿民鞋业集团 战略规划咨询项目范围、内容、计划、资源和报价</dc:title>
  <dc:creator>Jian Min Xie</dc:creator>
  <cp:lastModifiedBy>Chang Dong Guo</cp:lastModifiedBy>
  <cp:revision>843</cp:revision>
  <dcterms:created xsi:type="dcterms:W3CDTF">2017-10-23T15:06:00Z</dcterms:created>
  <dcterms:modified xsi:type="dcterms:W3CDTF">2019-01-09T09:48:56Z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