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5" r:id="rId8"/>
    <p:sldId id="266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F18C-4E12-47D4-94F5-1F8AF69289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F18C-4E12-47D4-94F5-1F8AF69289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F18C-4E12-47D4-94F5-1F8AF69289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F18C-4E12-47D4-94F5-1F8AF69289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F18C-4E12-47D4-94F5-1F8AF69289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12.png"/><Relationship Id="rId21" Type="http://schemas.openxmlformats.org/officeDocument/2006/relationships/image" Target="../media/image6.png"/><Relationship Id="rId20" Type="http://schemas.openxmlformats.org/officeDocument/2006/relationships/image" Target="../media/image29.png"/><Relationship Id="rId2" Type="http://schemas.openxmlformats.org/officeDocument/2006/relationships/image" Target="../media/image10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5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png"/><Relationship Id="rId7" Type="http://schemas.openxmlformats.org/officeDocument/2006/relationships/image" Target="../media/image4.sv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.svg"/><Relationship Id="rId4" Type="http://schemas.openxmlformats.org/officeDocument/2006/relationships/image" Target="../media/image46.png"/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项目部署拓扑图</a:t>
            </a:r>
            <a:endParaRPr lang="zh-CN" altLang="en-US" dirty="0"/>
          </a:p>
        </p:txBody>
      </p:sp>
      <p:grpSp>
        <p:nvGrpSpPr>
          <p:cNvPr id="170" name="组合 169"/>
          <p:cNvGrpSpPr/>
          <p:nvPr/>
        </p:nvGrpSpPr>
        <p:grpSpPr>
          <a:xfrm>
            <a:off x="993339" y="1838870"/>
            <a:ext cx="10192526" cy="4674902"/>
            <a:chOff x="673428" y="1150941"/>
            <a:chExt cx="10800000" cy="4953526"/>
          </a:xfrm>
        </p:grpSpPr>
        <p:sp>
          <p:nvSpPr>
            <p:cNvPr id="98" name="Rectangle 73"/>
            <p:cNvSpPr>
              <a:spLocks noChangeArrowheads="1"/>
            </p:cNvSpPr>
            <p:nvPr/>
          </p:nvSpPr>
          <p:spPr bwMode="auto">
            <a:xfrm>
              <a:off x="673428" y="1768227"/>
              <a:ext cx="10800000" cy="4336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Group 23"/>
            <p:cNvGrpSpPr/>
            <p:nvPr/>
          </p:nvGrpSpPr>
          <p:grpSpPr>
            <a:xfrm>
              <a:off x="1266770" y="1150941"/>
              <a:ext cx="2668134" cy="470424"/>
              <a:chOff x="3508376" y="1074738"/>
              <a:chExt cx="2668134" cy="470424"/>
            </a:xfrm>
          </p:grpSpPr>
          <p:grpSp>
            <p:nvGrpSpPr>
              <p:cNvPr id="100" name="Group 14"/>
              <p:cNvGrpSpPr/>
              <p:nvPr/>
            </p:nvGrpSpPr>
            <p:grpSpPr>
              <a:xfrm>
                <a:off x="3508376" y="1074738"/>
                <a:ext cx="661008" cy="465722"/>
                <a:chOff x="3995191" y="1227138"/>
                <a:chExt cx="892724" cy="628980"/>
              </a:xfrm>
            </p:grpSpPr>
            <p:sp>
              <p:nvSpPr>
                <p:cNvPr id="111" name="AutoShape 13"/>
                <p:cNvSpPr>
                  <a:spLocks noChangeArrowheads="1"/>
                </p:cNvSpPr>
                <p:nvPr/>
              </p:nvSpPr>
              <p:spPr bwMode="auto">
                <a:xfrm>
                  <a:off x="4037331" y="1227138"/>
                  <a:ext cx="850584" cy="619124"/>
                </a:xfrm>
                <a:prstGeom prst="roundRect">
                  <a:avLst>
                    <a:gd name="adj" fmla="val 8801"/>
                  </a:avLst>
                </a:prstGeom>
                <a:noFill/>
                <a:ln w="635" cap="rnd">
                  <a:solidFill>
                    <a:srgbClr val="808080"/>
                  </a:solidFill>
                  <a:prstDash val="sysDot"/>
                  <a:rou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1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3995191" y="1239838"/>
                  <a:ext cx="576262" cy="220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医生</a:t>
                  </a:r>
                  <a:endPara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13" name="Graphic 9" descr="User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894" y="1363334"/>
                  <a:ext cx="492784" cy="492784"/>
                </a:xfrm>
                <a:prstGeom prst="rect">
                  <a:avLst/>
                </a:prstGeom>
              </p:spPr>
            </p:pic>
            <p:sp>
              <p:nvSpPr>
                <p:cNvPr id="114" name="Freeform: Shape 10"/>
                <p:cNvSpPr/>
                <p:nvPr/>
              </p:nvSpPr>
              <p:spPr>
                <a:xfrm>
                  <a:off x="4184650" y="1496083"/>
                  <a:ext cx="337893" cy="287209"/>
                </a:xfrm>
                <a:custGeom>
                  <a:avLst/>
                  <a:gdLst>
                    <a:gd name="connsiteX0" fmla="*/ 313937 w 337893"/>
                    <a:gd name="connsiteY0" fmla="*/ 212569 h 287209"/>
                    <a:gd name="connsiteX1" fmla="*/ 26728 w 337893"/>
                    <a:gd name="connsiteY1" fmla="*/ 212569 h 287209"/>
                    <a:gd name="connsiteX2" fmla="*/ 26728 w 337893"/>
                    <a:gd name="connsiteY2" fmla="*/ 26728 h 287209"/>
                    <a:gd name="connsiteX3" fmla="*/ 313937 w 337893"/>
                    <a:gd name="connsiteY3" fmla="*/ 26728 h 287209"/>
                    <a:gd name="connsiteX4" fmla="*/ 313937 w 337893"/>
                    <a:gd name="connsiteY4" fmla="*/ 212569 h 287209"/>
                    <a:gd name="connsiteX5" fmla="*/ 322385 w 337893"/>
                    <a:gd name="connsiteY5" fmla="*/ 1386 h 287209"/>
                    <a:gd name="connsiteX6" fmla="*/ 18281 w 337893"/>
                    <a:gd name="connsiteY6" fmla="*/ 1386 h 287209"/>
                    <a:gd name="connsiteX7" fmla="*/ 1386 w 337893"/>
                    <a:gd name="connsiteY7" fmla="*/ 18281 h 287209"/>
                    <a:gd name="connsiteX8" fmla="*/ 1386 w 337893"/>
                    <a:gd name="connsiteY8" fmla="*/ 221017 h 287209"/>
                    <a:gd name="connsiteX9" fmla="*/ 18281 w 337893"/>
                    <a:gd name="connsiteY9" fmla="*/ 237911 h 287209"/>
                    <a:gd name="connsiteX10" fmla="*/ 136543 w 337893"/>
                    <a:gd name="connsiteY10" fmla="*/ 237911 h 287209"/>
                    <a:gd name="connsiteX11" fmla="*/ 136543 w 337893"/>
                    <a:gd name="connsiteY11" fmla="*/ 263253 h 287209"/>
                    <a:gd name="connsiteX12" fmla="*/ 94307 w 337893"/>
                    <a:gd name="connsiteY12" fmla="*/ 263253 h 287209"/>
                    <a:gd name="connsiteX13" fmla="*/ 94307 w 337893"/>
                    <a:gd name="connsiteY13" fmla="*/ 288595 h 287209"/>
                    <a:gd name="connsiteX14" fmla="*/ 246359 w 337893"/>
                    <a:gd name="connsiteY14" fmla="*/ 288595 h 287209"/>
                    <a:gd name="connsiteX15" fmla="*/ 246359 w 337893"/>
                    <a:gd name="connsiteY15" fmla="*/ 263253 h 287209"/>
                    <a:gd name="connsiteX16" fmla="*/ 204122 w 337893"/>
                    <a:gd name="connsiteY16" fmla="*/ 263253 h 287209"/>
                    <a:gd name="connsiteX17" fmla="*/ 204122 w 337893"/>
                    <a:gd name="connsiteY17" fmla="*/ 237911 h 287209"/>
                    <a:gd name="connsiteX18" fmla="*/ 322385 w 337893"/>
                    <a:gd name="connsiteY18" fmla="*/ 237911 h 287209"/>
                    <a:gd name="connsiteX19" fmla="*/ 339279 w 337893"/>
                    <a:gd name="connsiteY19" fmla="*/ 221017 h 287209"/>
                    <a:gd name="connsiteX20" fmla="*/ 339279 w 337893"/>
                    <a:gd name="connsiteY20" fmla="*/ 18281 h 287209"/>
                    <a:gd name="connsiteX21" fmla="*/ 322385 w 337893"/>
                    <a:gd name="connsiteY21" fmla="*/ 1386 h 287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7893" h="287209">
                      <a:moveTo>
                        <a:pt x="313937" y="212569"/>
                      </a:moveTo>
                      <a:lnTo>
                        <a:pt x="26728" y="212569"/>
                      </a:lnTo>
                      <a:lnTo>
                        <a:pt x="26728" y="26728"/>
                      </a:lnTo>
                      <a:lnTo>
                        <a:pt x="313937" y="26728"/>
                      </a:lnTo>
                      <a:lnTo>
                        <a:pt x="313937" y="212569"/>
                      </a:lnTo>
                      <a:close/>
                      <a:moveTo>
                        <a:pt x="322385" y="1386"/>
                      </a:moveTo>
                      <a:lnTo>
                        <a:pt x="18281" y="1386"/>
                      </a:lnTo>
                      <a:cubicBezTo>
                        <a:pt x="8988" y="1386"/>
                        <a:pt x="1386" y="8988"/>
                        <a:pt x="1386" y="18281"/>
                      </a:cubicBezTo>
                      <a:lnTo>
                        <a:pt x="1386" y="221017"/>
                      </a:lnTo>
                      <a:cubicBezTo>
                        <a:pt x="1386" y="230309"/>
                        <a:pt x="8988" y="237911"/>
                        <a:pt x="18281" y="237911"/>
                      </a:cubicBezTo>
                      <a:lnTo>
                        <a:pt x="136543" y="237911"/>
                      </a:lnTo>
                      <a:lnTo>
                        <a:pt x="136543" y="263253"/>
                      </a:lnTo>
                      <a:lnTo>
                        <a:pt x="94307" y="263253"/>
                      </a:lnTo>
                      <a:lnTo>
                        <a:pt x="94307" y="288595"/>
                      </a:lnTo>
                      <a:lnTo>
                        <a:pt x="246359" y="288595"/>
                      </a:lnTo>
                      <a:lnTo>
                        <a:pt x="246359" y="263253"/>
                      </a:lnTo>
                      <a:lnTo>
                        <a:pt x="204122" y="263253"/>
                      </a:lnTo>
                      <a:lnTo>
                        <a:pt x="204122" y="237911"/>
                      </a:lnTo>
                      <a:lnTo>
                        <a:pt x="322385" y="237911"/>
                      </a:lnTo>
                      <a:cubicBezTo>
                        <a:pt x="331677" y="237911"/>
                        <a:pt x="339279" y="230309"/>
                        <a:pt x="339279" y="221017"/>
                      </a:cubicBezTo>
                      <a:lnTo>
                        <a:pt x="339279" y="18281"/>
                      </a:lnTo>
                      <a:cubicBezTo>
                        <a:pt x="339279" y="8988"/>
                        <a:pt x="331677" y="1386"/>
                        <a:pt x="322385" y="1386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1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000"/>
                </a:p>
              </p:txBody>
            </p:sp>
          </p:grpSp>
          <p:grpSp>
            <p:nvGrpSpPr>
              <p:cNvPr id="101" name="Group 15"/>
              <p:cNvGrpSpPr/>
              <p:nvPr/>
            </p:nvGrpSpPr>
            <p:grpSpPr>
              <a:xfrm>
                <a:off x="4527540" y="1074738"/>
                <a:ext cx="661008" cy="470424"/>
                <a:chOff x="5049290" y="1227138"/>
                <a:chExt cx="892724" cy="635330"/>
              </a:xfrm>
            </p:grpSpPr>
            <p:sp>
              <p:nvSpPr>
                <p:cNvPr id="107" name="AutoShape 13"/>
                <p:cNvSpPr>
                  <a:spLocks noChangeArrowheads="1"/>
                </p:cNvSpPr>
                <p:nvPr/>
              </p:nvSpPr>
              <p:spPr bwMode="auto">
                <a:xfrm>
                  <a:off x="5091430" y="1227138"/>
                  <a:ext cx="850584" cy="619124"/>
                </a:xfrm>
                <a:prstGeom prst="roundRect">
                  <a:avLst>
                    <a:gd name="adj" fmla="val 8801"/>
                  </a:avLst>
                </a:prstGeom>
                <a:noFill/>
                <a:ln w="635" cap="rnd">
                  <a:solidFill>
                    <a:srgbClr val="808080"/>
                  </a:solidFill>
                  <a:prstDash val="sysDot"/>
                  <a:rou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1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" name="Rectangle 16"/>
                <p:cNvSpPr>
                  <a:spLocks noChangeArrowheads="1"/>
                </p:cNvSpPr>
                <p:nvPr/>
              </p:nvSpPr>
              <p:spPr bwMode="auto">
                <a:xfrm>
                  <a:off x="5049290" y="1239838"/>
                  <a:ext cx="576262" cy="220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患者</a:t>
                  </a:r>
                  <a:endPara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09" name="Graphic 145" descr="User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1893" y="1369684"/>
                  <a:ext cx="492784" cy="492784"/>
                </a:xfrm>
                <a:prstGeom prst="rect">
                  <a:avLst/>
                </a:prstGeom>
              </p:spPr>
            </p:pic>
            <p:pic>
              <p:nvPicPr>
                <p:cNvPr id="110" name="Graphic 7" descr="Smart Phone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3984" y="1502571"/>
                  <a:ext cx="305592" cy="305592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oup 16"/>
              <p:cNvGrpSpPr/>
              <p:nvPr/>
            </p:nvGrpSpPr>
            <p:grpSpPr>
              <a:xfrm>
                <a:off x="5546704" y="1074739"/>
                <a:ext cx="629806" cy="458424"/>
                <a:chOff x="6253028" y="1227138"/>
                <a:chExt cx="850584" cy="619124"/>
              </a:xfrm>
            </p:grpSpPr>
            <p:sp>
              <p:nvSpPr>
                <p:cNvPr id="103" name="AutoShape 13"/>
                <p:cNvSpPr>
                  <a:spLocks noChangeArrowheads="1"/>
                </p:cNvSpPr>
                <p:nvPr/>
              </p:nvSpPr>
              <p:spPr bwMode="auto">
                <a:xfrm>
                  <a:off x="6253028" y="1227138"/>
                  <a:ext cx="850584" cy="619124"/>
                </a:xfrm>
                <a:prstGeom prst="roundRect">
                  <a:avLst>
                    <a:gd name="adj" fmla="val 8801"/>
                  </a:avLst>
                </a:prstGeom>
                <a:noFill/>
                <a:ln w="635" cap="rnd">
                  <a:solidFill>
                    <a:srgbClr val="808080"/>
                  </a:solidFill>
                  <a:prstDash val="sysDot"/>
                  <a:rou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1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" name="Rectangle 16"/>
                <p:cNvSpPr>
                  <a:spLocks noChangeArrowheads="1"/>
                </p:cNvSpPr>
                <p:nvPr/>
              </p:nvSpPr>
              <p:spPr bwMode="auto">
                <a:xfrm>
                  <a:off x="6376039" y="1239839"/>
                  <a:ext cx="576262" cy="220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平台客服</a:t>
                  </a:r>
                  <a:endParaRPr lang="en-US" altLang="zh-CN" sz="10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05" name="Graphic 13" descr="Call center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0660" y="1370013"/>
                  <a:ext cx="459115" cy="459115"/>
                </a:xfrm>
                <a:prstGeom prst="rect">
                  <a:avLst/>
                </a:prstGeom>
              </p:spPr>
            </p:pic>
            <p:sp>
              <p:nvSpPr>
                <p:cNvPr id="106" name="Freeform: Shape 153"/>
                <p:cNvSpPr/>
                <p:nvPr/>
              </p:nvSpPr>
              <p:spPr>
                <a:xfrm>
                  <a:off x="6363616" y="1496083"/>
                  <a:ext cx="337893" cy="287209"/>
                </a:xfrm>
                <a:custGeom>
                  <a:avLst/>
                  <a:gdLst>
                    <a:gd name="connsiteX0" fmla="*/ 313937 w 337893"/>
                    <a:gd name="connsiteY0" fmla="*/ 212569 h 287209"/>
                    <a:gd name="connsiteX1" fmla="*/ 26728 w 337893"/>
                    <a:gd name="connsiteY1" fmla="*/ 212569 h 287209"/>
                    <a:gd name="connsiteX2" fmla="*/ 26728 w 337893"/>
                    <a:gd name="connsiteY2" fmla="*/ 26728 h 287209"/>
                    <a:gd name="connsiteX3" fmla="*/ 313937 w 337893"/>
                    <a:gd name="connsiteY3" fmla="*/ 26728 h 287209"/>
                    <a:gd name="connsiteX4" fmla="*/ 313937 w 337893"/>
                    <a:gd name="connsiteY4" fmla="*/ 212569 h 287209"/>
                    <a:gd name="connsiteX5" fmla="*/ 322385 w 337893"/>
                    <a:gd name="connsiteY5" fmla="*/ 1386 h 287209"/>
                    <a:gd name="connsiteX6" fmla="*/ 18281 w 337893"/>
                    <a:gd name="connsiteY6" fmla="*/ 1386 h 287209"/>
                    <a:gd name="connsiteX7" fmla="*/ 1386 w 337893"/>
                    <a:gd name="connsiteY7" fmla="*/ 18281 h 287209"/>
                    <a:gd name="connsiteX8" fmla="*/ 1386 w 337893"/>
                    <a:gd name="connsiteY8" fmla="*/ 221017 h 287209"/>
                    <a:gd name="connsiteX9" fmla="*/ 18281 w 337893"/>
                    <a:gd name="connsiteY9" fmla="*/ 237911 h 287209"/>
                    <a:gd name="connsiteX10" fmla="*/ 136543 w 337893"/>
                    <a:gd name="connsiteY10" fmla="*/ 237911 h 287209"/>
                    <a:gd name="connsiteX11" fmla="*/ 136543 w 337893"/>
                    <a:gd name="connsiteY11" fmla="*/ 263253 h 287209"/>
                    <a:gd name="connsiteX12" fmla="*/ 94307 w 337893"/>
                    <a:gd name="connsiteY12" fmla="*/ 263253 h 287209"/>
                    <a:gd name="connsiteX13" fmla="*/ 94307 w 337893"/>
                    <a:gd name="connsiteY13" fmla="*/ 288595 h 287209"/>
                    <a:gd name="connsiteX14" fmla="*/ 246359 w 337893"/>
                    <a:gd name="connsiteY14" fmla="*/ 288595 h 287209"/>
                    <a:gd name="connsiteX15" fmla="*/ 246359 w 337893"/>
                    <a:gd name="connsiteY15" fmla="*/ 263253 h 287209"/>
                    <a:gd name="connsiteX16" fmla="*/ 204122 w 337893"/>
                    <a:gd name="connsiteY16" fmla="*/ 263253 h 287209"/>
                    <a:gd name="connsiteX17" fmla="*/ 204122 w 337893"/>
                    <a:gd name="connsiteY17" fmla="*/ 237911 h 287209"/>
                    <a:gd name="connsiteX18" fmla="*/ 322385 w 337893"/>
                    <a:gd name="connsiteY18" fmla="*/ 237911 h 287209"/>
                    <a:gd name="connsiteX19" fmla="*/ 339279 w 337893"/>
                    <a:gd name="connsiteY19" fmla="*/ 221017 h 287209"/>
                    <a:gd name="connsiteX20" fmla="*/ 339279 w 337893"/>
                    <a:gd name="connsiteY20" fmla="*/ 18281 h 287209"/>
                    <a:gd name="connsiteX21" fmla="*/ 322385 w 337893"/>
                    <a:gd name="connsiteY21" fmla="*/ 1386 h 287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7893" h="287209">
                      <a:moveTo>
                        <a:pt x="313937" y="212569"/>
                      </a:moveTo>
                      <a:lnTo>
                        <a:pt x="26728" y="212569"/>
                      </a:lnTo>
                      <a:lnTo>
                        <a:pt x="26728" y="26728"/>
                      </a:lnTo>
                      <a:lnTo>
                        <a:pt x="313937" y="26728"/>
                      </a:lnTo>
                      <a:lnTo>
                        <a:pt x="313937" y="212569"/>
                      </a:lnTo>
                      <a:close/>
                      <a:moveTo>
                        <a:pt x="322385" y="1386"/>
                      </a:moveTo>
                      <a:lnTo>
                        <a:pt x="18281" y="1386"/>
                      </a:lnTo>
                      <a:cubicBezTo>
                        <a:pt x="8988" y="1386"/>
                        <a:pt x="1386" y="8988"/>
                        <a:pt x="1386" y="18281"/>
                      </a:cubicBezTo>
                      <a:lnTo>
                        <a:pt x="1386" y="221017"/>
                      </a:lnTo>
                      <a:cubicBezTo>
                        <a:pt x="1386" y="230309"/>
                        <a:pt x="8988" y="237911"/>
                        <a:pt x="18281" y="237911"/>
                      </a:cubicBezTo>
                      <a:lnTo>
                        <a:pt x="136543" y="237911"/>
                      </a:lnTo>
                      <a:lnTo>
                        <a:pt x="136543" y="263253"/>
                      </a:lnTo>
                      <a:lnTo>
                        <a:pt x="94307" y="263253"/>
                      </a:lnTo>
                      <a:lnTo>
                        <a:pt x="94307" y="288595"/>
                      </a:lnTo>
                      <a:lnTo>
                        <a:pt x="246359" y="288595"/>
                      </a:lnTo>
                      <a:lnTo>
                        <a:pt x="246359" y="263253"/>
                      </a:lnTo>
                      <a:lnTo>
                        <a:pt x="204122" y="263253"/>
                      </a:lnTo>
                      <a:lnTo>
                        <a:pt x="204122" y="237911"/>
                      </a:lnTo>
                      <a:lnTo>
                        <a:pt x="322385" y="237911"/>
                      </a:lnTo>
                      <a:cubicBezTo>
                        <a:pt x="331677" y="237911"/>
                        <a:pt x="339279" y="230309"/>
                        <a:pt x="339279" y="221017"/>
                      </a:cubicBezTo>
                      <a:lnTo>
                        <a:pt x="339279" y="18281"/>
                      </a:lnTo>
                      <a:cubicBezTo>
                        <a:pt x="339279" y="8988"/>
                        <a:pt x="331677" y="1386"/>
                        <a:pt x="322385" y="1386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1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000"/>
                </a:p>
              </p:txBody>
            </p:sp>
          </p:grpSp>
        </p:grpSp>
        <p:sp>
          <p:nvSpPr>
            <p:cNvPr id="115" name="TextBox 19"/>
            <p:cNvSpPr txBox="1"/>
            <p:nvPr/>
          </p:nvSpPr>
          <p:spPr>
            <a:xfrm>
              <a:off x="2803525" y="2008180"/>
              <a:ext cx="1465827" cy="307777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反向代理服务器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10.0.0.6  2c 4g</a:t>
              </a:r>
              <a:endParaRPr lang="zh-CN" altLang="en-US" sz="1000" dirty="0">
                <a:solidFill>
                  <a:srgbClr val="1D3649"/>
                </a:solidFill>
                <a:latin typeface="+mn-ea"/>
                <a:ea typeface="+mn-ea"/>
              </a:endParaRPr>
            </a:p>
          </p:txBody>
        </p:sp>
        <p:sp>
          <p:nvSpPr>
            <p:cNvPr id="116" name="TextBox 185"/>
            <p:cNvSpPr txBox="1"/>
            <p:nvPr/>
          </p:nvSpPr>
          <p:spPr>
            <a:xfrm>
              <a:off x="3082046" y="4150286"/>
              <a:ext cx="1481642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容器仓库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(harbor)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sp>
          <p:nvSpPr>
            <p:cNvPr id="117" name="TextBox 192"/>
            <p:cNvSpPr txBox="1"/>
            <p:nvPr/>
          </p:nvSpPr>
          <p:spPr>
            <a:xfrm>
              <a:off x="4985086" y="4166761"/>
              <a:ext cx="1465828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代码仓库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0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gitlab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sp>
          <p:nvSpPr>
            <p:cNvPr id="118" name="TextBox 194"/>
            <p:cNvSpPr txBox="1"/>
            <p:nvPr/>
          </p:nvSpPr>
          <p:spPr>
            <a:xfrm>
              <a:off x="6873054" y="4172947"/>
              <a:ext cx="1525718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开发任务管理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0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jira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sp>
          <p:nvSpPr>
            <p:cNvPr id="119" name="TextBox 210"/>
            <p:cNvSpPr txBox="1"/>
            <p:nvPr/>
          </p:nvSpPr>
          <p:spPr>
            <a:xfrm>
              <a:off x="5778440" y="5315981"/>
              <a:ext cx="1465828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云数据库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0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mysql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sp>
          <p:nvSpPr>
            <p:cNvPr id="120" name="TextBox 213"/>
            <p:cNvSpPr txBox="1"/>
            <p:nvPr/>
          </p:nvSpPr>
          <p:spPr>
            <a:xfrm>
              <a:off x="7941969" y="5315981"/>
              <a:ext cx="1465828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云文件系统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0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oss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grpSp>
          <p:nvGrpSpPr>
            <p:cNvPr id="121" name="Group 11"/>
            <p:cNvGrpSpPr/>
            <p:nvPr/>
          </p:nvGrpSpPr>
          <p:grpSpPr>
            <a:xfrm>
              <a:off x="1297972" y="2667862"/>
              <a:ext cx="1458912" cy="837304"/>
              <a:chOff x="988921" y="2667862"/>
              <a:chExt cx="1458912" cy="837304"/>
            </a:xfrm>
          </p:grpSpPr>
          <p:sp>
            <p:nvSpPr>
              <p:cNvPr id="122" name="TextBox 178"/>
              <p:cNvSpPr txBox="1"/>
              <p:nvPr/>
            </p:nvSpPr>
            <p:spPr>
              <a:xfrm>
                <a:off x="988921" y="3179044"/>
                <a:ext cx="1458912" cy="326122"/>
              </a:xfrm>
              <a:prstGeom prst="rect">
                <a:avLst/>
              </a:prstGeom>
              <a:noFill/>
              <a:ln w="6350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生产</a:t>
                </a:r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k8s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集群</a:t>
                </a:r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(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主</a:t>
                </a:r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)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8c 64g  3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台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</p:txBody>
          </p:sp>
          <p:pic>
            <p:nvPicPr>
              <p:cNvPr id="123" name="Picture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071" y="2667862"/>
                <a:ext cx="426600" cy="360000"/>
              </a:xfrm>
              <a:prstGeom prst="rect">
                <a:avLst/>
              </a:prstGeom>
            </p:spPr>
          </p:pic>
        </p:grpSp>
        <p:sp>
          <p:nvSpPr>
            <p:cNvPr id="124" name="TextBox 183"/>
            <p:cNvSpPr txBox="1"/>
            <p:nvPr/>
          </p:nvSpPr>
          <p:spPr>
            <a:xfrm>
              <a:off x="3166709" y="3179043"/>
              <a:ext cx="1458912" cy="32612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生产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k8s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集群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备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8c 64g  3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台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pic>
          <p:nvPicPr>
            <p:cNvPr id="125" name="Picture 2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72" y="2667862"/>
              <a:ext cx="426600" cy="360000"/>
            </a:xfrm>
            <a:prstGeom prst="rect">
              <a:avLst/>
            </a:prstGeom>
          </p:spPr>
        </p:pic>
        <p:grpSp>
          <p:nvGrpSpPr>
            <p:cNvPr id="126" name="Group 6"/>
            <p:cNvGrpSpPr/>
            <p:nvPr/>
          </p:nvGrpSpPr>
          <p:grpSpPr>
            <a:xfrm>
              <a:off x="5175420" y="2667862"/>
              <a:ext cx="1458912" cy="837304"/>
              <a:chOff x="4567718" y="2667862"/>
              <a:chExt cx="1458912" cy="837304"/>
            </a:xfrm>
            <a:noFill/>
          </p:grpSpPr>
          <p:sp>
            <p:nvSpPr>
              <p:cNvPr id="127" name="TextBox 162"/>
              <p:cNvSpPr txBox="1"/>
              <p:nvPr/>
            </p:nvSpPr>
            <p:spPr>
              <a:xfrm>
                <a:off x="4567718" y="3179044"/>
                <a:ext cx="1458912" cy="326122"/>
              </a:xfrm>
              <a:prstGeom prst="rect">
                <a:avLst/>
              </a:prstGeom>
              <a:grpFill/>
              <a:ln w="6350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开发</a:t>
                </a:r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k8s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集群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8c 64g  3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台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</p:txBody>
          </p:sp>
          <p:pic>
            <p:nvPicPr>
              <p:cNvPr id="128" name="Picture 2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8044" y="2667862"/>
                <a:ext cx="426600" cy="360000"/>
              </a:xfrm>
              <a:prstGeom prst="rect">
                <a:avLst/>
              </a:prstGeom>
              <a:grpFill/>
            </p:spPr>
          </p:pic>
        </p:grpSp>
        <p:sp>
          <p:nvSpPr>
            <p:cNvPr id="129" name="TextBox 199"/>
            <p:cNvSpPr txBox="1"/>
            <p:nvPr/>
          </p:nvSpPr>
          <p:spPr>
            <a:xfrm>
              <a:off x="7239936" y="3179043"/>
              <a:ext cx="1458912" cy="32612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测试集群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8c 64g  3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台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pic>
          <p:nvPicPr>
            <p:cNvPr id="130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588" y="2667862"/>
              <a:ext cx="426600" cy="360000"/>
            </a:xfrm>
            <a:prstGeom prst="rect">
              <a:avLst/>
            </a:prstGeom>
          </p:spPr>
        </p:pic>
        <p:pic>
          <p:nvPicPr>
            <p:cNvPr id="131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327" y="5179993"/>
              <a:ext cx="433800" cy="3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2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127" y="5205394"/>
              <a:ext cx="360000" cy="36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3" name="Group 4"/>
            <p:cNvGrpSpPr/>
            <p:nvPr/>
          </p:nvGrpSpPr>
          <p:grpSpPr>
            <a:xfrm>
              <a:off x="9260505" y="2667862"/>
              <a:ext cx="1468991" cy="837304"/>
              <a:chOff x="8502714" y="2667862"/>
              <a:chExt cx="1468991" cy="837304"/>
            </a:xfrm>
            <a:noFill/>
          </p:grpSpPr>
          <p:sp>
            <p:nvSpPr>
              <p:cNvPr id="134" name="TextBox 51"/>
              <p:cNvSpPr txBox="1"/>
              <p:nvPr/>
            </p:nvSpPr>
            <p:spPr>
              <a:xfrm>
                <a:off x="8512794" y="3179044"/>
                <a:ext cx="1458911" cy="326122"/>
              </a:xfrm>
              <a:prstGeom prst="rect">
                <a:avLst/>
              </a:prstGeom>
              <a:grpFill/>
              <a:ln w="6350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rgbClr val="1D3649"/>
                    </a:solidFill>
                    <a:latin typeface="+mn-ea"/>
                  </a:rPr>
                  <a:t>vili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集群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16c 32g  4</a:t>
                </a:r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台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</p:txBody>
          </p:sp>
          <p:pic>
            <p:nvPicPr>
              <p:cNvPr id="135" name="Picture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714" y="2667862"/>
                <a:ext cx="426600" cy="360000"/>
              </a:xfrm>
              <a:prstGeom prst="rect">
                <a:avLst/>
              </a:prstGeom>
              <a:grpFill/>
            </p:spPr>
          </p:pic>
        </p:grpSp>
        <p:pic>
          <p:nvPicPr>
            <p:cNvPr id="136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077" y="1966666"/>
              <a:ext cx="360000" cy="360000"/>
            </a:xfrm>
            <a:prstGeom prst="rect">
              <a:avLst/>
            </a:prstGeom>
          </p:spPr>
        </p:pic>
        <p:cxnSp>
          <p:nvCxnSpPr>
            <p:cNvPr id="137" name="Connector: Elbow 35"/>
            <p:cNvCxnSpPr>
              <a:stCxn id="136" idx="2"/>
              <a:endCxn id="123" idx="0"/>
            </p:cNvCxnSpPr>
            <p:nvPr/>
          </p:nvCxnSpPr>
          <p:spPr>
            <a:xfrm rot="5400000">
              <a:off x="1843152" y="2013937"/>
              <a:ext cx="341196" cy="966655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37"/>
            <p:cNvCxnSpPr>
              <a:stCxn id="136" idx="2"/>
              <a:endCxn id="125" idx="0"/>
            </p:cNvCxnSpPr>
            <p:nvPr/>
          </p:nvCxnSpPr>
          <p:spPr>
            <a:xfrm rot="16200000" flipH="1">
              <a:off x="2776126" y="2047616"/>
              <a:ext cx="341196" cy="899295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39"/>
            <p:cNvCxnSpPr>
              <a:stCxn id="110" idx="2"/>
              <a:endCxn id="136" idx="0"/>
            </p:cNvCxnSpPr>
            <p:nvPr/>
          </p:nvCxnSpPr>
          <p:spPr>
            <a:xfrm flipH="1">
              <a:off x="2497077" y="1581156"/>
              <a:ext cx="1726" cy="38551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344" y="4038993"/>
              <a:ext cx="432000" cy="432000"/>
            </a:xfrm>
            <a:prstGeom prst="rect">
              <a:avLst/>
            </a:prstGeom>
          </p:spPr>
        </p:pic>
        <p:grpSp>
          <p:nvGrpSpPr>
            <p:cNvPr id="141" name="Group 85"/>
            <p:cNvGrpSpPr/>
            <p:nvPr/>
          </p:nvGrpSpPr>
          <p:grpSpPr>
            <a:xfrm>
              <a:off x="4960312" y="1150941"/>
              <a:ext cx="661008" cy="465722"/>
              <a:chOff x="3995191" y="1227138"/>
              <a:chExt cx="892724" cy="628980"/>
            </a:xfrm>
          </p:grpSpPr>
          <p:sp>
            <p:nvSpPr>
              <p:cNvPr id="142" name="AutoShape 13"/>
              <p:cNvSpPr>
                <a:spLocks noChangeArrowheads="1"/>
              </p:cNvSpPr>
              <p:nvPr/>
            </p:nvSpPr>
            <p:spPr bwMode="auto">
              <a:xfrm>
                <a:off x="4037331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3995191" y="1239838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开发人员</a:t>
                </a:r>
                <a:endPara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44" name="Graphic 98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355894" y="1363334"/>
                <a:ext cx="492784" cy="492784"/>
              </a:xfrm>
              <a:prstGeom prst="rect">
                <a:avLst/>
              </a:prstGeom>
            </p:spPr>
          </p:pic>
          <p:sp>
            <p:nvSpPr>
              <p:cNvPr id="145" name="Freeform: Shape 99"/>
              <p:cNvSpPr/>
              <p:nvPr/>
            </p:nvSpPr>
            <p:spPr>
              <a:xfrm>
                <a:off x="4184650" y="1496083"/>
                <a:ext cx="337893" cy="287209"/>
              </a:xfrm>
              <a:custGeom>
                <a:avLst/>
                <a:gdLst>
                  <a:gd name="connsiteX0" fmla="*/ 313937 w 337893"/>
                  <a:gd name="connsiteY0" fmla="*/ 212569 h 287209"/>
                  <a:gd name="connsiteX1" fmla="*/ 26728 w 337893"/>
                  <a:gd name="connsiteY1" fmla="*/ 212569 h 287209"/>
                  <a:gd name="connsiteX2" fmla="*/ 26728 w 337893"/>
                  <a:gd name="connsiteY2" fmla="*/ 26728 h 287209"/>
                  <a:gd name="connsiteX3" fmla="*/ 313937 w 337893"/>
                  <a:gd name="connsiteY3" fmla="*/ 26728 h 287209"/>
                  <a:gd name="connsiteX4" fmla="*/ 313937 w 337893"/>
                  <a:gd name="connsiteY4" fmla="*/ 212569 h 287209"/>
                  <a:gd name="connsiteX5" fmla="*/ 322385 w 337893"/>
                  <a:gd name="connsiteY5" fmla="*/ 1386 h 287209"/>
                  <a:gd name="connsiteX6" fmla="*/ 18281 w 337893"/>
                  <a:gd name="connsiteY6" fmla="*/ 1386 h 287209"/>
                  <a:gd name="connsiteX7" fmla="*/ 1386 w 337893"/>
                  <a:gd name="connsiteY7" fmla="*/ 18281 h 287209"/>
                  <a:gd name="connsiteX8" fmla="*/ 1386 w 337893"/>
                  <a:gd name="connsiteY8" fmla="*/ 221017 h 287209"/>
                  <a:gd name="connsiteX9" fmla="*/ 18281 w 337893"/>
                  <a:gd name="connsiteY9" fmla="*/ 237911 h 287209"/>
                  <a:gd name="connsiteX10" fmla="*/ 136543 w 337893"/>
                  <a:gd name="connsiteY10" fmla="*/ 237911 h 287209"/>
                  <a:gd name="connsiteX11" fmla="*/ 136543 w 337893"/>
                  <a:gd name="connsiteY11" fmla="*/ 263253 h 287209"/>
                  <a:gd name="connsiteX12" fmla="*/ 94307 w 337893"/>
                  <a:gd name="connsiteY12" fmla="*/ 263253 h 287209"/>
                  <a:gd name="connsiteX13" fmla="*/ 94307 w 337893"/>
                  <a:gd name="connsiteY13" fmla="*/ 288595 h 287209"/>
                  <a:gd name="connsiteX14" fmla="*/ 246359 w 337893"/>
                  <a:gd name="connsiteY14" fmla="*/ 288595 h 287209"/>
                  <a:gd name="connsiteX15" fmla="*/ 246359 w 337893"/>
                  <a:gd name="connsiteY15" fmla="*/ 263253 h 287209"/>
                  <a:gd name="connsiteX16" fmla="*/ 204122 w 337893"/>
                  <a:gd name="connsiteY16" fmla="*/ 263253 h 287209"/>
                  <a:gd name="connsiteX17" fmla="*/ 204122 w 337893"/>
                  <a:gd name="connsiteY17" fmla="*/ 237911 h 287209"/>
                  <a:gd name="connsiteX18" fmla="*/ 322385 w 337893"/>
                  <a:gd name="connsiteY18" fmla="*/ 237911 h 287209"/>
                  <a:gd name="connsiteX19" fmla="*/ 339279 w 337893"/>
                  <a:gd name="connsiteY19" fmla="*/ 221017 h 287209"/>
                  <a:gd name="connsiteX20" fmla="*/ 339279 w 337893"/>
                  <a:gd name="connsiteY20" fmla="*/ 18281 h 287209"/>
                  <a:gd name="connsiteX21" fmla="*/ 322385 w 337893"/>
                  <a:gd name="connsiteY21" fmla="*/ 1386 h 28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7893" h="287209">
                    <a:moveTo>
                      <a:pt x="313937" y="212569"/>
                    </a:moveTo>
                    <a:lnTo>
                      <a:pt x="26728" y="212569"/>
                    </a:lnTo>
                    <a:lnTo>
                      <a:pt x="26728" y="26728"/>
                    </a:lnTo>
                    <a:lnTo>
                      <a:pt x="313937" y="26728"/>
                    </a:lnTo>
                    <a:lnTo>
                      <a:pt x="313937" y="212569"/>
                    </a:lnTo>
                    <a:close/>
                    <a:moveTo>
                      <a:pt x="322385" y="1386"/>
                    </a:moveTo>
                    <a:lnTo>
                      <a:pt x="18281" y="1386"/>
                    </a:lnTo>
                    <a:cubicBezTo>
                      <a:pt x="8988" y="1386"/>
                      <a:pt x="1386" y="8988"/>
                      <a:pt x="1386" y="18281"/>
                    </a:cubicBezTo>
                    <a:lnTo>
                      <a:pt x="1386" y="221017"/>
                    </a:lnTo>
                    <a:cubicBezTo>
                      <a:pt x="1386" y="230309"/>
                      <a:pt x="8988" y="237911"/>
                      <a:pt x="18281" y="237911"/>
                    </a:cubicBezTo>
                    <a:lnTo>
                      <a:pt x="136543" y="237911"/>
                    </a:lnTo>
                    <a:lnTo>
                      <a:pt x="136543" y="263253"/>
                    </a:lnTo>
                    <a:lnTo>
                      <a:pt x="94307" y="263253"/>
                    </a:lnTo>
                    <a:lnTo>
                      <a:pt x="94307" y="288595"/>
                    </a:lnTo>
                    <a:lnTo>
                      <a:pt x="246359" y="288595"/>
                    </a:lnTo>
                    <a:lnTo>
                      <a:pt x="246359" y="263253"/>
                    </a:lnTo>
                    <a:lnTo>
                      <a:pt x="204122" y="263253"/>
                    </a:lnTo>
                    <a:lnTo>
                      <a:pt x="204122" y="237911"/>
                    </a:lnTo>
                    <a:lnTo>
                      <a:pt x="322385" y="237911"/>
                    </a:lnTo>
                    <a:cubicBezTo>
                      <a:pt x="331677" y="237911"/>
                      <a:pt x="339279" y="230309"/>
                      <a:pt x="339279" y="221017"/>
                    </a:cubicBezTo>
                    <a:lnTo>
                      <a:pt x="339279" y="18281"/>
                    </a:lnTo>
                    <a:cubicBezTo>
                      <a:pt x="339279" y="8988"/>
                      <a:pt x="331677" y="1386"/>
                      <a:pt x="322385" y="138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41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000"/>
              </a:p>
            </p:txBody>
          </p:sp>
        </p:grpSp>
        <p:grpSp>
          <p:nvGrpSpPr>
            <p:cNvPr id="146" name="Group 86"/>
            <p:cNvGrpSpPr/>
            <p:nvPr/>
          </p:nvGrpSpPr>
          <p:grpSpPr>
            <a:xfrm>
              <a:off x="7020878" y="1150941"/>
              <a:ext cx="661008" cy="470424"/>
              <a:chOff x="5049290" y="1227138"/>
              <a:chExt cx="892724" cy="635330"/>
            </a:xfrm>
          </p:grpSpPr>
          <p:sp>
            <p:nvSpPr>
              <p:cNvPr id="147" name="AutoShape 13"/>
              <p:cNvSpPr>
                <a:spLocks noChangeArrowheads="1"/>
              </p:cNvSpPr>
              <p:nvPr/>
            </p:nvSpPr>
            <p:spPr bwMode="auto">
              <a:xfrm>
                <a:off x="5091430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5049290" y="1239838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测试</a:t>
                </a:r>
                <a:endPara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49" name="Graphic 94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5371893" y="1369684"/>
                <a:ext cx="492784" cy="492784"/>
              </a:xfrm>
              <a:prstGeom prst="rect">
                <a:avLst/>
              </a:prstGeom>
            </p:spPr>
          </p:pic>
          <p:pic>
            <p:nvPicPr>
              <p:cNvPr id="150" name="Graphic 95" descr="Smart Phone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3984" y="1502571"/>
                <a:ext cx="305592" cy="305592"/>
              </a:xfrm>
              <a:prstGeom prst="rect">
                <a:avLst/>
              </a:prstGeom>
            </p:spPr>
          </p:pic>
        </p:grpSp>
        <p:cxnSp>
          <p:nvCxnSpPr>
            <p:cNvPr id="151" name="Connector: Elbow 49"/>
            <p:cNvCxnSpPr>
              <a:stCxn id="144" idx="2"/>
              <a:endCxn id="128" idx="0"/>
            </p:cNvCxnSpPr>
            <p:nvPr/>
          </p:nvCxnSpPr>
          <p:spPr>
            <a:xfrm rot="5400000">
              <a:off x="4883839" y="2141870"/>
              <a:ext cx="1051199" cy="7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54"/>
            <p:cNvCxnSpPr>
              <a:stCxn id="149" idx="2"/>
              <a:endCxn id="130" idx="0"/>
            </p:cNvCxnSpPr>
            <p:nvPr/>
          </p:nvCxnSpPr>
          <p:spPr>
            <a:xfrm flipH="1">
              <a:off x="7441888" y="1621365"/>
              <a:ext cx="297" cy="104649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06"/>
            <p:cNvGrpSpPr/>
            <p:nvPr/>
          </p:nvGrpSpPr>
          <p:grpSpPr>
            <a:xfrm>
              <a:off x="9084398" y="1150941"/>
              <a:ext cx="629806" cy="470424"/>
              <a:chOff x="5091430" y="1227138"/>
              <a:chExt cx="850584" cy="635330"/>
            </a:xfrm>
          </p:grpSpPr>
          <p:sp>
            <p:nvSpPr>
              <p:cNvPr id="154" name="AutoShape 13"/>
              <p:cNvSpPr>
                <a:spLocks noChangeArrowheads="1"/>
              </p:cNvSpPr>
              <p:nvPr/>
            </p:nvSpPr>
            <p:spPr bwMode="auto">
              <a:xfrm>
                <a:off x="5091430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6"/>
              <p:cNvSpPr>
                <a:spLocks noChangeArrowheads="1"/>
              </p:cNvSpPr>
              <p:nvPr/>
            </p:nvSpPr>
            <p:spPr bwMode="auto">
              <a:xfrm>
                <a:off x="5197942" y="1239839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Vili</a:t>
                </a:r>
                <a:r>
                  <a:rPr lang="zh-CN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用户</a:t>
                </a:r>
                <a:endPara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56" name="Graphic 109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5371893" y="1369684"/>
                <a:ext cx="492784" cy="492784"/>
              </a:xfrm>
              <a:prstGeom prst="rect">
                <a:avLst/>
              </a:prstGeom>
            </p:spPr>
          </p:pic>
          <p:pic>
            <p:nvPicPr>
              <p:cNvPr id="157" name="Graphic 110" descr="Smart Phone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3984" y="1502571"/>
                <a:ext cx="305592" cy="305592"/>
              </a:xfrm>
              <a:prstGeom prst="rect">
                <a:avLst/>
              </a:prstGeom>
            </p:spPr>
          </p:pic>
        </p:grpSp>
        <p:cxnSp>
          <p:nvCxnSpPr>
            <p:cNvPr id="158" name="Straight Arrow Connector 57"/>
            <p:cNvCxnSpPr>
              <a:stCxn id="156" idx="2"/>
              <a:endCxn id="135" idx="0"/>
            </p:cNvCxnSpPr>
            <p:nvPr/>
          </p:nvCxnSpPr>
          <p:spPr>
            <a:xfrm flipH="1">
              <a:off x="9473805" y="1621365"/>
              <a:ext cx="699" cy="104649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6370" y="4102066"/>
              <a:ext cx="360000" cy="360000"/>
            </a:xfrm>
            <a:prstGeom prst="rect">
              <a:avLst/>
            </a:prstGeom>
          </p:spPr>
        </p:pic>
        <p:pic>
          <p:nvPicPr>
            <p:cNvPr id="160" name="Picture 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266" y="4044238"/>
              <a:ext cx="396000" cy="396000"/>
            </a:xfrm>
            <a:prstGeom prst="rect">
              <a:avLst/>
            </a:prstGeom>
          </p:spPr>
        </p:pic>
        <p:sp>
          <p:nvSpPr>
            <p:cNvPr id="161" name="TextBox 117"/>
            <p:cNvSpPr txBox="1"/>
            <p:nvPr/>
          </p:nvSpPr>
          <p:spPr>
            <a:xfrm>
              <a:off x="8670649" y="4172947"/>
              <a:ext cx="1525718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部署管理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(ansible)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</p:txBody>
        </p:sp>
        <p:pic>
          <p:nvPicPr>
            <p:cNvPr id="162" name="Picture 176332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326" y="4038993"/>
              <a:ext cx="432000" cy="432000"/>
            </a:xfrm>
            <a:prstGeom prst="rect">
              <a:avLst/>
            </a:prstGeom>
          </p:spPr>
        </p:pic>
        <p:pic>
          <p:nvPicPr>
            <p:cNvPr id="163" name="Picture 17633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825" y="5160439"/>
              <a:ext cx="432000" cy="432000"/>
            </a:xfrm>
            <a:prstGeom prst="rect">
              <a:avLst/>
            </a:prstGeom>
          </p:spPr>
        </p:pic>
        <p:sp>
          <p:nvSpPr>
            <p:cNvPr id="164" name="TextBox 123"/>
            <p:cNvSpPr txBox="1"/>
            <p:nvPr/>
          </p:nvSpPr>
          <p:spPr>
            <a:xfrm>
              <a:off x="4069536" y="5315981"/>
              <a:ext cx="1002566" cy="163060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云磁盘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0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ssd</a:t>
              </a:r>
              <a:r>
                <a:rPr lang="en-US" altLang="zh-CN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65" name="Straight Connector 1763331"/>
            <p:cNvCxnSpPr/>
            <p:nvPr/>
          </p:nvCxnSpPr>
          <p:spPr>
            <a:xfrm>
              <a:off x="778936" y="3683000"/>
              <a:ext cx="10512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26"/>
            <p:cNvCxnSpPr/>
            <p:nvPr/>
          </p:nvCxnSpPr>
          <p:spPr>
            <a:xfrm>
              <a:off x="778936" y="4876800"/>
              <a:ext cx="10512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763332"/>
            <p:cNvSpPr txBox="1"/>
            <p:nvPr/>
          </p:nvSpPr>
          <p:spPr>
            <a:xfrm>
              <a:off x="785918" y="2244545"/>
              <a:ext cx="153888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服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务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器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集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群</a:t>
              </a:r>
              <a:endParaRPr lang="zh-CN" altLang="en-US" sz="1200" dirty="0">
                <a:solidFill>
                  <a:srgbClr val="1D3649"/>
                </a:solidFill>
                <a:latin typeface="+mn-ea"/>
                <a:ea typeface="+mn-ea"/>
              </a:endParaRPr>
            </a:p>
          </p:txBody>
        </p:sp>
        <p:sp>
          <p:nvSpPr>
            <p:cNvPr id="168" name="TextBox 128"/>
            <p:cNvSpPr txBox="1"/>
            <p:nvPr/>
          </p:nvSpPr>
          <p:spPr>
            <a:xfrm>
              <a:off x="785918" y="3910194"/>
              <a:ext cx="15388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基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础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</a:rPr>
                <a:t>服</a:t>
              </a:r>
              <a:endParaRPr lang="en-US" altLang="zh-CN" sz="12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</a:rPr>
                <a:t>务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</p:txBody>
        </p:sp>
        <p:sp>
          <p:nvSpPr>
            <p:cNvPr id="169" name="TextBox 129"/>
            <p:cNvSpPr txBox="1"/>
            <p:nvPr/>
          </p:nvSpPr>
          <p:spPr>
            <a:xfrm>
              <a:off x="785918" y="5188658"/>
              <a:ext cx="15388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云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设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  <a:p>
              <a:r>
                <a:rPr lang="zh-CN" altLang="en-US" sz="1200" dirty="0">
                  <a:solidFill>
                    <a:srgbClr val="1D3649"/>
                  </a:solidFill>
                  <a:latin typeface="+mn-ea"/>
                  <a:ea typeface="+mn-ea"/>
                </a:rPr>
                <a:t>施</a:t>
              </a:r>
              <a:endParaRPr lang="en-US" altLang="zh-CN" sz="1200" dirty="0">
                <a:solidFill>
                  <a:srgbClr val="1D3649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项目技术拓扑图</a:t>
            </a:r>
            <a:endParaRPr lang="zh-CN" altLang="en-US" dirty="0"/>
          </a:p>
        </p:txBody>
      </p:sp>
      <p:sp>
        <p:nvSpPr>
          <p:cNvPr id="5" name="矩形 82"/>
          <p:cNvSpPr>
            <a:spLocks noChangeArrowheads="1"/>
          </p:cNvSpPr>
          <p:nvPr/>
        </p:nvSpPr>
        <p:spPr bwMode="auto">
          <a:xfrm>
            <a:off x="3324407" y="1690687"/>
            <a:ext cx="5163577" cy="648471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anchor="ctr"/>
          <a:lstStyle/>
          <a:p>
            <a:pPr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用户交互</a:t>
            </a:r>
            <a:endParaRPr lang="zh-CN" altLang="zh-CN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6" name="肘形连接符 127"/>
          <p:cNvSpPr>
            <a:spLocks noChangeShapeType="1"/>
          </p:cNvSpPr>
          <p:nvPr/>
        </p:nvSpPr>
        <p:spPr bwMode="auto">
          <a:xfrm>
            <a:off x="5711772" y="1882344"/>
            <a:ext cx="1322012" cy="47518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>
              <a:defRPr/>
            </a:pPr>
            <a:endParaRPr lang="zh-CN" alt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586027" y="1690688"/>
            <a:ext cx="1699405" cy="3856342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运维相关</a:t>
            </a:r>
            <a:endParaRPr lang="zh-CN" altLang="en-US" sz="14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6959" y="5677753"/>
            <a:ext cx="8758473" cy="490213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基础设施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959" y="1690689"/>
            <a:ext cx="1699405" cy="3856341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公共组件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24408" y="4892347"/>
            <a:ext cx="5163576" cy="648471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数据层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24407" y="2410178"/>
            <a:ext cx="5163577" cy="648471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2000"/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负载均衡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324407" y="3117101"/>
            <a:ext cx="5163576" cy="993742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2000"/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服务层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24407" y="4181863"/>
            <a:ext cx="5163576" cy="649407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200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sym typeface="Arial" panose="020B0604020202020204" pitchFamily="34" charset="0"/>
              </a:rPr>
              <a:t>访问层</a:t>
            </a:r>
            <a:endParaRPr lang="zh-CN" altLang="en-US" sz="1200" kern="0" dirty="0">
              <a:solidFill>
                <a:srgbClr val="000000"/>
              </a:solidFill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14" name="Group 30"/>
          <p:cNvGrpSpPr/>
          <p:nvPr/>
        </p:nvGrpSpPr>
        <p:grpSpPr>
          <a:xfrm>
            <a:off x="8740839" y="2202059"/>
            <a:ext cx="1312438" cy="308796"/>
            <a:chOff x="9002747" y="1827183"/>
            <a:chExt cx="1530066" cy="360000"/>
          </a:xfrm>
        </p:grpSpPr>
        <p:sp>
          <p:nvSpPr>
            <p:cNvPr id="15" name="TextBox 4"/>
            <p:cNvSpPr txBox="1"/>
            <p:nvPr/>
          </p:nvSpPr>
          <p:spPr>
            <a:xfrm>
              <a:off x="9460114" y="1884322"/>
              <a:ext cx="1072699" cy="1973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Gitlab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源码管理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  <p:pic>
          <p:nvPicPr>
            <p:cNvPr id="16" name="Picture 5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747" y="1827183"/>
              <a:ext cx="360000" cy="360000"/>
            </a:xfrm>
            <a:prstGeom prst="rect">
              <a:avLst/>
            </a:prstGeom>
          </p:spPr>
        </p:pic>
      </p:grpSp>
      <p:grpSp>
        <p:nvGrpSpPr>
          <p:cNvPr id="17" name="Group 23"/>
          <p:cNvGrpSpPr/>
          <p:nvPr/>
        </p:nvGrpSpPr>
        <p:grpSpPr>
          <a:xfrm>
            <a:off x="8721212" y="2750972"/>
            <a:ext cx="1174970" cy="339675"/>
            <a:chOff x="8979865" y="2385232"/>
            <a:chExt cx="1369803" cy="396000"/>
          </a:xfrm>
        </p:grpSpPr>
        <p:pic>
          <p:nvPicPr>
            <p:cNvPr id="18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865" y="2385232"/>
              <a:ext cx="396000" cy="396000"/>
            </a:xfrm>
            <a:prstGeom prst="rect">
              <a:avLst/>
            </a:prstGeom>
          </p:spPr>
        </p:pic>
        <p:sp>
          <p:nvSpPr>
            <p:cNvPr id="19" name="TextBox 53"/>
            <p:cNvSpPr txBox="1"/>
            <p:nvPr/>
          </p:nvSpPr>
          <p:spPr>
            <a:xfrm>
              <a:off x="9460114" y="2484767"/>
              <a:ext cx="889554" cy="19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Jira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任务管理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8721212" y="3330764"/>
            <a:ext cx="1405802" cy="339675"/>
            <a:chOff x="8979865" y="2994901"/>
            <a:chExt cx="1638912" cy="396000"/>
          </a:xfrm>
        </p:grpSpPr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865" y="2994901"/>
              <a:ext cx="396000" cy="396000"/>
            </a:xfrm>
            <a:prstGeom prst="rect">
              <a:avLst/>
            </a:prstGeom>
          </p:spPr>
        </p:pic>
        <p:sp>
          <p:nvSpPr>
            <p:cNvPr id="22" name="TextBox 54"/>
            <p:cNvSpPr txBox="1"/>
            <p:nvPr/>
          </p:nvSpPr>
          <p:spPr>
            <a:xfrm>
              <a:off x="9460114" y="3114593"/>
              <a:ext cx="1158663" cy="19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Jenkins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自动发布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23" name="Group 21"/>
          <p:cNvGrpSpPr/>
          <p:nvPr/>
        </p:nvGrpSpPr>
        <p:grpSpPr>
          <a:xfrm>
            <a:off x="8699125" y="4490348"/>
            <a:ext cx="1546511" cy="370555"/>
            <a:chOff x="8954116" y="3626884"/>
            <a:chExt cx="1802953" cy="432000"/>
          </a:xfrm>
        </p:grpSpPr>
        <p:pic>
          <p:nvPicPr>
            <p:cNvPr id="24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116" y="3626884"/>
              <a:ext cx="432000" cy="432000"/>
            </a:xfrm>
            <a:prstGeom prst="rect">
              <a:avLst/>
            </a:prstGeom>
          </p:spPr>
        </p:pic>
        <p:sp>
          <p:nvSpPr>
            <p:cNvPr id="25" name="TextBox 55"/>
            <p:cNvSpPr txBox="1"/>
            <p:nvPr/>
          </p:nvSpPr>
          <p:spPr>
            <a:xfrm>
              <a:off x="9460114" y="3706838"/>
              <a:ext cx="1296955" cy="1973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Maven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自动化构建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26" name="Group 20"/>
          <p:cNvGrpSpPr/>
          <p:nvPr/>
        </p:nvGrpSpPr>
        <p:grpSpPr>
          <a:xfrm>
            <a:off x="8744458" y="5101019"/>
            <a:ext cx="1395380" cy="277916"/>
            <a:chOff x="9006966" y="4254842"/>
            <a:chExt cx="1626762" cy="324000"/>
          </a:xfrm>
        </p:grpSpPr>
        <p:pic>
          <p:nvPicPr>
            <p:cNvPr id="27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966" y="4254842"/>
              <a:ext cx="324000" cy="324000"/>
            </a:xfrm>
            <a:prstGeom prst="rect">
              <a:avLst/>
            </a:prstGeom>
          </p:spPr>
        </p:pic>
        <p:sp>
          <p:nvSpPr>
            <p:cNvPr id="28" name="TextBox 58"/>
            <p:cNvSpPr txBox="1"/>
            <p:nvPr/>
          </p:nvSpPr>
          <p:spPr>
            <a:xfrm>
              <a:off x="9460114" y="4316911"/>
              <a:ext cx="1173614" cy="1973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Npm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自动化构建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4154455" y="1871388"/>
            <a:ext cx="1185257" cy="339675"/>
            <a:chOff x="3261950" y="1209731"/>
            <a:chExt cx="1381796" cy="396000"/>
          </a:xfrm>
        </p:grpSpPr>
        <p:pic>
          <p:nvPicPr>
            <p:cNvPr id="30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950" y="1209731"/>
              <a:ext cx="396000" cy="396000"/>
            </a:xfrm>
            <a:prstGeom prst="rect">
              <a:avLst/>
            </a:prstGeom>
          </p:spPr>
        </p:pic>
        <p:sp>
          <p:nvSpPr>
            <p:cNvPr id="31" name="TextBox 67"/>
            <p:cNvSpPr txBox="1"/>
            <p:nvPr/>
          </p:nvSpPr>
          <p:spPr>
            <a:xfrm>
              <a:off x="3722421" y="1298975"/>
              <a:ext cx="921325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VUE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 </a:t>
              </a:r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h5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框架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32" name="Group 46"/>
          <p:cNvGrpSpPr/>
          <p:nvPr/>
        </p:nvGrpSpPr>
        <p:grpSpPr>
          <a:xfrm>
            <a:off x="5650304" y="1876906"/>
            <a:ext cx="910722" cy="308796"/>
            <a:chOff x="4726435" y="1216164"/>
            <a:chExt cx="1061738" cy="360000"/>
          </a:xfrm>
        </p:grpSpPr>
        <p:sp>
          <p:nvSpPr>
            <p:cNvPr id="33" name="TextBox 72"/>
            <p:cNvSpPr txBox="1"/>
            <p:nvPr/>
          </p:nvSpPr>
          <p:spPr>
            <a:xfrm>
              <a:off x="5156515" y="1298976"/>
              <a:ext cx="631658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IOS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原生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  <p:pic>
          <p:nvPicPr>
            <p:cNvPr id="34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35" y="1216164"/>
              <a:ext cx="360000" cy="360000"/>
            </a:xfrm>
            <a:prstGeom prst="rect">
              <a:avLst/>
            </a:prstGeom>
          </p:spPr>
        </p:pic>
      </p:grpSp>
      <p:grpSp>
        <p:nvGrpSpPr>
          <p:cNvPr id="35" name="Group 56"/>
          <p:cNvGrpSpPr/>
          <p:nvPr/>
        </p:nvGrpSpPr>
        <p:grpSpPr>
          <a:xfrm>
            <a:off x="6885117" y="1877961"/>
            <a:ext cx="1227847" cy="324235"/>
            <a:chOff x="5971271" y="1217394"/>
            <a:chExt cx="1431448" cy="378000"/>
          </a:xfrm>
        </p:grpSpPr>
        <p:pic>
          <p:nvPicPr>
            <p:cNvPr id="36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271" y="1217394"/>
              <a:ext cx="378000" cy="378000"/>
            </a:xfrm>
            <a:prstGeom prst="rect">
              <a:avLst/>
            </a:prstGeom>
          </p:spPr>
        </p:pic>
        <p:sp>
          <p:nvSpPr>
            <p:cNvPr id="37" name="TextBox 77"/>
            <p:cNvSpPr txBox="1"/>
            <p:nvPr/>
          </p:nvSpPr>
          <p:spPr>
            <a:xfrm>
              <a:off x="6421592" y="1298975"/>
              <a:ext cx="981127" cy="2152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Android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原生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38" name="Group 83"/>
          <p:cNvGrpSpPr/>
          <p:nvPr/>
        </p:nvGrpSpPr>
        <p:grpSpPr>
          <a:xfrm>
            <a:off x="1626968" y="2175775"/>
            <a:ext cx="1254622" cy="308796"/>
            <a:chOff x="752862" y="1785361"/>
            <a:chExt cx="1462663" cy="360000"/>
          </a:xfrm>
        </p:grpSpPr>
        <p:pic>
          <p:nvPicPr>
            <p:cNvPr id="39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62" y="1785361"/>
              <a:ext cx="360000" cy="360000"/>
            </a:xfrm>
            <a:prstGeom prst="rect">
              <a:avLst/>
            </a:prstGeom>
          </p:spPr>
        </p:pic>
        <p:sp>
          <p:nvSpPr>
            <p:cNvPr id="40" name="TextBox 85"/>
            <p:cNvSpPr txBox="1"/>
            <p:nvPr/>
          </p:nvSpPr>
          <p:spPr>
            <a:xfrm>
              <a:off x="1197022" y="1885525"/>
              <a:ext cx="1018503" cy="1973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Shiro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权限管理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41" name="Group 82"/>
          <p:cNvGrpSpPr/>
          <p:nvPr/>
        </p:nvGrpSpPr>
        <p:grpSpPr>
          <a:xfrm>
            <a:off x="1612442" y="2865252"/>
            <a:ext cx="1375391" cy="339675"/>
            <a:chOff x="731671" y="2402670"/>
            <a:chExt cx="1603458" cy="396000"/>
          </a:xfrm>
        </p:grpSpPr>
        <p:pic>
          <p:nvPicPr>
            <p:cNvPr id="42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71" y="2402670"/>
              <a:ext cx="396000" cy="396000"/>
            </a:xfrm>
            <a:prstGeom prst="rect">
              <a:avLst/>
            </a:prstGeom>
          </p:spPr>
        </p:pic>
        <p:sp>
          <p:nvSpPr>
            <p:cNvPr id="43" name="TextBox 89"/>
            <p:cNvSpPr txBox="1"/>
            <p:nvPr/>
          </p:nvSpPr>
          <p:spPr>
            <a:xfrm>
              <a:off x="1197022" y="2510971"/>
              <a:ext cx="1138107" cy="19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Quartz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任务调度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47" name="Group 80"/>
          <p:cNvGrpSpPr/>
          <p:nvPr/>
        </p:nvGrpSpPr>
        <p:grpSpPr>
          <a:xfrm>
            <a:off x="1576129" y="4336844"/>
            <a:ext cx="1257707" cy="339675"/>
            <a:chOff x="683855" y="3790440"/>
            <a:chExt cx="1466260" cy="396000"/>
          </a:xfrm>
        </p:grpSpPr>
        <p:sp>
          <p:nvSpPr>
            <p:cNvPr id="48" name="TextBox 96"/>
            <p:cNvSpPr txBox="1"/>
            <p:nvPr/>
          </p:nvSpPr>
          <p:spPr>
            <a:xfrm>
              <a:off x="1197022" y="3915479"/>
              <a:ext cx="953093" cy="19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ELK 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日志系统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  <p:pic>
          <p:nvPicPr>
            <p:cNvPr id="49" name="Picture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5" y="3790440"/>
              <a:ext cx="457380" cy="396000"/>
            </a:xfrm>
            <a:prstGeom prst="rect">
              <a:avLst/>
            </a:prstGeom>
          </p:spPr>
        </p:pic>
      </p:grpSp>
      <p:grpSp>
        <p:nvGrpSpPr>
          <p:cNvPr id="50" name="Group 1024"/>
          <p:cNvGrpSpPr/>
          <p:nvPr/>
        </p:nvGrpSpPr>
        <p:grpSpPr>
          <a:xfrm>
            <a:off x="5166256" y="2575155"/>
            <a:ext cx="1771589" cy="339675"/>
            <a:chOff x="4869296" y="1793799"/>
            <a:chExt cx="2065353" cy="396000"/>
          </a:xfrm>
        </p:grpSpPr>
        <p:pic>
          <p:nvPicPr>
            <p:cNvPr id="51" name="Picture 8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296" y="1793799"/>
              <a:ext cx="396000" cy="396000"/>
            </a:xfrm>
            <a:prstGeom prst="rect">
              <a:avLst/>
            </a:prstGeom>
          </p:spPr>
        </p:pic>
        <p:sp>
          <p:nvSpPr>
            <p:cNvPr id="52" name="TextBox 111"/>
            <p:cNvSpPr txBox="1"/>
            <p:nvPr/>
          </p:nvSpPr>
          <p:spPr>
            <a:xfrm>
              <a:off x="5355502" y="1880415"/>
              <a:ext cx="1579147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K8s Ingress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负载均衡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53" name="Group 1023"/>
          <p:cNvGrpSpPr/>
          <p:nvPr/>
        </p:nvGrpSpPr>
        <p:grpSpPr>
          <a:xfrm>
            <a:off x="5165584" y="3219106"/>
            <a:ext cx="1620016" cy="308796"/>
            <a:chOff x="3652545" y="2373160"/>
            <a:chExt cx="1888647" cy="360000"/>
          </a:xfrm>
        </p:grpSpPr>
        <p:pic>
          <p:nvPicPr>
            <p:cNvPr id="54" name="Picture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45" y="2373160"/>
              <a:ext cx="401400" cy="360000"/>
            </a:xfrm>
            <a:prstGeom prst="rect">
              <a:avLst/>
            </a:prstGeom>
          </p:spPr>
        </p:pic>
        <p:sp>
          <p:nvSpPr>
            <p:cNvPr id="55" name="TextBox 114"/>
            <p:cNvSpPr txBox="1"/>
            <p:nvPr/>
          </p:nvSpPr>
          <p:spPr>
            <a:xfrm>
              <a:off x="4141451" y="2463116"/>
              <a:ext cx="1399741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K8s Istio 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服务网关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56" name="Group 125"/>
          <p:cNvGrpSpPr/>
          <p:nvPr/>
        </p:nvGrpSpPr>
        <p:grpSpPr>
          <a:xfrm>
            <a:off x="5165584" y="3685255"/>
            <a:ext cx="1620016" cy="308796"/>
            <a:chOff x="4891007" y="2750881"/>
            <a:chExt cx="1888647" cy="360000"/>
          </a:xfrm>
        </p:grpSpPr>
        <p:pic>
          <p:nvPicPr>
            <p:cNvPr id="57" name="Picture 1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007" y="2750881"/>
              <a:ext cx="401400" cy="360000"/>
            </a:xfrm>
            <a:prstGeom prst="rect">
              <a:avLst/>
            </a:prstGeom>
          </p:spPr>
        </p:pic>
        <p:sp>
          <p:nvSpPr>
            <p:cNvPr id="58" name="TextBox 116"/>
            <p:cNvSpPr txBox="1"/>
            <p:nvPr/>
          </p:nvSpPr>
          <p:spPr>
            <a:xfrm>
              <a:off x="5379913" y="2840837"/>
              <a:ext cx="1399741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SpringBoot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微服务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59" name="Group 1051"/>
          <p:cNvGrpSpPr/>
          <p:nvPr/>
        </p:nvGrpSpPr>
        <p:grpSpPr>
          <a:xfrm>
            <a:off x="6861007" y="5093408"/>
            <a:ext cx="1417745" cy="308796"/>
            <a:chOff x="6862004" y="5109959"/>
            <a:chExt cx="1652835" cy="360000"/>
          </a:xfrm>
        </p:grpSpPr>
        <p:pic>
          <p:nvPicPr>
            <p:cNvPr id="60" name="Picture 9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004" y="5109959"/>
              <a:ext cx="360000" cy="360000"/>
            </a:xfrm>
            <a:prstGeom prst="rect">
              <a:avLst/>
            </a:prstGeom>
          </p:spPr>
        </p:pic>
        <p:sp>
          <p:nvSpPr>
            <p:cNvPr id="61" name="TextBox 121"/>
            <p:cNvSpPr txBox="1"/>
            <p:nvPr/>
          </p:nvSpPr>
          <p:spPr>
            <a:xfrm>
              <a:off x="7266472" y="5182237"/>
              <a:ext cx="1248367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Neo4J 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图数据库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62" name="Group 99"/>
          <p:cNvGrpSpPr/>
          <p:nvPr/>
        </p:nvGrpSpPr>
        <p:grpSpPr>
          <a:xfrm>
            <a:off x="1640802" y="5057201"/>
            <a:ext cx="1539969" cy="308796"/>
            <a:chOff x="759252" y="4487249"/>
            <a:chExt cx="1795326" cy="360000"/>
          </a:xfrm>
        </p:grpSpPr>
        <p:pic>
          <p:nvPicPr>
            <p:cNvPr id="63" name="Picture 9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52" y="4487249"/>
              <a:ext cx="360000" cy="360000"/>
            </a:xfrm>
            <a:prstGeom prst="rect">
              <a:avLst/>
            </a:prstGeom>
          </p:spPr>
        </p:pic>
        <p:sp>
          <p:nvSpPr>
            <p:cNvPr id="64" name="TextBox 124"/>
            <p:cNvSpPr txBox="1"/>
            <p:nvPr/>
          </p:nvSpPr>
          <p:spPr>
            <a:xfrm>
              <a:off x="1209033" y="4627115"/>
              <a:ext cx="1345545" cy="1973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Rabbitmq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消息系统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65" name="Group 1050"/>
          <p:cNvGrpSpPr/>
          <p:nvPr/>
        </p:nvGrpSpPr>
        <p:grpSpPr>
          <a:xfrm>
            <a:off x="5622261" y="5084134"/>
            <a:ext cx="1043144" cy="308796"/>
            <a:chOff x="5400915" y="5099147"/>
            <a:chExt cx="1216118" cy="360000"/>
          </a:xfrm>
        </p:grpSpPr>
        <p:pic>
          <p:nvPicPr>
            <p:cNvPr id="66" name="Picture 10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5" y="5099147"/>
              <a:ext cx="360000" cy="360000"/>
            </a:xfrm>
            <a:prstGeom prst="rect">
              <a:avLst/>
            </a:prstGeom>
          </p:spPr>
        </p:pic>
        <p:sp>
          <p:nvSpPr>
            <p:cNvPr id="67" name="TextBox 128"/>
            <p:cNvSpPr txBox="1"/>
            <p:nvPr/>
          </p:nvSpPr>
          <p:spPr>
            <a:xfrm>
              <a:off x="5848950" y="5182237"/>
              <a:ext cx="768083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Redis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缓存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68" name="Group 1049"/>
          <p:cNvGrpSpPr/>
          <p:nvPr/>
        </p:nvGrpSpPr>
        <p:grpSpPr>
          <a:xfrm>
            <a:off x="4154455" y="5091435"/>
            <a:ext cx="1358296" cy="308796"/>
            <a:chOff x="3592755" y="5107659"/>
            <a:chExt cx="1583528" cy="360000"/>
          </a:xfrm>
        </p:grpSpPr>
        <p:pic>
          <p:nvPicPr>
            <p:cNvPr id="69" name="Picture 12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755" y="5107659"/>
              <a:ext cx="433800" cy="36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0" name="TextBox 130"/>
            <p:cNvSpPr txBox="1"/>
            <p:nvPr/>
          </p:nvSpPr>
          <p:spPr>
            <a:xfrm>
              <a:off x="4086765" y="5182238"/>
              <a:ext cx="1089518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MySQL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数据库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71" name="Group 122"/>
          <p:cNvGrpSpPr/>
          <p:nvPr/>
        </p:nvGrpSpPr>
        <p:grpSpPr>
          <a:xfrm>
            <a:off x="2371875" y="5776226"/>
            <a:ext cx="1761303" cy="308796"/>
            <a:chOff x="1611552" y="5906002"/>
            <a:chExt cx="2053362" cy="360000"/>
          </a:xfrm>
        </p:grpSpPr>
        <p:pic>
          <p:nvPicPr>
            <p:cNvPr id="72" name="Picture 10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552" y="5906002"/>
              <a:ext cx="360000" cy="360000"/>
            </a:xfrm>
            <a:prstGeom prst="rect">
              <a:avLst/>
            </a:prstGeom>
          </p:spPr>
        </p:pic>
        <p:sp>
          <p:nvSpPr>
            <p:cNvPr id="73" name="TextBox 133"/>
            <p:cNvSpPr txBox="1"/>
            <p:nvPr/>
          </p:nvSpPr>
          <p:spPr>
            <a:xfrm>
              <a:off x="2080162" y="5989672"/>
              <a:ext cx="1584752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Kubernetes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容器编排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74" name="Group 120"/>
          <p:cNvGrpSpPr/>
          <p:nvPr/>
        </p:nvGrpSpPr>
        <p:grpSpPr>
          <a:xfrm>
            <a:off x="4387840" y="5720984"/>
            <a:ext cx="1427993" cy="432314"/>
            <a:chOff x="3961803" y="5841600"/>
            <a:chExt cx="1664782" cy="504000"/>
          </a:xfrm>
        </p:grpSpPr>
        <p:pic>
          <p:nvPicPr>
            <p:cNvPr id="75" name="Picture 10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803" y="5841600"/>
              <a:ext cx="504000" cy="504000"/>
            </a:xfrm>
            <a:prstGeom prst="rect">
              <a:avLst/>
            </a:prstGeom>
          </p:spPr>
        </p:pic>
        <p:sp>
          <p:nvSpPr>
            <p:cNvPr id="76" name="TextBox 136"/>
            <p:cNvSpPr txBox="1"/>
            <p:nvPr/>
          </p:nvSpPr>
          <p:spPr>
            <a:xfrm>
              <a:off x="4544542" y="5989672"/>
              <a:ext cx="1082043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Docker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容器化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77" name="Group 119"/>
          <p:cNvGrpSpPr/>
          <p:nvPr/>
        </p:nvGrpSpPr>
        <p:grpSpPr>
          <a:xfrm>
            <a:off x="5974840" y="5775127"/>
            <a:ext cx="1343975" cy="277916"/>
            <a:chOff x="5811959" y="5904721"/>
            <a:chExt cx="1566833" cy="324000"/>
          </a:xfrm>
        </p:grpSpPr>
        <p:pic>
          <p:nvPicPr>
            <p:cNvPr id="78" name="Picture 10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959" y="5904721"/>
              <a:ext cx="445500" cy="324000"/>
            </a:xfrm>
            <a:prstGeom prst="rect">
              <a:avLst/>
            </a:prstGeom>
          </p:spPr>
        </p:pic>
        <p:sp>
          <p:nvSpPr>
            <p:cNvPr id="79" name="TextBox 140"/>
            <p:cNvSpPr txBox="1"/>
            <p:nvPr/>
          </p:nvSpPr>
          <p:spPr>
            <a:xfrm>
              <a:off x="6336840" y="5989672"/>
              <a:ext cx="10419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ECS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云服务器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80" name="Group 113"/>
          <p:cNvGrpSpPr/>
          <p:nvPr/>
        </p:nvGrpSpPr>
        <p:grpSpPr>
          <a:xfrm>
            <a:off x="7616809" y="5759688"/>
            <a:ext cx="1116269" cy="308796"/>
            <a:chOff x="7726199" y="5886721"/>
            <a:chExt cx="1301368" cy="360000"/>
          </a:xfrm>
        </p:grpSpPr>
        <p:pic>
          <p:nvPicPr>
            <p:cNvPr id="81" name="Picture 14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199" y="5886721"/>
              <a:ext cx="360000" cy="36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2" name="TextBox 142"/>
            <p:cNvSpPr txBox="1"/>
            <p:nvPr/>
          </p:nvSpPr>
          <p:spPr>
            <a:xfrm>
              <a:off x="8169781" y="5989672"/>
              <a:ext cx="857786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OSS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云存储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83" name="Group 112"/>
          <p:cNvGrpSpPr/>
          <p:nvPr/>
        </p:nvGrpSpPr>
        <p:grpSpPr>
          <a:xfrm>
            <a:off x="8920241" y="5737582"/>
            <a:ext cx="1151390" cy="370555"/>
            <a:chOff x="9245765" y="5860950"/>
            <a:chExt cx="1342313" cy="432000"/>
          </a:xfrm>
        </p:grpSpPr>
        <p:pic>
          <p:nvPicPr>
            <p:cNvPr id="84" name="Picture 14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765" y="5860950"/>
              <a:ext cx="432000" cy="432000"/>
            </a:xfrm>
            <a:prstGeom prst="rect">
              <a:avLst/>
            </a:prstGeom>
          </p:spPr>
        </p:pic>
        <p:sp>
          <p:nvSpPr>
            <p:cNvPr id="85" name="TextBox 144"/>
            <p:cNvSpPr txBox="1"/>
            <p:nvPr/>
          </p:nvSpPr>
          <p:spPr>
            <a:xfrm>
              <a:off x="9743375" y="5989672"/>
              <a:ext cx="844703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SSD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云磁盘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86" name="Group 1042"/>
          <p:cNvGrpSpPr/>
          <p:nvPr/>
        </p:nvGrpSpPr>
        <p:grpSpPr>
          <a:xfrm>
            <a:off x="4154455" y="4337954"/>
            <a:ext cx="1550415" cy="339675"/>
            <a:chOff x="4869296" y="4220769"/>
            <a:chExt cx="1807504" cy="396000"/>
          </a:xfrm>
        </p:grpSpPr>
        <p:sp>
          <p:nvSpPr>
            <p:cNvPr id="87" name="TextBox 150"/>
            <p:cNvSpPr txBox="1"/>
            <p:nvPr/>
          </p:nvSpPr>
          <p:spPr>
            <a:xfrm>
              <a:off x="5357419" y="4316682"/>
              <a:ext cx="1319381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Mybatis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数据框架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  <p:pic>
          <p:nvPicPr>
            <p:cNvPr id="88" name="Picture 1041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296" y="4220769"/>
              <a:ext cx="396000" cy="396000"/>
            </a:xfrm>
            <a:prstGeom prst="rect">
              <a:avLst/>
            </a:prstGeom>
          </p:spPr>
        </p:pic>
      </p:grpSp>
      <p:grpSp>
        <p:nvGrpSpPr>
          <p:cNvPr id="89" name="Group 1045"/>
          <p:cNvGrpSpPr/>
          <p:nvPr/>
        </p:nvGrpSpPr>
        <p:grpSpPr>
          <a:xfrm>
            <a:off x="6053161" y="4360686"/>
            <a:ext cx="2085443" cy="308796"/>
            <a:chOff x="5903267" y="4255737"/>
            <a:chExt cx="2431250" cy="360000"/>
          </a:xfrm>
        </p:grpSpPr>
        <p:sp>
          <p:nvSpPr>
            <p:cNvPr id="90" name="TextBox 160"/>
            <p:cNvSpPr txBox="1"/>
            <p:nvPr/>
          </p:nvSpPr>
          <p:spPr>
            <a:xfrm>
              <a:off x="6351706" y="4325149"/>
              <a:ext cx="1982811" cy="215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Spring Data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图数据库组件</a:t>
              </a:r>
              <a:endParaRPr lang="zh-CN" altLang="en-US" sz="1200" dirty="0">
                <a:solidFill>
                  <a:srgbClr val="003300"/>
                </a:solidFill>
                <a:latin typeface="+mn-ea"/>
              </a:endParaRPr>
            </a:p>
          </p:txBody>
        </p:sp>
        <p:pic>
          <p:nvPicPr>
            <p:cNvPr id="91" name="Picture 104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267" y="4255737"/>
              <a:ext cx="360000" cy="360000"/>
            </a:xfrm>
            <a:prstGeom prst="rect">
              <a:avLst/>
            </a:prstGeom>
          </p:spPr>
        </p:pic>
      </p:grpSp>
      <p:grpSp>
        <p:nvGrpSpPr>
          <p:cNvPr id="92" name="Group 1048"/>
          <p:cNvGrpSpPr/>
          <p:nvPr/>
        </p:nvGrpSpPr>
        <p:grpSpPr>
          <a:xfrm>
            <a:off x="8713578" y="3910556"/>
            <a:ext cx="1235120" cy="339675"/>
            <a:chOff x="9004834" y="3661386"/>
            <a:chExt cx="1439927" cy="396000"/>
          </a:xfrm>
        </p:grpSpPr>
        <p:pic>
          <p:nvPicPr>
            <p:cNvPr id="93" name="Picture 104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834" y="3661386"/>
              <a:ext cx="396000" cy="396000"/>
            </a:xfrm>
            <a:prstGeom prst="rect">
              <a:avLst/>
            </a:prstGeom>
          </p:spPr>
        </p:pic>
        <p:sp>
          <p:nvSpPr>
            <p:cNvPr id="94" name="TextBox 167"/>
            <p:cNvSpPr txBox="1"/>
            <p:nvPr/>
          </p:nvSpPr>
          <p:spPr>
            <a:xfrm>
              <a:off x="9461765" y="3761793"/>
              <a:ext cx="982996" cy="19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003300"/>
                  </a:solidFill>
                  <a:latin typeface="+mn-ea"/>
                </a:rPr>
                <a:t>Junit</a:t>
              </a:r>
              <a:r>
                <a:rPr lang="zh-CN" altLang="en-US" sz="1100" dirty="0">
                  <a:solidFill>
                    <a:srgbClr val="003300"/>
                  </a:solidFill>
                  <a:latin typeface="+mn-ea"/>
                </a:rPr>
                <a:t>单元测试</a:t>
              </a:r>
              <a:endParaRPr lang="zh-CN" altLang="en-US" sz="1100" dirty="0">
                <a:solidFill>
                  <a:srgbClr val="003300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649680" y="3641362"/>
            <a:ext cx="1385217" cy="287762"/>
            <a:chOff x="1649680" y="3641362"/>
            <a:chExt cx="1385217" cy="287762"/>
          </a:xfrm>
        </p:grpSpPr>
        <p:sp>
          <p:nvSpPr>
            <p:cNvPr id="46" name="TextBox 93"/>
            <p:cNvSpPr txBox="1"/>
            <p:nvPr/>
          </p:nvSpPr>
          <p:spPr>
            <a:xfrm>
              <a:off x="2026608" y="3692999"/>
              <a:ext cx="100828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rgbClr val="003300"/>
                  </a:solidFill>
                  <a:latin typeface="+mn-ea"/>
                </a:defRPr>
              </a:lvl1pPr>
            </a:lstStyle>
            <a:p>
              <a:r>
                <a:rPr lang="en-US" altLang="zh-CN" dirty="0"/>
                <a:t>Prometheus</a:t>
              </a:r>
              <a:r>
                <a:rPr lang="zh-CN" altLang="en-US" dirty="0"/>
                <a:t>监控</a:t>
              </a:r>
              <a:endParaRPr lang="zh-CN" altLang="en-US" dirty="0"/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680" y="3641362"/>
              <a:ext cx="287762" cy="287762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302933" y="5677753"/>
            <a:ext cx="3600214" cy="4902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手动输入 2"/>
          <p:cNvSpPr/>
          <p:nvPr/>
        </p:nvSpPr>
        <p:spPr>
          <a:xfrm>
            <a:off x="4893150" y="2194771"/>
            <a:ext cx="2194171" cy="15487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20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20 h 10000"/>
              <a:gd name="connsiteX0-11" fmla="*/ 0 w 10000"/>
              <a:gd name="connsiteY0-12" fmla="*/ 0 h 9980"/>
              <a:gd name="connsiteX1-13" fmla="*/ 10000 w 10000"/>
              <a:gd name="connsiteY1-14" fmla="*/ 9652 h 9980"/>
              <a:gd name="connsiteX2-15" fmla="*/ 10000 w 10000"/>
              <a:gd name="connsiteY2-16" fmla="*/ 9980 h 9980"/>
              <a:gd name="connsiteX3-17" fmla="*/ 0 w 10000"/>
              <a:gd name="connsiteY3-18" fmla="*/ 9980 h 9980"/>
              <a:gd name="connsiteX4-19" fmla="*/ 0 w 10000"/>
              <a:gd name="connsiteY4-20" fmla="*/ 0 h 9980"/>
              <a:gd name="connsiteX0-21" fmla="*/ 0 w 10000"/>
              <a:gd name="connsiteY0-22" fmla="*/ 0 h 10000"/>
              <a:gd name="connsiteX1-23" fmla="*/ 10000 w 10000"/>
              <a:gd name="connsiteY1-24" fmla="*/ 9671 h 10000"/>
              <a:gd name="connsiteX2-25" fmla="*/ 10000 w 10000"/>
              <a:gd name="connsiteY2-26" fmla="*/ 10000 h 10000"/>
              <a:gd name="connsiteX3-27" fmla="*/ 40 w 10000"/>
              <a:gd name="connsiteY3-28" fmla="*/ 9887 h 10000"/>
              <a:gd name="connsiteX4-29" fmla="*/ 0 w 10000"/>
              <a:gd name="connsiteY4-30" fmla="*/ 0 h 10000"/>
              <a:gd name="connsiteX0-31" fmla="*/ 0 w 10000"/>
              <a:gd name="connsiteY0-32" fmla="*/ 0 h 9887"/>
              <a:gd name="connsiteX1-33" fmla="*/ 10000 w 10000"/>
              <a:gd name="connsiteY1-34" fmla="*/ 9558 h 9887"/>
              <a:gd name="connsiteX2-35" fmla="*/ 10000 w 10000"/>
              <a:gd name="connsiteY2-36" fmla="*/ 9887 h 9887"/>
              <a:gd name="connsiteX3-37" fmla="*/ 40 w 10000"/>
              <a:gd name="connsiteY3-38" fmla="*/ 9774 h 9887"/>
              <a:gd name="connsiteX4-39" fmla="*/ 0 w 10000"/>
              <a:gd name="connsiteY4-40" fmla="*/ 0 h 9887"/>
              <a:gd name="connsiteX0-41" fmla="*/ 0 w 10000"/>
              <a:gd name="connsiteY0-42" fmla="*/ 0 h 10000"/>
              <a:gd name="connsiteX1-43" fmla="*/ 9956 w 10000"/>
              <a:gd name="connsiteY1-44" fmla="*/ 7367 h 10000"/>
              <a:gd name="connsiteX2-45" fmla="*/ 10000 w 10000"/>
              <a:gd name="connsiteY2-46" fmla="*/ 10000 h 10000"/>
              <a:gd name="connsiteX3-47" fmla="*/ 40 w 10000"/>
              <a:gd name="connsiteY3-48" fmla="*/ 9886 h 10000"/>
              <a:gd name="connsiteX4-49" fmla="*/ 0 w 10000"/>
              <a:gd name="connsiteY4-50" fmla="*/ 0 h 10000"/>
              <a:gd name="connsiteX0-51" fmla="*/ 0 w 10000"/>
              <a:gd name="connsiteY0-52" fmla="*/ 0 h 10000"/>
              <a:gd name="connsiteX1-53" fmla="*/ 9995 w 10000"/>
              <a:gd name="connsiteY1-54" fmla="*/ 7381 h 10000"/>
              <a:gd name="connsiteX2-55" fmla="*/ 10000 w 10000"/>
              <a:gd name="connsiteY2-56" fmla="*/ 10000 h 10000"/>
              <a:gd name="connsiteX3-57" fmla="*/ 40 w 10000"/>
              <a:gd name="connsiteY3-58" fmla="*/ 9886 h 10000"/>
              <a:gd name="connsiteX4-59" fmla="*/ 0 w 10000"/>
              <a:gd name="connsiteY4-6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9995" y="7381"/>
                </a:lnTo>
                <a:cubicBezTo>
                  <a:pt x="10010" y="8259"/>
                  <a:pt x="9985" y="9122"/>
                  <a:pt x="10000" y="10000"/>
                </a:cubicBezTo>
                <a:lnTo>
                  <a:pt x="40" y="9886"/>
                </a:lnTo>
                <a:cubicBezTo>
                  <a:pt x="27" y="6552"/>
                  <a:pt x="13" y="333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虚拟化技术对比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447" y="136834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VMware</a:t>
            </a:r>
            <a:r>
              <a:rPr lang="zh-CN" altLang="en-US" dirty="0"/>
              <a:t>的虚拟化：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9374" y="245383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虚拟化：</a:t>
            </a:r>
            <a:endParaRPr lang="zh-CN" altLang="en-US" dirty="0"/>
          </a:p>
        </p:txBody>
      </p:sp>
      <p:pic>
        <p:nvPicPr>
          <p:cNvPr id="6" name="Picture 6" descr="https://upload-images.jianshu.io/upload_images/12979420-15eaabb27b008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46" y="1737674"/>
            <a:ext cx="3681004" cy="279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upload-images.jianshu.io/upload_images/12979420-005836e6ff3e6b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54" y="2853578"/>
            <a:ext cx="3660571" cy="170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12147" y="2191688"/>
            <a:ext cx="3681004" cy="1532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ectangle 7"/>
          <p:cNvSpPr/>
          <p:nvPr/>
        </p:nvSpPr>
        <p:spPr>
          <a:xfrm flipV="1">
            <a:off x="7087321" y="3327244"/>
            <a:ext cx="3681004" cy="416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29080" y="4616541"/>
          <a:ext cx="9530778" cy="187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926"/>
                <a:gridCol w="3176926"/>
                <a:gridCol w="3176926"/>
              </a:tblGrid>
              <a:tr h="341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项目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VMWare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Docker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隔离级别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系统级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进程级</a:t>
                      </a:r>
                      <a:endParaRPr lang="zh-CN" altLang="en-US" sz="1400" dirty="0"/>
                    </a:p>
                  </a:txBody>
                  <a:tcPr/>
                </a:tc>
              </a:tr>
              <a:tr h="307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隔离策略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zh-CN" sz="1400" dirty="0"/>
                        <a:t>Hypervisor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zh-CN" sz="1400" dirty="0"/>
                        <a:t>CGroups</a:t>
                      </a:r>
                      <a:endParaRPr lang="zh-CN" altLang="en-US" sz="1400" dirty="0"/>
                    </a:p>
                  </a:txBody>
                  <a:tcPr/>
                </a:tc>
              </a:tr>
              <a:tr h="307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镜像大小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zh-CN" sz="1400" dirty="0"/>
                        <a:t>GB</a:t>
                      </a:r>
                      <a:r>
                        <a:rPr lang="zh-CN" altLang="en-US" sz="1400" dirty="0"/>
                        <a:t>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zh-CN" sz="1400" dirty="0"/>
                        <a:t>MB</a:t>
                      </a:r>
                      <a:r>
                        <a:rPr lang="zh-CN" altLang="en-US" sz="1400" dirty="0"/>
                        <a:t>级</a:t>
                      </a:r>
                      <a:endParaRPr lang="zh-CN" altLang="en-US" sz="1400" dirty="0"/>
                    </a:p>
                  </a:txBody>
                  <a:tcPr/>
                </a:tc>
              </a:tr>
              <a:tr h="307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启动时间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分钟级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秒级</a:t>
                      </a:r>
                      <a:endParaRPr lang="zh-CN" altLang="en-US" sz="1400" dirty="0"/>
                    </a:p>
                  </a:txBody>
                  <a:tcPr/>
                </a:tc>
              </a:tr>
              <a:tr h="307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应用场景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云主机（</a:t>
                      </a:r>
                      <a:r>
                        <a:rPr lang="en-US" altLang="zh-CN" sz="1400" dirty="0"/>
                        <a:t>SaaS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400" dirty="0"/>
                        <a:t>云服务（</a:t>
                      </a:r>
                      <a:r>
                        <a:rPr lang="en-US" altLang="zh-CN" sz="1400" dirty="0"/>
                        <a:t>PaaS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947707" y="169918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虚拟化：一种把一台电脑当成多台电脑用的技术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能带来什么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71702" y="2223309"/>
            <a:ext cx="9384209" cy="3811731"/>
            <a:chOff x="1855849" y="2856205"/>
            <a:chExt cx="8693662" cy="353124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7" t="53821" r="70786" b="4238"/>
            <a:stretch>
              <a:fillRect/>
            </a:stretch>
          </p:blipFill>
          <p:spPr>
            <a:xfrm>
              <a:off x="1855849" y="4478963"/>
              <a:ext cx="1666240" cy="190848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3" t="54268" r="36780" b="3791"/>
            <a:stretch>
              <a:fillRect/>
            </a:stretch>
          </p:blipFill>
          <p:spPr>
            <a:xfrm>
              <a:off x="4713705" y="4478963"/>
              <a:ext cx="1666240" cy="190848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52934" r="2918" b="5125"/>
            <a:stretch>
              <a:fillRect/>
            </a:stretch>
          </p:blipFill>
          <p:spPr>
            <a:xfrm>
              <a:off x="7449641" y="4418003"/>
              <a:ext cx="1666240" cy="190848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7" t="3584" r="70786" b="54475"/>
            <a:stretch>
              <a:fillRect/>
            </a:stretch>
          </p:blipFill>
          <p:spPr>
            <a:xfrm>
              <a:off x="3295675" y="2856205"/>
              <a:ext cx="1666240" cy="190848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3" t="3584" r="36780" b="54475"/>
            <a:stretch>
              <a:fillRect/>
            </a:stretch>
          </p:blipFill>
          <p:spPr>
            <a:xfrm>
              <a:off x="6153531" y="2856205"/>
              <a:ext cx="1666240" cy="190848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584" r="2918" b="54475"/>
            <a:stretch>
              <a:fillRect/>
            </a:stretch>
          </p:blipFill>
          <p:spPr>
            <a:xfrm>
              <a:off x="8883271" y="2856205"/>
              <a:ext cx="1666240" cy="19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867724" y="1663353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Docker</a:t>
            </a:r>
            <a:r>
              <a:rPr lang="zh-CN" altLang="en-US" sz="2000" dirty="0"/>
              <a:t>：进程级的虚拟化平台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1" y="1323399"/>
            <a:ext cx="10515600" cy="535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34" y="1584459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容器编排、管理和调度的工具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一般使用</a:t>
            </a:r>
            <a:r>
              <a:rPr lang="en-US" altLang="zh-CN" dirty="0"/>
              <a:t>yaml</a:t>
            </a:r>
            <a:r>
              <a:rPr lang="zh-CN" altLang="en-US" dirty="0"/>
              <a:t>文件来定义资源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相关概念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966648" y="1584459"/>
            <a:ext cx="4459875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Master</a:t>
            </a:r>
            <a:r>
              <a:rPr lang="zh-CN" altLang="en-US" sz="2000" b="1" dirty="0">
                <a:solidFill>
                  <a:srgbClr val="0070C0"/>
                </a:solidFill>
              </a:rPr>
              <a:t>节点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集群控制节点，其上运行如下组件：</a:t>
            </a:r>
            <a:endParaRPr lang="en-US" altLang="zh-CN" sz="1600" dirty="0"/>
          </a:p>
          <a:p>
            <a:r>
              <a:rPr lang="en-US" altLang="zh-CN" sz="1600" dirty="0"/>
              <a:t>kube-</a:t>
            </a:r>
            <a:r>
              <a:rPr lang="en-US" altLang="zh-CN" sz="1600" dirty="0" err="1"/>
              <a:t>apiserver</a:t>
            </a:r>
            <a:endParaRPr lang="en-US" altLang="zh-CN" sz="1600" dirty="0"/>
          </a:p>
          <a:p>
            <a:r>
              <a:rPr lang="en-US" altLang="zh-CN" sz="1600" dirty="0"/>
              <a:t>kube-controller-manager</a:t>
            </a:r>
            <a:endParaRPr lang="en-US" altLang="zh-CN" sz="1600" dirty="0"/>
          </a:p>
          <a:p>
            <a:r>
              <a:rPr lang="en-US" altLang="zh-CN" sz="1600" dirty="0"/>
              <a:t>kube-scheduler</a:t>
            </a:r>
            <a:endParaRPr lang="en-US" altLang="zh-CN" sz="1600" dirty="0"/>
          </a:p>
          <a:p>
            <a:r>
              <a:rPr lang="en-US" altLang="zh-CN" sz="1600" dirty="0"/>
              <a:t>docker</a:t>
            </a:r>
            <a:endParaRPr lang="en-US" altLang="zh-CN" sz="1600" dirty="0"/>
          </a:p>
          <a:p>
            <a:r>
              <a:rPr lang="zh-CN" altLang="en-US" sz="1600" dirty="0"/>
              <a:t>一般情况</a:t>
            </a:r>
            <a:r>
              <a:rPr lang="en-US" altLang="zh-CN" sz="1600" dirty="0"/>
              <a:t>Master</a:t>
            </a:r>
            <a:r>
              <a:rPr lang="zh-CN" altLang="en-US" sz="1600" dirty="0"/>
              <a:t>上不运行业务容器</a:t>
            </a:r>
            <a:endParaRPr lang="en-US" altLang="zh-CN" sz="1600" dirty="0"/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Node</a:t>
            </a:r>
            <a:r>
              <a:rPr lang="zh-CN" altLang="en-US" b="1" dirty="0">
                <a:solidFill>
                  <a:srgbClr val="0070C0"/>
                </a:solidFill>
              </a:rPr>
              <a:t>节点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集群业务节点，其上运行如下组件：</a:t>
            </a:r>
            <a:endParaRPr lang="en-US" altLang="zh-CN" sz="1600" dirty="0"/>
          </a:p>
          <a:p>
            <a:r>
              <a:rPr lang="en-US" altLang="zh-CN" sz="1600" dirty="0"/>
              <a:t>kubelet</a:t>
            </a:r>
            <a:endParaRPr lang="en-US" altLang="zh-CN" sz="1600" dirty="0"/>
          </a:p>
          <a:p>
            <a:r>
              <a:rPr lang="en-US" altLang="zh-CN" sz="1600" dirty="0"/>
              <a:t>kube-proxy</a:t>
            </a:r>
            <a:endParaRPr lang="en-US" altLang="zh-CN" sz="1600" dirty="0"/>
          </a:p>
          <a:p>
            <a:r>
              <a:rPr lang="en-US" altLang="zh-CN" sz="1600" dirty="0"/>
              <a:t>docker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b="1" dirty="0">
                <a:solidFill>
                  <a:srgbClr val="0070C0"/>
                </a:solidFill>
              </a:rPr>
              <a:t>Etcd</a:t>
            </a:r>
            <a:r>
              <a:rPr lang="zh-CN" altLang="en-US" b="1" dirty="0">
                <a:solidFill>
                  <a:srgbClr val="0070C0"/>
                </a:solidFill>
              </a:rPr>
              <a:t>存储</a:t>
            </a:r>
            <a:endParaRPr lang="en-US" altLang="zh-CN" sz="1600" dirty="0"/>
          </a:p>
          <a:p>
            <a:r>
              <a:rPr lang="zh-CN" altLang="en-US" sz="1600" dirty="0"/>
              <a:t>分布式键值数据库，用于</a:t>
            </a:r>
            <a:r>
              <a:rPr lang="en-US" altLang="zh-CN" sz="1600" dirty="0"/>
              <a:t>kubernetes</a:t>
            </a:r>
            <a:r>
              <a:rPr lang="zh-CN" altLang="en-US" sz="1600" dirty="0"/>
              <a:t>资源持久化</a:t>
            </a:r>
            <a:endParaRPr lang="en-US" altLang="zh-CN" sz="1600" dirty="0"/>
          </a:p>
          <a:p>
            <a:r>
              <a:rPr lang="en-US" altLang="zh-CN" sz="1600" dirty="0"/>
              <a:t>k8s</a:t>
            </a:r>
            <a:r>
              <a:rPr lang="zh-CN" altLang="en-US" sz="1600" dirty="0"/>
              <a:t>内通过</a:t>
            </a:r>
            <a:r>
              <a:rPr lang="en-US" altLang="zh-CN" sz="1600" dirty="0"/>
              <a:t>apiserver</a:t>
            </a:r>
            <a:r>
              <a:rPr lang="zh-CN" altLang="en-US" sz="1600" dirty="0"/>
              <a:t>访问</a:t>
            </a:r>
            <a:endParaRPr lang="en-US" altLang="zh-CN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458450" y="1967047"/>
            <a:ext cx="5750106" cy="3910408"/>
            <a:chOff x="5427970" y="1702887"/>
            <a:chExt cx="5750106" cy="3910408"/>
          </a:xfrm>
        </p:grpSpPr>
        <p:sp>
          <p:nvSpPr>
            <p:cNvPr id="6" name="矩形 5"/>
            <p:cNvSpPr/>
            <p:nvPr/>
          </p:nvSpPr>
          <p:spPr>
            <a:xfrm>
              <a:off x="5427970" y="1702887"/>
              <a:ext cx="5750106" cy="39104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475192" y="1753624"/>
              <a:ext cx="5660549" cy="1816640"/>
              <a:chOff x="5473745" y="1626729"/>
              <a:chExt cx="5660549" cy="181664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473745" y="1626729"/>
                <a:ext cx="5660549" cy="18166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482212" y="1672265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Master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节点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5580161" y="2117796"/>
                <a:ext cx="1109134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apiserver</a:t>
                </a:r>
                <a:endParaRPr lang="zh-CN" altLang="en-US" dirty="0"/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6785421" y="2114595"/>
                <a:ext cx="2147539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controller-manager</a:t>
                </a:r>
                <a:endParaRPr lang="zh-CN" altLang="en-US" dirty="0"/>
              </a:p>
            </p:txBody>
          </p:sp>
          <p:sp>
            <p:nvSpPr>
              <p:cNvPr id="17" name="矩形: 圆角 16"/>
              <p:cNvSpPr/>
              <p:nvPr/>
            </p:nvSpPr>
            <p:spPr>
              <a:xfrm>
                <a:off x="9029087" y="2114595"/>
                <a:ext cx="1190807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scheduler</a:t>
                </a:r>
                <a:endParaRPr lang="zh-CN" altLang="en-US" dirty="0"/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5580160" y="2780582"/>
                <a:ext cx="5434152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docker engine </a:t>
                </a:r>
                <a:endParaRPr lang="zh-CN" altLang="en-US" dirty="0"/>
              </a:p>
            </p:txBody>
          </p:sp>
          <p:sp>
            <p:nvSpPr>
              <p:cNvPr id="19" name="矩形: 圆角 18"/>
              <p:cNvSpPr/>
              <p:nvPr/>
            </p:nvSpPr>
            <p:spPr>
              <a:xfrm>
                <a:off x="10316021" y="2114595"/>
                <a:ext cx="698291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etcd</a:t>
                </a:r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475193" y="3744676"/>
              <a:ext cx="5660548" cy="1816640"/>
              <a:chOff x="5475193" y="3744676"/>
              <a:chExt cx="5660548" cy="181664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475193" y="3744676"/>
                <a:ext cx="5660548" cy="18166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483659" y="3790212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Node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节点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6690742" y="4235743"/>
                <a:ext cx="854506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proxy</a:t>
                </a:r>
                <a:endParaRPr lang="zh-CN" altLang="en-US" dirty="0"/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>
                <a:off x="5622731" y="4235744"/>
                <a:ext cx="970063" cy="1220526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kubelet</a:t>
                </a:r>
                <a:endParaRPr lang="zh-CN" altLang="en-US" dirty="0"/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6690741" y="4898529"/>
                <a:ext cx="4325017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docker engine </a:t>
                </a:r>
                <a:endParaRPr lang="zh-CN" altLang="en-US" dirty="0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7644966" y="4235743"/>
                <a:ext cx="927892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pod-1</a:t>
                </a:r>
                <a:endParaRPr lang="zh-CN" altLang="en-US" dirty="0"/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8662416" y="4235743"/>
                <a:ext cx="927892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pod-2</a:t>
                </a:r>
                <a:endParaRPr lang="zh-CN" altLang="en-US" dirty="0"/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10087866" y="4235743"/>
                <a:ext cx="927892" cy="557741"/>
              </a:xfrm>
              <a:prstGeom prst="roundRect">
                <a:avLst>
                  <a:gd name="adj" fmla="val 105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pod-n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589064" y="4329489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……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相关概念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966648" y="1360939"/>
            <a:ext cx="291778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Ingress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将一个域名解析到</a:t>
            </a:r>
            <a:r>
              <a:rPr lang="en-US" altLang="zh-CN" sz="1600" dirty="0"/>
              <a:t>k8s</a:t>
            </a:r>
            <a:r>
              <a:rPr lang="zh-CN" altLang="en-US" sz="1600" dirty="0"/>
              <a:t>的</a:t>
            </a:r>
            <a:r>
              <a:rPr lang="en-US" altLang="zh-CN" sz="1600" dirty="0"/>
              <a:t>service</a:t>
            </a:r>
            <a:endParaRPr lang="en-US" altLang="zh-CN" sz="1600" dirty="0"/>
          </a:p>
          <a:p>
            <a:r>
              <a:rPr lang="zh-CN" altLang="en-US" sz="1600" dirty="0"/>
              <a:t>对应的</a:t>
            </a:r>
            <a:r>
              <a:rPr lang="en-US" altLang="zh-CN" sz="1600" dirty="0"/>
              <a:t>ip</a:t>
            </a:r>
            <a:r>
              <a:rPr lang="zh-CN" altLang="en-US" sz="1600" dirty="0"/>
              <a:t>和端口</a:t>
            </a:r>
            <a:endParaRPr lang="en-US" altLang="zh-CN" sz="1600" dirty="0"/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Service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对</a:t>
            </a:r>
            <a:r>
              <a:rPr lang="en-US" altLang="zh-CN" sz="1600" dirty="0"/>
              <a:t>pod</a:t>
            </a:r>
            <a:r>
              <a:rPr lang="zh-CN" altLang="en-US" sz="1600" dirty="0"/>
              <a:t>进行代理</a:t>
            </a:r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/>
              <a:t>label</a:t>
            </a:r>
            <a:r>
              <a:rPr lang="zh-CN" altLang="en-US" sz="1600" dirty="0"/>
              <a:t>定位</a:t>
            </a:r>
            <a:endParaRPr lang="en-US" altLang="zh-CN" sz="1600" dirty="0"/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Pod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一组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</a:t>
            </a:r>
            <a:endParaRPr lang="en-US" altLang="zh-CN" sz="1600" dirty="0"/>
          </a:p>
          <a:p>
            <a:r>
              <a:rPr lang="en-US" altLang="zh-CN" sz="1600" dirty="0"/>
              <a:t>K8s</a:t>
            </a:r>
            <a:r>
              <a:rPr lang="zh-CN" altLang="en-US" sz="1600" dirty="0"/>
              <a:t>的最小调度单位</a:t>
            </a:r>
            <a:endParaRPr lang="en-US" altLang="zh-CN" sz="1600" dirty="0"/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PV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作为磁盘绑定到</a:t>
            </a:r>
            <a:r>
              <a:rPr lang="en-US" altLang="zh-CN" sz="1600" dirty="0"/>
              <a:t>pod</a:t>
            </a:r>
            <a:endParaRPr lang="en-US" altLang="zh-CN" sz="1600" dirty="0"/>
          </a:p>
          <a:p>
            <a:r>
              <a:rPr lang="zh-CN" altLang="en-US" sz="1600" dirty="0"/>
              <a:t>提供业务数据存储</a:t>
            </a:r>
            <a:endParaRPr lang="en-US" altLang="zh-CN" sz="1600" dirty="0"/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Deployment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用于创建</a:t>
            </a:r>
            <a:r>
              <a:rPr lang="en-US" altLang="zh-CN" sz="1600" dirty="0"/>
              <a:t>pod</a:t>
            </a:r>
            <a:endParaRPr lang="en-US" altLang="zh-CN" sz="16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15360" y="2066019"/>
            <a:ext cx="7506791" cy="3579480"/>
            <a:chOff x="3515360" y="2066019"/>
            <a:chExt cx="7506791" cy="3579480"/>
          </a:xfrm>
        </p:grpSpPr>
        <p:sp>
          <p:nvSpPr>
            <p:cNvPr id="35" name="矩形 34"/>
            <p:cNvSpPr/>
            <p:nvPr/>
          </p:nvSpPr>
          <p:spPr>
            <a:xfrm>
              <a:off x="5517393" y="2478621"/>
              <a:ext cx="5504758" cy="31668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515360" y="2725489"/>
              <a:ext cx="7335629" cy="2764458"/>
              <a:chOff x="78913" y="1613915"/>
              <a:chExt cx="10758723" cy="4054465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9866" y="1891512"/>
                <a:ext cx="1052275" cy="873257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6049" y="1997320"/>
                <a:ext cx="893932" cy="893932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01" y="4937180"/>
                <a:ext cx="734855" cy="731200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3812" y="3421905"/>
                <a:ext cx="701519" cy="771671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6049" y="3359395"/>
                <a:ext cx="893932" cy="893932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6049" y="4766311"/>
                <a:ext cx="893932" cy="893932"/>
              </a:xfrm>
              <a:prstGeom prst="rect">
                <a:avLst/>
              </a:prstGeom>
            </p:spPr>
          </p:pic>
          <p:sp>
            <p:nvSpPr>
              <p:cNvPr id="68" name="文本框 67"/>
              <p:cNvSpPr txBox="1"/>
              <p:nvPr/>
            </p:nvSpPr>
            <p:spPr>
              <a:xfrm>
                <a:off x="5225737" y="1613915"/>
                <a:ext cx="1099356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Service</a:t>
                </a:r>
                <a:endParaRPr lang="zh-CN" altLang="en-US" sz="16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8307281" y="2097307"/>
                <a:ext cx="1724190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Deployment</a:t>
                </a:r>
                <a:endParaRPr lang="zh-CN" altLang="en-US" sz="1600" dirty="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307281" y="3627136"/>
                <a:ext cx="727953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Pod</a:t>
                </a:r>
                <a:endParaRPr lang="zh-CN" altLang="en-US" sz="1600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307281" y="5039594"/>
                <a:ext cx="2530355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Persistent Volumes</a:t>
                </a:r>
                <a:endParaRPr lang="zh-CN" altLang="en-US" sz="1600" dirty="0"/>
              </a:p>
            </p:txBody>
          </p:sp>
          <p:cxnSp>
            <p:nvCxnSpPr>
              <p:cNvPr id="72" name="连接符: 肘形 71"/>
              <p:cNvCxnSpPr>
                <a:stCxn id="63" idx="3"/>
                <a:endCxn id="65" idx="1"/>
              </p:cNvCxnSpPr>
              <p:nvPr/>
            </p:nvCxnSpPr>
            <p:spPr>
              <a:xfrm>
                <a:off x="6179981" y="2444286"/>
                <a:ext cx="1233831" cy="1363455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/>
              <p:cNvCxnSpPr>
                <a:stCxn id="67" idx="3"/>
                <a:endCxn id="65" idx="1"/>
              </p:cNvCxnSpPr>
              <p:nvPr/>
            </p:nvCxnSpPr>
            <p:spPr>
              <a:xfrm flipV="1">
                <a:off x="6179981" y="3807741"/>
                <a:ext cx="1233831" cy="140553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66" idx="3"/>
                <a:endCxn id="65" idx="1"/>
              </p:cNvCxnSpPr>
              <p:nvPr/>
            </p:nvCxnSpPr>
            <p:spPr>
              <a:xfrm>
                <a:off x="6179981" y="3806361"/>
                <a:ext cx="1233831" cy="13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3326261" y="2860444"/>
                <a:ext cx="1101542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Ingress</a:t>
                </a:r>
                <a:endParaRPr lang="zh-CN" altLang="en-US" sz="1600" dirty="0"/>
              </a:p>
            </p:txBody>
          </p:sp>
          <p:sp>
            <p:nvSpPr>
              <p:cNvPr id="76" name="箭头: 下 75"/>
              <p:cNvSpPr/>
              <p:nvPr/>
            </p:nvSpPr>
            <p:spPr>
              <a:xfrm>
                <a:off x="7490000" y="2891251"/>
                <a:ext cx="512956" cy="318674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7" name="箭头: 下 76"/>
              <p:cNvSpPr/>
              <p:nvPr/>
            </p:nvSpPr>
            <p:spPr>
              <a:xfrm>
                <a:off x="7499525" y="4447637"/>
                <a:ext cx="512956" cy="318674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78" name="连接符: 肘形 77"/>
              <p:cNvCxnSpPr>
                <a:endCxn id="63" idx="1"/>
              </p:cNvCxnSpPr>
              <p:nvPr/>
            </p:nvCxnSpPr>
            <p:spPr>
              <a:xfrm flipV="1">
                <a:off x="4417720" y="2444286"/>
                <a:ext cx="868329" cy="1360784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连接符: 肘形 78"/>
              <p:cNvCxnSpPr>
                <a:endCxn id="67" idx="1"/>
              </p:cNvCxnSpPr>
              <p:nvPr/>
            </p:nvCxnSpPr>
            <p:spPr>
              <a:xfrm>
                <a:off x="4417720" y="3805070"/>
                <a:ext cx="868329" cy="1408207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连接符: 肘形 79"/>
              <p:cNvCxnSpPr>
                <a:endCxn id="66" idx="1"/>
              </p:cNvCxnSpPr>
              <p:nvPr/>
            </p:nvCxnSpPr>
            <p:spPr>
              <a:xfrm>
                <a:off x="4417720" y="3805070"/>
                <a:ext cx="868329" cy="129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63" idx="2"/>
                <a:endCxn id="66" idx="0"/>
              </p:cNvCxnSpPr>
              <p:nvPr/>
            </p:nvCxnSpPr>
            <p:spPr>
              <a:xfrm>
                <a:off x="5733015" y="2891252"/>
                <a:ext cx="0" cy="468143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>
                <a:stCxn id="66" idx="2"/>
                <a:endCxn id="67" idx="0"/>
              </p:cNvCxnSpPr>
              <p:nvPr/>
            </p:nvCxnSpPr>
            <p:spPr>
              <a:xfrm>
                <a:off x="5733015" y="4253327"/>
                <a:ext cx="0" cy="51298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13" y="3257549"/>
                <a:ext cx="1095039" cy="1095039"/>
              </a:xfrm>
              <a:prstGeom prst="rect">
                <a:avLst/>
              </a:prstGeom>
            </p:spPr>
          </p:pic>
          <p:cxnSp>
            <p:nvCxnSpPr>
              <p:cNvPr id="84" name="直接箭头连接符 83"/>
              <p:cNvCxnSpPr>
                <a:stCxn id="83" idx="3"/>
              </p:cNvCxnSpPr>
              <p:nvPr/>
            </p:nvCxnSpPr>
            <p:spPr>
              <a:xfrm>
                <a:off x="1173952" y="3805069"/>
                <a:ext cx="48836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/>
            </p:nvSpPr>
            <p:spPr>
              <a:xfrm>
                <a:off x="1141986" y="2860444"/>
                <a:ext cx="1842165" cy="46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Load Balance</a:t>
                </a:r>
                <a:endParaRPr lang="en-US" altLang="zh-CN" sz="1600" dirty="0"/>
              </a:p>
            </p:txBody>
          </p:sp>
          <p:cxnSp>
            <p:nvCxnSpPr>
              <p:cNvPr id="86" name="直接箭头连接符 85"/>
              <p:cNvCxnSpPr>
                <a:stCxn id="87" idx="3"/>
              </p:cNvCxnSpPr>
              <p:nvPr/>
            </p:nvCxnSpPr>
            <p:spPr>
              <a:xfrm>
                <a:off x="2607418" y="3811197"/>
                <a:ext cx="77451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图形 86" descr="服务器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47695" y="3281335"/>
                <a:ext cx="1059723" cy="1059723"/>
              </a:xfrm>
              <a:prstGeom prst="rect">
                <a:avLst/>
              </a:prstGeom>
            </p:spPr>
          </p:pic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537" y="3316706"/>
                <a:ext cx="976727" cy="976727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5557164" y="2066019"/>
              <a:ext cx="130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Kubernetes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jekins</a:t>
            </a:r>
            <a:r>
              <a:rPr lang="zh-CN" altLang="en-US" dirty="0"/>
              <a:t>发布流水线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74199" y="2317384"/>
            <a:ext cx="10239428" cy="2541814"/>
            <a:chOff x="1074199" y="2317384"/>
            <a:chExt cx="10239428" cy="2541814"/>
          </a:xfrm>
        </p:grpSpPr>
        <p:sp>
          <p:nvSpPr>
            <p:cNvPr id="5" name="流程图: 可选过程 4"/>
            <p:cNvSpPr/>
            <p:nvPr/>
          </p:nvSpPr>
          <p:spPr>
            <a:xfrm>
              <a:off x="1145782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Git</a:t>
              </a: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源码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拉取</a:t>
              </a:r>
              <a:endPara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2875402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Maven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050" kern="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n</a:t>
              </a:r>
              <a:r>
                <a:rPr kumimoji="0" lang="en-US" altLang="zh-CN" sz="105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odeJs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050" kern="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构建</a:t>
              </a:r>
              <a:endPara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4629516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Docker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050" kern="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镜像构建</a:t>
              </a:r>
              <a:endParaRPr lang="en-US" altLang="zh-CN" sz="1050" kern="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镜像推送</a:t>
              </a:r>
              <a:endPara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6383631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开发环境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部署</a:t>
              </a:r>
              <a:endPara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8137745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测试环境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050" kern="0" dirty="0">
                  <a:solidFill>
                    <a:srgbClr val="0070C0"/>
                  </a:solidFill>
                  <a:latin typeface="+mn-ea"/>
                  <a:cs typeface="Arial" panose="020B0604020202020204" pitchFamily="34" charset="0"/>
                </a:rPr>
                <a:t>转换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9891859" y="3230175"/>
              <a:ext cx="1421768" cy="775667"/>
            </a:xfrm>
            <a:prstGeom prst="flowChartAlternateProcess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050" kern="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生产</a:t>
              </a:r>
              <a:r>
                <a:rPr kumimoji="0" lang="zh-CN" altLang="en-US" sz="105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环境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050" kern="0" dirty="0">
                  <a:solidFill>
                    <a:srgbClr val="0070C0"/>
                  </a:solidFill>
                  <a:latin typeface="+mn-ea"/>
                  <a:cs typeface="Arial" panose="020B0604020202020204" pitchFamily="34" charset="0"/>
                </a:rPr>
                <a:t>转换</a:t>
              </a:r>
              <a:endPara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1" name="Group 22"/>
            <p:cNvGrpSpPr/>
            <p:nvPr/>
          </p:nvGrpSpPr>
          <p:grpSpPr>
            <a:xfrm>
              <a:off x="1158909" y="4455776"/>
              <a:ext cx="1453864" cy="390986"/>
              <a:chOff x="8979865" y="2994901"/>
              <a:chExt cx="1472508" cy="3960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9865" y="2994901"/>
                <a:ext cx="396000" cy="396000"/>
              </a:xfrm>
              <a:prstGeom prst="rect">
                <a:avLst/>
              </a:prstGeom>
            </p:spPr>
          </p:pic>
          <p:sp>
            <p:nvSpPr>
              <p:cNvPr id="13" name="TextBox 54"/>
              <p:cNvSpPr txBox="1"/>
              <p:nvPr/>
            </p:nvSpPr>
            <p:spPr>
              <a:xfrm>
                <a:off x="9460114" y="3066469"/>
                <a:ext cx="992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003300"/>
                    </a:solidFill>
                    <a:latin typeface="+mn-ea"/>
                  </a:rPr>
                  <a:t>Jenkins</a:t>
                </a:r>
                <a:r>
                  <a:rPr lang="zh-CN" altLang="en-US" sz="1000" dirty="0">
                    <a:solidFill>
                      <a:srgbClr val="003300"/>
                    </a:solidFill>
                    <a:latin typeface="+mn-ea"/>
                  </a:rPr>
                  <a:t>自动发布</a:t>
                </a:r>
                <a:endParaRPr lang="en-US" altLang="zh-CN" sz="1000" dirty="0">
                  <a:solidFill>
                    <a:srgbClr val="003300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003300"/>
                    </a:solidFill>
                    <a:latin typeface="+mn-ea"/>
                  </a:rPr>
                  <a:t>10.0.0.58 2c 16g</a:t>
                </a:r>
                <a:endParaRPr lang="zh-CN" altLang="en-US" sz="1000" dirty="0">
                  <a:solidFill>
                    <a:srgbClr val="003300"/>
                  </a:solidFill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74199" y="2373450"/>
              <a:ext cx="1931778" cy="361650"/>
              <a:chOff x="5258744" y="2334354"/>
              <a:chExt cx="1956550" cy="366288"/>
            </a:xfrm>
          </p:grpSpPr>
          <p:pic>
            <p:nvPicPr>
              <p:cNvPr id="15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744" y="2340642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6" name="TextBox 192"/>
              <p:cNvSpPr txBox="1"/>
              <p:nvPr/>
            </p:nvSpPr>
            <p:spPr>
              <a:xfrm>
                <a:off x="5749466" y="2334354"/>
                <a:ext cx="1465828" cy="307777"/>
              </a:xfrm>
              <a:prstGeom prst="rect">
                <a:avLst/>
              </a:prstGeom>
              <a:noFill/>
              <a:ln w="6350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代码仓库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1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gitlab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10.0.0.14  8c 32g</a:t>
                </a:r>
                <a:endParaRPr lang="zh-CN" altLang="en-US" sz="1000" dirty="0">
                  <a:solidFill>
                    <a:srgbClr val="1D3649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" name="箭头: 下 16"/>
            <p:cNvSpPr/>
            <p:nvPr/>
          </p:nvSpPr>
          <p:spPr>
            <a:xfrm rot="10800000">
              <a:off x="1703613" y="4211086"/>
              <a:ext cx="306105" cy="21584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>
              <a:endCxn id="5" idx="0"/>
            </p:cNvCxnSpPr>
            <p:nvPr/>
          </p:nvCxnSpPr>
          <p:spPr>
            <a:xfrm>
              <a:off x="1856666" y="2628564"/>
              <a:ext cx="0" cy="60161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/>
            <p:cNvCxnSpPr>
              <a:stCxn id="7" idx="0"/>
              <a:endCxn id="22" idx="1"/>
            </p:cNvCxnSpPr>
            <p:nvPr/>
          </p:nvCxnSpPr>
          <p:spPr>
            <a:xfrm rot="5400000" flipH="1" flipV="1">
              <a:off x="6107652" y="1763397"/>
              <a:ext cx="699526" cy="2234031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7574431" y="2317384"/>
              <a:ext cx="2002253" cy="426530"/>
              <a:chOff x="1376668" y="2277569"/>
              <a:chExt cx="2027929" cy="432000"/>
            </a:xfrm>
          </p:grpSpPr>
          <p:sp>
            <p:nvSpPr>
              <p:cNvPr id="21" name="TextBox 185"/>
              <p:cNvSpPr txBox="1"/>
              <p:nvPr/>
            </p:nvSpPr>
            <p:spPr>
              <a:xfrm>
                <a:off x="1922955" y="2339681"/>
                <a:ext cx="1481642" cy="307777"/>
              </a:xfrm>
              <a:prstGeom prst="rect">
                <a:avLst/>
              </a:prstGeom>
              <a:noFill/>
              <a:ln w="6350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容器仓库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(harbor)</a:t>
                </a:r>
                <a:endParaRPr lang="en-US" altLang="zh-CN" sz="1000" dirty="0">
                  <a:solidFill>
                    <a:srgbClr val="1D3649"/>
                  </a:solidFill>
                  <a:latin typeface="+mn-ea"/>
                </a:endParaRPr>
              </a:p>
              <a:p>
                <a:r>
                  <a:rPr lang="en-US" altLang="zh-CN" sz="1000" dirty="0">
                    <a:solidFill>
                      <a:srgbClr val="1D3649"/>
                    </a:solidFill>
                    <a:latin typeface="+mn-ea"/>
                  </a:rPr>
                  <a:t>10.0.0.58  2c 16g</a:t>
                </a:r>
                <a:endParaRPr lang="zh-CN" altLang="en-US" sz="1000" dirty="0">
                  <a:solidFill>
                    <a:srgbClr val="1D3649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2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6668" y="2277569"/>
                <a:ext cx="432000" cy="432000"/>
              </a:xfrm>
              <a:prstGeom prst="rect">
                <a:avLst/>
              </a:prstGeom>
            </p:spPr>
          </p:pic>
        </p:grpSp>
        <p:cxnSp>
          <p:nvCxnSpPr>
            <p:cNvPr id="23" name="连接符: 肘形 22"/>
            <p:cNvCxnSpPr>
              <a:stCxn id="21" idx="2"/>
              <a:endCxn id="8" idx="0"/>
            </p:cNvCxnSpPr>
            <p:nvPr/>
          </p:nvCxnSpPr>
          <p:spPr>
            <a:xfrm rot="5400000">
              <a:off x="7696087" y="2081018"/>
              <a:ext cx="547585" cy="1750728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/>
            <p:cNvCxnSpPr>
              <a:stCxn id="21" idx="2"/>
              <a:endCxn id="9" idx="0"/>
            </p:cNvCxnSpPr>
            <p:nvPr/>
          </p:nvCxnSpPr>
          <p:spPr>
            <a:xfrm rot="16200000" flipH="1">
              <a:off x="8573144" y="2954689"/>
              <a:ext cx="547585" cy="3386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/>
            <p:cNvCxnSpPr>
              <a:stCxn id="21" idx="2"/>
              <a:endCxn id="10" idx="0"/>
            </p:cNvCxnSpPr>
            <p:nvPr/>
          </p:nvCxnSpPr>
          <p:spPr>
            <a:xfrm rot="16200000" flipH="1">
              <a:off x="9450201" y="2077632"/>
              <a:ext cx="547585" cy="1757500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5" idx="3"/>
              <a:endCxn id="6" idx="1"/>
            </p:cNvCxnSpPr>
            <p:nvPr/>
          </p:nvCxnSpPr>
          <p:spPr>
            <a:xfrm>
              <a:off x="2567550" y="3618008"/>
              <a:ext cx="30785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3"/>
              <a:endCxn id="7" idx="1"/>
            </p:cNvCxnSpPr>
            <p:nvPr/>
          </p:nvCxnSpPr>
          <p:spPr>
            <a:xfrm>
              <a:off x="4297170" y="3618008"/>
              <a:ext cx="33234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3"/>
              <a:endCxn id="8" idx="1"/>
            </p:cNvCxnSpPr>
            <p:nvPr/>
          </p:nvCxnSpPr>
          <p:spPr>
            <a:xfrm>
              <a:off x="6051284" y="3618008"/>
              <a:ext cx="33234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8368612" y="4498941"/>
              <a:ext cx="958688" cy="360257"/>
              <a:chOff x="8170950" y="5399676"/>
              <a:chExt cx="970981" cy="364877"/>
            </a:xfrm>
          </p:grpSpPr>
          <p:pic>
            <p:nvPicPr>
              <p:cNvPr id="30" name="Graphic 98" descr="User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70950" y="5399676"/>
                <a:ext cx="364877" cy="364877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/>
              <p:nvPr/>
            </p:nvSpPr>
            <p:spPr>
              <a:xfrm>
                <a:off x="8622392" y="5523656"/>
                <a:ext cx="519539" cy="155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1D3649"/>
                    </a:solidFill>
                    <a:latin typeface="+mn-ea"/>
                  </a:rPr>
                  <a:t>批量转换</a:t>
                </a:r>
                <a:endParaRPr lang="zh-CN" altLang="en-US" sz="1000" dirty="0">
                  <a:solidFill>
                    <a:srgbClr val="1D3649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32" name="连接符: 肘形 31"/>
            <p:cNvCxnSpPr/>
            <p:nvPr/>
          </p:nvCxnSpPr>
          <p:spPr>
            <a:xfrm rot="16200000" flipH="1">
              <a:off x="7971573" y="3128786"/>
              <a:ext cx="12539" cy="1754114"/>
            </a:xfrm>
            <a:prstGeom prst="bentConnector3">
              <a:avLst>
                <a:gd name="adj1" fmla="val 2346248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/>
            <p:cNvCxnSpPr>
              <a:stCxn id="9" idx="2"/>
              <a:endCxn id="10" idx="2"/>
            </p:cNvCxnSpPr>
            <p:nvPr/>
          </p:nvCxnSpPr>
          <p:spPr>
            <a:xfrm rot="16200000" flipH="1">
              <a:off x="9725686" y="3128785"/>
              <a:ext cx="12539" cy="1754114"/>
            </a:xfrm>
            <a:prstGeom prst="bentConnector3">
              <a:avLst>
                <a:gd name="adj1" fmla="val 2346256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646" y="3446382"/>
              <a:ext cx="336982" cy="33698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531" y="3446382"/>
              <a:ext cx="336982" cy="336982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119" y="3446382"/>
              <a:ext cx="336982" cy="336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jekins</a:t>
            </a:r>
            <a:r>
              <a:rPr lang="zh-CN" altLang="en-US" dirty="0"/>
              <a:t>发布图</a:t>
            </a:r>
            <a:endParaRPr lang="en-US" altLang="zh-CN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1759210" y="971550"/>
            <a:ext cx="8962648" cy="4782377"/>
            <a:chOff x="2759583" y="1432805"/>
            <a:chExt cx="8650418" cy="4615774"/>
          </a:xfrm>
        </p:grpSpPr>
        <p:grpSp>
          <p:nvGrpSpPr>
            <p:cNvPr id="80" name="组合 79"/>
            <p:cNvGrpSpPr/>
            <p:nvPr/>
          </p:nvGrpSpPr>
          <p:grpSpPr>
            <a:xfrm flipH="1">
              <a:off x="9525119" y="2857500"/>
              <a:ext cx="543358" cy="1254931"/>
              <a:chOff x="5647990" y="4227709"/>
              <a:chExt cx="543358" cy="1254931"/>
            </a:xfrm>
          </p:grpSpPr>
          <p:sp>
            <p:nvSpPr>
              <p:cNvPr id="81" name="右大括号 80"/>
              <p:cNvSpPr/>
              <p:nvPr/>
            </p:nvSpPr>
            <p:spPr>
              <a:xfrm>
                <a:off x="5647990" y="4227709"/>
                <a:ext cx="241630" cy="1254931"/>
              </a:xfrm>
              <a:prstGeom prst="rightBrace">
                <a:avLst>
                  <a:gd name="adj1" fmla="val 53670"/>
                  <a:gd name="adj2" fmla="val 50180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949719" y="4823286"/>
                <a:ext cx="241629" cy="75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20157" y="4024869"/>
              <a:ext cx="543358" cy="1766331"/>
              <a:chOff x="5647990" y="3977244"/>
              <a:chExt cx="543358" cy="1766331"/>
            </a:xfrm>
          </p:grpSpPr>
          <p:sp>
            <p:nvSpPr>
              <p:cNvPr id="70" name="右大括号 69"/>
              <p:cNvSpPr/>
              <p:nvPr/>
            </p:nvSpPr>
            <p:spPr>
              <a:xfrm>
                <a:off x="5647990" y="3977244"/>
                <a:ext cx="241630" cy="1766331"/>
              </a:xfrm>
              <a:prstGeom prst="rightBrace">
                <a:avLst>
                  <a:gd name="adj1" fmla="val 53670"/>
                  <a:gd name="adj2" fmla="val 50180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949719" y="4823286"/>
                <a:ext cx="241629" cy="75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连接符: 肘形 32"/>
            <p:cNvCxnSpPr>
              <a:stCxn id="9" idx="1"/>
              <a:endCxn id="22" idx="0"/>
            </p:cNvCxnSpPr>
            <p:nvPr/>
          </p:nvCxnSpPr>
          <p:spPr>
            <a:xfrm rot="10800000" flipV="1">
              <a:off x="6984282" y="3491294"/>
              <a:ext cx="1426774" cy="391287"/>
            </a:xfrm>
            <a:prstGeom prst="bentConnector2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/>
            <p:cNvCxnSpPr>
              <a:stCxn id="3" idx="1"/>
              <a:endCxn id="8" idx="0"/>
            </p:cNvCxnSpPr>
            <p:nvPr/>
          </p:nvCxnSpPr>
          <p:spPr>
            <a:xfrm rot="10800000" flipV="1">
              <a:off x="6984283" y="2268264"/>
              <a:ext cx="1426773" cy="420670"/>
            </a:xfrm>
            <a:prstGeom prst="bentConnector2">
              <a:avLst/>
            </a:prstGeom>
            <a:ln w="5715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/>
            <p:cNvCxnSpPr>
              <a:stCxn id="8" idx="2"/>
              <a:endCxn id="37" idx="0"/>
            </p:cNvCxnSpPr>
            <p:nvPr/>
          </p:nvCxnSpPr>
          <p:spPr>
            <a:xfrm rot="5400000">
              <a:off x="5717655" y="2615956"/>
              <a:ext cx="714904" cy="1818351"/>
            </a:xfrm>
            <a:prstGeom prst="bentConnector3">
              <a:avLst>
                <a:gd name="adj1" fmla="val 44491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/>
            <p:cNvCxnSpPr/>
            <p:nvPr/>
          </p:nvCxnSpPr>
          <p:spPr>
            <a:xfrm flipV="1">
              <a:off x="5783284" y="4121956"/>
              <a:ext cx="11049" cy="1543723"/>
            </a:xfrm>
            <a:prstGeom prst="bentConnector3">
              <a:avLst>
                <a:gd name="adj1" fmla="val 2726732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5788809" y="4773316"/>
              <a:ext cx="620721" cy="2524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Bug Fix</a:t>
              </a:r>
              <a:endPara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8411055" y="2028891"/>
              <a:ext cx="1252851" cy="478745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Template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357858" y="1432805"/>
              <a:ext cx="1252850" cy="478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Project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6357857" y="2688934"/>
              <a:ext cx="1252850" cy="478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Module</a:t>
              </a:r>
              <a:endPara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8411056" y="3251922"/>
              <a:ext cx="1252850" cy="47874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Pipeline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4" name="连接符: 肘形 13"/>
            <p:cNvCxnSpPr>
              <a:stCxn id="7" idx="2"/>
              <a:endCxn id="8" idx="0"/>
            </p:cNvCxnSpPr>
            <p:nvPr/>
          </p:nvCxnSpPr>
          <p:spPr>
            <a:xfrm rot="5400000">
              <a:off x="6595591" y="2300241"/>
              <a:ext cx="777385" cy="1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/>
            <p:cNvSpPr/>
            <p:nvPr/>
          </p:nvSpPr>
          <p:spPr>
            <a:xfrm>
              <a:off x="6357857" y="3882582"/>
              <a:ext cx="1252850" cy="4787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 A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dev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6357857" y="4671119"/>
              <a:ext cx="1252850" cy="4787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 A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test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1" name="直接箭头连接符 30"/>
            <p:cNvCxnSpPr>
              <a:stCxn id="8" idx="2"/>
              <a:endCxn id="22" idx="0"/>
            </p:cNvCxnSpPr>
            <p:nvPr/>
          </p:nvCxnSpPr>
          <p:spPr>
            <a:xfrm>
              <a:off x="6984282" y="3167679"/>
              <a:ext cx="0" cy="71490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/>
            <p:cNvSpPr/>
            <p:nvPr/>
          </p:nvSpPr>
          <p:spPr>
            <a:xfrm>
              <a:off x="6357857" y="5435179"/>
              <a:ext cx="1252850" cy="461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 A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prod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4539506" y="3882583"/>
              <a:ext cx="1252850" cy="4787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dev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4539506" y="4671120"/>
              <a:ext cx="1252850" cy="4787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 B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test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4539506" y="5435179"/>
              <a:ext cx="1252850" cy="461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Publish B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prod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4" name="直接箭头连接符 43"/>
            <p:cNvCxnSpPr>
              <a:stCxn id="22" idx="2"/>
              <a:endCxn id="24" idx="0"/>
            </p:cNvCxnSpPr>
            <p:nvPr/>
          </p:nvCxnSpPr>
          <p:spPr>
            <a:xfrm>
              <a:off x="6984282" y="4361328"/>
              <a:ext cx="0" cy="309792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4" idx="2"/>
              <a:endCxn id="34" idx="0"/>
            </p:cNvCxnSpPr>
            <p:nvPr/>
          </p:nvCxnSpPr>
          <p:spPr>
            <a:xfrm>
              <a:off x="6984282" y="5149865"/>
              <a:ext cx="0" cy="285314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7" idx="2"/>
              <a:endCxn id="38" idx="0"/>
            </p:cNvCxnSpPr>
            <p:nvPr/>
          </p:nvCxnSpPr>
          <p:spPr>
            <a:xfrm>
              <a:off x="5165931" y="4361328"/>
              <a:ext cx="0" cy="309792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8" idx="2"/>
              <a:endCxn id="39" idx="0"/>
            </p:cNvCxnSpPr>
            <p:nvPr/>
          </p:nvCxnSpPr>
          <p:spPr>
            <a:xfrm>
              <a:off x="5165931" y="5149865"/>
              <a:ext cx="0" cy="285314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/>
            <p:cNvCxnSpPr/>
            <p:nvPr/>
          </p:nvCxnSpPr>
          <p:spPr>
            <a:xfrm flipV="1">
              <a:off x="7631406" y="4121956"/>
              <a:ext cx="11049" cy="1543724"/>
            </a:xfrm>
            <a:prstGeom prst="bentConnector3">
              <a:avLst>
                <a:gd name="adj1" fmla="val 2726732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639841" y="4773316"/>
              <a:ext cx="620721" cy="2524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Bug Fix</a:t>
              </a:r>
              <a:endPara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088455" y="3228815"/>
              <a:ext cx="602155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Branch</a:t>
              </a:r>
              <a:endPara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8411056" y="4700509"/>
              <a:ext cx="1252850" cy="39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ConfigMap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2759583" y="4719955"/>
              <a:ext cx="1252850" cy="396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Service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2759583" y="4253643"/>
              <a:ext cx="1252850" cy="396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Ingress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10157151" y="3290323"/>
              <a:ext cx="1252850" cy="39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Config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4" name="矩形: 圆角 83"/>
            <p:cNvSpPr/>
            <p:nvPr/>
          </p:nvSpPr>
          <p:spPr>
            <a:xfrm>
              <a:off x="10157151" y="2762154"/>
              <a:ext cx="1252850" cy="39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Task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10157151" y="3818492"/>
              <a:ext cx="1252850" cy="396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Script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2" name="矩形: 圆角 91"/>
            <p:cNvSpPr/>
            <p:nvPr/>
          </p:nvSpPr>
          <p:spPr>
            <a:xfrm>
              <a:off x="2759583" y="5186267"/>
              <a:ext cx="1252850" cy="396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Deployment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2" name="矩形: 圆角 101"/>
            <p:cNvSpPr/>
            <p:nvPr/>
          </p:nvSpPr>
          <p:spPr>
            <a:xfrm>
              <a:off x="2759583" y="3787331"/>
              <a:ext cx="1252850" cy="396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VirtualService</a:t>
              </a:r>
              <a:endPara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3" name="矩形: 圆角 102"/>
            <p:cNvSpPr/>
            <p:nvPr/>
          </p:nvSpPr>
          <p:spPr>
            <a:xfrm>
              <a:off x="2759583" y="5652579"/>
              <a:ext cx="1252850" cy="396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PVC + PV</a:t>
              </a:r>
              <a:endParaRPr lang="zh-CN" altLang="en-US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WPS 演示</Application>
  <PresentationFormat>宽屏</PresentationFormat>
  <Paragraphs>363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微软雅黑</vt:lpstr>
      <vt:lpstr>Calibri</vt:lpstr>
      <vt:lpstr>微软雅黑 Light</vt:lpstr>
      <vt:lpstr>Office 主题</vt:lpstr>
      <vt:lpstr>项目部署拓扑图</vt:lpstr>
      <vt:lpstr>项目技术拓扑图</vt:lpstr>
      <vt:lpstr>虚拟化技术对比</vt:lpstr>
      <vt:lpstr>Docker能带来什么</vt:lpstr>
      <vt:lpstr>Kubernetes是什么</vt:lpstr>
      <vt:lpstr>Kubernetes相关概念</vt:lpstr>
      <vt:lpstr>Kubernetes相关概念</vt:lpstr>
      <vt:lpstr>发布流水线</vt:lpstr>
      <vt:lpstr>发布流水线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cuiyingnan</dc:creator>
  <cp:lastModifiedBy>cuiyingnan</cp:lastModifiedBy>
  <cp:revision>3</cp:revision>
  <dcterms:created xsi:type="dcterms:W3CDTF">2019-07-01T01:06:00Z</dcterms:created>
  <dcterms:modified xsi:type="dcterms:W3CDTF">2019-07-01T01:15:00Z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