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9"/>
  </p:notesMasterIdLst>
  <p:sldIdLst>
    <p:sldId id="439" r:id="rId3"/>
    <p:sldId id="665" r:id="rId4"/>
    <p:sldId id="653" r:id="rId5"/>
    <p:sldId id="654" r:id="rId6"/>
    <p:sldId id="655" r:id="rId7"/>
    <p:sldId id="757" r:id="rId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sz="3200" b="1" kern="1200">
        <a:solidFill>
          <a:schemeClr val="bg2"/>
        </a:solidFill>
        <a:latin typeface="Arial" pitchFamily="34" charset="0"/>
        <a:ea typeface="黑体" pitchFamily="49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3200" b="1" kern="1200">
        <a:solidFill>
          <a:schemeClr val="bg2"/>
        </a:solidFill>
        <a:latin typeface="Arial" pitchFamily="34" charset="0"/>
        <a:ea typeface="黑体" pitchFamily="49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3200" b="1" kern="1200">
        <a:solidFill>
          <a:schemeClr val="bg2"/>
        </a:solidFill>
        <a:latin typeface="Arial" pitchFamily="34" charset="0"/>
        <a:ea typeface="黑体" pitchFamily="49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3200" b="1" kern="1200">
        <a:solidFill>
          <a:schemeClr val="bg2"/>
        </a:solidFill>
        <a:latin typeface="Arial" pitchFamily="34" charset="0"/>
        <a:ea typeface="黑体" pitchFamily="49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3200" b="1" kern="1200">
        <a:solidFill>
          <a:schemeClr val="bg2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bg2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bg2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bg2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bg2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FFFF66"/>
    <a:srgbClr val="FF99CC"/>
    <a:srgbClr val="FFFF99"/>
    <a:srgbClr val="CCCCFF"/>
    <a:srgbClr val="A50021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5" autoAdjust="0"/>
    <p:restoredTop sz="94660"/>
  </p:normalViewPr>
  <p:slideViewPr>
    <p:cSldViewPr>
      <p:cViewPr varScale="1">
        <p:scale>
          <a:sx n="75" d="100"/>
          <a:sy n="75" d="100"/>
        </p:scale>
        <p:origin x="10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D27D96F2-EED0-4DDD-A0E6-1BB4C973C9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9523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BAECC15-9AA3-4A59-99C5-83A87F4DD69E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zh-CN" sz="1400" b="1" smtClean="0"/>
              <a:t>Data</a:t>
            </a:r>
            <a:endParaRPr lang="en-US" altLang="zh-CN" sz="1400" smtClean="0"/>
          </a:p>
          <a:p>
            <a:pPr lvl="1" eaLnBrk="1" hangingPunct="1"/>
            <a:r>
              <a:rPr lang="en-US" altLang="zh-CN" smtClean="0"/>
              <a:t>facts or information that is relevant or appropriate to a decision maker</a:t>
            </a:r>
          </a:p>
          <a:p>
            <a:pPr eaLnBrk="1" hangingPunct="1"/>
            <a:r>
              <a:rPr lang="en-US" altLang="zh-CN" sz="1400" b="1" smtClean="0"/>
              <a:t>Population</a:t>
            </a:r>
            <a:endParaRPr lang="en-US" altLang="zh-CN" sz="1400" smtClean="0"/>
          </a:p>
          <a:p>
            <a:pPr lvl="1" eaLnBrk="1" hangingPunct="1"/>
            <a:r>
              <a:rPr lang="en-US" altLang="zh-CN" smtClean="0"/>
              <a:t>the totality of objects under consideration</a:t>
            </a:r>
            <a:endParaRPr lang="en-US" altLang="zh-CN" sz="1400" smtClean="0"/>
          </a:p>
          <a:p>
            <a:pPr eaLnBrk="1" hangingPunct="1"/>
            <a:r>
              <a:rPr lang="en-US" altLang="zh-CN" sz="1400" b="1" smtClean="0"/>
              <a:t>Sample</a:t>
            </a:r>
            <a:endParaRPr lang="en-US" altLang="zh-CN" sz="1400" smtClean="0"/>
          </a:p>
          <a:p>
            <a:pPr lvl="1" eaLnBrk="1" hangingPunct="1"/>
            <a:r>
              <a:rPr lang="en-US" altLang="zh-CN" smtClean="0"/>
              <a:t>a portion of the population that is selected for analysis</a:t>
            </a:r>
          </a:p>
          <a:p>
            <a:pPr eaLnBrk="1" hangingPunct="1"/>
            <a:r>
              <a:rPr lang="en-US" altLang="zh-CN" sz="1400" b="1" smtClean="0"/>
              <a:t>Parameter</a:t>
            </a:r>
            <a:endParaRPr lang="en-US" altLang="zh-CN" sz="1400" smtClean="0"/>
          </a:p>
          <a:p>
            <a:pPr lvl="1" eaLnBrk="1" hangingPunct="1"/>
            <a:r>
              <a:rPr lang="en-US" altLang="zh-CN" smtClean="0"/>
              <a:t>a summary measure (e.g., mean) that is computed to describe a characteristic of the population</a:t>
            </a:r>
          </a:p>
          <a:p>
            <a:pPr eaLnBrk="1" hangingPunct="1"/>
            <a:r>
              <a:rPr lang="en-US" altLang="zh-CN" sz="1400" b="1" smtClean="0"/>
              <a:t>Statistic</a:t>
            </a:r>
            <a:endParaRPr lang="en-US" altLang="zh-CN" sz="1400" smtClean="0"/>
          </a:p>
          <a:p>
            <a:pPr lvl="1" eaLnBrk="1" hangingPunct="1"/>
            <a:r>
              <a:rPr lang="en-US" altLang="zh-CN" smtClean="0"/>
              <a:t>a summary measure (e.g., mean) that is computed to describe a characteristic of the sample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102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255060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86097F8-C3AA-4BA9-9E20-147B0D488D86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41421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B09F9FC-B4B4-4492-958A-C7762232C7AA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5</a:t>
            </a:fld>
            <a:endParaRPr lang="en-US" altLang="zh-CN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/>
          </a:p>
        </p:txBody>
      </p:sp>
      <p:sp>
        <p:nvSpPr>
          <p:cNvPr id="122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8245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0CACC28-302E-4FB0-A084-FC7DB817F568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6</a:t>
            </a:fld>
            <a:endParaRPr lang="en-US" altLang="zh-CN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/>
          </a:p>
        </p:txBody>
      </p:sp>
      <p:sp>
        <p:nvSpPr>
          <p:cNvPr id="133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03438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1862A-DC1E-490F-93BE-A692C56399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26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019D1-D352-4D42-AA1E-BEF9A33519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477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0CAE0-D994-4625-9A0D-6E469945BA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6377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72D21-AFB2-41A1-A905-5E0D660D3A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655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3E8B1-FC6A-4BAB-BB9D-1605B63E70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0257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FCD1E-5BAB-42C9-9F0B-1A48EDD253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867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22D17-4C64-44F0-8050-3D3E55F94D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7191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1958D-1777-483A-AD65-EB42104C15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275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E7755-BAF7-4520-85B9-F2DDF7428F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8817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4308A-288D-40DE-B2F8-283B2050F2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20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33963-1E20-4454-AD87-2BA465EB40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45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1C6BA-909A-4EF5-A41D-9867CD1FD9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9637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2BCF4-38D9-4BE5-A854-C6776AFD72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0265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FADE2-C386-49F9-BDF2-BBCF04F962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581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93588-0095-40F7-84A8-3C5375053C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05352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EDF1F-FD42-4CA7-857B-65420E6998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89285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49009-EEB8-49CA-9C47-AE17C62AF3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443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75190-71DF-4627-BB22-AE772E8BA0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02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CA057-C82A-4AC6-B1D4-BC9A177333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586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84613-6F0A-4BEB-87C0-35D3DFC8FB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086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0D0E6-72A6-4677-B8E9-1A8B1F5C7F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77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43E81-2567-49E2-8F30-F00A113126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06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2C344-1B6C-4A3D-B6BB-D1D029A932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6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D687B-D3A6-48FA-A31B-1146ABA87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749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AF18B-41F3-4E45-9D19-E20460D45E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000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07D5944-13A5-4ADA-BFB8-FA8B95051E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87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77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7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44AC5C76-97F7-400A-A8FD-83D63AB33F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1362075" y="1700213"/>
            <a:ext cx="640873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4000" dirty="0" smtClean="0"/>
              <a:t>统计基础概念</a:t>
            </a:r>
            <a:endParaRPr lang="zh-CN" altLang="en-US" sz="4000" dirty="0"/>
          </a:p>
        </p:txBody>
      </p:sp>
      <p:sp>
        <p:nvSpPr>
          <p:cNvPr id="3075" name="Text Box 9"/>
          <p:cNvSpPr txBox="1">
            <a:spLocks noChangeArrowheads="1"/>
          </p:cNvSpPr>
          <p:nvPr/>
        </p:nvSpPr>
        <p:spPr bwMode="auto">
          <a:xfrm>
            <a:off x="2987675" y="5084763"/>
            <a:ext cx="3097213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zh-CN" sz="1800" b="0" dirty="0"/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0" dirty="0"/>
              <a:t>2014-12-01</a:t>
            </a:r>
            <a:endParaRPr lang="zh-CN" alt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pPr eaLnBrk="1" hangingPunct="1"/>
            <a:r>
              <a:rPr lang="zh-CN" altLang="en-US" sz="4000" smtClean="0">
                <a:solidFill>
                  <a:schemeClr val="tx1"/>
                </a:solidFill>
              </a:rPr>
              <a:t>基本概念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1905000" y="3386138"/>
            <a:ext cx="3429000" cy="2786062"/>
            <a:chOff x="1200" y="2133"/>
            <a:chExt cx="2160" cy="1755"/>
          </a:xfrm>
        </p:grpSpPr>
        <p:sp>
          <p:nvSpPr>
            <p:cNvPr id="859140" name="Text Box 4"/>
            <p:cNvSpPr txBox="1">
              <a:spLocks noChangeArrowheads="1"/>
            </p:cNvSpPr>
            <p:nvPr/>
          </p:nvSpPr>
          <p:spPr bwMode="auto">
            <a:xfrm>
              <a:off x="2400" y="2565"/>
              <a:ext cx="960" cy="1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kumimoji="1" lang="en-US" altLang="zh-CN" sz="240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zh-CN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  <a:sym typeface="Symbol" pitchFamily="18" charset="2"/>
                </a:rPr>
                <a:t>平均数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zh-CN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  <a:sym typeface="Symbol" pitchFamily="18" charset="2"/>
                </a:rPr>
                <a:t>标准差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zh-CN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  <a:sym typeface="Symbol" pitchFamily="18" charset="2"/>
                </a:rPr>
                <a:t>比例</a:t>
              </a:r>
              <a:endParaRPr kumimoji="1"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grpSp>
          <p:nvGrpSpPr>
            <p:cNvPr id="4126" name="Group 5"/>
            <p:cNvGrpSpPr>
              <a:grpSpLocks/>
            </p:cNvGrpSpPr>
            <p:nvPr/>
          </p:nvGrpSpPr>
          <p:grpSpPr bwMode="auto">
            <a:xfrm>
              <a:off x="1200" y="2133"/>
              <a:ext cx="960" cy="1755"/>
              <a:chOff x="1200" y="1968"/>
              <a:chExt cx="960" cy="1755"/>
            </a:xfrm>
          </p:grpSpPr>
          <p:sp>
            <p:nvSpPr>
              <p:cNvPr id="859142" name="Text Box 6"/>
              <p:cNvSpPr txBox="1">
                <a:spLocks noChangeArrowheads="1"/>
              </p:cNvSpPr>
              <p:nvPr/>
            </p:nvSpPr>
            <p:spPr bwMode="auto">
              <a:xfrm>
                <a:off x="1200" y="2400"/>
                <a:ext cx="960" cy="1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kumimoji="1" lang="zh-CN" altLang="en-US"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参数</a:t>
                </a:r>
              </a:p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kumimoji="1" lang="zh-CN" altLang="en-US"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  <a:sym typeface="Symbol" pitchFamily="18" charset="2"/>
                  </a:rPr>
                  <a:t></a:t>
                </a:r>
              </a:p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kumimoji="1" lang="zh-CN" altLang="en-US"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  <a:sym typeface="Symbol" pitchFamily="18" charset="2"/>
                  </a:rPr>
                  <a:t></a:t>
                </a:r>
              </a:p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kumimoji="1" lang="zh-CN" altLang="en-US" sz="24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  <a:sym typeface="Symbol" pitchFamily="18" charset="2"/>
                  </a:rPr>
                  <a:t></a:t>
                </a:r>
                <a:endParaRPr kumimoji="1" lang="zh-CN" altLang="en-US"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128" name="Line 7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480"/>
              </a:xfrm>
              <a:prstGeom prst="line">
                <a:avLst/>
              </a:prstGeom>
              <a:noFill/>
              <a:ln w="38100">
                <a:solidFill>
                  <a:srgbClr val="FFFF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100" name="Group 8"/>
          <p:cNvGrpSpPr>
            <a:grpSpLocks/>
          </p:cNvGrpSpPr>
          <p:nvPr/>
        </p:nvGrpSpPr>
        <p:grpSpPr bwMode="auto">
          <a:xfrm>
            <a:off x="5562600" y="3309938"/>
            <a:ext cx="1524000" cy="2862262"/>
            <a:chOff x="3504" y="1920"/>
            <a:chExt cx="960" cy="1803"/>
          </a:xfrm>
        </p:grpSpPr>
        <p:sp>
          <p:nvSpPr>
            <p:cNvPr id="859145" name="Text Box 9"/>
            <p:cNvSpPr txBox="1">
              <a:spLocks noChangeArrowheads="1"/>
            </p:cNvSpPr>
            <p:nvPr/>
          </p:nvSpPr>
          <p:spPr bwMode="auto">
            <a:xfrm>
              <a:off x="3504" y="2400"/>
              <a:ext cx="960" cy="1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zh-CN" altLang="en-US"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统计量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zh-CN" altLang="en-US" sz="2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</a:t>
              </a:r>
              <a:r>
                <a:rPr kumimoji="1" lang="en-US" altLang="zh-CN" sz="2400" b="0" i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x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2400" b="0" i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s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2400" b="0" i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p</a:t>
              </a:r>
              <a:endParaRPr kumimoji="1" lang="en-US" altLang="zh-CN" sz="2400" b="0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24" name="Line 10"/>
            <p:cNvSpPr>
              <a:spLocks noChangeShapeType="1"/>
            </p:cNvSpPr>
            <p:nvPr/>
          </p:nvSpPr>
          <p:spPr bwMode="auto">
            <a:xfrm>
              <a:off x="4032" y="1920"/>
              <a:ext cx="0" cy="480"/>
            </a:xfrm>
            <a:prstGeom prst="line">
              <a:avLst/>
            </a:prstGeom>
            <a:noFill/>
            <a:ln w="38100">
              <a:solidFill>
                <a:srgbClr val="00E0CB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01" name="Group 11"/>
          <p:cNvGrpSpPr>
            <a:grpSpLocks/>
          </p:cNvGrpSpPr>
          <p:nvPr/>
        </p:nvGrpSpPr>
        <p:grpSpPr bwMode="auto">
          <a:xfrm>
            <a:off x="1295400" y="1600200"/>
            <a:ext cx="2819400" cy="1785938"/>
            <a:chOff x="816" y="1008"/>
            <a:chExt cx="1776" cy="1125"/>
          </a:xfrm>
        </p:grpSpPr>
        <p:grpSp>
          <p:nvGrpSpPr>
            <p:cNvPr id="4111" name="Group 12"/>
            <p:cNvGrpSpPr>
              <a:grpSpLocks/>
            </p:cNvGrpSpPr>
            <p:nvPr/>
          </p:nvGrpSpPr>
          <p:grpSpPr bwMode="auto">
            <a:xfrm>
              <a:off x="816" y="1317"/>
              <a:ext cx="1776" cy="816"/>
              <a:chOff x="816" y="1152"/>
              <a:chExt cx="1776" cy="816"/>
            </a:xfrm>
          </p:grpSpPr>
          <p:sp>
            <p:nvSpPr>
              <p:cNvPr id="4113" name="Oval 13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1776" cy="816"/>
              </a:xfrm>
              <a:prstGeom prst="ellipse">
                <a:avLst/>
              </a:prstGeom>
              <a:solidFill>
                <a:srgbClr val="FFFFB9"/>
              </a:solidFill>
              <a:ln w="9525">
                <a:solidFill>
                  <a:srgbClr val="D15978"/>
                </a:solidFill>
                <a:round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algn="l" eaLnBrk="0" hangingPunct="0"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zh-CN" altLang="en-US">
                  <a:solidFill>
                    <a:schemeClr val="bg2"/>
                  </a:solidFill>
                  <a:ea typeface="黑体" pitchFamily="49" charset="-122"/>
                </a:endParaRPr>
              </a:p>
            </p:txBody>
          </p:sp>
          <p:grpSp>
            <p:nvGrpSpPr>
              <p:cNvPr id="4114" name="Group 14"/>
              <p:cNvGrpSpPr>
                <a:grpSpLocks/>
              </p:cNvGrpSpPr>
              <p:nvPr/>
            </p:nvGrpSpPr>
            <p:grpSpPr bwMode="auto">
              <a:xfrm>
                <a:off x="816" y="1200"/>
                <a:ext cx="1653" cy="738"/>
                <a:chOff x="816" y="1200"/>
                <a:chExt cx="1653" cy="738"/>
              </a:xfrm>
            </p:grpSpPr>
            <p:sp>
              <p:nvSpPr>
                <p:cNvPr id="859151" name="Rectangle 15"/>
                <p:cNvSpPr>
                  <a:spLocks noChangeArrowheads="1"/>
                </p:cNvSpPr>
                <p:nvPr/>
              </p:nvSpPr>
              <p:spPr bwMode="auto">
                <a:xfrm>
                  <a:off x="1152" y="1248"/>
                  <a:ext cx="357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r>
                    <a:rPr kumimoji="1" lang="en-US" altLang="zh-CN" sz="36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Wingdings" pitchFamily="2" charset="2"/>
                      <a:ea typeface="宋体" pitchFamily="2" charset="-122"/>
                    </a:rPr>
                    <a:t></a:t>
                  </a:r>
                </a:p>
              </p:txBody>
            </p:sp>
            <p:sp>
              <p:nvSpPr>
                <p:cNvPr id="859152" name="Rectangle 16"/>
                <p:cNvSpPr>
                  <a:spLocks noChangeArrowheads="1"/>
                </p:cNvSpPr>
                <p:nvPr/>
              </p:nvSpPr>
              <p:spPr bwMode="auto">
                <a:xfrm>
                  <a:off x="1536" y="1200"/>
                  <a:ext cx="357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r>
                    <a:rPr kumimoji="1" lang="en-US" altLang="zh-CN" sz="36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Wingdings" pitchFamily="2" charset="2"/>
                      <a:ea typeface="宋体" pitchFamily="2" charset="-122"/>
                    </a:rPr>
                    <a:t></a:t>
                  </a:r>
                </a:p>
              </p:txBody>
            </p:sp>
            <p:sp>
              <p:nvSpPr>
                <p:cNvPr id="859153" name="Rectangle 17"/>
                <p:cNvSpPr>
                  <a:spLocks noChangeArrowheads="1"/>
                </p:cNvSpPr>
                <p:nvPr/>
              </p:nvSpPr>
              <p:spPr bwMode="auto">
                <a:xfrm>
                  <a:off x="1116" y="1516"/>
                  <a:ext cx="357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r>
                    <a:rPr kumimoji="1" lang="en-US" altLang="zh-CN" sz="36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Wingdings" pitchFamily="2" charset="2"/>
                      <a:ea typeface="宋体" pitchFamily="2" charset="-122"/>
                    </a:rPr>
                    <a:t></a:t>
                  </a:r>
                </a:p>
              </p:txBody>
            </p:sp>
            <p:sp>
              <p:nvSpPr>
                <p:cNvPr id="859154" name="Rectangle 18"/>
                <p:cNvSpPr>
                  <a:spLocks noChangeArrowheads="1"/>
                </p:cNvSpPr>
                <p:nvPr/>
              </p:nvSpPr>
              <p:spPr bwMode="auto">
                <a:xfrm>
                  <a:off x="1558" y="1512"/>
                  <a:ext cx="357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r>
                    <a:rPr kumimoji="1" lang="en-US" altLang="zh-CN" sz="36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Wingdings" pitchFamily="2" charset="2"/>
                      <a:ea typeface="宋体" pitchFamily="2" charset="-122"/>
                    </a:rPr>
                    <a:t></a:t>
                  </a:r>
                </a:p>
              </p:txBody>
            </p:sp>
            <p:sp>
              <p:nvSpPr>
                <p:cNvPr id="859155" name="Rectangle 19"/>
                <p:cNvSpPr>
                  <a:spLocks noChangeArrowheads="1"/>
                </p:cNvSpPr>
                <p:nvPr/>
              </p:nvSpPr>
              <p:spPr bwMode="auto">
                <a:xfrm>
                  <a:off x="816" y="1344"/>
                  <a:ext cx="357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r>
                    <a:rPr kumimoji="1" lang="en-US" altLang="zh-CN" sz="36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Wingdings" pitchFamily="2" charset="2"/>
                      <a:ea typeface="宋体" pitchFamily="2" charset="-122"/>
                    </a:rPr>
                    <a:t></a:t>
                  </a:r>
                </a:p>
              </p:txBody>
            </p:sp>
            <p:sp>
              <p:nvSpPr>
                <p:cNvPr id="859156" name="Rectangle 20"/>
                <p:cNvSpPr>
                  <a:spLocks noChangeArrowheads="1"/>
                </p:cNvSpPr>
                <p:nvPr/>
              </p:nvSpPr>
              <p:spPr bwMode="auto">
                <a:xfrm>
                  <a:off x="1824" y="1344"/>
                  <a:ext cx="357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r>
                    <a:rPr kumimoji="1" lang="en-US" altLang="zh-CN" sz="36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Wingdings" pitchFamily="2" charset="2"/>
                      <a:ea typeface="宋体" pitchFamily="2" charset="-122"/>
                    </a:rPr>
                    <a:t></a:t>
                  </a:r>
                </a:p>
              </p:txBody>
            </p:sp>
            <p:sp>
              <p:nvSpPr>
                <p:cNvPr id="859157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1248"/>
                  <a:ext cx="357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r>
                    <a:rPr kumimoji="1" lang="en-US" altLang="zh-CN" sz="36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Wingdings" pitchFamily="2" charset="2"/>
                      <a:ea typeface="宋体" pitchFamily="2" charset="-122"/>
                    </a:rPr>
                    <a:t></a:t>
                  </a:r>
                </a:p>
              </p:txBody>
            </p:sp>
            <p:sp>
              <p:nvSpPr>
                <p:cNvPr id="859158" name="Rectangle 22"/>
                <p:cNvSpPr>
                  <a:spLocks noChangeArrowheads="1"/>
                </p:cNvSpPr>
                <p:nvPr/>
              </p:nvSpPr>
              <p:spPr bwMode="auto">
                <a:xfrm>
                  <a:off x="2016" y="1536"/>
                  <a:ext cx="357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r>
                    <a:rPr kumimoji="1" lang="en-US" altLang="zh-CN" sz="360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Wingdings" pitchFamily="2" charset="2"/>
                      <a:ea typeface="宋体" pitchFamily="2" charset="-122"/>
                    </a:rPr>
                    <a:t></a:t>
                  </a:r>
                </a:p>
              </p:txBody>
            </p:sp>
          </p:grpSp>
        </p:grpSp>
        <p:sp>
          <p:nvSpPr>
            <p:cNvPr id="859159" name="Text Box 23"/>
            <p:cNvSpPr txBox="1">
              <a:spLocks noChangeArrowheads="1"/>
            </p:cNvSpPr>
            <p:nvPr/>
          </p:nvSpPr>
          <p:spPr bwMode="auto">
            <a:xfrm>
              <a:off x="1296" y="1008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zh-CN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总体</a:t>
              </a:r>
            </a:p>
          </p:txBody>
        </p:sp>
      </p:grpSp>
      <p:grpSp>
        <p:nvGrpSpPr>
          <p:cNvPr id="4102" name="Group 24"/>
          <p:cNvGrpSpPr>
            <a:grpSpLocks/>
          </p:cNvGrpSpPr>
          <p:nvPr/>
        </p:nvGrpSpPr>
        <p:grpSpPr bwMode="auto">
          <a:xfrm>
            <a:off x="4114800" y="1752600"/>
            <a:ext cx="3048000" cy="1481138"/>
            <a:chOff x="2592" y="1104"/>
            <a:chExt cx="1920" cy="933"/>
          </a:xfrm>
        </p:grpSpPr>
        <p:grpSp>
          <p:nvGrpSpPr>
            <p:cNvPr id="4103" name="Group 25"/>
            <p:cNvGrpSpPr>
              <a:grpSpLocks/>
            </p:cNvGrpSpPr>
            <p:nvPr/>
          </p:nvGrpSpPr>
          <p:grpSpPr bwMode="auto">
            <a:xfrm>
              <a:off x="2592" y="1413"/>
              <a:ext cx="1920" cy="624"/>
              <a:chOff x="2592" y="1248"/>
              <a:chExt cx="1920" cy="624"/>
            </a:xfrm>
          </p:grpSpPr>
          <p:grpSp>
            <p:nvGrpSpPr>
              <p:cNvPr id="4105" name="Group 26"/>
              <p:cNvGrpSpPr>
                <a:grpSpLocks/>
              </p:cNvGrpSpPr>
              <p:nvPr/>
            </p:nvGrpSpPr>
            <p:grpSpPr bwMode="auto">
              <a:xfrm>
                <a:off x="3456" y="1248"/>
                <a:ext cx="1056" cy="624"/>
                <a:chOff x="3312" y="1248"/>
                <a:chExt cx="1104" cy="624"/>
              </a:xfrm>
            </p:grpSpPr>
            <p:sp>
              <p:nvSpPr>
                <p:cNvPr id="4107" name="Oval 27"/>
                <p:cNvSpPr>
                  <a:spLocks noChangeArrowheads="1"/>
                </p:cNvSpPr>
                <p:nvPr/>
              </p:nvSpPr>
              <p:spPr bwMode="auto">
                <a:xfrm>
                  <a:off x="3312" y="1248"/>
                  <a:ext cx="1104" cy="624"/>
                </a:xfrm>
                <a:prstGeom prst="ellipse">
                  <a:avLst/>
                </a:prstGeom>
                <a:solidFill>
                  <a:srgbClr val="23FFEA"/>
                </a:solidFill>
                <a:ln w="12700">
                  <a:solidFill>
                    <a:srgbClr val="D15978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000000"/>
                  </a:outerShdw>
                </a:effectLst>
              </p:spPr>
              <p:txBody>
                <a:bodyPr wrap="none" anchor="ctr"/>
                <a:lstStyle>
                  <a:lvl1pPr algn="l" eaLnBrk="0" hangingPunct="0"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endParaRPr lang="zh-CN" altLang="en-US">
                    <a:solidFill>
                      <a:schemeClr val="bg2"/>
                    </a:solidFill>
                    <a:ea typeface="黑体" pitchFamily="49" charset="-122"/>
                  </a:endParaRPr>
                </a:p>
              </p:txBody>
            </p:sp>
            <p:sp>
              <p:nvSpPr>
                <p:cNvPr id="859164" name="Rectangle 28"/>
                <p:cNvSpPr>
                  <a:spLocks noChangeArrowheads="1"/>
                </p:cNvSpPr>
                <p:nvPr/>
              </p:nvSpPr>
              <p:spPr bwMode="auto">
                <a:xfrm>
                  <a:off x="3498" y="1344"/>
                  <a:ext cx="317" cy="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r>
                    <a:rPr kumimoji="1" lang="en-US" altLang="zh-CN" sz="2800">
                      <a:solidFill>
                        <a:srgbClr val="FF9933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Wingdings" pitchFamily="2" charset="2"/>
                      <a:ea typeface="宋体" pitchFamily="2" charset="-122"/>
                    </a:rPr>
                    <a:t></a:t>
                  </a:r>
                </a:p>
              </p:txBody>
            </p:sp>
            <p:sp>
              <p:nvSpPr>
                <p:cNvPr id="859165" name="Rectangle 29"/>
                <p:cNvSpPr>
                  <a:spLocks noChangeArrowheads="1"/>
                </p:cNvSpPr>
                <p:nvPr/>
              </p:nvSpPr>
              <p:spPr bwMode="auto">
                <a:xfrm>
                  <a:off x="3834" y="1344"/>
                  <a:ext cx="318" cy="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r>
                    <a:rPr kumimoji="1" lang="en-US" altLang="zh-CN" sz="2800">
                      <a:solidFill>
                        <a:srgbClr val="FF9933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Wingdings" pitchFamily="2" charset="2"/>
                      <a:ea typeface="宋体" pitchFamily="2" charset="-122"/>
                    </a:rPr>
                    <a:t></a:t>
                  </a:r>
                </a:p>
              </p:txBody>
            </p:sp>
            <p:sp>
              <p:nvSpPr>
                <p:cNvPr id="859166" name="Rectangle 30"/>
                <p:cNvSpPr>
                  <a:spLocks noChangeArrowheads="1"/>
                </p:cNvSpPr>
                <p:nvPr/>
              </p:nvSpPr>
              <p:spPr bwMode="auto">
                <a:xfrm>
                  <a:off x="3738" y="1536"/>
                  <a:ext cx="318" cy="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r>
                    <a:rPr kumimoji="1" lang="en-US" altLang="zh-CN" sz="2800">
                      <a:solidFill>
                        <a:srgbClr val="FF9933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Wingdings" pitchFamily="2" charset="2"/>
                      <a:ea typeface="宋体" pitchFamily="2" charset="-122"/>
                    </a:rPr>
                    <a:t></a:t>
                  </a:r>
                </a:p>
              </p:txBody>
            </p:sp>
          </p:grpSp>
          <p:sp>
            <p:nvSpPr>
              <p:cNvPr id="4106" name="Line 31"/>
              <p:cNvSpPr>
                <a:spLocks noChangeShapeType="1"/>
              </p:cNvSpPr>
              <p:nvPr/>
            </p:nvSpPr>
            <p:spPr bwMode="auto">
              <a:xfrm>
                <a:off x="2592" y="1584"/>
                <a:ext cx="864" cy="0"/>
              </a:xfrm>
              <a:prstGeom prst="line">
                <a:avLst/>
              </a:prstGeom>
              <a:noFill/>
              <a:ln w="38100">
                <a:solidFill>
                  <a:srgbClr val="FFFF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59168" name="Text Box 32"/>
            <p:cNvSpPr txBox="1">
              <a:spLocks noChangeArrowheads="1"/>
            </p:cNvSpPr>
            <p:nvPr/>
          </p:nvSpPr>
          <p:spPr bwMode="auto">
            <a:xfrm>
              <a:off x="3600" y="1104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zh-CN" alt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样本</a:t>
              </a: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82296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pPr eaLnBrk="1" hangingPunct="1"/>
            <a:r>
              <a:rPr lang="zh-CN" altLang="en-US" sz="4000" smtClean="0"/>
              <a:t>描述统计</a:t>
            </a:r>
            <a:br>
              <a:rPr lang="zh-CN" altLang="en-US" sz="4000" smtClean="0"/>
            </a:br>
            <a:r>
              <a:rPr lang="en-US" altLang="zh-CN" sz="3600" smtClean="0">
                <a:solidFill>
                  <a:schemeClr val="hlink"/>
                </a:solidFill>
              </a:rPr>
              <a:t>(descriptive statistics)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5720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33400" indent="-533400" eaLnBrk="1" hangingPunct="1">
              <a:buFontTx/>
              <a:buAutoNum type="arabicPeriod"/>
            </a:pPr>
            <a:r>
              <a:rPr lang="zh-CN" altLang="en-US" b="1" smtClean="0"/>
              <a:t>内容</a:t>
            </a:r>
          </a:p>
          <a:p>
            <a:pPr marL="1143000" lvl="1" indent="-457200" eaLnBrk="1" hangingPunct="1"/>
            <a:r>
              <a:rPr lang="zh-CN" altLang="en-US" smtClean="0"/>
              <a:t>整理数据</a:t>
            </a:r>
          </a:p>
          <a:p>
            <a:pPr marL="1143000" lvl="1" indent="-457200" eaLnBrk="1" hangingPunct="1"/>
            <a:r>
              <a:rPr lang="zh-CN" altLang="en-US" smtClean="0"/>
              <a:t>展示数据</a:t>
            </a:r>
          </a:p>
          <a:p>
            <a:pPr marL="1143000" lvl="1" indent="-457200" eaLnBrk="1" hangingPunct="1"/>
            <a:r>
              <a:rPr lang="zh-CN" altLang="en-US" smtClean="0"/>
              <a:t>描述性分析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zh-CN" altLang="en-US" smtClean="0"/>
              <a:t> </a:t>
            </a:r>
            <a:r>
              <a:rPr lang="zh-CN" altLang="en-US" b="1" smtClean="0"/>
              <a:t>目的</a:t>
            </a:r>
          </a:p>
          <a:p>
            <a:pPr marL="1143000" lvl="1" indent="-457200" eaLnBrk="1" hangingPunct="1"/>
            <a:r>
              <a:rPr lang="zh-CN" altLang="en-US" smtClean="0"/>
              <a:t>描述数据特征</a:t>
            </a:r>
          </a:p>
          <a:p>
            <a:pPr marL="1143000" lvl="1" indent="-457200" eaLnBrk="1" hangingPunct="1"/>
            <a:r>
              <a:rPr lang="zh-CN" altLang="en-US" smtClean="0"/>
              <a:t>找出数据的基本规律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4572000" y="1981200"/>
            <a:ext cx="4095750" cy="3640138"/>
            <a:chOff x="2880" y="1104"/>
            <a:chExt cx="2580" cy="2293"/>
          </a:xfrm>
        </p:grpSpPr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2880" y="1104"/>
              <a:ext cx="2352" cy="1938"/>
              <a:chOff x="2880" y="1104"/>
              <a:chExt cx="2352" cy="1938"/>
            </a:xfrm>
          </p:grpSpPr>
          <p:sp>
            <p:nvSpPr>
              <p:cNvPr id="800774" name="Rectangle 6"/>
              <p:cNvSpPr>
                <a:spLocks noChangeArrowheads="1"/>
              </p:cNvSpPr>
              <p:nvPr/>
            </p:nvSpPr>
            <p:spPr bwMode="auto">
              <a:xfrm>
                <a:off x="2976" y="2544"/>
                <a:ext cx="230" cy="306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  <a:defRPr/>
                </a:pPr>
                <a:r>
                  <a:rPr kumimoji="1" lang="en-US" altLang="zh-CN" sz="2600">
                    <a:solidFill>
                      <a:srgbClr val="F0F0F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800775" name="Rectangle 7"/>
              <p:cNvSpPr>
                <a:spLocks noChangeArrowheads="1"/>
              </p:cNvSpPr>
              <p:nvPr/>
            </p:nvSpPr>
            <p:spPr bwMode="auto">
              <a:xfrm>
                <a:off x="2880" y="2016"/>
                <a:ext cx="346" cy="306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  <a:defRPr/>
                </a:pPr>
                <a:r>
                  <a:rPr kumimoji="1" lang="en-US" altLang="zh-CN" sz="2600">
                    <a:solidFill>
                      <a:srgbClr val="F0F0F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25</a:t>
                </a:r>
              </a:p>
            </p:txBody>
          </p:sp>
          <p:sp>
            <p:nvSpPr>
              <p:cNvPr id="800776" name="Rectangle 8"/>
              <p:cNvSpPr>
                <a:spLocks noChangeArrowheads="1"/>
              </p:cNvSpPr>
              <p:nvPr/>
            </p:nvSpPr>
            <p:spPr bwMode="auto">
              <a:xfrm>
                <a:off x="2880" y="1392"/>
                <a:ext cx="346" cy="306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  <a:defRPr/>
                </a:pPr>
                <a:r>
                  <a:rPr kumimoji="1" lang="en-US" altLang="zh-CN" sz="2600">
                    <a:solidFill>
                      <a:srgbClr val="F0F0F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50</a:t>
                </a:r>
              </a:p>
            </p:txBody>
          </p:sp>
          <p:grpSp>
            <p:nvGrpSpPr>
              <p:cNvPr id="5132" name="Group 9"/>
              <p:cNvGrpSpPr>
                <a:grpSpLocks/>
              </p:cNvGrpSpPr>
              <p:nvPr/>
            </p:nvGrpSpPr>
            <p:grpSpPr bwMode="auto">
              <a:xfrm>
                <a:off x="3396" y="2736"/>
                <a:ext cx="1768" cy="306"/>
                <a:chOff x="3492" y="2736"/>
                <a:chExt cx="1902" cy="306"/>
              </a:xfrm>
            </p:grpSpPr>
            <p:sp>
              <p:nvSpPr>
                <p:cNvPr id="800778" name="Rectangle 10"/>
                <p:cNvSpPr>
                  <a:spLocks noChangeArrowheads="1"/>
                </p:cNvSpPr>
                <p:nvPr/>
              </p:nvSpPr>
              <p:spPr bwMode="auto">
                <a:xfrm>
                  <a:off x="3492" y="2736"/>
                  <a:ext cx="422" cy="306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 eaLnBrk="0" hangingPunct="0">
                    <a:spcBef>
                      <a:spcPct val="0"/>
                    </a:spcBef>
                    <a:defRPr/>
                  </a:pPr>
                  <a:r>
                    <a:rPr kumimoji="1" lang="en-US" altLang="zh-CN" sz="2600">
                      <a:solidFill>
                        <a:srgbClr val="F0F0F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Q1</a:t>
                  </a:r>
                </a:p>
              </p:txBody>
            </p:sp>
            <p:sp>
              <p:nvSpPr>
                <p:cNvPr id="800779" name="Rectangle 11"/>
                <p:cNvSpPr>
                  <a:spLocks noChangeArrowheads="1"/>
                </p:cNvSpPr>
                <p:nvPr/>
              </p:nvSpPr>
              <p:spPr bwMode="auto">
                <a:xfrm>
                  <a:off x="3984" y="2736"/>
                  <a:ext cx="423" cy="306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 eaLnBrk="0" hangingPunct="0">
                    <a:spcBef>
                      <a:spcPct val="0"/>
                    </a:spcBef>
                    <a:defRPr/>
                  </a:pPr>
                  <a:r>
                    <a:rPr kumimoji="1" lang="en-US" altLang="zh-CN" sz="2600">
                      <a:solidFill>
                        <a:srgbClr val="F0F0F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Q2</a:t>
                  </a:r>
                </a:p>
              </p:txBody>
            </p:sp>
            <p:sp>
              <p:nvSpPr>
                <p:cNvPr id="800780" name="Rectangle 12"/>
                <p:cNvSpPr>
                  <a:spLocks noChangeArrowheads="1"/>
                </p:cNvSpPr>
                <p:nvPr/>
              </p:nvSpPr>
              <p:spPr bwMode="auto">
                <a:xfrm>
                  <a:off x="4480" y="2736"/>
                  <a:ext cx="423" cy="306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 eaLnBrk="0" hangingPunct="0">
                    <a:spcBef>
                      <a:spcPct val="0"/>
                    </a:spcBef>
                    <a:defRPr/>
                  </a:pPr>
                  <a:r>
                    <a:rPr kumimoji="1" lang="en-US" altLang="zh-CN" sz="2600">
                      <a:solidFill>
                        <a:srgbClr val="F0F0F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Q3</a:t>
                  </a:r>
                </a:p>
              </p:txBody>
            </p:sp>
            <p:sp>
              <p:nvSpPr>
                <p:cNvPr id="800781" name="Rectangle 13"/>
                <p:cNvSpPr>
                  <a:spLocks noChangeArrowheads="1"/>
                </p:cNvSpPr>
                <p:nvPr/>
              </p:nvSpPr>
              <p:spPr bwMode="auto">
                <a:xfrm>
                  <a:off x="4972" y="2736"/>
                  <a:ext cx="422" cy="306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 eaLnBrk="0" hangingPunct="0">
                    <a:spcBef>
                      <a:spcPct val="0"/>
                    </a:spcBef>
                    <a:defRPr/>
                  </a:pPr>
                  <a:r>
                    <a:rPr kumimoji="1" lang="en-US" altLang="zh-CN" sz="2600">
                      <a:solidFill>
                        <a:srgbClr val="F0F0F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pitchFamily="2" charset="-122"/>
                    </a:rPr>
                    <a:t>Q4</a:t>
                  </a:r>
                </a:p>
              </p:txBody>
            </p:sp>
          </p:grpSp>
          <p:sp>
            <p:nvSpPr>
              <p:cNvPr id="800782" name="Rectangle 14"/>
              <p:cNvSpPr>
                <a:spLocks noChangeArrowheads="1"/>
              </p:cNvSpPr>
              <p:nvPr/>
            </p:nvSpPr>
            <p:spPr bwMode="auto">
              <a:xfrm>
                <a:off x="2880" y="1104"/>
                <a:ext cx="348" cy="334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l" eaLnBrk="0" hangingPunct="0">
                  <a:spcBef>
                    <a:spcPct val="0"/>
                  </a:spcBef>
                  <a:defRPr/>
                </a:pPr>
                <a:r>
                  <a:rPr kumimoji="1" lang="zh-CN" altLang="en-US" sz="2900">
                    <a:solidFill>
                      <a:srgbClr val="F0F0F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￥</a:t>
                </a:r>
              </a:p>
            </p:txBody>
          </p:sp>
          <p:sp>
            <p:nvSpPr>
              <p:cNvPr id="5134" name="Line 15"/>
              <p:cNvSpPr>
                <a:spLocks noChangeShapeType="1"/>
              </p:cNvSpPr>
              <p:nvPr/>
            </p:nvSpPr>
            <p:spPr bwMode="auto">
              <a:xfrm>
                <a:off x="3264" y="1248"/>
                <a:ext cx="0" cy="14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5" name="Line 16"/>
              <p:cNvSpPr>
                <a:spLocks noChangeShapeType="1"/>
              </p:cNvSpPr>
              <p:nvPr/>
            </p:nvSpPr>
            <p:spPr bwMode="auto">
              <a:xfrm>
                <a:off x="3216" y="2688"/>
                <a:ext cx="20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6" name="Rectangle 17"/>
              <p:cNvSpPr>
                <a:spLocks noChangeArrowheads="1"/>
              </p:cNvSpPr>
              <p:nvPr/>
            </p:nvSpPr>
            <p:spPr bwMode="auto">
              <a:xfrm>
                <a:off x="3456" y="2160"/>
                <a:ext cx="288" cy="528"/>
              </a:xfrm>
              <a:prstGeom prst="rect">
                <a:avLst/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4053" dir="19742175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algn="l" eaLnBrk="0" hangingPunct="0"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zh-CN" altLang="en-US">
                  <a:solidFill>
                    <a:schemeClr val="bg2"/>
                  </a:solidFill>
                  <a:ea typeface="黑体" pitchFamily="49" charset="-122"/>
                </a:endParaRPr>
              </a:p>
            </p:txBody>
          </p:sp>
          <p:sp>
            <p:nvSpPr>
              <p:cNvPr id="5137" name="Rectangle 18"/>
              <p:cNvSpPr>
                <a:spLocks noChangeArrowheads="1"/>
              </p:cNvSpPr>
              <p:nvPr/>
            </p:nvSpPr>
            <p:spPr bwMode="auto">
              <a:xfrm>
                <a:off x="3888" y="1920"/>
                <a:ext cx="288" cy="768"/>
              </a:xfrm>
              <a:prstGeom prst="rect">
                <a:avLst/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4053" dir="19742175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algn="l" eaLnBrk="0" hangingPunct="0"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zh-CN" altLang="en-US">
                  <a:solidFill>
                    <a:schemeClr val="bg2"/>
                  </a:solidFill>
                  <a:ea typeface="黑体" pitchFamily="49" charset="-122"/>
                </a:endParaRPr>
              </a:p>
            </p:txBody>
          </p:sp>
          <p:sp>
            <p:nvSpPr>
              <p:cNvPr id="5138" name="Rectangle 19"/>
              <p:cNvSpPr>
                <a:spLocks noChangeArrowheads="1"/>
              </p:cNvSpPr>
              <p:nvPr/>
            </p:nvSpPr>
            <p:spPr bwMode="auto">
              <a:xfrm>
                <a:off x="4320" y="1536"/>
                <a:ext cx="288" cy="1152"/>
              </a:xfrm>
              <a:prstGeom prst="rect">
                <a:avLst/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4053" dir="19742175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algn="l" eaLnBrk="0" hangingPunct="0"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zh-CN" altLang="en-US">
                  <a:solidFill>
                    <a:schemeClr val="bg2"/>
                  </a:solidFill>
                  <a:ea typeface="黑体" pitchFamily="49" charset="-122"/>
                </a:endParaRPr>
              </a:p>
            </p:txBody>
          </p:sp>
          <p:sp>
            <p:nvSpPr>
              <p:cNvPr id="5139" name="Rectangle 20"/>
              <p:cNvSpPr>
                <a:spLocks noChangeArrowheads="1"/>
              </p:cNvSpPr>
              <p:nvPr/>
            </p:nvSpPr>
            <p:spPr bwMode="auto">
              <a:xfrm>
                <a:off x="4752" y="2208"/>
                <a:ext cx="288" cy="480"/>
              </a:xfrm>
              <a:prstGeom prst="rect">
                <a:avLst/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4053" dir="19742175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algn="l" eaLnBrk="0" hangingPunct="0"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zh-CN" altLang="en-US">
                  <a:solidFill>
                    <a:schemeClr val="bg2"/>
                  </a:solidFill>
                  <a:ea typeface="黑体" pitchFamily="49" charset="-122"/>
                </a:endParaRPr>
              </a:p>
            </p:txBody>
          </p:sp>
          <p:sp>
            <p:nvSpPr>
              <p:cNvPr id="5140" name="Line 21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1" name="Line 22"/>
              <p:cNvSpPr>
                <a:spLocks noChangeShapeType="1"/>
              </p:cNvSpPr>
              <p:nvPr/>
            </p:nvSpPr>
            <p:spPr bwMode="auto">
              <a:xfrm>
                <a:off x="3216" y="1536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26" name="Group 23"/>
            <p:cNvGrpSpPr>
              <a:grpSpLocks/>
            </p:cNvGrpSpPr>
            <p:nvPr/>
          </p:nvGrpSpPr>
          <p:grpSpPr bwMode="auto">
            <a:xfrm>
              <a:off x="2928" y="3072"/>
              <a:ext cx="2532" cy="325"/>
              <a:chOff x="2928" y="3072"/>
              <a:chExt cx="2532" cy="325"/>
            </a:xfrm>
          </p:grpSpPr>
          <p:sp>
            <p:nvSpPr>
              <p:cNvPr id="800792" name="Rectangle 24"/>
              <p:cNvSpPr>
                <a:spLocks noChangeArrowheads="1"/>
              </p:cNvSpPr>
              <p:nvPr/>
            </p:nvSpPr>
            <p:spPr bwMode="auto">
              <a:xfrm>
                <a:off x="2928" y="3072"/>
                <a:ext cx="2532" cy="32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2800" i="1">
                    <a:solidFill>
                      <a:srgbClr val="F0F0F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x</a:t>
                </a:r>
                <a:r>
                  <a:rPr kumimoji="1" lang="en-US" altLang="zh-CN" sz="2800">
                    <a:solidFill>
                      <a:srgbClr val="F0F0F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 = 30   </a:t>
                </a:r>
                <a:r>
                  <a:rPr kumimoji="1" lang="en-US" altLang="zh-CN" sz="2800" i="1">
                    <a:solidFill>
                      <a:srgbClr val="F0F0F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s</a:t>
                </a:r>
                <a:r>
                  <a:rPr kumimoji="1" lang="en-US" altLang="zh-CN" sz="2000" baseline="30000">
                    <a:solidFill>
                      <a:srgbClr val="F0F0F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2</a:t>
                </a:r>
                <a:r>
                  <a:rPr kumimoji="1" lang="en-US" altLang="zh-CN" sz="2800">
                    <a:solidFill>
                      <a:srgbClr val="F0F0F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 = 105</a:t>
                </a:r>
              </a:p>
            </p:txBody>
          </p:sp>
          <p:sp>
            <p:nvSpPr>
              <p:cNvPr id="5128" name="Line 25"/>
              <p:cNvSpPr>
                <a:spLocks noChangeShapeType="1"/>
              </p:cNvSpPr>
              <p:nvPr/>
            </p:nvSpPr>
            <p:spPr bwMode="auto">
              <a:xfrm>
                <a:off x="3408" y="3168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F0F0F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pPr eaLnBrk="1" hangingPunct="1"/>
            <a:r>
              <a:rPr lang="zh-CN" altLang="en-US" sz="4000" smtClean="0"/>
              <a:t>推断统计</a:t>
            </a:r>
            <a:br>
              <a:rPr lang="zh-CN" altLang="en-US" sz="4000" smtClean="0"/>
            </a:br>
            <a:r>
              <a:rPr lang="zh-CN" altLang="en-US" sz="4000" smtClean="0"/>
              <a:t> </a:t>
            </a:r>
            <a:r>
              <a:rPr lang="en-US" altLang="zh-CN" sz="3600" smtClean="0">
                <a:solidFill>
                  <a:schemeClr val="hlink"/>
                </a:solidFill>
              </a:rPr>
              <a:t>(inferential statistics)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981200"/>
            <a:ext cx="39624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33400" indent="-533400" eaLnBrk="1" hangingPunct="1">
              <a:buFontTx/>
              <a:buAutoNum type="arabicPeriod"/>
            </a:pPr>
            <a:r>
              <a:rPr lang="zh-CN" altLang="en-US" b="1" smtClean="0"/>
              <a:t>内容</a:t>
            </a:r>
          </a:p>
          <a:p>
            <a:pPr marL="1143000" lvl="1" indent="-457200" eaLnBrk="1" hangingPunct="1">
              <a:buSzPct val="120000"/>
              <a:buFont typeface="Wingdings" pitchFamily="2" charset="2"/>
              <a:buChar char="§"/>
            </a:pPr>
            <a:r>
              <a:rPr lang="zh-CN" altLang="en-US" smtClean="0">
                <a:sym typeface="Wingdings 2" pitchFamily="18" charset="2"/>
              </a:rPr>
              <a:t>参数</a:t>
            </a:r>
            <a:r>
              <a:rPr lang="zh-CN" altLang="en-US" smtClean="0"/>
              <a:t>估计</a:t>
            </a:r>
          </a:p>
          <a:p>
            <a:pPr marL="1143000" lvl="1" indent="-457200" eaLnBrk="1" hangingPunct="1">
              <a:buSzPct val="120000"/>
              <a:buFont typeface="Wingdings" pitchFamily="2" charset="2"/>
              <a:buChar char="§"/>
            </a:pPr>
            <a:r>
              <a:rPr lang="zh-CN" altLang="en-US" smtClean="0"/>
              <a:t>假设检验</a:t>
            </a:r>
            <a:endParaRPr lang="zh-CN" altLang="en-US" sz="2400" smtClean="0">
              <a:sym typeface="Wingdings 2" pitchFamily="18" charset="2"/>
            </a:endParaRPr>
          </a:p>
          <a:p>
            <a:pPr marL="533400" indent="-533400" eaLnBrk="1" hangingPunct="1">
              <a:spcBef>
                <a:spcPct val="60000"/>
              </a:spcBef>
              <a:buFontTx/>
              <a:buAutoNum type="arabicPeriod"/>
            </a:pPr>
            <a:r>
              <a:rPr lang="zh-CN" altLang="en-US" b="1" smtClean="0"/>
              <a:t>目的</a:t>
            </a:r>
          </a:p>
          <a:p>
            <a:pPr marL="1143000" lvl="1" indent="-457200" eaLnBrk="1" hangingPunct="1">
              <a:spcBef>
                <a:spcPct val="60000"/>
              </a:spcBef>
              <a:buSzPct val="120000"/>
              <a:buFont typeface="Wingdings" pitchFamily="2" charset="2"/>
              <a:buChar char="§"/>
            </a:pPr>
            <a:r>
              <a:rPr lang="zh-CN" altLang="en-US" smtClean="0"/>
              <a:t>对总体特征作出推断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4945063" y="4391025"/>
            <a:ext cx="2982912" cy="1781175"/>
            <a:chOff x="3115" y="2766"/>
            <a:chExt cx="1879" cy="1122"/>
          </a:xfrm>
        </p:grpSpPr>
        <p:grpSp>
          <p:nvGrpSpPr>
            <p:cNvPr id="6191" name="Group 5"/>
            <p:cNvGrpSpPr>
              <a:grpSpLocks/>
            </p:cNvGrpSpPr>
            <p:nvPr/>
          </p:nvGrpSpPr>
          <p:grpSpPr bwMode="auto">
            <a:xfrm>
              <a:off x="3789" y="2976"/>
              <a:ext cx="1205" cy="912"/>
              <a:chOff x="3789" y="2976"/>
              <a:chExt cx="1205" cy="912"/>
            </a:xfrm>
          </p:grpSpPr>
          <p:sp>
            <p:nvSpPr>
              <p:cNvPr id="802822" name="Text Box 6"/>
              <p:cNvSpPr txBox="1">
                <a:spLocks noChangeArrowheads="1"/>
              </p:cNvSpPr>
              <p:nvPr/>
            </p:nvSpPr>
            <p:spPr bwMode="auto">
              <a:xfrm>
                <a:off x="4716" y="3216"/>
                <a:ext cx="27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  <a:defRPr/>
                </a:pPr>
                <a:r>
                  <a:rPr kumimoji="1" lang="zh-CN" altLang="en-US" sz="2000" b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样本</a:t>
                </a:r>
              </a:p>
            </p:txBody>
          </p:sp>
          <p:grpSp>
            <p:nvGrpSpPr>
              <p:cNvPr id="6194" name="Group 7"/>
              <p:cNvGrpSpPr>
                <a:grpSpLocks/>
              </p:cNvGrpSpPr>
              <p:nvPr/>
            </p:nvGrpSpPr>
            <p:grpSpPr bwMode="auto">
              <a:xfrm>
                <a:off x="3789" y="2976"/>
                <a:ext cx="1199" cy="912"/>
                <a:chOff x="2688" y="1776"/>
                <a:chExt cx="1632" cy="1200"/>
              </a:xfrm>
            </p:grpSpPr>
            <p:grpSp>
              <p:nvGrpSpPr>
                <p:cNvPr id="6195" name="Group 8"/>
                <p:cNvGrpSpPr>
                  <a:grpSpLocks/>
                </p:cNvGrpSpPr>
                <p:nvPr/>
              </p:nvGrpSpPr>
              <p:grpSpPr bwMode="auto">
                <a:xfrm>
                  <a:off x="2876" y="1923"/>
                  <a:ext cx="1105" cy="969"/>
                  <a:chOff x="2876" y="1923"/>
                  <a:chExt cx="1105" cy="969"/>
                </a:xfrm>
              </p:grpSpPr>
              <p:sp>
                <p:nvSpPr>
                  <p:cNvPr id="6197" name="Freeform 9"/>
                  <p:cNvSpPr>
                    <a:spLocks/>
                  </p:cNvSpPr>
                  <p:nvPr/>
                </p:nvSpPr>
                <p:spPr bwMode="auto">
                  <a:xfrm>
                    <a:off x="2876" y="2006"/>
                    <a:ext cx="46" cy="173"/>
                  </a:xfrm>
                  <a:custGeom>
                    <a:avLst/>
                    <a:gdLst>
                      <a:gd name="T0" fmla="*/ 27 w 46"/>
                      <a:gd name="T1" fmla="*/ 2 h 173"/>
                      <a:gd name="T2" fmla="*/ 37 w 46"/>
                      <a:gd name="T3" fmla="*/ 0 h 173"/>
                      <a:gd name="T4" fmla="*/ 41 w 46"/>
                      <a:gd name="T5" fmla="*/ 4 h 173"/>
                      <a:gd name="T6" fmla="*/ 42 w 46"/>
                      <a:gd name="T7" fmla="*/ 2 h 173"/>
                      <a:gd name="T8" fmla="*/ 44 w 46"/>
                      <a:gd name="T9" fmla="*/ 11 h 173"/>
                      <a:gd name="T10" fmla="*/ 39 w 46"/>
                      <a:gd name="T11" fmla="*/ 14 h 173"/>
                      <a:gd name="T12" fmla="*/ 39 w 46"/>
                      <a:gd name="T13" fmla="*/ 19 h 173"/>
                      <a:gd name="T14" fmla="*/ 38 w 46"/>
                      <a:gd name="T15" fmla="*/ 19 h 173"/>
                      <a:gd name="T16" fmla="*/ 37 w 46"/>
                      <a:gd name="T17" fmla="*/ 24 h 173"/>
                      <a:gd name="T18" fmla="*/ 33 w 46"/>
                      <a:gd name="T19" fmla="*/ 24 h 173"/>
                      <a:gd name="T20" fmla="*/ 33 w 46"/>
                      <a:gd name="T21" fmla="*/ 26 h 173"/>
                      <a:gd name="T22" fmla="*/ 39 w 46"/>
                      <a:gd name="T23" fmla="*/ 31 h 173"/>
                      <a:gd name="T24" fmla="*/ 44 w 46"/>
                      <a:gd name="T25" fmla="*/ 55 h 173"/>
                      <a:gd name="T26" fmla="*/ 41 w 46"/>
                      <a:gd name="T27" fmla="*/ 62 h 173"/>
                      <a:gd name="T28" fmla="*/ 41 w 46"/>
                      <a:gd name="T29" fmla="*/ 107 h 173"/>
                      <a:gd name="T30" fmla="*/ 36 w 46"/>
                      <a:gd name="T31" fmla="*/ 109 h 173"/>
                      <a:gd name="T32" fmla="*/ 35 w 46"/>
                      <a:gd name="T33" fmla="*/ 117 h 173"/>
                      <a:gd name="T34" fmla="*/ 33 w 46"/>
                      <a:gd name="T35" fmla="*/ 136 h 173"/>
                      <a:gd name="T36" fmla="*/ 33 w 46"/>
                      <a:gd name="T37" fmla="*/ 146 h 173"/>
                      <a:gd name="T38" fmla="*/ 41 w 46"/>
                      <a:gd name="T39" fmla="*/ 153 h 173"/>
                      <a:gd name="T40" fmla="*/ 45 w 46"/>
                      <a:gd name="T41" fmla="*/ 156 h 173"/>
                      <a:gd name="T42" fmla="*/ 45 w 46"/>
                      <a:gd name="T43" fmla="*/ 158 h 173"/>
                      <a:gd name="T44" fmla="*/ 34 w 46"/>
                      <a:gd name="T45" fmla="*/ 155 h 173"/>
                      <a:gd name="T46" fmla="*/ 33 w 46"/>
                      <a:gd name="T47" fmla="*/ 153 h 173"/>
                      <a:gd name="T48" fmla="*/ 31 w 46"/>
                      <a:gd name="T49" fmla="*/ 155 h 173"/>
                      <a:gd name="T50" fmla="*/ 31 w 46"/>
                      <a:gd name="T51" fmla="*/ 155 h 173"/>
                      <a:gd name="T52" fmla="*/ 29 w 46"/>
                      <a:gd name="T53" fmla="*/ 147 h 173"/>
                      <a:gd name="T54" fmla="*/ 27 w 46"/>
                      <a:gd name="T55" fmla="*/ 115 h 173"/>
                      <a:gd name="T56" fmla="*/ 25 w 46"/>
                      <a:gd name="T57" fmla="*/ 115 h 173"/>
                      <a:gd name="T58" fmla="*/ 19 w 46"/>
                      <a:gd name="T59" fmla="*/ 143 h 173"/>
                      <a:gd name="T60" fmla="*/ 19 w 46"/>
                      <a:gd name="T61" fmla="*/ 161 h 173"/>
                      <a:gd name="T62" fmla="*/ 16 w 46"/>
                      <a:gd name="T63" fmla="*/ 171 h 173"/>
                      <a:gd name="T64" fmla="*/ 14 w 46"/>
                      <a:gd name="T65" fmla="*/ 172 h 173"/>
                      <a:gd name="T66" fmla="*/ 12 w 46"/>
                      <a:gd name="T67" fmla="*/ 168 h 173"/>
                      <a:gd name="T68" fmla="*/ 14 w 46"/>
                      <a:gd name="T69" fmla="*/ 163 h 173"/>
                      <a:gd name="T70" fmla="*/ 16 w 46"/>
                      <a:gd name="T71" fmla="*/ 151 h 173"/>
                      <a:gd name="T72" fmla="*/ 17 w 46"/>
                      <a:gd name="T73" fmla="*/ 110 h 173"/>
                      <a:gd name="T74" fmla="*/ 19 w 46"/>
                      <a:gd name="T75" fmla="*/ 70 h 173"/>
                      <a:gd name="T76" fmla="*/ 15 w 46"/>
                      <a:gd name="T77" fmla="*/ 66 h 173"/>
                      <a:gd name="T78" fmla="*/ 15 w 46"/>
                      <a:gd name="T79" fmla="*/ 60 h 173"/>
                      <a:gd name="T80" fmla="*/ 15 w 46"/>
                      <a:gd name="T81" fmla="*/ 49 h 173"/>
                      <a:gd name="T82" fmla="*/ 10 w 46"/>
                      <a:gd name="T83" fmla="*/ 52 h 173"/>
                      <a:gd name="T84" fmla="*/ 14 w 46"/>
                      <a:gd name="T85" fmla="*/ 58 h 173"/>
                      <a:gd name="T86" fmla="*/ 14 w 46"/>
                      <a:gd name="T87" fmla="*/ 65 h 173"/>
                      <a:gd name="T88" fmla="*/ 10 w 46"/>
                      <a:gd name="T89" fmla="*/ 61 h 173"/>
                      <a:gd name="T90" fmla="*/ 8 w 46"/>
                      <a:gd name="T91" fmla="*/ 57 h 173"/>
                      <a:gd name="T92" fmla="*/ 4 w 46"/>
                      <a:gd name="T93" fmla="*/ 58 h 173"/>
                      <a:gd name="T94" fmla="*/ 0 w 46"/>
                      <a:gd name="T95" fmla="*/ 52 h 173"/>
                      <a:gd name="T96" fmla="*/ 0 w 46"/>
                      <a:gd name="T97" fmla="*/ 49 h 173"/>
                      <a:gd name="T98" fmla="*/ 3 w 46"/>
                      <a:gd name="T99" fmla="*/ 48 h 173"/>
                      <a:gd name="T100" fmla="*/ 8 w 46"/>
                      <a:gd name="T101" fmla="*/ 40 h 173"/>
                      <a:gd name="T102" fmla="*/ 14 w 46"/>
                      <a:gd name="T103" fmla="*/ 34 h 173"/>
                      <a:gd name="T104" fmla="*/ 22 w 46"/>
                      <a:gd name="T105" fmla="*/ 26 h 173"/>
                      <a:gd name="T106" fmla="*/ 27 w 46"/>
                      <a:gd name="T107" fmla="*/ 24 h 173"/>
                      <a:gd name="T108" fmla="*/ 27 w 46"/>
                      <a:gd name="T109" fmla="*/ 18 h 173"/>
                      <a:gd name="T110" fmla="*/ 25 w 46"/>
                      <a:gd name="T111" fmla="*/ 15 h 173"/>
                      <a:gd name="T112" fmla="*/ 25 w 46"/>
                      <a:gd name="T113" fmla="*/ 9 h 173"/>
                      <a:gd name="T114" fmla="*/ 24 w 46"/>
                      <a:gd name="T115" fmla="*/ 7 h 173"/>
                      <a:gd name="T116" fmla="*/ 27 w 46"/>
                      <a:gd name="T117" fmla="*/ 2 h 173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46" h="173">
                        <a:moveTo>
                          <a:pt x="27" y="2"/>
                        </a:moveTo>
                        <a:lnTo>
                          <a:pt x="37" y="0"/>
                        </a:lnTo>
                        <a:lnTo>
                          <a:pt x="41" y="4"/>
                        </a:lnTo>
                        <a:lnTo>
                          <a:pt x="42" y="2"/>
                        </a:lnTo>
                        <a:lnTo>
                          <a:pt x="44" y="11"/>
                        </a:lnTo>
                        <a:lnTo>
                          <a:pt x="39" y="14"/>
                        </a:lnTo>
                        <a:lnTo>
                          <a:pt x="39" y="19"/>
                        </a:lnTo>
                        <a:lnTo>
                          <a:pt x="38" y="19"/>
                        </a:lnTo>
                        <a:lnTo>
                          <a:pt x="37" y="24"/>
                        </a:lnTo>
                        <a:lnTo>
                          <a:pt x="33" y="24"/>
                        </a:lnTo>
                        <a:lnTo>
                          <a:pt x="33" y="26"/>
                        </a:lnTo>
                        <a:lnTo>
                          <a:pt x="39" y="31"/>
                        </a:lnTo>
                        <a:lnTo>
                          <a:pt x="44" y="55"/>
                        </a:lnTo>
                        <a:lnTo>
                          <a:pt x="41" y="62"/>
                        </a:lnTo>
                        <a:lnTo>
                          <a:pt x="41" y="107"/>
                        </a:lnTo>
                        <a:lnTo>
                          <a:pt x="36" y="109"/>
                        </a:lnTo>
                        <a:lnTo>
                          <a:pt x="35" y="117"/>
                        </a:lnTo>
                        <a:lnTo>
                          <a:pt x="33" y="136"/>
                        </a:lnTo>
                        <a:lnTo>
                          <a:pt x="33" y="146"/>
                        </a:lnTo>
                        <a:lnTo>
                          <a:pt x="41" y="153"/>
                        </a:lnTo>
                        <a:lnTo>
                          <a:pt x="45" y="156"/>
                        </a:lnTo>
                        <a:lnTo>
                          <a:pt x="45" y="158"/>
                        </a:lnTo>
                        <a:lnTo>
                          <a:pt x="34" y="155"/>
                        </a:lnTo>
                        <a:lnTo>
                          <a:pt x="33" y="153"/>
                        </a:lnTo>
                        <a:lnTo>
                          <a:pt x="31" y="155"/>
                        </a:lnTo>
                        <a:lnTo>
                          <a:pt x="29" y="147"/>
                        </a:lnTo>
                        <a:lnTo>
                          <a:pt x="27" y="115"/>
                        </a:lnTo>
                        <a:lnTo>
                          <a:pt x="25" y="115"/>
                        </a:lnTo>
                        <a:lnTo>
                          <a:pt x="19" y="143"/>
                        </a:lnTo>
                        <a:lnTo>
                          <a:pt x="19" y="161"/>
                        </a:lnTo>
                        <a:lnTo>
                          <a:pt x="16" y="171"/>
                        </a:lnTo>
                        <a:lnTo>
                          <a:pt x="14" y="172"/>
                        </a:lnTo>
                        <a:lnTo>
                          <a:pt x="12" y="168"/>
                        </a:lnTo>
                        <a:lnTo>
                          <a:pt x="14" y="163"/>
                        </a:lnTo>
                        <a:lnTo>
                          <a:pt x="16" y="151"/>
                        </a:lnTo>
                        <a:lnTo>
                          <a:pt x="17" y="110"/>
                        </a:lnTo>
                        <a:lnTo>
                          <a:pt x="19" y="70"/>
                        </a:lnTo>
                        <a:lnTo>
                          <a:pt x="15" y="66"/>
                        </a:lnTo>
                        <a:lnTo>
                          <a:pt x="15" y="60"/>
                        </a:lnTo>
                        <a:lnTo>
                          <a:pt x="15" y="49"/>
                        </a:lnTo>
                        <a:lnTo>
                          <a:pt x="10" y="52"/>
                        </a:lnTo>
                        <a:lnTo>
                          <a:pt x="14" y="58"/>
                        </a:lnTo>
                        <a:lnTo>
                          <a:pt x="14" y="65"/>
                        </a:lnTo>
                        <a:lnTo>
                          <a:pt x="10" y="61"/>
                        </a:lnTo>
                        <a:lnTo>
                          <a:pt x="8" y="57"/>
                        </a:lnTo>
                        <a:lnTo>
                          <a:pt x="4" y="58"/>
                        </a:lnTo>
                        <a:lnTo>
                          <a:pt x="0" y="52"/>
                        </a:lnTo>
                        <a:lnTo>
                          <a:pt x="0" y="49"/>
                        </a:lnTo>
                        <a:lnTo>
                          <a:pt x="3" y="48"/>
                        </a:lnTo>
                        <a:lnTo>
                          <a:pt x="8" y="40"/>
                        </a:lnTo>
                        <a:lnTo>
                          <a:pt x="14" y="34"/>
                        </a:lnTo>
                        <a:lnTo>
                          <a:pt x="22" y="26"/>
                        </a:lnTo>
                        <a:lnTo>
                          <a:pt x="27" y="24"/>
                        </a:lnTo>
                        <a:lnTo>
                          <a:pt x="27" y="18"/>
                        </a:lnTo>
                        <a:lnTo>
                          <a:pt x="25" y="15"/>
                        </a:lnTo>
                        <a:lnTo>
                          <a:pt x="25" y="9"/>
                        </a:lnTo>
                        <a:lnTo>
                          <a:pt x="24" y="7"/>
                        </a:lnTo>
                        <a:lnTo>
                          <a:pt x="27" y="2"/>
                        </a:lnTo>
                      </a:path>
                    </a:pathLst>
                  </a:custGeom>
                  <a:solidFill>
                    <a:schemeClr val="hlink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98" name="Freeform 10"/>
                  <p:cNvSpPr>
                    <a:spLocks/>
                  </p:cNvSpPr>
                  <p:nvPr/>
                </p:nvSpPr>
                <p:spPr bwMode="auto">
                  <a:xfrm>
                    <a:off x="2967" y="1992"/>
                    <a:ext cx="38" cy="212"/>
                  </a:xfrm>
                  <a:custGeom>
                    <a:avLst/>
                    <a:gdLst>
                      <a:gd name="T0" fmla="*/ 25 w 38"/>
                      <a:gd name="T1" fmla="*/ 2 h 212"/>
                      <a:gd name="T2" fmla="*/ 16 w 38"/>
                      <a:gd name="T3" fmla="*/ 0 h 212"/>
                      <a:gd name="T4" fmla="*/ 8 w 38"/>
                      <a:gd name="T5" fmla="*/ 0 h 212"/>
                      <a:gd name="T6" fmla="*/ 2 w 38"/>
                      <a:gd name="T7" fmla="*/ 1 h 212"/>
                      <a:gd name="T8" fmla="*/ 1 w 38"/>
                      <a:gd name="T9" fmla="*/ 9 h 212"/>
                      <a:gd name="T10" fmla="*/ 1 w 38"/>
                      <a:gd name="T11" fmla="*/ 15 h 212"/>
                      <a:gd name="T12" fmla="*/ 4 w 38"/>
                      <a:gd name="T13" fmla="*/ 22 h 212"/>
                      <a:gd name="T14" fmla="*/ 7 w 38"/>
                      <a:gd name="T15" fmla="*/ 22 h 212"/>
                      <a:gd name="T16" fmla="*/ 2 w 38"/>
                      <a:gd name="T17" fmla="*/ 31 h 212"/>
                      <a:gd name="T18" fmla="*/ 0 w 38"/>
                      <a:gd name="T19" fmla="*/ 44 h 212"/>
                      <a:gd name="T20" fmla="*/ 0 w 38"/>
                      <a:gd name="T21" fmla="*/ 57 h 212"/>
                      <a:gd name="T22" fmla="*/ 1 w 38"/>
                      <a:gd name="T23" fmla="*/ 72 h 212"/>
                      <a:gd name="T24" fmla="*/ 2 w 38"/>
                      <a:gd name="T25" fmla="*/ 88 h 212"/>
                      <a:gd name="T26" fmla="*/ 7 w 38"/>
                      <a:gd name="T27" fmla="*/ 88 h 212"/>
                      <a:gd name="T28" fmla="*/ 7 w 38"/>
                      <a:gd name="T29" fmla="*/ 92 h 212"/>
                      <a:gd name="T30" fmla="*/ 10 w 38"/>
                      <a:gd name="T31" fmla="*/ 94 h 212"/>
                      <a:gd name="T32" fmla="*/ 10 w 38"/>
                      <a:gd name="T33" fmla="*/ 110 h 212"/>
                      <a:gd name="T34" fmla="*/ 12 w 38"/>
                      <a:gd name="T35" fmla="*/ 114 h 212"/>
                      <a:gd name="T36" fmla="*/ 12 w 38"/>
                      <a:gd name="T37" fmla="*/ 142 h 212"/>
                      <a:gd name="T38" fmla="*/ 12 w 38"/>
                      <a:gd name="T39" fmla="*/ 160 h 212"/>
                      <a:gd name="T40" fmla="*/ 8 w 38"/>
                      <a:gd name="T41" fmla="*/ 180 h 212"/>
                      <a:gd name="T42" fmla="*/ 7 w 38"/>
                      <a:gd name="T43" fmla="*/ 206 h 212"/>
                      <a:gd name="T44" fmla="*/ 11 w 38"/>
                      <a:gd name="T45" fmla="*/ 208 h 212"/>
                      <a:gd name="T46" fmla="*/ 11 w 38"/>
                      <a:gd name="T47" fmla="*/ 211 h 212"/>
                      <a:gd name="T48" fmla="*/ 17 w 38"/>
                      <a:gd name="T49" fmla="*/ 211 h 212"/>
                      <a:gd name="T50" fmla="*/ 18 w 38"/>
                      <a:gd name="T51" fmla="*/ 210 h 212"/>
                      <a:gd name="T52" fmla="*/ 21 w 38"/>
                      <a:gd name="T53" fmla="*/ 210 h 212"/>
                      <a:gd name="T54" fmla="*/ 21 w 38"/>
                      <a:gd name="T55" fmla="*/ 211 h 212"/>
                      <a:gd name="T56" fmla="*/ 25 w 38"/>
                      <a:gd name="T57" fmla="*/ 211 h 212"/>
                      <a:gd name="T58" fmla="*/ 35 w 38"/>
                      <a:gd name="T59" fmla="*/ 210 h 212"/>
                      <a:gd name="T60" fmla="*/ 35 w 38"/>
                      <a:gd name="T61" fmla="*/ 208 h 212"/>
                      <a:gd name="T62" fmla="*/ 27 w 38"/>
                      <a:gd name="T63" fmla="*/ 204 h 212"/>
                      <a:gd name="T64" fmla="*/ 27 w 38"/>
                      <a:gd name="T65" fmla="*/ 200 h 212"/>
                      <a:gd name="T66" fmla="*/ 35 w 38"/>
                      <a:gd name="T67" fmla="*/ 198 h 212"/>
                      <a:gd name="T68" fmla="*/ 35 w 38"/>
                      <a:gd name="T69" fmla="*/ 196 h 212"/>
                      <a:gd name="T70" fmla="*/ 29 w 38"/>
                      <a:gd name="T71" fmla="*/ 192 h 212"/>
                      <a:gd name="T72" fmla="*/ 29 w 38"/>
                      <a:gd name="T73" fmla="*/ 163 h 212"/>
                      <a:gd name="T74" fmla="*/ 30 w 38"/>
                      <a:gd name="T75" fmla="*/ 137 h 212"/>
                      <a:gd name="T76" fmla="*/ 30 w 38"/>
                      <a:gd name="T77" fmla="*/ 110 h 212"/>
                      <a:gd name="T78" fmla="*/ 30 w 38"/>
                      <a:gd name="T79" fmla="*/ 94 h 212"/>
                      <a:gd name="T80" fmla="*/ 30 w 38"/>
                      <a:gd name="T81" fmla="*/ 91 h 212"/>
                      <a:gd name="T82" fmla="*/ 30 w 38"/>
                      <a:gd name="T83" fmla="*/ 69 h 212"/>
                      <a:gd name="T84" fmla="*/ 37 w 38"/>
                      <a:gd name="T85" fmla="*/ 65 h 212"/>
                      <a:gd name="T86" fmla="*/ 37 w 38"/>
                      <a:gd name="T87" fmla="*/ 62 h 212"/>
                      <a:gd name="T88" fmla="*/ 23 w 38"/>
                      <a:gd name="T89" fmla="*/ 34 h 212"/>
                      <a:gd name="T90" fmla="*/ 16 w 38"/>
                      <a:gd name="T91" fmla="*/ 30 h 212"/>
                      <a:gd name="T92" fmla="*/ 17 w 38"/>
                      <a:gd name="T93" fmla="*/ 28 h 212"/>
                      <a:gd name="T94" fmla="*/ 22 w 38"/>
                      <a:gd name="T95" fmla="*/ 26 h 212"/>
                      <a:gd name="T96" fmla="*/ 22 w 38"/>
                      <a:gd name="T97" fmla="*/ 25 h 212"/>
                      <a:gd name="T98" fmla="*/ 23 w 38"/>
                      <a:gd name="T99" fmla="*/ 24 h 212"/>
                      <a:gd name="T100" fmla="*/ 23 w 38"/>
                      <a:gd name="T101" fmla="*/ 22 h 212"/>
                      <a:gd name="T102" fmla="*/ 25 w 38"/>
                      <a:gd name="T103" fmla="*/ 21 h 212"/>
                      <a:gd name="T104" fmla="*/ 23 w 38"/>
                      <a:gd name="T105" fmla="*/ 20 h 212"/>
                      <a:gd name="T106" fmla="*/ 24 w 38"/>
                      <a:gd name="T107" fmla="*/ 19 h 212"/>
                      <a:gd name="T108" fmla="*/ 22 w 38"/>
                      <a:gd name="T109" fmla="*/ 15 h 212"/>
                      <a:gd name="T110" fmla="*/ 23 w 38"/>
                      <a:gd name="T111" fmla="*/ 12 h 212"/>
                      <a:gd name="T112" fmla="*/ 22 w 38"/>
                      <a:gd name="T113" fmla="*/ 9 h 212"/>
                      <a:gd name="T114" fmla="*/ 24 w 38"/>
                      <a:gd name="T115" fmla="*/ 7 h 212"/>
                      <a:gd name="T116" fmla="*/ 25 w 38"/>
                      <a:gd name="T117" fmla="*/ 2 h 212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38" h="212">
                        <a:moveTo>
                          <a:pt x="25" y="2"/>
                        </a:move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2" y="1"/>
                        </a:lnTo>
                        <a:lnTo>
                          <a:pt x="1" y="9"/>
                        </a:lnTo>
                        <a:lnTo>
                          <a:pt x="1" y="15"/>
                        </a:lnTo>
                        <a:lnTo>
                          <a:pt x="4" y="22"/>
                        </a:lnTo>
                        <a:lnTo>
                          <a:pt x="7" y="22"/>
                        </a:lnTo>
                        <a:lnTo>
                          <a:pt x="2" y="31"/>
                        </a:lnTo>
                        <a:lnTo>
                          <a:pt x="0" y="44"/>
                        </a:lnTo>
                        <a:lnTo>
                          <a:pt x="0" y="57"/>
                        </a:lnTo>
                        <a:lnTo>
                          <a:pt x="1" y="72"/>
                        </a:lnTo>
                        <a:lnTo>
                          <a:pt x="2" y="88"/>
                        </a:lnTo>
                        <a:lnTo>
                          <a:pt x="7" y="88"/>
                        </a:lnTo>
                        <a:lnTo>
                          <a:pt x="7" y="92"/>
                        </a:lnTo>
                        <a:lnTo>
                          <a:pt x="10" y="94"/>
                        </a:lnTo>
                        <a:lnTo>
                          <a:pt x="10" y="110"/>
                        </a:lnTo>
                        <a:lnTo>
                          <a:pt x="12" y="114"/>
                        </a:lnTo>
                        <a:lnTo>
                          <a:pt x="12" y="142"/>
                        </a:lnTo>
                        <a:lnTo>
                          <a:pt x="12" y="160"/>
                        </a:lnTo>
                        <a:lnTo>
                          <a:pt x="8" y="180"/>
                        </a:lnTo>
                        <a:lnTo>
                          <a:pt x="7" y="206"/>
                        </a:lnTo>
                        <a:lnTo>
                          <a:pt x="11" y="208"/>
                        </a:lnTo>
                        <a:lnTo>
                          <a:pt x="11" y="211"/>
                        </a:lnTo>
                        <a:lnTo>
                          <a:pt x="17" y="211"/>
                        </a:lnTo>
                        <a:lnTo>
                          <a:pt x="18" y="210"/>
                        </a:lnTo>
                        <a:lnTo>
                          <a:pt x="21" y="210"/>
                        </a:lnTo>
                        <a:lnTo>
                          <a:pt x="21" y="211"/>
                        </a:lnTo>
                        <a:lnTo>
                          <a:pt x="25" y="211"/>
                        </a:lnTo>
                        <a:lnTo>
                          <a:pt x="35" y="210"/>
                        </a:lnTo>
                        <a:lnTo>
                          <a:pt x="35" y="208"/>
                        </a:lnTo>
                        <a:lnTo>
                          <a:pt x="27" y="204"/>
                        </a:lnTo>
                        <a:lnTo>
                          <a:pt x="27" y="200"/>
                        </a:lnTo>
                        <a:lnTo>
                          <a:pt x="35" y="198"/>
                        </a:lnTo>
                        <a:lnTo>
                          <a:pt x="35" y="196"/>
                        </a:lnTo>
                        <a:lnTo>
                          <a:pt x="29" y="192"/>
                        </a:lnTo>
                        <a:lnTo>
                          <a:pt x="29" y="163"/>
                        </a:lnTo>
                        <a:lnTo>
                          <a:pt x="30" y="137"/>
                        </a:lnTo>
                        <a:lnTo>
                          <a:pt x="30" y="110"/>
                        </a:lnTo>
                        <a:lnTo>
                          <a:pt x="30" y="94"/>
                        </a:lnTo>
                        <a:lnTo>
                          <a:pt x="30" y="91"/>
                        </a:lnTo>
                        <a:lnTo>
                          <a:pt x="30" y="69"/>
                        </a:lnTo>
                        <a:lnTo>
                          <a:pt x="37" y="65"/>
                        </a:lnTo>
                        <a:lnTo>
                          <a:pt x="37" y="62"/>
                        </a:lnTo>
                        <a:lnTo>
                          <a:pt x="23" y="34"/>
                        </a:lnTo>
                        <a:lnTo>
                          <a:pt x="16" y="30"/>
                        </a:lnTo>
                        <a:lnTo>
                          <a:pt x="17" y="28"/>
                        </a:lnTo>
                        <a:lnTo>
                          <a:pt x="22" y="26"/>
                        </a:lnTo>
                        <a:lnTo>
                          <a:pt x="22" y="25"/>
                        </a:lnTo>
                        <a:lnTo>
                          <a:pt x="23" y="24"/>
                        </a:lnTo>
                        <a:lnTo>
                          <a:pt x="23" y="22"/>
                        </a:lnTo>
                        <a:lnTo>
                          <a:pt x="25" y="21"/>
                        </a:lnTo>
                        <a:lnTo>
                          <a:pt x="23" y="20"/>
                        </a:lnTo>
                        <a:lnTo>
                          <a:pt x="24" y="19"/>
                        </a:lnTo>
                        <a:lnTo>
                          <a:pt x="22" y="15"/>
                        </a:lnTo>
                        <a:lnTo>
                          <a:pt x="23" y="12"/>
                        </a:lnTo>
                        <a:lnTo>
                          <a:pt x="22" y="9"/>
                        </a:lnTo>
                        <a:lnTo>
                          <a:pt x="24" y="7"/>
                        </a:lnTo>
                        <a:lnTo>
                          <a:pt x="25" y="2"/>
                        </a:lnTo>
                      </a:path>
                    </a:pathLst>
                  </a:custGeom>
                  <a:solidFill>
                    <a:schemeClr val="hlink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199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3758" y="1962"/>
                    <a:ext cx="124" cy="275"/>
                    <a:chOff x="3758" y="1962"/>
                    <a:chExt cx="124" cy="275"/>
                  </a:xfrm>
                </p:grpSpPr>
                <p:sp>
                  <p:nvSpPr>
                    <p:cNvPr id="6211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3805" y="1962"/>
                      <a:ext cx="77" cy="275"/>
                    </a:xfrm>
                    <a:custGeom>
                      <a:avLst/>
                      <a:gdLst>
                        <a:gd name="T0" fmla="*/ 30 w 77"/>
                        <a:gd name="T1" fmla="*/ 3 h 275"/>
                        <a:gd name="T2" fmla="*/ 14 w 77"/>
                        <a:gd name="T3" fmla="*/ 0 h 275"/>
                        <a:gd name="T4" fmla="*/ 9 w 77"/>
                        <a:gd name="T5" fmla="*/ 7 h 275"/>
                        <a:gd name="T6" fmla="*/ 6 w 77"/>
                        <a:gd name="T7" fmla="*/ 4 h 275"/>
                        <a:gd name="T8" fmla="*/ 2 w 77"/>
                        <a:gd name="T9" fmla="*/ 16 h 275"/>
                        <a:gd name="T10" fmla="*/ 10 w 77"/>
                        <a:gd name="T11" fmla="*/ 24 h 275"/>
                        <a:gd name="T12" fmla="*/ 11 w 77"/>
                        <a:gd name="T13" fmla="*/ 30 h 275"/>
                        <a:gd name="T14" fmla="*/ 13 w 77"/>
                        <a:gd name="T15" fmla="*/ 31 h 275"/>
                        <a:gd name="T16" fmla="*/ 14 w 77"/>
                        <a:gd name="T17" fmla="*/ 37 h 275"/>
                        <a:gd name="T18" fmla="*/ 21 w 77"/>
                        <a:gd name="T19" fmla="*/ 38 h 275"/>
                        <a:gd name="T20" fmla="*/ 21 w 77"/>
                        <a:gd name="T21" fmla="*/ 40 h 275"/>
                        <a:gd name="T22" fmla="*/ 10 w 77"/>
                        <a:gd name="T23" fmla="*/ 49 h 275"/>
                        <a:gd name="T24" fmla="*/ 2 w 77"/>
                        <a:gd name="T25" fmla="*/ 88 h 275"/>
                        <a:gd name="T26" fmla="*/ 9 w 77"/>
                        <a:gd name="T27" fmla="*/ 98 h 275"/>
                        <a:gd name="T28" fmla="*/ 9 w 77"/>
                        <a:gd name="T29" fmla="*/ 171 h 275"/>
                        <a:gd name="T30" fmla="*/ 16 w 77"/>
                        <a:gd name="T31" fmla="*/ 173 h 275"/>
                        <a:gd name="T32" fmla="*/ 18 w 77"/>
                        <a:gd name="T33" fmla="*/ 185 h 275"/>
                        <a:gd name="T34" fmla="*/ 22 w 77"/>
                        <a:gd name="T35" fmla="*/ 216 h 275"/>
                        <a:gd name="T36" fmla="*/ 22 w 77"/>
                        <a:gd name="T37" fmla="*/ 232 h 275"/>
                        <a:gd name="T38" fmla="*/ 9 w 77"/>
                        <a:gd name="T39" fmla="*/ 242 h 275"/>
                        <a:gd name="T40" fmla="*/ 0 w 77"/>
                        <a:gd name="T41" fmla="*/ 247 h 275"/>
                        <a:gd name="T42" fmla="*/ 0 w 77"/>
                        <a:gd name="T43" fmla="*/ 251 h 275"/>
                        <a:gd name="T44" fmla="*/ 19 w 77"/>
                        <a:gd name="T45" fmla="*/ 246 h 275"/>
                        <a:gd name="T46" fmla="*/ 22 w 77"/>
                        <a:gd name="T47" fmla="*/ 242 h 275"/>
                        <a:gd name="T48" fmla="*/ 24 w 77"/>
                        <a:gd name="T49" fmla="*/ 246 h 275"/>
                        <a:gd name="T50" fmla="*/ 25 w 77"/>
                        <a:gd name="T51" fmla="*/ 246 h 275"/>
                        <a:gd name="T52" fmla="*/ 28 w 77"/>
                        <a:gd name="T53" fmla="*/ 234 h 275"/>
                        <a:gd name="T54" fmla="*/ 30 w 77"/>
                        <a:gd name="T55" fmla="*/ 182 h 275"/>
                        <a:gd name="T56" fmla="*/ 33 w 77"/>
                        <a:gd name="T57" fmla="*/ 182 h 275"/>
                        <a:gd name="T58" fmla="*/ 44 w 77"/>
                        <a:gd name="T59" fmla="*/ 228 h 275"/>
                        <a:gd name="T60" fmla="*/ 44 w 77"/>
                        <a:gd name="T61" fmla="*/ 257 h 275"/>
                        <a:gd name="T62" fmla="*/ 49 w 77"/>
                        <a:gd name="T63" fmla="*/ 271 h 275"/>
                        <a:gd name="T64" fmla="*/ 53 w 77"/>
                        <a:gd name="T65" fmla="*/ 274 h 275"/>
                        <a:gd name="T66" fmla="*/ 55 w 77"/>
                        <a:gd name="T67" fmla="*/ 266 h 275"/>
                        <a:gd name="T68" fmla="*/ 52 w 77"/>
                        <a:gd name="T69" fmla="*/ 258 h 275"/>
                        <a:gd name="T70" fmla="*/ 49 w 77"/>
                        <a:gd name="T71" fmla="*/ 240 h 275"/>
                        <a:gd name="T72" fmla="*/ 48 w 77"/>
                        <a:gd name="T73" fmla="*/ 175 h 275"/>
                        <a:gd name="T74" fmla="*/ 45 w 77"/>
                        <a:gd name="T75" fmla="*/ 110 h 275"/>
                        <a:gd name="T76" fmla="*/ 52 w 77"/>
                        <a:gd name="T77" fmla="*/ 105 h 275"/>
                        <a:gd name="T78" fmla="*/ 52 w 77"/>
                        <a:gd name="T79" fmla="*/ 95 h 275"/>
                        <a:gd name="T80" fmla="*/ 52 w 77"/>
                        <a:gd name="T81" fmla="*/ 78 h 275"/>
                        <a:gd name="T82" fmla="*/ 60 w 77"/>
                        <a:gd name="T83" fmla="*/ 83 h 275"/>
                        <a:gd name="T84" fmla="*/ 52 w 77"/>
                        <a:gd name="T85" fmla="*/ 93 h 275"/>
                        <a:gd name="T86" fmla="*/ 52 w 77"/>
                        <a:gd name="T87" fmla="*/ 103 h 275"/>
                        <a:gd name="T88" fmla="*/ 60 w 77"/>
                        <a:gd name="T89" fmla="*/ 97 h 275"/>
                        <a:gd name="T90" fmla="*/ 64 w 77"/>
                        <a:gd name="T91" fmla="*/ 90 h 275"/>
                        <a:gd name="T92" fmla="*/ 68 w 77"/>
                        <a:gd name="T93" fmla="*/ 92 h 275"/>
                        <a:gd name="T94" fmla="*/ 76 w 77"/>
                        <a:gd name="T95" fmla="*/ 81 h 275"/>
                        <a:gd name="T96" fmla="*/ 76 w 77"/>
                        <a:gd name="T97" fmla="*/ 78 h 275"/>
                        <a:gd name="T98" fmla="*/ 72 w 77"/>
                        <a:gd name="T99" fmla="*/ 76 h 275"/>
                        <a:gd name="T100" fmla="*/ 62 w 77"/>
                        <a:gd name="T101" fmla="*/ 64 h 275"/>
                        <a:gd name="T102" fmla="*/ 52 w 77"/>
                        <a:gd name="T103" fmla="*/ 53 h 275"/>
                        <a:gd name="T104" fmla="*/ 39 w 77"/>
                        <a:gd name="T105" fmla="*/ 41 h 275"/>
                        <a:gd name="T106" fmla="*/ 30 w 77"/>
                        <a:gd name="T107" fmla="*/ 37 h 275"/>
                        <a:gd name="T108" fmla="*/ 30 w 77"/>
                        <a:gd name="T109" fmla="*/ 29 h 275"/>
                        <a:gd name="T110" fmla="*/ 33 w 77"/>
                        <a:gd name="T111" fmla="*/ 24 h 275"/>
                        <a:gd name="T112" fmla="*/ 33 w 77"/>
                        <a:gd name="T113" fmla="*/ 14 h 275"/>
                        <a:gd name="T114" fmla="*/ 36 w 77"/>
                        <a:gd name="T115" fmla="*/ 11 h 275"/>
                        <a:gd name="T116" fmla="*/ 30 w 77"/>
                        <a:gd name="T117" fmla="*/ 3 h 275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</a:gdLst>
                      <a:ahLst/>
                      <a:cxnLst>
                        <a:cxn ang="T118">
                          <a:pos x="T0" y="T1"/>
                        </a:cxn>
                        <a:cxn ang="T119">
                          <a:pos x="T2" y="T3"/>
                        </a:cxn>
                        <a:cxn ang="T120">
                          <a:pos x="T4" y="T5"/>
                        </a:cxn>
                        <a:cxn ang="T121">
                          <a:pos x="T6" y="T7"/>
                        </a:cxn>
                        <a:cxn ang="T122">
                          <a:pos x="T8" y="T9"/>
                        </a:cxn>
                        <a:cxn ang="T123">
                          <a:pos x="T10" y="T11"/>
                        </a:cxn>
                        <a:cxn ang="T124">
                          <a:pos x="T12" y="T13"/>
                        </a:cxn>
                        <a:cxn ang="T125">
                          <a:pos x="T14" y="T15"/>
                        </a:cxn>
                        <a:cxn ang="T126">
                          <a:pos x="T16" y="T17"/>
                        </a:cxn>
                        <a:cxn ang="T127">
                          <a:pos x="T18" y="T19"/>
                        </a:cxn>
                        <a:cxn ang="T128">
                          <a:pos x="T20" y="T21"/>
                        </a:cxn>
                        <a:cxn ang="T129">
                          <a:pos x="T22" y="T23"/>
                        </a:cxn>
                        <a:cxn ang="T130">
                          <a:pos x="T24" y="T25"/>
                        </a:cxn>
                        <a:cxn ang="T131">
                          <a:pos x="T26" y="T27"/>
                        </a:cxn>
                        <a:cxn ang="T132">
                          <a:pos x="T28" y="T29"/>
                        </a:cxn>
                        <a:cxn ang="T133">
                          <a:pos x="T30" y="T31"/>
                        </a:cxn>
                        <a:cxn ang="T134">
                          <a:pos x="T32" y="T33"/>
                        </a:cxn>
                        <a:cxn ang="T135">
                          <a:pos x="T34" y="T35"/>
                        </a:cxn>
                        <a:cxn ang="T136">
                          <a:pos x="T36" y="T37"/>
                        </a:cxn>
                        <a:cxn ang="T137">
                          <a:pos x="T38" y="T39"/>
                        </a:cxn>
                        <a:cxn ang="T138">
                          <a:pos x="T40" y="T41"/>
                        </a:cxn>
                        <a:cxn ang="T139">
                          <a:pos x="T42" y="T43"/>
                        </a:cxn>
                        <a:cxn ang="T140">
                          <a:pos x="T44" y="T45"/>
                        </a:cxn>
                        <a:cxn ang="T141">
                          <a:pos x="T46" y="T47"/>
                        </a:cxn>
                        <a:cxn ang="T142">
                          <a:pos x="T48" y="T49"/>
                        </a:cxn>
                        <a:cxn ang="T143">
                          <a:pos x="T50" y="T51"/>
                        </a:cxn>
                        <a:cxn ang="T144">
                          <a:pos x="T52" y="T53"/>
                        </a:cxn>
                        <a:cxn ang="T145">
                          <a:pos x="T54" y="T55"/>
                        </a:cxn>
                        <a:cxn ang="T146">
                          <a:pos x="T56" y="T57"/>
                        </a:cxn>
                        <a:cxn ang="T147">
                          <a:pos x="T58" y="T59"/>
                        </a:cxn>
                        <a:cxn ang="T148">
                          <a:pos x="T60" y="T61"/>
                        </a:cxn>
                        <a:cxn ang="T149">
                          <a:pos x="T62" y="T63"/>
                        </a:cxn>
                        <a:cxn ang="T150">
                          <a:pos x="T64" y="T65"/>
                        </a:cxn>
                        <a:cxn ang="T151">
                          <a:pos x="T66" y="T67"/>
                        </a:cxn>
                        <a:cxn ang="T152">
                          <a:pos x="T68" y="T69"/>
                        </a:cxn>
                        <a:cxn ang="T153">
                          <a:pos x="T70" y="T71"/>
                        </a:cxn>
                        <a:cxn ang="T154">
                          <a:pos x="T72" y="T73"/>
                        </a:cxn>
                        <a:cxn ang="T155">
                          <a:pos x="T74" y="T75"/>
                        </a:cxn>
                        <a:cxn ang="T156">
                          <a:pos x="T76" y="T77"/>
                        </a:cxn>
                        <a:cxn ang="T157">
                          <a:pos x="T78" y="T79"/>
                        </a:cxn>
                        <a:cxn ang="T158">
                          <a:pos x="T80" y="T81"/>
                        </a:cxn>
                        <a:cxn ang="T159">
                          <a:pos x="T82" y="T83"/>
                        </a:cxn>
                        <a:cxn ang="T160">
                          <a:pos x="T84" y="T85"/>
                        </a:cxn>
                        <a:cxn ang="T161">
                          <a:pos x="T86" y="T87"/>
                        </a:cxn>
                        <a:cxn ang="T162">
                          <a:pos x="T88" y="T89"/>
                        </a:cxn>
                        <a:cxn ang="T163">
                          <a:pos x="T90" y="T91"/>
                        </a:cxn>
                        <a:cxn ang="T164">
                          <a:pos x="T92" y="T93"/>
                        </a:cxn>
                        <a:cxn ang="T165">
                          <a:pos x="T94" y="T95"/>
                        </a:cxn>
                        <a:cxn ang="T166">
                          <a:pos x="T96" y="T97"/>
                        </a:cxn>
                        <a:cxn ang="T167">
                          <a:pos x="T98" y="T99"/>
                        </a:cxn>
                        <a:cxn ang="T168">
                          <a:pos x="T100" y="T101"/>
                        </a:cxn>
                        <a:cxn ang="T169">
                          <a:pos x="T102" y="T103"/>
                        </a:cxn>
                        <a:cxn ang="T170">
                          <a:pos x="T104" y="T105"/>
                        </a:cxn>
                        <a:cxn ang="T171">
                          <a:pos x="T106" y="T107"/>
                        </a:cxn>
                        <a:cxn ang="T172">
                          <a:pos x="T108" y="T109"/>
                        </a:cxn>
                        <a:cxn ang="T173">
                          <a:pos x="T110" y="T111"/>
                        </a:cxn>
                        <a:cxn ang="T174">
                          <a:pos x="T112" y="T113"/>
                        </a:cxn>
                        <a:cxn ang="T175">
                          <a:pos x="T114" y="T115"/>
                        </a:cxn>
                        <a:cxn ang="T176">
                          <a:pos x="T116" y="T117"/>
                        </a:cxn>
                      </a:cxnLst>
                      <a:rect l="0" t="0" r="r" b="b"/>
                      <a:pathLst>
                        <a:path w="77" h="275">
                          <a:moveTo>
                            <a:pt x="30" y="3"/>
                          </a:moveTo>
                          <a:lnTo>
                            <a:pt x="14" y="0"/>
                          </a:lnTo>
                          <a:lnTo>
                            <a:pt x="9" y="7"/>
                          </a:lnTo>
                          <a:lnTo>
                            <a:pt x="6" y="4"/>
                          </a:lnTo>
                          <a:lnTo>
                            <a:pt x="2" y="16"/>
                          </a:lnTo>
                          <a:lnTo>
                            <a:pt x="10" y="24"/>
                          </a:lnTo>
                          <a:lnTo>
                            <a:pt x="11" y="30"/>
                          </a:lnTo>
                          <a:lnTo>
                            <a:pt x="13" y="31"/>
                          </a:lnTo>
                          <a:lnTo>
                            <a:pt x="14" y="37"/>
                          </a:lnTo>
                          <a:lnTo>
                            <a:pt x="21" y="38"/>
                          </a:lnTo>
                          <a:lnTo>
                            <a:pt x="21" y="40"/>
                          </a:lnTo>
                          <a:lnTo>
                            <a:pt x="10" y="49"/>
                          </a:lnTo>
                          <a:lnTo>
                            <a:pt x="2" y="88"/>
                          </a:lnTo>
                          <a:lnTo>
                            <a:pt x="9" y="98"/>
                          </a:lnTo>
                          <a:lnTo>
                            <a:pt x="9" y="171"/>
                          </a:lnTo>
                          <a:lnTo>
                            <a:pt x="16" y="173"/>
                          </a:lnTo>
                          <a:lnTo>
                            <a:pt x="18" y="185"/>
                          </a:lnTo>
                          <a:lnTo>
                            <a:pt x="22" y="216"/>
                          </a:lnTo>
                          <a:lnTo>
                            <a:pt x="22" y="232"/>
                          </a:lnTo>
                          <a:lnTo>
                            <a:pt x="9" y="242"/>
                          </a:lnTo>
                          <a:lnTo>
                            <a:pt x="0" y="247"/>
                          </a:lnTo>
                          <a:lnTo>
                            <a:pt x="0" y="251"/>
                          </a:lnTo>
                          <a:lnTo>
                            <a:pt x="19" y="246"/>
                          </a:lnTo>
                          <a:lnTo>
                            <a:pt x="22" y="242"/>
                          </a:lnTo>
                          <a:lnTo>
                            <a:pt x="24" y="246"/>
                          </a:lnTo>
                          <a:lnTo>
                            <a:pt x="25" y="246"/>
                          </a:lnTo>
                          <a:lnTo>
                            <a:pt x="28" y="234"/>
                          </a:lnTo>
                          <a:lnTo>
                            <a:pt x="30" y="182"/>
                          </a:lnTo>
                          <a:lnTo>
                            <a:pt x="33" y="182"/>
                          </a:lnTo>
                          <a:lnTo>
                            <a:pt x="44" y="228"/>
                          </a:lnTo>
                          <a:lnTo>
                            <a:pt x="44" y="257"/>
                          </a:lnTo>
                          <a:lnTo>
                            <a:pt x="49" y="271"/>
                          </a:lnTo>
                          <a:lnTo>
                            <a:pt x="53" y="274"/>
                          </a:lnTo>
                          <a:lnTo>
                            <a:pt x="55" y="266"/>
                          </a:lnTo>
                          <a:lnTo>
                            <a:pt x="52" y="258"/>
                          </a:lnTo>
                          <a:lnTo>
                            <a:pt x="49" y="240"/>
                          </a:lnTo>
                          <a:lnTo>
                            <a:pt x="48" y="175"/>
                          </a:lnTo>
                          <a:lnTo>
                            <a:pt x="45" y="110"/>
                          </a:lnTo>
                          <a:lnTo>
                            <a:pt x="52" y="105"/>
                          </a:lnTo>
                          <a:lnTo>
                            <a:pt x="52" y="95"/>
                          </a:lnTo>
                          <a:lnTo>
                            <a:pt x="52" y="78"/>
                          </a:lnTo>
                          <a:lnTo>
                            <a:pt x="60" y="83"/>
                          </a:lnTo>
                          <a:lnTo>
                            <a:pt x="52" y="93"/>
                          </a:lnTo>
                          <a:lnTo>
                            <a:pt x="52" y="103"/>
                          </a:lnTo>
                          <a:lnTo>
                            <a:pt x="60" y="97"/>
                          </a:lnTo>
                          <a:lnTo>
                            <a:pt x="64" y="90"/>
                          </a:lnTo>
                          <a:lnTo>
                            <a:pt x="68" y="92"/>
                          </a:lnTo>
                          <a:lnTo>
                            <a:pt x="76" y="81"/>
                          </a:lnTo>
                          <a:lnTo>
                            <a:pt x="76" y="78"/>
                          </a:lnTo>
                          <a:lnTo>
                            <a:pt x="72" y="76"/>
                          </a:lnTo>
                          <a:lnTo>
                            <a:pt x="62" y="64"/>
                          </a:lnTo>
                          <a:lnTo>
                            <a:pt x="52" y="53"/>
                          </a:lnTo>
                          <a:lnTo>
                            <a:pt x="39" y="41"/>
                          </a:lnTo>
                          <a:lnTo>
                            <a:pt x="30" y="37"/>
                          </a:lnTo>
                          <a:lnTo>
                            <a:pt x="30" y="29"/>
                          </a:lnTo>
                          <a:lnTo>
                            <a:pt x="33" y="24"/>
                          </a:lnTo>
                          <a:lnTo>
                            <a:pt x="33" y="14"/>
                          </a:lnTo>
                          <a:lnTo>
                            <a:pt x="36" y="11"/>
                          </a:lnTo>
                          <a:lnTo>
                            <a:pt x="30" y="3"/>
                          </a:lnTo>
                        </a:path>
                      </a:pathLst>
                    </a:custGeom>
                    <a:solidFill>
                      <a:schemeClr val="hlink"/>
                    </a:solidFill>
                    <a:ln>
                      <a:noFill/>
                    </a:ln>
                    <a:effectLst>
                      <a:outerShdw dist="35921" dir="2700000" algn="ctr" rotWithShape="0">
                        <a:schemeClr val="bg2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12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3758" y="1963"/>
                      <a:ext cx="54" cy="264"/>
                    </a:xfrm>
                    <a:custGeom>
                      <a:avLst/>
                      <a:gdLst>
                        <a:gd name="T0" fmla="*/ 41 w 54"/>
                        <a:gd name="T1" fmla="*/ 5 h 264"/>
                        <a:gd name="T2" fmla="*/ 41 w 54"/>
                        <a:gd name="T3" fmla="*/ 12 h 264"/>
                        <a:gd name="T4" fmla="*/ 40 w 54"/>
                        <a:gd name="T5" fmla="*/ 14 h 264"/>
                        <a:gd name="T6" fmla="*/ 43 w 54"/>
                        <a:gd name="T7" fmla="*/ 19 h 264"/>
                        <a:gd name="T8" fmla="*/ 41 w 54"/>
                        <a:gd name="T9" fmla="*/ 20 h 264"/>
                        <a:gd name="T10" fmla="*/ 41 w 54"/>
                        <a:gd name="T11" fmla="*/ 22 h 264"/>
                        <a:gd name="T12" fmla="*/ 40 w 54"/>
                        <a:gd name="T13" fmla="*/ 30 h 264"/>
                        <a:gd name="T14" fmla="*/ 49 w 54"/>
                        <a:gd name="T15" fmla="*/ 38 h 264"/>
                        <a:gd name="T16" fmla="*/ 53 w 54"/>
                        <a:gd name="T17" fmla="*/ 92 h 264"/>
                        <a:gd name="T18" fmla="*/ 48 w 54"/>
                        <a:gd name="T19" fmla="*/ 102 h 264"/>
                        <a:gd name="T20" fmla="*/ 50 w 54"/>
                        <a:gd name="T21" fmla="*/ 131 h 264"/>
                        <a:gd name="T22" fmla="*/ 47 w 54"/>
                        <a:gd name="T23" fmla="*/ 135 h 264"/>
                        <a:gd name="T24" fmla="*/ 44 w 54"/>
                        <a:gd name="T25" fmla="*/ 181 h 264"/>
                        <a:gd name="T26" fmla="*/ 42 w 54"/>
                        <a:gd name="T27" fmla="*/ 228 h 264"/>
                        <a:gd name="T28" fmla="*/ 43 w 54"/>
                        <a:gd name="T29" fmla="*/ 230 h 264"/>
                        <a:gd name="T30" fmla="*/ 53 w 54"/>
                        <a:gd name="T31" fmla="*/ 239 h 264"/>
                        <a:gd name="T32" fmla="*/ 51 w 54"/>
                        <a:gd name="T33" fmla="*/ 241 h 264"/>
                        <a:gd name="T34" fmla="*/ 48 w 54"/>
                        <a:gd name="T35" fmla="*/ 242 h 264"/>
                        <a:gd name="T36" fmla="*/ 43 w 54"/>
                        <a:gd name="T37" fmla="*/ 241 h 264"/>
                        <a:gd name="T38" fmla="*/ 36 w 54"/>
                        <a:gd name="T39" fmla="*/ 237 h 264"/>
                        <a:gd name="T40" fmla="*/ 32 w 54"/>
                        <a:gd name="T41" fmla="*/ 235 h 264"/>
                        <a:gd name="T42" fmla="*/ 32 w 54"/>
                        <a:gd name="T43" fmla="*/ 244 h 264"/>
                        <a:gd name="T44" fmla="*/ 30 w 54"/>
                        <a:gd name="T45" fmla="*/ 244 h 264"/>
                        <a:gd name="T46" fmla="*/ 34 w 54"/>
                        <a:gd name="T47" fmla="*/ 250 h 264"/>
                        <a:gd name="T48" fmla="*/ 32 w 54"/>
                        <a:gd name="T49" fmla="*/ 261 h 264"/>
                        <a:gd name="T50" fmla="*/ 29 w 54"/>
                        <a:gd name="T51" fmla="*/ 263 h 264"/>
                        <a:gd name="T52" fmla="*/ 23 w 54"/>
                        <a:gd name="T53" fmla="*/ 254 h 264"/>
                        <a:gd name="T54" fmla="*/ 23 w 54"/>
                        <a:gd name="T55" fmla="*/ 247 h 264"/>
                        <a:gd name="T56" fmla="*/ 21 w 54"/>
                        <a:gd name="T57" fmla="*/ 246 h 264"/>
                        <a:gd name="T58" fmla="*/ 19 w 54"/>
                        <a:gd name="T59" fmla="*/ 186 h 264"/>
                        <a:gd name="T60" fmla="*/ 21 w 54"/>
                        <a:gd name="T61" fmla="*/ 181 h 264"/>
                        <a:gd name="T62" fmla="*/ 15 w 54"/>
                        <a:gd name="T63" fmla="*/ 140 h 264"/>
                        <a:gd name="T64" fmla="*/ 10 w 54"/>
                        <a:gd name="T65" fmla="*/ 139 h 264"/>
                        <a:gd name="T66" fmla="*/ 10 w 54"/>
                        <a:gd name="T67" fmla="*/ 97 h 264"/>
                        <a:gd name="T68" fmla="*/ 0 w 54"/>
                        <a:gd name="T69" fmla="*/ 92 h 264"/>
                        <a:gd name="T70" fmla="*/ 3 w 54"/>
                        <a:gd name="T71" fmla="*/ 47 h 264"/>
                        <a:gd name="T72" fmla="*/ 19 w 54"/>
                        <a:gd name="T73" fmla="*/ 35 h 264"/>
                        <a:gd name="T74" fmla="*/ 23 w 54"/>
                        <a:gd name="T75" fmla="*/ 30 h 264"/>
                        <a:gd name="T76" fmla="*/ 23 w 54"/>
                        <a:gd name="T77" fmla="*/ 26 h 264"/>
                        <a:gd name="T78" fmla="*/ 22 w 54"/>
                        <a:gd name="T79" fmla="*/ 23 h 264"/>
                        <a:gd name="T80" fmla="*/ 20 w 54"/>
                        <a:gd name="T81" fmla="*/ 21 h 264"/>
                        <a:gd name="T82" fmla="*/ 18 w 54"/>
                        <a:gd name="T83" fmla="*/ 17 h 264"/>
                        <a:gd name="T84" fmla="*/ 17 w 54"/>
                        <a:gd name="T85" fmla="*/ 15 h 264"/>
                        <a:gd name="T86" fmla="*/ 17 w 54"/>
                        <a:gd name="T87" fmla="*/ 12 h 264"/>
                        <a:gd name="T88" fmla="*/ 18 w 54"/>
                        <a:gd name="T89" fmla="*/ 8 h 264"/>
                        <a:gd name="T90" fmla="*/ 21 w 54"/>
                        <a:gd name="T91" fmla="*/ 4 h 264"/>
                        <a:gd name="T92" fmla="*/ 23 w 54"/>
                        <a:gd name="T93" fmla="*/ 1 h 264"/>
                        <a:gd name="T94" fmla="*/ 27 w 54"/>
                        <a:gd name="T95" fmla="*/ 0 h 264"/>
                        <a:gd name="T96" fmla="*/ 30 w 54"/>
                        <a:gd name="T97" fmla="*/ 0 h 264"/>
                        <a:gd name="T98" fmla="*/ 34 w 54"/>
                        <a:gd name="T99" fmla="*/ 0 h 264"/>
                        <a:gd name="T100" fmla="*/ 36 w 54"/>
                        <a:gd name="T101" fmla="*/ 1 h 264"/>
                        <a:gd name="T102" fmla="*/ 41 w 54"/>
                        <a:gd name="T103" fmla="*/ 5 h 264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</a:gdLst>
                      <a:ahLst/>
                      <a:cxnLst>
                        <a:cxn ang="T104">
                          <a:pos x="T0" y="T1"/>
                        </a:cxn>
                        <a:cxn ang="T105">
                          <a:pos x="T2" y="T3"/>
                        </a:cxn>
                        <a:cxn ang="T106">
                          <a:pos x="T4" y="T5"/>
                        </a:cxn>
                        <a:cxn ang="T107">
                          <a:pos x="T6" y="T7"/>
                        </a:cxn>
                        <a:cxn ang="T108">
                          <a:pos x="T8" y="T9"/>
                        </a:cxn>
                        <a:cxn ang="T109">
                          <a:pos x="T10" y="T11"/>
                        </a:cxn>
                        <a:cxn ang="T110">
                          <a:pos x="T12" y="T13"/>
                        </a:cxn>
                        <a:cxn ang="T111">
                          <a:pos x="T14" y="T15"/>
                        </a:cxn>
                        <a:cxn ang="T112">
                          <a:pos x="T16" y="T17"/>
                        </a:cxn>
                        <a:cxn ang="T113">
                          <a:pos x="T18" y="T19"/>
                        </a:cxn>
                        <a:cxn ang="T114">
                          <a:pos x="T20" y="T21"/>
                        </a:cxn>
                        <a:cxn ang="T115">
                          <a:pos x="T22" y="T23"/>
                        </a:cxn>
                        <a:cxn ang="T116">
                          <a:pos x="T24" y="T25"/>
                        </a:cxn>
                        <a:cxn ang="T117">
                          <a:pos x="T26" y="T27"/>
                        </a:cxn>
                        <a:cxn ang="T118">
                          <a:pos x="T28" y="T29"/>
                        </a:cxn>
                        <a:cxn ang="T119">
                          <a:pos x="T30" y="T31"/>
                        </a:cxn>
                        <a:cxn ang="T120">
                          <a:pos x="T32" y="T33"/>
                        </a:cxn>
                        <a:cxn ang="T121">
                          <a:pos x="T34" y="T35"/>
                        </a:cxn>
                        <a:cxn ang="T122">
                          <a:pos x="T36" y="T37"/>
                        </a:cxn>
                        <a:cxn ang="T123">
                          <a:pos x="T38" y="T39"/>
                        </a:cxn>
                        <a:cxn ang="T124">
                          <a:pos x="T40" y="T41"/>
                        </a:cxn>
                        <a:cxn ang="T125">
                          <a:pos x="T42" y="T43"/>
                        </a:cxn>
                        <a:cxn ang="T126">
                          <a:pos x="T44" y="T45"/>
                        </a:cxn>
                        <a:cxn ang="T127">
                          <a:pos x="T46" y="T47"/>
                        </a:cxn>
                        <a:cxn ang="T128">
                          <a:pos x="T48" y="T49"/>
                        </a:cxn>
                        <a:cxn ang="T129">
                          <a:pos x="T50" y="T51"/>
                        </a:cxn>
                        <a:cxn ang="T130">
                          <a:pos x="T52" y="T53"/>
                        </a:cxn>
                        <a:cxn ang="T131">
                          <a:pos x="T54" y="T55"/>
                        </a:cxn>
                        <a:cxn ang="T132">
                          <a:pos x="T56" y="T57"/>
                        </a:cxn>
                        <a:cxn ang="T133">
                          <a:pos x="T58" y="T59"/>
                        </a:cxn>
                        <a:cxn ang="T134">
                          <a:pos x="T60" y="T61"/>
                        </a:cxn>
                        <a:cxn ang="T135">
                          <a:pos x="T62" y="T63"/>
                        </a:cxn>
                        <a:cxn ang="T136">
                          <a:pos x="T64" y="T65"/>
                        </a:cxn>
                        <a:cxn ang="T137">
                          <a:pos x="T66" y="T67"/>
                        </a:cxn>
                        <a:cxn ang="T138">
                          <a:pos x="T68" y="T69"/>
                        </a:cxn>
                        <a:cxn ang="T139">
                          <a:pos x="T70" y="T71"/>
                        </a:cxn>
                        <a:cxn ang="T140">
                          <a:pos x="T72" y="T73"/>
                        </a:cxn>
                        <a:cxn ang="T141">
                          <a:pos x="T74" y="T75"/>
                        </a:cxn>
                        <a:cxn ang="T142">
                          <a:pos x="T76" y="T77"/>
                        </a:cxn>
                        <a:cxn ang="T143">
                          <a:pos x="T78" y="T79"/>
                        </a:cxn>
                        <a:cxn ang="T144">
                          <a:pos x="T80" y="T81"/>
                        </a:cxn>
                        <a:cxn ang="T145">
                          <a:pos x="T82" y="T83"/>
                        </a:cxn>
                        <a:cxn ang="T146">
                          <a:pos x="T84" y="T85"/>
                        </a:cxn>
                        <a:cxn ang="T147">
                          <a:pos x="T86" y="T87"/>
                        </a:cxn>
                        <a:cxn ang="T148">
                          <a:pos x="T88" y="T89"/>
                        </a:cxn>
                        <a:cxn ang="T149">
                          <a:pos x="T90" y="T91"/>
                        </a:cxn>
                        <a:cxn ang="T150">
                          <a:pos x="T92" y="T93"/>
                        </a:cxn>
                        <a:cxn ang="T151">
                          <a:pos x="T94" y="T95"/>
                        </a:cxn>
                        <a:cxn ang="T152">
                          <a:pos x="T96" y="T97"/>
                        </a:cxn>
                        <a:cxn ang="T153">
                          <a:pos x="T98" y="T99"/>
                        </a:cxn>
                        <a:cxn ang="T154">
                          <a:pos x="T100" y="T101"/>
                        </a:cxn>
                        <a:cxn ang="T155">
                          <a:pos x="T102" y="T103"/>
                        </a:cxn>
                      </a:cxnLst>
                      <a:rect l="0" t="0" r="r" b="b"/>
                      <a:pathLst>
                        <a:path w="54" h="264">
                          <a:moveTo>
                            <a:pt x="41" y="5"/>
                          </a:moveTo>
                          <a:lnTo>
                            <a:pt x="41" y="12"/>
                          </a:lnTo>
                          <a:lnTo>
                            <a:pt x="40" y="14"/>
                          </a:lnTo>
                          <a:lnTo>
                            <a:pt x="43" y="19"/>
                          </a:lnTo>
                          <a:lnTo>
                            <a:pt x="41" y="20"/>
                          </a:lnTo>
                          <a:lnTo>
                            <a:pt x="41" y="22"/>
                          </a:lnTo>
                          <a:lnTo>
                            <a:pt x="40" y="30"/>
                          </a:lnTo>
                          <a:lnTo>
                            <a:pt x="49" y="38"/>
                          </a:lnTo>
                          <a:lnTo>
                            <a:pt x="53" y="92"/>
                          </a:lnTo>
                          <a:lnTo>
                            <a:pt x="48" y="102"/>
                          </a:lnTo>
                          <a:lnTo>
                            <a:pt x="50" y="131"/>
                          </a:lnTo>
                          <a:lnTo>
                            <a:pt x="47" y="135"/>
                          </a:lnTo>
                          <a:lnTo>
                            <a:pt x="44" y="181"/>
                          </a:lnTo>
                          <a:lnTo>
                            <a:pt x="42" y="228"/>
                          </a:lnTo>
                          <a:lnTo>
                            <a:pt x="43" y="230"/>
                          </a:lnTo>
                          <a:lnTo>
                            <a:pt x="53" y="239"/>
                          </a:lnTo>
                          <a:lnTo>
                            <a:pt x="51" y="241"/>
                          </a:lnTo>
                          <a:lnTo>
                            <a:pt x="48" y="242"/>
                          </a:lnTo>
                          <a:lnTo>
                            <a:pt x="43" y="241"/>
                          </a:lnTo>
                          <a:lnTo>
                            <a:pt x="36" y="237"/>
                          </a:lnTo>
                          <a:lnTo>
                            <a:pt x="32" y="235"/>
                          </a:lnTo>
                          <a:lnTo>
                            <a:pt x="32" y="244"/>
                          </a:lnTo>
                          <a:lnTo>
                            <a:pt x="30" y="244"/>
                          </a:lnTo>
                          <a:lnTo>
                            <a:pt x="34" y="250"/>
                          </a:lnTo>
                          <a:lnTo>
                            <a:pt x="32" y="261"/>
                          </a:lnTo>
                          <a:lnTo>
                            <a:pt x="29" y="263"/>
                          </a:lnTo>
                          <a:lnTo>
                            <a:pt x="23" y="254"/>
                          </a:lnTo>
                          <a:lnTo>
                            <a:pt x="23" y="247"/>
                          </a:lnTo>
                          <a:lnTo>
                            <a:pt x="21" y="246"/>
                          </a:lnTo>
                          <a:lnTo>
                            <a:pt x="19" y="186"/>
                          </a:lnTo>
                          <a:lnTo>
                            <a:pt x="21" y="181"/>
                          </a:lnTo>
                          <a:lnTo>
                            <a:pt x="15" y="140"/>
                          </a:lnTo>
                          <a:lnTo>
                            <a:pt x="10" y="139"/>
                          </a:lnTo>
                          <a:lnTo>
                            <a:pt x="10" y="97"/>
                          </a:lnTo>
                          <a:lnTo>
                            <a:pt x="0" y="92"/>
                          </a:lnTo>
                          <a:lnTo>
                            <a:pt x="3" y="47"/>
                          </a:lnTo>
                          <a:lnTo>
                            <a:pt x="19" y="35"/>
                          </a:lnTo>
                          <a:lnTo>
                            <a:pt x="23" y="30"/>
                          </a:lnTo>
                          <a:lnTo>
                            <a:pt x="23" y="26"/>
                          </a:lnTo>
                          <a:lnTo>
                            <a:pt x="22" y="23"/>
                          </a:lnTo>
                          <a:lnTo>
                            <a:pt x="20" y="21"/>
                          </a:lnTo>
                          <a:lnTo>
                            <a:pt x="18" y="17"/>
                          </a:lnTo>
                          <a:lnTo>
                            <a:pt x="17" y="15"/>
                          </a:lnTo>
                          <a:lnTo>
                            <a:pt x="17" y="12"/>
                          </a:lnTo>
                          <a:lnTo>
                            <a:pt x="18" y="8"/>
                          </a:lnTo>
                          <a:lnTo>
                            <a:pt x="21" y="4"/>
                          </a:lnTo>
                          <a:lnTo>
                            <a:pt x="23" y="1"/>
                          </a:lnTo>
                          <a:lnTo>
                            <a:pt x="27" y="0"/>
                          </a:lnTo>
                          <a:lnTo>
                            <a:pt x="30" y="0"/>
                          </a:lnTo>
                          <a:lnTo>
                            <a:pt x="34" y="0"/>
                          </a:lnTo>
                          <a:lnTo>
                            <a:pt x="36" y="1"/>
                          </a:lnTo>
                          <a:lnTo>
                            <a:pt x="41" y="5"/>
                          </a:lnTo>
                        </a:path>
                      </a:pathLst>
                    </a:custGeom>
                    <a:solidFill>
                      <a:schemeClr val="hlink"/>
                    </a:solidFill>
                    <a:ln>
                      <a:noFill/>
                    </a:ln>
                    <a:effectLst>
                      <a:outerShdw dist="35921" dir="2700000" algn="ctr" rotWithShape="0">
                        <a:schemeClr val="bg2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200" name="Freeform 14"/>
                  <p:cNvSpPr>
                    <a:spLocks/>
                  </p:cNvSpPr>
                  <p:nvPr/>
                </p:nvSpPr>
                <p:spPr bwMode="auto">
                  <a:xfrm>
                    <a:off x="3391" y="1923"/>
                    <a:ext cx="51" cy="190"/>
                  </a:xfrm>
                  <a:custGeom>
                    <a:avLst/>
                    <a:gdLst>
                      <a:gd name="T0" fmla="*/ 30 w 51"/>
                      <a:gd name="T1" fmla="*/ 2 h 190"/>
                      <a:gd name="T2" fmla="*/ 41 w 51"/>
                      <a:gd name="T3" fmla="*/ 0 h 190"/>
                      <a:gd name="T4" fmla="*/ 45 w 51"/>
                      <a:gd name="T5" fmla="*/ 4 h 190"/>
                      <a:gd name="T6" fmla="*/ 46 w 51"/>
                      <a:gd name="T7" fmla="*/ 2 h 190"/>
                      <a:gd name="T8" fmla="*/ 49 w 51"/>
                      <a:gd name="T9" fmla="*/ 11 h 190"/>
                      <a:gd name="T10" fmla="*/ 43 w 51"/>
                      <a:gd name="T11" fmla="*/ 15 h 190"/>
                      <a:gd name="T12" fmla="*/ 43 w 51"/>
                      <a:gd name="T13" fmla="*/ 20 h 190"/>
                      <a:gd name="T14" fmla="*/ 41 w 51"/>
                      <a:gd name="T15" fmla="*/ 20 h 190"/>
                      <a:gd name="T16" fmla="*/ 41 w 51"/>
                      <a:gd name="T17" fmla="*/ 25 h 190"/>
                      <a:gd name="T18" fmla="*/ 36 w 51"/>
                      <a:gd name="T19" fmla="*/ 26 h 190"/>
                      <a:gd name="T20" fmla="*/ 36 w 51"/>
                      <a:gd name="T21" fmla="*/ 28 h 190"/>
                      <a:gd name="T22" fmla="*/ 43 w 51"/>
                      <a:gd name="T23" fmla="*/ 33 h 190"/>
                      <a:gd name="T24" fmla="*/ 49 w 51"/>
                      <a:gd name="T25" fmla="*/ 60 h 190"/>
                      <a:gd name="T26" fmla="*/ 45 w 51"/>
                      <a:gd name="T27" fmla="*/ 68 h 190"/>
                      <a:gd name="T28" fmla="*/ 45 w 51"/>
                      <a:gd name="T29" fmla="*/ 117 h 190"/>
                      <a:gd name="T30" fmla="*/ 39 w 51"/>
                      <a:gd name="T31" fmla="*/ 119 h 190"/>
                      <a:gd name="T32" fmla="*/ 38 w 51"/>
                      <a:gd name="T33" fmla="*/ 128 h 190"/>
                      <a:gd name="T34" fmla="*/ 36 w 51"/>
                      <a:gd name="T35" fmla="*/ 149 h 190"/>
                      <a:gd name="T36" fmla="*/ 36 w 51"/>
                      <a:gd name="T37" fmla="*/ 160 h 190"/>
                      <a:gd name="T38" fmla="*/ 45 w 51"/>
                      <a:gd name="T39" fmla="*/ 167 h 190"/>
                      <a:gd name="T40" fmla="*/ 50 w 51"/>
                      <a:gd name="T41" fmla="*/ 171 h 190"/>
                      <a:gd name="T42" fmla="*/ 50 w 51"/>
                      <a:gd name="T43" fmla="*/ 173 h 190"/>
                      <a:gd name="T44" fmla="*/ 37 w 51"/>
                      <a:gd name="T45" fmla="*/ 169 h 190"/>
                      <a:gd name="T46" fmla="*/ 36 w 51"/>
                      <a:gd name="T47" fmla="*/ 167 h 190"/>
                      <a:gd name="T48" fmla="*/ 34 w 51"/>
                      <a:gd name="T49" fmla="*/ 169 h 190"/>
                      <a:gd name="T50" fmla="*/ 34 w 51"/>
                      <a:gd name="T51" fmla="*/ 169 h 190"/>
                      <a:gd name="T52" fmla="*/ 32 w 51"/>
                      <a:gd name="T53" fmla="*/ 161 h 190"/>
                      <a:gd name="T54" fmla="*/ 30 w 51"/>
                      <a:gd name="T55" fmla="*/ 125 h 190"/>
                      <a:gd name="T56" fmla="*/ 28 w 51"/>
                      <a:gd name="T57" fmla="*/ 125 h 190"/>
                      <a:gd name="T58" fmla="*/ 20 w 51"/>
                      <a:gd name="T59" fmla="*/ 157 h 190"/>
                      <a:gd name="T60" fmla="*/ 20 w 51"/>
                      <a:gd name="T61" fmla="*/ 177 h 190"/>
                      <a:gd name="T62" fmla="*/ 17 w 51"/>
                      <a:gd name="T63" fmla="*/ 187 h 190"/>
                      <a:gd name="T64" fmla="*/ 15 w 51"/>
                      <a:gd name="T65" fmla="*/ 189 h 190"/>
                      <a:gd name="T66" fmla="*/ 14 w 51"/>
                      <a:gd name="T67" fmla="*/ 184 h 190"/>
                      <a:gd name="T68" fmla="*/ 16 w 51"/>
                      <a:gd name="T69" fmla="*/ 178 h 190"/>
                      <a:gd name="T70" fmla="*/ 17 w 51"/>
                      <a:gd name="T71" fmla="*/ 165 h 190"/>
                      <a:gd name="T72" fmla="*/ 17 w 51"/>
                      <a:gd name="T73" fmla="*/ 120 h 190"/>
                      <a:gd name="T74" fmla="*/ 20 w 51"/>
                      <a:gd name="T75" fmla="*/ 76 h 190"/>
                      <a:gd name="T76" fmla="*/ 16 w 51"/>
                      <a:gd name="T77" fmla="*/ 72 h 190"/>
                      <a:gd name="T78" fmla="*/ 16 w 51"/>
                      <a:gd name="T79" fmla="*/ 65 h 190"/>
                      <a:gd name="T80" fmla="*/ 16 w 51"/>
                      <a:gd name="T81" fmla="*/ 53 h 190"/>
                      <a:gd name="T82" fmla="*/ 10 w 51"/>
                      <a:gd name="T83" fmla="*/ 57 h 190"/>
                      <a:gd name="T84" fmla="*/ 16 w 51"/>
                      <a:gd name="T85" fmla="*/ 63 h 190"/>
                      <a:gd name="T86" fmla="*/ 16 w 51"/>
                      <a:gd name="T87" fmla="*/ 70 h 190"/>
                      <a:gd name="T88" fmla="*/ 10 w 51"/>
                      <a:gd name="T89" fmla="*/ 66 h 190"/>
                      <a:gd name="T90" fmla="*/ 8 w 51"/>
                      <a:gd name="T91" fmla="*/ 62 h 190"/>
                      <a:gd name="T92" fmla="*/ 4 w 51"/>
                      <a:gd name="T93" fmla="*/ 63 h 190"/>
                      <a:gd name="T94" fmla="*/ 0 w 51"/>
                      <a:gd name="T95" fmla="*/ 56 h 190"/>
                      <a:gd name="T96" fmla="*/ 0 w 51"/>
                      <a:gd name="T97" fmla="*/ 53 h 190"/>
                      <a:gd name="T98" fmla="*/ 2 w 51"/>
                      <a:gd name="T99" fmla="*/ 52 h 190"/>
                      <a:gd name="T100" fmla="*/ 9 w 51"/>
                      <a:gd name="T101" fmla="*/ 44 h 190"/>
                      <a:gd name="T102" fmla="*/ 16 w 51"/>
                      <a:gd name="T103" fmla="*/ 36 h 190"/>
                      <a:gd name="T104" fmla="*/ 24 w 51"/>
                      <a:gd name="T105" fmla="*/ 29 h 190"/>
                      <a:gd name="T106" fmla="*/ 30 w 51"/>
                      <a:gd name="T107" fmla="*/ 25 h 190"/>
                      <a:gd name="T108" fmla="*/ 30 w 51"/>
                      <a:gd name="T109" fmla="*/ 19 h 190"/>
                      <a:gd name="T110" fmla="*/ 28 w 51"/>
                      <a:gd name="T111" fmla="*/ 16 h 190"/>
                      <a:gd name="T112" fmla="*/ 28 w 51"/>
                      <a:gd name="T113" fmla="*/ 9 h 190"/>
                      <a:gd name="T114" fmla="*/ 26 w 51"/>
                      <a:gd name="T115" fmla="*/ 7 h 190"/>
                      <a:gd name="T116" fmla="*/ 30 w 51"/>
                      <a:gd name="T117" fmla="*/ 2 h 190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51" h="190">
                        <a:moveTo>
                          <a:pt x="30" y="2"/>
                        </a:moveTo>
                        <a:lnTo>
                          <a:pt x="41" y="0"/>
                        </a:lnTo>
                        <a:lnTo>
                          <a:pt x="45" y="4"/>
                        </a:lnTo>
                        <a:lnTo>
                          <a:pt x="46" y="2"/>
                        </a:lnTo>
                        <a:lnTo>
                          <a:pt x="49" y="11"/>
                        </a:lnTo>
                        <a:lnTo>
                          <a:pt x="43" y="15"/>
                        </a:lnTo>
                        <a:lnTo>
                          <a:pt x="43" y="20"/>
                        </a:lnTo>
                        <a:lnTo>
                          <a:pt x="41" y="20"/>
                        </a:lnTo>
                        <a:lnTo>
                          <a:pt x="41" y="25"/>
                        </a:lnTo>
                        <a:lnTo>
                          <a:pt x="36" y="26"/>
                        </a:lnTo>
                        <a:lnTo>
                          <a:pt x="36" y="28"/>
                        </a:lnTo>
                        <a:lnTo>
                          <a:pt x="43" y="33"/>
                        </a:lnTo>
                        <a:lnTo>
                          <a:pt x="49" y="60"/>
                        </a:lnTo>
                        <a:lnTo>
                          <a:pt x="45" y="68"/>
                        </a:lnTo>
                        <a:lnTo>
                          <a:pt x="45" y="117"/>
                        </a:lnTo>
                        <a:lnTo>
                          <a:pt x="39" y="119"/>
                        </a:lnTo>
                        <a:lnTo>
                          <a:pt x="38" y="128"/>
                        </a:lnTo>
                        <a:lnTo>
                          <a:pt x="36" y="149"/>
                        </a:lnTo>
                        <a:lnTo>
                          <a:pt x="36" y="160"/>
                        </a:lnTo>
                        <a:lnTo>
                          <a:pt x="45" y="167"/>
                        </a:lnTo>
                        <a:lnTo>
                          <a:pt x="50" y="171"/>
                        </a:lnTo>
                        <a:lnTo>
                          <a:pt x="50" y="173"/>
                        </a:lnTo>
                        <a:lnTo>
                          <a:pt x="37" y="169"/>
                        </a:lnTo>
                        <a:lnTo>
                          <a:pt x="36" y="167"/>
                        </a:lnTo>
                        <a:lnTo>
                          <a:pt x="34" y="169"/>
                        </a:lnTo>
                        <a:lnTo>
                          <a:pt x="32" y="161"/>
                        </a:lnTo>
                        <a:lnTo>
                          <a:pt x="30" y="125"/>
                        </a:lnTo>
                        <a:lnTo>
                          <a:pt x="28" y="125"/>
                        </a:lnTo>
                        <a:lnTo>
                          <a:pt x="20" y="157"/>
                        </a:lnTo>
                        <a:lnTo>
                          <a:pt x="20" y="177"/>
                        </a:lnTo>
                        <a:lnTo>
                          <a:pt x="17" y="187"/>
                        </a:lnTo>
                        <a:lnTo>
                          <a:pt x="15" y="189"/>
                        </a:lnTo>
                        <a:lnTo>
                          <a:pt x="14" y="184"/>
                        </a:lnTo>
                        <a:lnTo>
                          <a:pt x="16" y="178"/>
                        </a:lnTo>
                        <a:lnTo>
                          <a:pt x="17" y="165"/>
                        </a:lnTo>
                        <a:lnTo>
                          <a:pt x="17" y="120"/>
                        </a:lnTo>
                        <a:lnTo>
                          <a:pt x="20" y="76"/>
                        </a:lnTo>
                        <a:lnTo>
                          <a:pt x="16" y="72"/>
                        </a:lnTo>
                        <a:lnTo>
                          <a:pt x="16" y="65"/>
                        </a:lnTo>
                        <a:lnTo>
                          <a:pt x="16" y="53"/>
                        </a:lnTo>
                        <a:lnTo>
                          <a:pt x="10" y="57"/>
                        </a:lnTo>
                        <a:lnTo>
                          <a:pt x="16" y="63"/>
                        </a:lnTo>
                        <a:lnTo>
                          <a:pt x="16" y="70"/>
                        </a:lnTo>
                        <a:lnTo>
                          <a:pt x="10" y="66"/>
                        </a:lnTo>
                        <a:lnTo>
                          <a:pt x="8" y="62"/>
                        </a:lnTo>
                        <a:lnTo>
                          <a:pt x="4" y="63"/>
                        </a:lnTo>
                        <a:lnTo>
                          <a:pt x="0" y="56"/>
                        </a:lnTo>
                        <a:lnTo>
                          <a:pt x="0" y="53"/>
                        </a:lnTo>
                        <a:lnTo>
                          <a:pt x="2" y="52"/>
                        </a:lnTo>
                        <a:lnTo>
                          <a:pt x="9" y="44"/>
                        </a:lnTo>
                        <a:lnTo>
                          <a:pt x="16" y="36"/>
                        </a:lnTo>
                        <a:lnTo>
                          <a:pt x="24" y="29"/>
                        </a:lnTo>
                        <a:lnTo>
                          <a:pt x="30" y="25"/>
                        </a:lnTo>
                        <a:lnTo>
                          <a:pt x="30" y="19"/>
                        </a:lnTo>
                        <a:lnTo>
                          <a:pt x="28" y="16"/>
                        </a:lnTo>
                        <a:lnTo>
                          <a:pt x="28" y="9"/>
                        </a:lnTo>
                        <a:lnTo>
                          <a:pt x="26" y="7"/>
                        </a:lnTo>
                        <a:lnTo>
                          <a:pt x="30" y="2"/>
                        </a:lnTo>
                      </a:path>
                    </a:pathLst>
                  </a:custGeom>
                  <a:solidFill>
                    <a:schemeClr val="hlink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01" name="Freeform 15"/>
                  <p:cNvSpPr>
                    <a:spLocks/>
                  </p:cNvSpPr>
                  <p:nvPr/>
                </p:nvSpPr>
                <p:spPr bwMode="auto">
                  <a:xfrm>
                    <a:off x="3224" y="1976"/>
                    <a:ext cx="25" cy="134"/>
                  </a:xfrm>
                  <a:custGeom>
                    <a:avLst/>
                    <a:gdLst>
                      <a:gd name="T0" fmla="*/ 19 w 25"/>
                      <a:gd name="T1" fmla="*/ 2 h 134"/>
                      <a:gd name="T2" fmla="*/ 19 w 25"/>
                      <a:gd name="T3" fmla="*/ 6 h 134"/>
                      <a:gd name="T4" fmla="*/ 19 w 25"/>
                      <a:gd name="T5" fmla="*/ 7 h 134"/>
                      <a:gd name="T6" fmla="*/ 20 w 25"/>
                      <a:gd name="T7" fmla="*/ 8 h 134"/>
                      <a:gd name="T8" fmla="*/ 19 w 25"/>
                      <a:gd name="T9" fmla="*/ 9 h 134"/>
                      <a:gd name="T10" fmla="*/ 19 w 25"/>
                      <a:gd name="T11" fmla="*/ 10 h 134"/>
                      <a:gd name="T12" fmla="*/ 18 w 25"/>
                      <a:gd name="T13" fmla="*/ 14 h 134"/>
                      <a:gd name="T14" fmla="*/ 18 w 25"/>
                      <a:gd name="T15" fmla="*/ 15 h 134"/>
                      <a:gd name="T16" fmla="*/ 23 w 25"/>
                      <a:gd name="T17" fmla="*/ 19 h 134"/>
                      <a:gd name="T18" fmla="*/ 24 w 25"/>
                      <a:gd name="T19" fmla="*/ 46 h 134"/>
                      <a:gd name="T20" fmla="*/ 22 w 25"/>
                      <a:gd name="T21" fmla="*/ 51 h 134"/>
                      <a:gd name="T22" fmla="*/ 23 w 25"/>
                      <a:gd name="T23" fmla="*/ 66 h 134"/>
                      <a:gd name="T24" fmla="*/ 21 w 25"/>
                      <a:gd name="T25" fmla="*/ 68 h 134"/>
                      <a:gd name="T26" fmla="*/ 20 w 25"/>
                      <a:gd name="T27" fmla="*/ 91 h 134"/>
                      <a:gd name="T28" fmla="*/ 19 w 25"/>
                      <a:gd name="T29" fmla="*/ 115 h 134"/>
                      <a:gd name="T30" fmla="*/ 20 w 25"/>
                      <a:gd name="T31" fmla="*/ 116 h 134"/>
                      <a:gd name="T32" fmla="*/ 24 w 25"/>
                      <a:gd name="T33" fmla="*/ 121 h 134"/>
                      <a:gd name="T34" fmla="*/ 23 w 25"/>
                      <a:gd name="T35" fmla="*/ 122 h 134"/>
                      <a:gd name="T36" fmla="*/ 22 w 25"/>
                      <a:gd name="T37" fmla="*/ 123 h 134"/>
                      <a:gd name="T38" fmla="*/ 19 w 25"/>
                      <a:gd name="T39" fmla="*/ 122 h 134"/>
                      <a:gd name="T40" fmla="*/ 17 w 25"/>
                      <a:gd name="T41" fmla="*/ 120 h 134"/>
                      <a:gd name="T42" fmla="*/ 15 w 25"/>
                      <a:gd name="T43" fmla="*/ 119 h 134"/>
                      <a:gd name="T44" fmla="*/ 15 w 25"/>
                      <a:gd name="T45" fmla="*/ 123 h 134"/>
                      <a:gd name="T46" fmla="*/ 14 w 25"/>
                      <a:gd name="T47" fmla="*/ 123 h 134"/>
                      <a:gd name="T48" fmla="*/ 16 w 25"/>
                      <a:gd name="T49" fmla="*/ 127 h 134"/>
                      <a:gd name="T50" fmla="*/ 15 w 25"/>
                      <a:gd name="T51" fmla="*/ 132 h 134"/>
                      <a:gd name="T52" fmla="*/ 14 w 25"/>
                      <a:gd name="T53" fmla="*/ 133 h 134"/>
                      <a:gd name="T54" fmla="*/ 11 w 25"/>
                      <a:gd name="T55" fmla="*/ 128 h 134"/>
                      <a:gd name="T56" fmla="*/ 11 w 25"/>
                      <a:gd name="T57" fmla="*/ 125 h 134"/>
                      <a:gd name="T58" fmla="*/ 10 w 25"/>
                      <a:gd name="T59" fmla="*/ 125 h 134"/>
                      <a:gd name="T60" fmla="*/ 8 w 25"/>
                      <a:gd name="T61" fmla="*/ 94 h 134"/>
                      <a:gd name="T62" fmla="*/ 10 w 25"/>
                      <a:gd name="T63" fmla="*/ 91 h 134"/>
                      <a:gd name="T64" fmla="*/ 7 w 25"/>
                      <a:gd name="T65" fmla="*/ 71 h 134"/>
                      <a:gd name="T66" fmla="*/ 5 w 25"/>
                      <a:gd name="T67" fmla="*/ 70 h 134"/>
                      <a:gd name="T68" fmla="*/ 5 w 25"/>
                      <a:gd name="T69" fmla="*/ 49 h 134"/>
                      <a:gd name="T70" fmla="*/ 0 w 25"/>
                      <a:gd name="T71" fmla="*/ 46 h 134"/>
                      <a:gd name="T72" fmla="*/ 2 w 25"/>
                      <a:gd name="T73" fmla="*/ 24 h 134"/>
                      <a:gd name="T74" fmla="*/ 9 w 25"/>
                      <a:gd name="T75" fmla="*/ 17 h 134"/>
                      <a:gd name="T76" fmla="*/ 11 w 25"/>
                      <a:gd name="T77" fmla="*/ 15 h 134"/>
                      <a:gd name="T78" fmla="*/ 11 w 25"/>
                      <a:gd name="T79" fmla="*/ 12 h 134"/>
                      <a:gd name="T80" fmla="*/ 11 w 25"/>
                      <a:gd name="T81" fmla="*/ 11 h 134"/>
                      <a:gd name="T82" fmla="*/ 9 w 25"/>
                      <a:gd name="T83" fmla="*/ 10 h 134"/>
                      <a:gd name="T84" fmla="*/ 8 w 25"/>
                      <a:gd name="T85" fmla="*/ 8 h 134"/>
                      <a:gd name="T86" fmla="*/ 8 w 25"/>
                      <a:gd name="T87" fmla="*/ 7 h 134"/>
                      <a:gd name="T88" fmla="*/ 8 w 25"/>
                      <a:gd name="T89" fmla="*/ 5 h 134"/>
                      <a:gd name="T90" fmla="*/ 8 w 25"/>
                      <a:gd name="T91" fmla="*/ 4 h 134"/>
                      <a:gd name="T92" fmla="*/ 10 w 25"/>
                      <a:gd name="T93" fmla="*/ 2 h 134"/>
                      <a:gd name="T94" fmla="*/ 11 w 25"/>
                      <a:gd name="T95" fmla="*/ 0 h 134"/>
                      <a:gd name="T96" fmla="*/ 12 w 25"/>
                      <a:gd name="T97" fmla="*/ 0 h 134"/>
                      <a:gd name="T98" fmla="*/ 14 w 25"/>
                      <a:gd name="T99" fmla="*/ 0 h 134"/>
                      <a:gd name="T100" fmla="*/ 16 w 25"/>
                      <a:gd name="T101" fmla="*/ 0 h 134"/>
                      <a:gd name="T102" fmla="*/ 17 w 25"/>
                      <a:gd name="T103" fmla="*/ 0 h 134"/>
                      <a:gd name="T104" fmla="*/ 19 w 25"/>
                      <a:gd name="T105" fmla="*/ 2 h 134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25" h="134">
                        <a:moveTo>
                          <a:pt x="19" y="2"/>
                        </a:moveTo>
                        <a:lnTo>
                          <a:pt x="19" y="6"/>
                        </a:lnTo>
                        <a:lnTo>
                          <a:pt x="19" y="7"/>
                        </a:lnTo>
                        <a:lnTo>
                          <a:pt x="20" y="8"/>
                        </a:lnTo>
                        <a:lnTo>
                          <a:pt x="19" y="9"/>
                        </a:lnTo>
                        <a:lnTo>
                          <a:pt x="19" y="10"/>
                        </a:lnTo>
                        <a:lnTo>
                          <a:pt x="18" y="14"/>
                        </a:lnTo>
                        <a:lnTo>
                          <a:pt x="18" y="15"/>
                        </a:lnTo>
                        <a:lnTo>
                          <a:pt x="23" y="19"/>
                        </a:lnTo>
                        <a:lnTo>
                          <a:pt x="24" y="46"/>
                        </a:lnTo>
                        <a:lnTo>
                          <a:pt x="22" y="51"/>
                        </a:lnTo>
                        <a:lnTo>
                          <a:pt x="23" y="66"/>
                        </a:lnTo>
                        <a:lnTo>
                          <a:pt x="21" y="68"/>
                        </a:lnTo>
                        <a:lnTo>
                          <a:pt x="20" y="91"/>
                        </a:lnTo>
                        <a:lnTo>
                          <a:pt x="19" y="115"/>
                        </a:lnTo>
                        <a:lnTo>
                          <a:pt x="20" y="116"/>
                        </a:lnTo>
                        <a:lnTo>
                          <a:pt x="24" y="121"/>
                        </a:lnTo>
                        <a:lnTo>
                          <a:pt x="23" y="122"/>
                        </a:lnTo>
                        <a:lnTo>
                          <a:pt x="22" y="123"/>
                        </a:lnTo>
                        <a:lnTo>
                          <a:pt x="19" y="122"/>
                        </a:lnTo>
                        <a:lnTo>
                          <a:pt x="17" y="120"/>
                        </a:lnTo>
                        <a:lnTo>
                          <a:pt x="15" y="119"/>
                        </a:lnTo>
                        <a:lnTo>
                          <a:pt x="15" y="123"/>
                        </a:lnTo>
                        <a:lnTo>
                          <a:pt x="14" y="123"/>
                        </a:lnTo>
                        <a:lnTo>
                          <a:pt x="16" y="127"/>
                        </a:lnTo>
                        <a:lnTo>
                          <a:pt x="15" y="132"/>
                        </a:lnTo>
                        <a:lnTo>
                          <a:pt x="14" y="133"/>
                        </a:lnTo>
                        <a:lnTo>
                          <a:pt x="11" y="128"/>
                        </a:lnTo>
                        <a:lnTo>
                          <a:pt x="11" y="125"/>
                        </a:lnTo>
                        <a:lnTo>
                          <a:pt x="10" y="125"/>
                        </a:lnTo>
                        <a:lnTo>
                          <a:pt x="8" y="94"/>
                        </a:lnTo>
                        <a:lnTo>
                          <a:pt x="10" y="91"/>
                        </a:lnTo>
                        <a:lnTo>
                          <a:pt x="7" y="71"/>
                        </a:lnTo>
                        <a:lnTo>
                          <a:pt x="5" y="70"/>
                        </a:lnTo>
                        <a:lnTo>
                          <a:pt x="5" y="49"/>
                        </a:lnTo>
                        <a:lnTo>
                          <a:pt x="0" y="46"/>
                        </a:lnTo>
                        <a:lnTo>
                          <a:pt x="2" y="24"/>
                        </a:lnTo>
                        <a:lnTo>
                          <a:pt x="9" y="17"/>
                        </a:lnTo>
                        <a:lnTo>
                          <a:pt x="11" y="15"/>
                        </a:lnTo>
                        <a:lnTo>
                          <a:pt x="11" y="12"/>
                        </a:lnTo>
                        <a:lnTo>
                          <a:pt x="11" y="11"/>
                        </a:lnTo>
                        <a:lnTo>
                          <a:pt x="9" y="10"/>
                        </a:lnTo>
                        <a:lnTo>
                          <a:pt x="8" y="8"/>
                        </a:lnTo>
                        <a:lnTo>
                          <a:pt x="8" y="7"/>
                        </a:lnTo>
                        <a:lnTo>
                          <a:pt x="8" y="5"/>
                        </a:lnTo>
                        <a:lnTo>
                          <a:pt x="8" y="4"/>
                        </a:lnTo>
                        <a:lnTo>
                          <a:pt x="10" y="2"/>
                        </a:lnTo>
                        <a:lnTo>
                          <a:pt x="11" y="0"/>
                        </a:lnTo>
                        <a:lnTo>
                          <a:pt x="12" y="0"/>
                        </a:lnTo>
                        <a:lnTo>
                          <a:pt x="14" y="0"/>
                        </a:lnTo>
                        <a:lnTo>
                          <a:pt x="16" y="0"/>
                        </a:lnTo>
                        <a:lnTo>
                          <a:pt x="17" y="0"/>
                        </a:lnTo>
                        <a:lnTo>
                          <a:pt x="19" y="2"/>
                        </a:lnTo>
                      </a:path>
                    </a:pathLst>
                  </a:custGeom>
                  <a:solidFill>
                    <a:schemeClr val="hlink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02" name="Freeform 16"/>
                  <p:cNvSpPr>
                    <a:spLocks/>
                  </p:cNvSpPr>
                  <p:nvPr/>
                </p:nvSpPr>
                <p:spPr bwMode="auto">
                  <a:xfrm>
                    <a:off x="3132" y="1996"/>
                    <a:ext cx="53" cy="254"/>
                  </a:xfrm>
                  <a:custGeom>
                    <a:avLst/>
                    <a:gdLst>
                      <a:gd name="T0" fmla="*/ 40 w 53"/>
                      <a:gd name="T1" fmla="*/ 5 h 254"/>
                      <a:gd name="T2" fmla="*/ 40 w 53"/>
                      <a:gd name="T3" fmla="*/ 12 h 254"/>
                      <a:gd name="T4" fmla="*/ 40 w 53"/>
                      <a:gd name="T5" fmla="*/ 14 h 254"/>
                      <a:gd name="T6" fmla="*/ 42 w 53"/>
                      <a:gd name="T7" fmla="*/ 18 h 254"/>
                      <a:gd name="T8" fmla="*/ 40 w 53"/>
                      <a:gd name="T9" fmla="*/ 20 h 254"/>
                      <a:gd name="T10" fmla="*/ 41 w 53"/>
                      <a:gd name="T11" fmla="*/ 22 h 254"/>
                      <a:gd name="T12" fmla="*/ 39 w 53"/>
                      <a:gd name="T13" fmla="*/ 29 h 254"/>
                      <a:gd name="T14" fmla="*/ 39 w 53"/>
                      <a:gd name="T15" fmla="*/ 30 h 254"/>
                      <a:gd name="T16" fmla="*/ 48 w 53"/>
                      <a:gd name="T17" fmla="*/ 37 h 254"/>
                      <a:gd name="T18" fmla="*/ 52 w 53"/>
                      <a:gd name="T19" fmla="*/ 89 h 254"/>
                      <a:gd name="T20" fmla="*/ 47 w 53"/>
                      <a:gd name="T21" fmla="*/ 98 h 254"/>
                      <a:gd name="T22" fmla="*/ 49 w 53"/>
                      <a:gd name="T23" fmla="*/ 127 h 254"/>
                      <a:gd name="T24" fmla="*/ 46 w 53"/>
                      <a:gd name="T25" fmla="*/ 129 h 254"/>
                      <a:gd name="T26" fmla="*/ 44 w 53"/>
                      <a:gd name="T27" fmla="*/ 174 h 254"/>
                      <a:gd name="T28" fmla="*/ 42 w 53"/>
                      <a:gd name="T29" fmla="*/ 219 h 254"/>
                      <a:gd name="T30" fmla="*/ 42 w 53"/>
                      <a:gd name="T31" fmla="*/ 221 h 254"/>
                      <a:gd name="T32" fmla="*/ 52 w 53"/>
                      <a:gd name="T33" fmla="*/ 230 h 254"/>
                      <a:gd name="T34" fmla="*/ 50 w 53"/>
                      <a:gd name="T35" fmla="*/ 231 h 254"/>
                      <a:gd name="T36" fmla="*/ 47 w 53"/>
                      <a:gd name="T37" fmla="*/ 233 h 254"/>
                      <a:gd name="T38" fmla="*/ 42 w 53"/>
                      <a:gd name="T39" fmla="*/ 231 h 254"/>
                      <a:gd name="T40" fmla="*/ 36 w 53"/>
                      <a:gd name="T41" fmla="*/ 228 h 254"/>
                      <a:gd name="T42" fmla="*/ 32 w 53"/>
                      <a:gd name="T43" fmla="*/ 227 h 254"/>
                      <a:gd name="T44" fmla="*/ 32 w 53"/>
                      <a:gd name="T45" fmla="*/ 234 h 254"/>
                      <a:gd name="T46" fmla="*/ 30 w 53"/>
                      <a:gd name="T47" fmla="*/ 234 h 254"/>
                      <a:gd name="T48" fmla="*/ 33 w 53"/>
                      <a:gd name="T49" fmla="*/ 240 h 254"/>
                      <a:gd name="T50" fmla="*/ 32 w 53"/>
                      <a:gd name="T51" fmla="*/ 251 h 254"/>
                      <a:gd name="T52" fmla="*/ 28 w 53"/>
                      <a:gd name="T53" fmla="*/ 253 h 254"/>
                      <a:gd name="T54" fmla="*/ 23 w 53"/>
                      <a:gd name="T55" fmla="*/ 244 h 254"/>
                      <a:gd name="T56" fmla="*/ 23 w 53"/>
                      <a:gd name="T57" fmla="*/ 237 h 254"/>
                      <a:gd name="T58" fmla="*/ 21 w 53"/>
                      <a:gd name="T59" fmla="*/ 237 h 254"/>
                      <a:gd name="T60" fmla="*/ 19 w 53"/>
                      <a:gd name="T61" fmla="*/ 179 h 254"/>
                      <a:gd name="T62" fmla="*/ 21 w 53"/>
                      <a:gd name="T63" fmla="*/ 174 h 254"/>
                      <a:gd name="T64" fmla="*/ 15 w 53"/>
                      <a:gd name="T65" fmla="*/ 135 h 254"/>
                      <a:gd name="T66" fmla="*/ 11 w 53"/>
                      <a:gd name="T67" fmla="*/ 134 h 254"/>
                      <a:gd name="T68" fmla="*/ 10 w 53"/>
                      <a:gd name="T69" fmla="*/ 93 h 254"/>
                      <a:gd name="T70" fmla="*/ 0 w 53"/>
                      <a:gd name="T71" fmla="*/ 89 h 254"/>
                      <a:gd name="T72" fmla="*/ 4 w 53"/>
                      <a:gd name="T73" fmla="*/ 46 h 254"/>
                      <a:gd name="T74" fmla="*/ 19 w 53"/>
                      <a:gd name="T75" fmla="*/ 34 h 254"/>
                      <a:gd name="T76" fmla="*/ 23 w 53"/>
                      <a:gd name="T77" fmla="*/ 30 h 254"/>
                      <a:gd name="T78" fmla="*/ 23 w 53"/>
                      <a:gd name="T79" fmla="*/ 25 h 254"/>
                      <a:gd name="T80" fmla="*/ 22 w 53"/>
                      <a:gd name="T81" fmla="*/ 22 h 254"/>
                      <a:gd name="T82" fmla="*/ 20 w 53"/>
                      <a:gd name="T83" fmla="*/ 20 h 254"/>
                      <a:gd name="T84" fmla="*/ 18 w 53"/>
                      <a:gd name="T85" fmla="*/ 17 h 254"/>
                      <a:gd name="T86" fmla="*/ 17 w 53"/>
                      <a:gd name="T87" fmla="*/ 14 h 254"/>
                      <a:gd name="T88" fmla="*/ 17 w 53"/>
                      <a:gd name="T89" fmla="*/ 12 h 254"/>
                      <a:gd name="T90" fmla="*/ 18 w 53"/>
                      <a:gd name="T91" fmla="*/ 8 h 254"/>
                      <a:gd name="T92" fmla="*/ 20 w 53"/>
                      <a:gd name="T93" fmla="*/ 5 h 254"/>
                      <a:gd name="T94" fmla="*/ 23 w 53"/>
                      <a:gd name="T95" fmla="*/ 2 h 254"/>
                      <a:gd name="T96" fmla="*/ 26 w 53"/>
                      <a:gd name="T97" fmla="*/ 0 h 254"/>
                      <a:gd name="T98" fmla="*/ 30 w 53"/>
                      <a:gd name="T99" fmla="*/ 0 h 254"/>
                      <a:gd name="T100" fmla="*/ 33 w 53"/>
                      <a:gd name="T101" fmla="*/ 1 h 254"/>
                      <a:gd name="T102" fmla="*/ 36 w 53"/>
                      <a:gd name="T103" fmla="*/ 2 h 254"/>
                      <a:gd name="T104" fmla="*/ 40 w 53"/>
                      <a:gd name="T105" fmla="*/ 5 h 254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53" h="254">
                        <a:moveTo>
                          <a:pt x="40" y="5"/>
                        </a:moveTo>
                        <a:lnTo>
                          <a:pt x="40" y="12"/>
                        </a:lnTo>
                        <a:lnTo>
                          <a:pt x="40" y="14"/>
                        </a:lnTo>
                        <a:lnTo>
                          <a:pt x="42" y="18"/>
                        </a:lnTo>
                        <a:lnTo>
                          <a:pt x="40" y="20"/>
                        </a:lnTo>
                        <a:lnTo>
                          <a:pt x="41" y="22"/>
                        </a:lnTo>
                        <a:lnTo>
                          <a:pt x="39" y="29"/>
                        </a:lnTo>
                        <a:lnTo>
                          <a:pt x="39" y="30"/>
                        </a:lnTo>
                        <a:lnTo>
                          <a:pt x="48" y="37"/>
                        </a:lnTo>
                        <a:lnTo>
                          <a:pt x="52" y="89"/>
                        </a:lnTo>
                        <a:lnTo>
                          <a:pt x="47" y="98"/>
                        </a:lnTo>
                        <a:lnTo>
                          <a:pt x="49" y="127"/>
                        </a:lnTo>
                        <a:lnTo>
                          <a:pt x="46" y="129"/>
                        </a:lnTo>
                        <a:lnTo>
                          <a:pt x="44" y="174"/>
                        </a:lnTo>
                        <a:lnTo>
                          <a:pt x="42" y="219"/>
                        </a:lnTo>
                        <a:lnTo>
                          <a:pt x="42" y="221"/>
                        </a:lnTo>
                        <a:lnTo>
                          <a:pt x="52" y="230"/>
                        </a:lnTo>
                        <a:lnTo>
                          <a:pt x="50" y="231"/>
                        </a:lnTo>
                        <a:lnTo>
                          <a:pt x="47" y="233"/>
                        </a:lnTo>
                        <a:lnTo>
                          <a:pt x="42" y="231"/>
                        </a:lnTo>
                        <a:lnTo>
                          <a:pt x="36" y="228"/>
                        </a:lnTo>
                        <a:lnTo>
                          <a:pt x="32" y="227"/>
                        </a:lnTo>
                        <a:lnTo>
                          <a:pt x="32" y="234"/>
                        </a:lnTo>
                        <a:lnTo>
                          <a:pt x="30" y="234"/>
                        </a:lnTo>
                        <a:lnTo>
                          <a:pt x="33" y="240"/>
                        </a:lnTo>
                        <a:lnTo>
                          <a:pt x="32" y="251"/>
                        </a:lnTo>
                        <a:lnTo>
                          <a:pt x="28" y="253"/>
                        </a:lnTo>
                        <a:lnTo>
                          <a:pt x="23" y="244"/>
                        </a:lnTo>
                        <a:lnTo>
                          <a:pt x="23" y="237"/>
                        </a:lnTo>
                        <a:lnTo>
                          <a:pt x="21" y="237"/>
                        </a:lnTo>
                        <a:lnTo>
                          <a:pt x="19" y="179"/>
                        </a:lnTo>
                        <a:lnTo>
                          <a:pt x="21" y="174"/>
                        </a:lnTo>
                        <a:lnTo>
                          <a:pt x="15" y="135"/>
                        </a:lnTo>
                        <a:lnTo>
                          <a:pt x="11" y="134"/>
                        </a:lnTo>
                        <a:lnTo>
                          <a:pt x="10" y="93"/>
                        </a:lnTo>
                        <a:lnTo>
                          <a:pt x="0" y="89"/>
                        </a:lnTo>
                        <a:lnTo>
                          <a:pt x="4" y="46"/>
                        </a:lnTo>
                        <a:lnTo>
                          <a:pt x="19" y="34"/>
                        </a:lnTo>
                        <a:lnTo>
                          <a:pt x="23" y="30"/>
                        </a:lnTo>
                        <a:lnTo>
                          <a:pt x="23" y="25"/>
                        </a:lnTo>
                        <a:lnTo>
                          <a:pt x="22" y="22"/>
                        </a:lnTo>
                        <a:lnTo>
                          <a:pt x="20" y="20"/>
                        </a:lnTo>
                        <a:lnTo>
                          <a:pt x="18" y="17"/>
                        </a:lnTo>
                        <a:lnTo>
                          <a:pt x="17" y="14"/>
                        </a:lnTo>
                        <a:lnTo>
                          <a:pt x="17" y="12"/>
                        </a:lnTo>
                        <a:lnTo>
                          <a:pt x="18" y="8"/>
                        </a:lnTo>
                        <a:lnTo>
                          <a:pt x="20" y="5"/>
                        </a:lnTo>
                        <a:lnTo>
                          <a:pt x="23" y="2"/>
                        </a:lnTo>
                        <a:lnTo>
                          <a:pt x="26" y="0"/>
                        </a:lnTo>
                        <a:lnTo>
                          <a:pt x="30" y="0"/>
                        </a:lnTo>
                        <a:lnTo>
                          <a:pt x="33" y="1"/>
                        </a:lnTo>
                        <a:lnTo>
                          <a:pt x="36" y="2"/>
                        </a:lnTo>
                        <a:lnTo>
                          <a:pt x="40" y="5"/>
                        </a:lnTo>
                      </a:path>
                    </a:pathLst>
                  </a:custGeom>
                  <a:solidFill>
                    <a:schemeClr val="hlink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03" name="Freeform 17"/>
                  <p:cNvSpPr>
                    <a:spLocks/>
                  </p:cNvSpPr>
                  <p:nvPr/>
                </p:nvSpPr>
                <p:spPr bwMode="auto">
                  <a:xfrm>
                    <a:off x="2883" y="2120"/>
                    <a:ext cx="106" cy="379"/>
                  </a:xfrm>
                  <a:custGeom>
                    <a:avLst/>
                    <a:gdLst>
                      <a:gd name="T0" fmla="*/ 41 w 106"/>
                      <a:gd name="T1" fmla="*/ 5 h 379"/>
                      <a:gd name="T2" fmla="*/ 36 w 106"/>
                      <a:gd name="T3" fmla="*/ 25 h 379"/>
                      <a:gd name="T4" fmla="*/ 39 w 106"/>
                      <a:gd name="T5" fmla="*/ 28 h 379"/>
                      <a:gd name="T6" fmla="*/ 43 w 106"/>
                      <a:gd name="T7" fmla="*/ 35 h 379"/>
                      <a:gd name="T8" fmla="*/ 47 w 106"/>
                      <a:gd name="T9" fmla="*/ 49 h 379"/>
                      <a:gd name="T10" fmla="*/ 43 w 106"/>
                      <a:gd name="T11" fmla="*/ 51 h 379"/>
                      <a:gd name="T12" fmla="*/ 19 w 106"/>
                      <a:gd name="T13" fmla="*/ 71 h 379"/>
                      <a:gd name="T14" fmla="*/ 4 w 106"/>
                      <a:gd name="T15" fmla="*/ 186 h 379"/>
                      <a:gd name="T16" fmla="*/ 0 w 106"/>
                      <a:gd name="T17" fmla="*/ 206 h 379"/>
                      <a:gd name="T18" fmla="*/ 7 w 106"/>
                      <a:gd name="T19" fmla="*/ 217 h 379"/>
                      <a:gd name="T20" fmla="*/ 11 w 106"/>
                      <a:gd name="T21" fmla="*/ 219 h 379"/>
                      <a:gd name="T22" fmla="*/ 11 w 106"/>
                      <a:gd name="T23" fmla="*/ 202 h 379"/>
                      <a:gd name="T24" fmla="*/ 11 w 106"/>
                      <a:gd name="T25" fmla="*/ 211 h 379"/>
                      <a:gd name="T26" fmla="*/ 18 w 106"/>
                      <a:gd name="T27" fmla="*/ 204 h 379"/>
                      <a:gd name="T28" fmla="*/ 20 w 106"/>
                      <a:gd name="T29" fmla="*/ 190 h 379"/>
                      <a:gd name="T30" fmla="*/ 34 w 106"/>
                      <a:gd name="T31" fmla="*/ 289 h 379"/>
                      <a:gd name="T32" fmla="*/ 41 w 106"/>
                      <a:gd name="T33" fmla="*/ 349 h 379"/>
                      <a:gd name="T34" fmla="*/ 37 w 106"/>
                      <a:gd name="T35" fmla="*/ 376 h 379"/>
                      <a:gd name="T36" fmla="*/ 54 w 106"/>
                      <a:gd name="T37" fmla="*/ 371 h 379"/>
                      <a:gd name="T38" fmla="*/ 49 w 106"/>
                      <a:gd name="T39" fmla="*/ 338 h 379"/>
                      <a:gd name="T40" fmla="*/ 56 w 106"/>
                      <a:gd name="T41" fmla="*/ 291 h 379"/>
                      <a:gd name="T42" fmla="*/ 58 w 106"/>
                      <a:gd name="T43" fmla="*/ 336 h 379"/>
                      <a:gd name="T44" fmla="*/ 61 w 106"/>
                      <a:gd name="T45" fmla="*/ 368 h 379"/>
                      <a:gd name="T46" fmla="*/ 75 w 106"/>
                      <a:gd name="T47" fmla="*/ 369 h 379"/>
                      <a:gd name="T48" fmla="*/ 80 w 106"/>
                      <a:gd name="T49" fmla="*/ 289 h 379"/>
                      <a:gd name="T50" fmla="*/ 86 w 106"/>
                      <a:gd name="T51" fmla="*/ 281 h 379"/>
                      <a:gd name="T52" fmla="*/ 102 w 106"/>
                      <a:gd name="T53" fmla="*/ 289 h 379"/>
                      <a:gd name="T54" fmla="*/ 94 w 106"/>
                      <a:gd name="T55" fmla="*/ 193 h 379"/>
                      <a:gd name="T56" fmla="*/ 96 w 106"/>
                      <a:gd name="T57" fmla="*/ 174 h 379"/>
                      <a:gd name="T58" fmla="*/ 94 w 106"/>
                      <a:gd name="T59" fmla="*/ 127 h 379"/>
                      <a:gd name="T60" fmla="*/ 71 w 106"/>
                      <a:gd name="T61" fmla="*/ 63 h 379"/>
                      <a:gd name="T62" fmla="*/ 70 w 106"/>
                      <a:gd name="T63" fmla="*/ 41 h 379"/>
                      <a:gd name="T64" fmla="*/ 75 w 106"/>
                      <a:gd name="T65" fmla="*/ 37 h 379"/>
                      <a:gd name="T66" fmla="*/ 80 w 106"/>
                      <a:gd name="T67" fmla="*/ 31 h 379"/>
                      <a:gd name="T68" fmla="*/ 77 w 106"/>
                      <a:gd name="T69" fmla="*/ 5 h 379"/>
                      <a:gd name="T70" fmla="*/ 64 w 106"/>
                      <a:gd name="T71" fmla="*/ 1 h 379"/>
                      <a:gd name="T72" fmla="*/ 53 w 106"/>
                      <a:gd name="T73" fmla="*/ 3 h 37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106" h="379">
                        <a:moveTo>
                          <a:pt x="53" y="3"/>
                        </a:moveTo>
                        <a:lnTo>
                          <a:pt x="41" y="5"/>
                        </a:lnTo>
                        <a:lnTo>
                          <a:pt x="36" y="19"/>
                        </a:lnTo>
                        <a:lnTo>
                          <a:pt x="36" y="25"/>
                        </a:lnTo>
                        <a:lnTo>
                          <a:pt x="41" y="25"/>
                        </a:lnTo>
                        <a:lnTo>
                          <a:pt x="39" y="28"/>
                        </a:lnTo>
                        <a:lnTo>
                          <a:pt x="41" y="29"/>
                        </a:lnTo>
                        <a:lnTo>
                          <a:pt x="43" y="35"/>
                        </a:lnTo>
                        <a:lnTo>
                          <a:pt x="44" y="37"/>
                        </a:lnTo>
                        <a:lnTo>
                          <a:pt x="47" y="49"/>
                        </a:lnTo>
                        <a:lnTo>
                          <a:pt x="47" y="51"/>
                        </a:lnTo>
                        <a:lnTo>
                          <a:pt x="43" y="51"/>
                        </a:lnTo>
                        <a:lnTo>
                          <a:pt x="34" y="66"/>
                        </a:lnTo>
                        <a:lnTo>
                          <a:pt x="19" y="71"/>
                        </a:lnTo>
                        <a:lnTo>
                          <a:pt x="11" y="82"/>
                        </a:lnTo>
                        <a:lnTo>
                          <a:pt x="4" y="186"/>
                        </a:lnTo>
                        <a:lnTo>
                          <a:pt x="7" y="187"/>
                        </a:lnTo>
                        <a:lnTo>
                          <a:pt x="0" y="206"/>
                        </a:lnTo>
                        <a:lnTo>
                          <a:pt x="4" y="217"/>
                        </a:lnTo>
                        <a:lnTo>
                          <a:pt x="7" y="217"/>
                        </a:lnTo>
                        <a:lnTo>
                          <a:pt x="8" y="219"/>
                        </a:lnTo>
                        <a:lnTo>
                          <a:pt x="11" y="219"/>
                        </a:lnTo>
                        <a:lnTo>
                          <a:pt x="10" y="208"/>
                        </a:lnTo>
                        <a:lnTo>
                          <a:pt x="11" y="202"/>
                        </a:lnTo>
                        <a:lnTo>
                          <a:pt x="13" y="207"/>
                        </a:lnTo>
                        <a:lnTo>
                          <a:pt x="11" y="211"/>
                        </a:lnTo>
                        <a:lnTo>
                          <a:pt x="13" y="213"/>
                        </a:lnTo>
                        <a:lnTo>
                          <a:pt x="18" y="204"/>
                        </a:lnTo>
                        <a:lnTo>
                          <a:pt x="15" y="189"/>
                        </a:lnTo>
                        <a:lnTo>
                          <a:pt x="20" y="190"/>
                        </a:lnTo>
                        <a:lnTo>
                          <a:pt x="18" y="283"/>
                        </a:lnTo>
                        <a:lnTo>
                          <a:pt x="34" y="289"/>
                        </a:lnTo>
                        <a:lnTo>
                          <a:pt x="43" y="343"/>
                        </a:lnTo>
                        <a:lnTo>
                          <a:pt x="41" y="349"/>
                        </a:lnTo>
                        <a:lnTo>
                          <a:pt x="37" y="371"/>
                        </a:lnTo>
                        <a:lnTo>
                          <a:pt x="37" y="376"/>
                        </a:lnTo>
                        <a:lnTo>
                          <a:pt x="49" y="378"/>
                        </a:lnTo>
                        <a:lnTo>
                          <a:pt x="54" y="371"/>
                        </a:lnTo>
                        <a:lnTo>
                          <a:pt x="51" y="352"/>
                        </a:lnTo>
                        <a:lnTo>
                          <a:pt x="49" y="338"/>
                        </a:lnTo>
                        <a:lnTo>
                          <a:pt x="55" y="291"/>
                        </a:lnTo>
                        <a:lnTo>
                          <a:pt x="56" y="291"/>
                        </a:lnTo>
                        <a:lnTo>
                          <a:pt x="61" y="308"/>
                        </a:lnTo>
                        <a:lnTo>
                          <a:pt x="58" y="336"/>
                        </a:lnTo>
                        <a:lnTo>
                          <a:pt x="54" y="339"/>
                        </a:lnTo>
                        <a:lnTo>
                          <a:pt x="61" y="368"/>
                        </a:lnTo>
                        <a:lnTo>
                          <a:pt x="72" y="371"/>
                        </a:lnTo>
                        <a:lnTo>
                          <a:pt x="75" y="369"/>
                        </a:lnTo>
                        <a:lnTo>
                          <a:pt x="66" y="339"/>
                        </a:lnTo>
                        <a:lnTo>
                          <a:pt x="80" y="289"/>
                        </a:lnTo>
                        <a:lnTo>
                          <a:pt x="86" y="284"/>
                        </a:lnTo>
                        <a:lnTo>
                          <a:pt x="86" y="281"/>
                        </a:lnTo>
                        <a:lnTo>
                          <a:pt x="98" y="282"/>
                        </a:lnTo>
                        <a:lnTo>
                          <a:pt x="102" y="289"/>
                        </a:lnTo>
                        <a:lnTo>
                          <a:pt x="105" y="284"/>
                        </a:lnTo>
                        <a:lnTo>
                          <a:pt x="94" y="193"/>
                        </a:lnTo>
                        <a:lnTo>
                          <a:pt x="96" y="193"/>
                        </a:lnTo>
                        <a:lnTo>
                          <a:pt x="96" y="174"/>
                        </a:lnTo>
                        <a:lnTo>
                          <a:pt x="97" y="172"/>
                        </a:lnTo>
                        <a:lnTo>
                          <a:pt x="94" y="127"/>
                        </a:lnTo>
                        <a:lnTo>
                          <a:pt x="90" y="73"/>
                        </a:lnTo>
                        <a:lnTo>
                          <a:pt x="71" y="63"/>
                        </a:lnTo>
                        <a:lnTo>
                          <a:pt x="64" y="51"/>
                        </a:lnTo>
                        <a:lnTo>
                          <a:pt x="70" y="41"/>
                        </a:lnTo>
                        <a:lnTo>
                          <a:pt x="72" y="42"/>
                        </a:lnTo>
                        <a:lnTo>
                          <a:pt x="75" y="37"/>
                        </a:lnTo>
                        <a:lnTo>
                          <a:pt x="75" y="31"/>
                        </a:lnTo>
                        <a:lnTo>
                          <a:pt x="80" y="31"/>
                        </a:lnTo>
                        <a:lnTo>
                          <a:pt x="82" y="16"/>
                        </a:lnTo>
                        <a:lnTo>
                          <a:pt x="77" y="5"/>
                        </a:lnTo>
                        <a:lnTo>
                          <a:pt x="72" y="1"/>
                        </a:lnTo>
                        <a:lnTo>
                          <a:pt x="64" y="1"/>
                        </a:lnTo>
                        <a:lnTo>
                          <a:pt x="59" y="0"/>
                        </a:lnTo>
                        <a:lnTo>
                          <a:pt x="53" y="3"/>
                        </a:lnTo>
                      </a:path>
                    </a:pathLst>
                  </a:custGeom>
                  <a:solidFill>
                    <a:srgbClr val="EAEC5E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04" name="Freeform 18"/>
                  <p:cNvSpPr>
                    <a:spLocks/>
                  </p:cNvSpPr>
                  <p:nvPr/>
                </p:nvSpPr>
                <p:spPr bwMode="auto">
                  <a:xfrm>
                    <a:off x="3681" y="2029"/>
                    <a:ext cx="74" cy="377"/>
                  </a:xfrm>
                  <a:custGeom>
                    <a:avLst/>
                    <a:gdLst>
                      <a:gd name="T0" fmla="*/ 25 w 74"/>
                      <a:gd name="T1" fmla="*/ 5 h 377"/>
                      <a:gd name="T2" fmla="*/ 43 w 74"/>
                      <a:gd name="T3" fmla="*/ 0 h 377"/>
                      <a:gd name="T4" fmla="*/ 56 w 74"/>
                      <a:gd name="T5" fmla="*/ 0 h 377"/>
                      <a:gd name="T6" fmla="*/ 68 w 74"/>
                      <a:gd name="T7" fmla="*/ 3 h 377"/>
                      <a:gd name="T8" fmla="*/ 72 w 74"/>
                      <a:gd name="T9" fmla="*/ 16 h 377"/>
                      <a:gd name="T10" fmla="*/ 72 w 74"/>
                      <a:gd name="T11" fmla="*/ 27 h 377"/>
                      <a:gd name="T12" fmla="*/ 65 w 74"/>
                      <a:gd name="T13" fmla="*/ 40 h 377"/>
                      <a:gd name="T14" fmla="*/ 60 w 74"/>
                      <a:gd name="T15" fmla="*/ 40 h 377"/>
                      <a:gd name="T16" fmla="*/ 68 w 74"/>
                      <a:gd name="T17" fmla="*/ 56 h 377"/>
                      <a:gd name="T18" fmla="*/ 73 w 74"/>
                      <a:gd name="T19" fmla="*/ 80 h 377"/>
                      <a:gd name="T20" fmla="*/ 73 w 74"/>
                      <a:gd name="T21" fmla="*/ 102 h 377"/>
                      <a:gd name="T22" fmla="*/ 72 w 74"/>
                      <a:gd name="T23" fmla="*/ 129 h 377"/>
                      <a:gd name="T24" fmla="*/ 68 w 74"/>
                      <a:gd name="T25" fmla="*/ 156 h 377"/>
                      <a:gd name="T26" fmla="*/ 59 w 74"/>
                      <a:gd name="T27" fmla="*/ 158 h 377"/>
                      <a:gd name="T28" fmla="*/ 59 w 74"/>
                      <a:gd name="T29" fmla="*/ 165 h 377"/>
                      <a:gd name="T30" fmla="*/ 54 w 74"/>
                      <a:gd name="T31" fmla="*/ 169 h 377"/>
                      <a:gd name="T32" fmla="*/ 54 w 74"/>
                      <a:gd name="T33" fmla="*/ 197 h 377"/>
                      <a:gd name="T34" fmla="*/ 50 w 74"/>
                      <a:gd name="T35" fmla="*/ 202 h 377"/>
                      <a:gd name="T36" fmla="*/ 50 w 74"/>
                      <a:gd name="T37" fmla="*/ 253 h 377"/>
                      <a:gd name="T38" fmla="*/ 50 w 74"/>
                      <a:gd name="T39" fmla="*/ 285 h 377"/>
                      <a:gd name="T40" fmla="*/ 56 w 74"/>
                      <a:gd name="T41" fmla="*/ 320 h 377"/>
                      <a:gd name="T42" fmla="*/ 59 w 74"/>
                      <a:gd name="T43" fmla="*/ 366 h 377"/>
                      <a:gd name="T44" fmla="*/ 51 w 74"/>
                      <a:gd name="T45" fmla="*/ 370 h 377"/>
                      <a:gd name="T46" fmla="*/ 51 w 74"/>
                      <a:gd name="T47" fmla="*/ 376 h 377"/>
                      <a:gd name="T48" fmla="*/ 40 w 74"/>
                      <a:gd name="T49" fmla="*/ 376 h 377"/>
                      <a:gd name="T50" fmla="*/ 37 w 74"/>
                      <a:gd name="T51" fmla="*/ 373 h 377"/>
                      <a:gd name="T52" fmla="*/ 32 w 74"/>
                      <a:gd name="T53" fmla="*/ 373 h 377"/>
                      <a:gd name="T54" fmla="*/ 32 w 74"/>
                      <a:gd name="T55" fmla="*/ 376 h 377"/>
                      <a:gd name="T56" fmla="*/ 23 w 74"/>
                      <a:gd name="T57" fmla="*/ 376 h 377"/>
                      <a:gd name="T58" fmla="*/ 5 w 74"/>
                      <a:gd name="T59" fmla="*/ 373 h 377"/>
                      <a:gd name="T60" fmla="*/ 5 w 74"/>
                      <a:gd name="T61" fmla="*/ 370 h 377"/>
                      <a:gd name="T62" fmla="*/ 21 w 74"/>
                      <a:gd name="T63" fmla="*/ 363 h 377"/>
                      <a:gd name="T64" fmla="*/ 21 w 74"/>
                      <a:gd name="T65" fmla="*/ 356 h 377"/>
                      <a:gd name="T66" fmla="*/ 6 w 74"/>
                      <a:gd name="T67" fmla="*/ 353 h 377"/>
                      <a:gd name="T68" fmla="*/ 6 w 74"/>
                      <a:gd name="T69" fmla="*/ 349 h 377"/>
                      <a:gd name="T70" fmla="*/ 17 w 74"/>
                      <a:gd name="T71" fmla="*/ 342 h 377"/>
                      <a:gd name="T72" fmla="*/ 17 w 74"/>
                      <a:gd name="T73" fmla="*/ 290 h 377"/>
                      <a:gd name="T74" fmla="*/ 13 w 74"/>
                      <a:gd name="T75" fmla="*/ 243 h 377"/>
                      <a:gd name="T76" fmla="*/ 14 w 74"/>
                      <a:gd name="T77" fmla="*/ 196 h 377"/>
                      <a:gd name="T78" fmla="*/ 14 w 74"/>
                      <a:gd name="T79" fmla="*/ 169 h 377"/>
                      <a:gd name="T80" fmla="*/ 13 w 74"/>
                      <a:gd name="T81" fmla="*/ 161 h 377"/>
                      <a:gd name="T82" fmla="*/ 13 w 74"/>
                      <a:gd name="T83" fmla="*/ 124 h 377"/>
                      <a:gd name="T84" fmla="*/ 0 w 74"/>
                      <a:gd name="T85" fmla="*/ 116 h 377"/>
                      <a:gd name="T86" fmla="*/ 0 w 74"/>
                      <a:gd name="T87" fmla="*/ 112 h 377"/>
                      <a:gd name="T88" fmla="*/ 28 w 74"/>
                      <a:gd name="T89" fmla="*/ 61 h 377"/>
                      <a:gd name="T90" fmla="*/ 41 w 74"/>
                      <a:gd name="T91" fmla="*/ 54 h 377"/>
                      <a:gd name="T92" fmla="*/ 40 w 74"/>
                      <a:gd name="T93" fmla="*/ 51 h 377"/>
                      <a:gd name="T94" fmla="*/ 30 w 74"/>
                      <a:gd name="T95" fmla="*/ 49 h 377"/>
                      <a:gd name="T96" fmla="*/ 30 w 74"/>
                      <a:gd name="T97" fmla="*/ 46 h 377"/>
                      <a:gd name="T98" fmla="*/ 28 w 74"/>
                      <a:gd name="T99" fmla="*/ 44 h 377"/>
                      <a:gd name="T100" fmla="*/ 28 w 74"/>
                      <a:gd name="T101" fmla="*/ 40 h 377"/>
                      <a:gd name="T102" fmla="*/ 25 w 74"/>
                      <a:gd name="T103" fmla="*/ 39 h 377"/>
                      <a:gd name="T104" fmla="*/ 28 w 74"/>
                      <a:gd name="T105" fmla="*/ 37 h 377"/>
                      <a:gd name="T106" fmla="*/ 26 w 74"/>
                      <a:gd name="T107" fmla="*/ 35 h 377"/>
                      <a:gd name="T108" fmla="*/ 30 w 74"/>
                      <a:gd name="T109" fmla="*/ 27 h 377"/>
                      <a:gd name="T110" fmla="*/ 28 w 74"/>
                      <a:gd name="T111" fmla="*/ 22 h 377"/>
                      <a:gd name="T112" fmla="*/ 30 w 74"/>
                      <a:gd name="T113" fmla="*/ 18 h 377"/>
                      <a:gd name="T114" fmla="*/ 26 w 74"/>
                      <a:gd name="T115" fmla="*/ 14 h 377"/>
                      <a:gd name="T116" fmla="*/ 25 w 74"/>
                      <a:gd name="T117" fmla="*/ 5 h 377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74" h="377">
                        <a:moveTo>
                          <a:pt x="25" y="5"/>
                        </a:moveTo>
                        <a:lnTo>
                          <a:pt x="43" y="0"/>
                        </a:lnTo>
                        <a:lnTo>
                          <a:pt x="56" y="0"/>
                        </a:lnTo>
                        <a:lnTo>
                          <a:pt x="68" y="3"/>
                        </a:lnTo>
                        <a:lnTo>
                          <a:pt x="72" y="16"/>
                        </a:lnTo>
                        <a:lnTo>
                          <a:pt x="72" y="27"/>
                        </a:lnTo>
                        <a:lnTo>
                          <a:pt x="65" y="40"/>
                        </a:lnTo>
                        <a:lnTo>
                          <a:pt x="60" y="40"/>
                        </a:lnTo>
                        <a:lnTo>
                          <a:pt x="68" y="56"/>
                        </a:lnTo>
                        <a:lnTo>
                          <a:pt x="73" y="80"/>
                        </a:lnTo>
                        <a:lnTo>
                          <a:pt x="73" y="102"/>
                        </a:lnTo>
                        <a:lnTo>
                          <a:pt x="72" y="129"/>
                        </a:lnTo>
                        <a:lnTo>
                          <a:pt x="68" y="156"/>
                        </a:lnTo>
                        <a:lnTo>
                          <a:pt x="59" y="158"/>
                        </a:lnTo>
                        <a:lnTo>
                          <a:pt x="59" y="165"/>
                        </a:lnTo>
                        <a:lnTo>
                          <a:pt x="54" y="169"/>
                        </a:lnTo>
                        <a:lnTo>
                          <a:pt x="54" y="197"/>
                        </a:lnTo>
                        <a:lnTo>
                          <a:pt x="50" y="202"/>
                        </a:lnTo>
                        <a:lnTo>
                          <a:pt x="50" y="253"/>
                        </a:lnTo>
                        <a:lnTo>
                          <a:pt x="50" y="285"/>
                        </a:lnTo>
                        <a:lnTo>
                          <a:pt x="56" y="320"/>
                        </a:lnTo>
                        <a:lnTo>
                          <a:pt x="59" y="366"/>
                        </a:lnTo>
                        <a:lnTo>
                          <a:pt x="51" y="370"/>
                        </a:lnTo>
                        <a:lnTo>
                          <a:pt x="51" y="376"/>
                        </a:lnTo>
                        <a:lnTo>
                          <a:pt x="40" y="376"/>
                        </a:lnTo>
                        <a:lnTo>
                          <a:pt x="37" y="373"/>
                        </a:lnTo>
                        <a:lnTo>
                          <a:pt x="32" y="373"/>
                        </a:lnTo>
                        <a:lnTo>
                          <a:pt x="32" y="376"/>
                        </a:lnTo>
                        <a:lnTo>
                          <a:pt x="23" y="376"/>
                        </a:lnTo>
                        <a:lnTo>
                          <a:pt x="5" y="373"/>
                        </a:lnTo>
                        <a:lnTo>
                          <a:pt x="5" y="370"/>
                        </a:lnTo>
                        <a:lnTo>
                          <a:pt x="21" y="363"/>
                        </a:lnTo>
                        <a:lnTo>
                          <a:pt x="21" y="356"/>
                        </a:lnTo>
                        <a:lnTo>
                          <a:pt x="6" y="353"/>
                        </a:lnTo>
                        <a:lnTo>
                          <a:pt x="6" y="349"/>
                        </a:lnTo>
                        <a:lnTo>
                          <a:pt x="17" y="342"/>
                        </a:lnTo>
                        <a:lnTo>
                          <a:pt x="17" y="290"/>
                        </a:lnTo>
                        <a:lnTo>
                          <a:pt x="13" y="243"/>
                        </a:lnTo>
                        <a:lnTo>
                          <a:pt x="14" y="196"/>
                        </a:lnTo>
                        <a:lnTo>
                          <a:pt x="14" y="169"/>
                        </a:lnTo>
                        <a:lnTo>
                          <a:pt x="13" y="161"/>
                        </a:lnTo>
                        <a:lnTo>
                          <a:pt x="13" y="124"/>
                        </a:lnTo>
                        <a:lnTo>
                          <a:pt x="0" y="116"/>
                        </a:lnTo>
                        <a:lnTo>
                          <a:pt x="0" y="112"/>
                        </a:lnTo>
                        <a:lnTo>
                          <a:pt x="28" y="61"/>
                        </a:lnTo>
                        <a:lnTo>
                          <a:pt x="41" y="54"/>
                        </a:lnTo>
                        <a:lnTo>
                          <a:pt x="40" y="51"/>
                        </a:lnTo>
                        <a:lnTo>
                          <a:pt x="30" y="49"/>
                        </a:lnTo>
                        <a:lnTo>
                          <a:pt x="30" y="46"/>
                        </a:lnTo>
                        <a:lnTo>
                          <a:pt x="28" y="44"/>
                        </a:lnTo>
                        <a:lnTo>
                          <a:pt x="28" y="40"/>
                        </a:lnTo>
                        <a:lnTo>
                          <a:pt x="25" y="39"/>
                        </a:lnTo>
                        <a:lnTo>
                          <a:pt x="28" y="37"/>
                        </a:lnTo>
                        <a:lnTo>
                          <a:pt x="26" y="35"/>
                        </a:lnTo>
                        <a:lnTo>
                          <a:pt x="30" y="27"/>
                        </a:lnTo>
                        <a:lnTo>
                          <a:pt x="28" y="22"/>
                        </a:lnTo>
                        <a:lnTo>
                          <a:pt x="30" y="18"/>
                        </a:lnTo>
                        <a:lnTo>
                          <a:pt x="26" y="14"/>
                        </a:lnTo>
                        <a:lnTo>
                          <a:pt x="25" y="5"/>
                        </a:lnTo>
                      </a:path>
                    </a:pathLst>
                  </a:custGeom>
                  <a:solidFill>
                    <a:srgbClr val="EAEC5E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05" name="Freeform 19"/>
                  <p:cNvSpPr>
                    <a:spLocks/>
                  </p:cNvSpPr>
                  <p:nvPr/>
                </p:nvSpPr>
                <p:spPr bwMode="auto">
                  <a:xfrm>
                    <a:off x="3565" y="1991"/>
                    <a:ext cx="101" cy="337"/>
                  </a:xfrm>
                  <a:custGeom>
                    <a:avLst/>
                    <a:gdLst>
                      <a:gd name="T0" fmla="*/ 61 w 101"/>
                      <a:gd name="T1" fmla="*/ 4 h 337"/>
                      <a:gd name="T2" fmla="*/ 66 w 101"/>
                      <a:gd name="T3" fmla="*/ 22 h 337"/>
                      <a:gd name="T4" fmla="*/ 63 w 101"/>
                      <a:gd name="T5" fmla="*/ 24 h 337"/>
                      <a:gd name="T6" fmla="*/ 60 w 101"/>
                      <a:gd name="T7" fmla="*/ 31 h 337"/>
                      <a:gd name="T8" fmla="*/ 55 w 101"/>
                      <a:gd name="T9" fmla="*/ 43 h 337"/>
                      <a:gd name="T10" fmla="*/ 60 w 101"/>
                      <a:gd name="T11" fmla="*/ 45 h 337"/>
                      <a:gd name="T12" fmla="*/ 82 w 101"/>
                      <a:gd name="T13" fmla="*/ 63 h 337"/>
                      <a:gd name="T14" fmla="*/ 97 w 101"/>
                      <a:gd name="T15" fmla="*/ 164 h 337"/>
                      <a:gd name="T16" fmla="*/ 100 w 101"/>
                      <a:gd name="T17" fmla="*/ 182 h 337"/>
                      <a:gd name="T18" fmla="*/ 94 w 101"/>
                      <a:gd name="T19" fmla="*/ 191 h 337"/>
                      <a:gd name="T20" fmla="*/ 89 w 101"/>
                      <a:gd name="T21" fmla="*/ 194 h 337"/>
                      <a:gd name="T22" fmla="*/ 89 w 101"/>
                      <a:gd name="T23" fmla="*/ 178 h 337"/>
                      <a:gd name="T24" fmla="*/ 89 w 101"/>
                      <a:gd name="T25" fmla="*/ 187 h 337"/>
                      <a:gd name="T26" fmla="*/ 84 w 101"/>
                      <a:gd name="T27" fmla="*/ 181 h 337"/>
                      <a:gd name="T28" fmla="*/ 81 w 101"/>
                      <a:gd name="T29" fmla="*/ 168 h 337"/>
                      <a:gd name="T30" fmla="*/ 68 w 101"/>
                      <a:gd name="T31" fmla="*/ 255 h 337"/>
                      <a:gd name="T32" fmla="*/ 61 w 101"/>
                      <a:gd name="T33" fmla="*/ 310 h 337"/>
                      <a:gd name="T34" fmla="*/ 65 w 101"/>
                      <a:gd name="T35" fmla="*/ 333 h 337"/>
                      <a:gd name="T36" fmla="*/ 48 w 101"/>
                      <a:gd name="T37" fmla="*/ 330 h 337"/>
                      <a:gd name="T38" fmla="*/ 53 w 101"/>
                      <a:gd name="T39" fmla="*/ 300 h 337"/>
                      <a:gd name="T40" fmla="*/ 46 w 101"/>
                      <a:gd name="T41" fmla="*/ 258 h 337"/>
                      <a:gd name="T42" fmla="*/ 45 w 101"/>
                      <a:gd name="T43" fmla="*/ 298 h 337"/>
                      <a:gd name="T44" fmla="*/ 42 w 101"/>
                      <a:gd name="T45" fmla="*/ 327 h 337"/>
                      <a:gd name="T46" fmla="*/ 29 w 101"/>
                      <a:gd name="T47" fmla="*/ 328 h 337"/>
                      <a:gd name="T48" fmla="*/ 24 w 101"/>
                      <a:gd name="T49" fmla="*/ 255 h 337"/>
                      <a:gd name="T50" fmla="*/ 18 w 101"/>
                      <a:gd name="T51" fmla="*/ 249 h 337"/>
                      <a:gd name="T52" fmla="*/ 3 w 101"/>
                      <a:gd name="T53" fmla="*/ 255 h 337"/>
                      <a:gd name="T54" fmla="*/ 11 w 101"/>
                      <a:gd name="T55" fmla="*/ 171 h 337"/>
                      <a:gd name="T56" fmla="*/ 9 w 101"/>
                      <a:gd name="T57" fmla="*/ 154 h 337"/>
                      <a:gd name="T58" fmla="*/ 11 w 101"/>
                      <a:gd name="T59" fmla="*/ 112 h 337"/>
                      <a:gd name="T60" fmla="*/ 33 w 101"/>
                      <a:gd name="T61" fmla="*/ 56 h 337"/>
                      <a:gd name="T62" fmla="*/ 33 w 101"/>
                      <a:gd name="T63" fmla="*/ 36 h 337"/>
                      <a:gd name="T64" fmla="*/ 29 w 101"/>
                      <a:gd name="T65" fmla="*/ 32 h 337"/>
                      <a:gd name="T66" fmla="*/ 24 w 101"/>
                      <a:gd name="T67" fmla="*/ 27 h 337"/>
                      <a:gd name="T68" fmla="*/ 27 w 101"/>
                      <a:gd name="T69" fmla="*/ 4 h 337"/>
                      <a:gd name="T70" fmla="*/ 40 w 101"/>
                      <a:gd name="T71" fmla="*/ 1 h 337"/>
                      <a:gd name="T72" fmla="*/ 50 w 101"/>
                      <a:gd name="T73" fmla="*/ 2 h 337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101" h="337">
                        <a:moveTo>
                          <a:pt x="50" y="2"/>
                        </a:moveTo>
                        <a:lnTo>
                          <a:pt x="61" y="4"/>
                        </a:lnTo>
                        <a:lnTo>
                          <a:pt x="66" y="17"/>
                        </a:lnTo>
                        <a:lnTo>
                          <a:pt x="66" y="22"/>
                        </a:lnTo>
                        <a:lnTo>
                          <a:pt x="61" y="22"/>
                        </a:lnTo>
                        <a:lnTo>
                          <a:pt x="63" y="24"/>
                        </a:lnTo>
                        <a:lnTo>
                          <a:pt x="61" y="25"/>
                        </a:lnTo>
                        <a:lnTo>
                          <a:pt x="60" y="31"/>
                        </a:lnTo>
                        <a:lnTo>
                          <a:pt x="58" y="32"/>
                        </a:lnTo>
                        <a:lnTo>
                          <a:pt x="55" y="43"/>
                        </a:lnTo>
                        <a:lnTo>
                          <a:pt x="55" y="45"/>
                        </a:lnTo>
                        <a:lnTo>
                          <a:pt x="60" y="45"/>
                        </a:lnTo>
                        <a:lnTo>
                          <a:pt x="68" y="58"/>
                        </a:lnTo>
                        <a:lnTo>
                          <a:pt x="82" y="63"/>
                        </a:lnTo>
                        <a:lnTo>
                          <a:pt x="89" y="72"/>
                        </a:lnTo>
                        <a:lnTo>
                          <a:pt x="97" y="164"/>
                        </a:lnTo>
                        <a:lnTo>
                          <a:pt x="94" y="166"/>
                        </a:lnTo>
                        <a:lnTo>
                          <a:pt x="100" y="182"/>
                        </a:lnTo>
                        <a:lnTo>
                          <a:pt x="97" y="191"/>
                        </a:lnTo>
                        <a:lnTo>
                          <a:pt x="94" y="191"/>
                        </a:lnTo>
                        <a:lnTo>
                          <a:pt x="93" y="194"/>
                        </a:lnTo>
                        <a:lnTo>
                          <a:pt x="89" y="194"/>
                        </a:lnTo>
                        <a:lnTo>
                          <a:pt x="91" y="184"/>
                        </a:lnTo>
                        <a:lnTo>
                          <a:pt x="89" y="178"/>
                        </a:lnTo>
                        <a:lnTo>
                          <a:pt x="88" y="183"/>
                        </a:lnTo>
                        <a:lnTo>
                          <a:pt x="89" y="187"/>
                        </a:lnTo>
                        <a:lnTo>
                          <a:pt x="87" y="189"/>
                        </a:lnTo>
                        <a:lnTo>
                          <a:pt x="84" y="181"/>
                        </a:lnTo>
                        <a:lnTo>
                          <a:pt x="86" y="167"/>
                        </a:lnTo>
                        <a:lnTo>
                          <a:pt x="81" y="168"/>
                        </a:lnTo>
                        <a:lnTo>
                          <a:pt x="84" y="251"/>
                        </a:lnTo>
                        <a:lnTo>
                          <a:pt x="68" y="255"/>
                        </a:lnTo>
                        <a:lnTo>
                          <a:pt x="60" y="305"/>
                        </a:lnTo>
                        <a:lnTo>
                          <a:pt x="61" y="310"/>
                        </a:lnTo>
                        <a:lnTo>
                          <a:pt x="65" y="330"/>
                        </a:lnTo>
                        <a:lnTo>
                          <a:pt x="65" y="333"/>
                        </a:lnTo>
                        <a:lnTo>
                          <a:pt x="53" y="336"/>
                        </a:lnTo>
                        <a:lnTo>
                          <a:pt x="48" y="330"/>
                        </a:lnTo>
                        <a:lnTo>
                          <a:pt x="51" y="313"/>
                        </a:lnTo>
                        <a:lnTo>
                          <a:pt x="53" y="300"/>
                        </a:lnTo>
                        <a:lnTo>
                          <a:pt x="48" y="258"/>
                        </a:lnTo>
                        <a:lnTo>
                          <a:pt x="46" y="258"/>
                        </a:lnTo>
                        <a:lnTo>
                          <a:pt x="42" y="273"/>
                        </a:lnTo>
                        <a:lnTo>
                          <a:pt x="45" y="298"/>
                        </a:lnTo>
                        <a:lnTo>
                          <a:pt x="48" y="301"/>
                        </a:lnTo>
                        <a:lnTo>
                          <a:pt x="42" y="327"/>
                        </a:lnTo>
                        <a:lnTo>
                          <a:pt x="31" y="330"/>
                        </a:lnTo>
                        <a:lnTo>
                          <a:pt x="29" y="328"/>
                        </a:lnTo>
                        <a:lnTo>
                          <a:pt x="37" y="302"/>
                        </a:lnTo>
                        <a:lnTo>
                          <a:pt x="24" y="255"/>
                        </a:lnTo>
                        <a:lnTo>
                          <a:pt x="18" y="252"/>
                        </a:lnTo>
                        <a:lnTo>
                          <a:pt x="18" y="249"/>
                        </a:lnTo>
                        <a:lnTo>
                          <a:pt x="6" y="250"/>
                        </a:lnTo>
                        <a:lnTo>
                          <a:pt x="3" y="255"/>
                        </a:lnTo>
                        <a:lnTo>
                          <a:pt x="0" y="252"/>
                        </a:lnTo>
                        <a:lnTo>
                          <a:pt x="11" y="171"/>
                        </a:lnTo>
                        <a:lnTo>
                          <a:pt x="9" y="171"/>
                        </a:lnTo>
                        <a:lnTo>
                          <a:pt x="9" y="154"/>
                        </a:lnTo>
                        <a:lnTo>
                          <a:pt x="8" y="152"/>
                        </a:lnTo>
                        <a:lnTo>
                          <a:pt x="11" y="112"/>
                        </a:lnTo>
                        <a:lnTo>
                          <a:pt x="15" y="65"/>
                        </a:lnTo>
                        <a:lnTo>
                          <a:pt x="33" y="56"/>
                        </a:lnTo>
                        <a:lnTo>
                          <a:pt x="39" y="45"/>
                        </a:lnTo>
                        <a:lnTo>
                          <a:pt x="33" y="36"/>
                        </a:lnTo>
                        <a:lnTo>
                          <a:pt x="31" y="37"/>
                        </a:lnTo>
                        <a:lnTo>
                          <a:pt x="29" y="32"/>
                        </a:lnTo>
                        <a:lnTo>
                          <a:pt x="29" y="27"/>
                        </a:lnTo>
                        <a:lnTo>
                          <a:pt x="24" y="27"/>
                        </a:lnTo>
                        <a:lnTo>
                          <a:pt x="23" y="14"/>
                        </a:lnTo>
                        <a:lnTo>
                          <a:pt x="27" y="4"/>
                        </a:lnTo>
                        <a:lnTo>
                          <a:pt x="32" y="1"/>
                        </a:lnTo>
                        <a:lnTo>
                          <a:pt x="40" y="1"/>
                        </a:lnTo>
                        <a:lnTo>
                          <a:pt x="44" y="0"/>
                        </a:lnTo>
                        <a:lnTo>
                          <a:pt x="50" y="2"/>
                        </a:lnTo>
                      </a:path>
                    </a:pathLst>
                  </a:custGeom>
                  <a:solidFill>
                    <a:srgbClr val="EAEC5E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06" name="Freeform 20"/>
                  <p:cNvSpPr>
                    <a:spLocks/>
                  </p:cNvSpPr>
                  <p:nvPr/>
                </p:nvSpPr>
                <p:spPr bwMode="auto">
                  <a:xfrm>
                    <a:off x="3017" y="2020"/>
                    <a:ext cx="65" cy="237"/>
                  </a:xfrm>
                  <a:custGeom>
                    <a:avLst/>
                    <a:gdLst>
                      <a:gd name="T0" fmla="*/ 25 w 65"/>
                      <a:gd name="T1" fmla="*/ 3 h 237"/>
                      <a:gd name="T2" fmla="*/ 21 w 65"/>
                      <a:gd name="T3" fmla="*/ 15 h 237"/>
                      <a:gd name="T4" fmla="*/ 24 w 65"/>
                      <a:gd name="T5" fmla="*/ 17 h 237"/>
                      <a:gd name="T6" fmla="*/ 26 w 65"/>
                      <a:gd name="T7" fmla="*/ 22 h 237"/>
                      <a:gd name="T8" fmla="*/ 29 w 65"/>
                      <a:gd name="T9" fmla="*/ 30 h 237"/>
                      <a:gd name="T10" fmla="*/ 26 w 65"/>
                      <a:gd name="T11" fmla="*/ 32 h 237"/>
                      <a:gd name="T12" fmla="*/ 12 w 65"/>
                      <a:gd name="T13" fmla="*/ 44 h 237"/>
                      <a:gd name="T14" fmla="*/ 2 w 65"/>
                      <a:gd name="T15" fmla="*/ 116 h 237"/>
                      <a:gd name="T16" fmla="*/ 0 w 65"/>
                      <a:gd name="T17" fmla="*/ 128 h 237"/>
                      <a:gd name="T18" fmla="*/ 4 w 65"/>
                      <a:gd name="T19" fmla="*/ 135 h 237"/>
                      <a:gd name="T20" fmla="*/ 7 w 65"/>
                      <a:gd name="T21" fmla="*/ 136 h 237"/>
                      <a:gd name="T22" fmla="*/ 7 w 65"/>
                      <a:gd name="T23" fmla="*/ 126 h 237"/>
                      <a:gd name="T24" fmla="*/ 7 w 65"/>
                      <a:gd name="T25" fmla="*/ 131 h 237"/>
                      <a:gd name="T26" fmla="*/ 10 w 65"/>
                      <a:gd name="T27" fmla="*/ 128 h 237"/>
                      <a:gd name="T28" fmla="*/ 12 w 65"/>
                      <a:gd name="T29" fmla="*/ 118 h 237"/>
                      <a:gd name="T30" fmla="*/ 21 w 65"/>
                      <a:gd name="T31" fmla="*/ 180 h 237"/>
                      <a:gd name="T32" fmla="*/ 25 w 65"/>
                      <a:gd name="T33" fmla="*/ 218 h 237"/>
                      <a:gd name="T34" fmla="*/ 23 w 65"/>
                      <a:gd name="T35" fmla="*/ 234 h 237"/>
                      <a:gd name="T36" fmla="*/ 33 w 65"/>
                      <a:gd name="T37" fmla="*/ 232 h 237"/>
                      <a:gd name="T38" fmla="*/ 30 w 65"/>
                      <a:gd name="T39" fmla="*/ 211 h 237"/>
                      <a:gd name="T40" fmla="*/ 34 w 65"/>
                      <a:gd name="T41" fmla="*/ 182 h 237"/>
                      <a:gd name="T42" fmla="*/ 36 w 65"/>
                      <a:gd name="T43" fmla="*/ 209 h 237"/>
                      <a:gd name="T44" fmla="*/ 37 w 65"/>
                      <a:gd name="T45" fmla="*/ 229 h 237"/>
                      <a:gd name="T46" fmla="*/ 45 w 65"/>
                      <a:gd name="T47" fmla="*/ 230 h 237"/>
                      <a:gd name="T48" fmla="*/ 49 w 65"/>
                      <a:gd name="T49" fmla="*/ 180 h 237"/>
                      <a:gd name="T50" fmla="*/ 52 w 65"/>
                      <a:gd name="T51" fmla="*/ 175 h 237"/>
                      <a:gd name="T52" fmla="*/ 62 w 65"/>
                      <a:gd name="T53" fmla="*/ 180 h 237"/>
                      <a:gd name="T54" fmla="*/ 57 w 65"/>
                      <a:gd name="T55" fmla="*/ 120 h 237"/>
                      <a:gd name="T56" fmla="*/ 58 w 65"/>
                      <a:gd name="T57" fmla="*/ 108 h 237"/>
                      <a:gd name="T58" fmla="*/ 57 w 65"/>
                      <a:gd name="T59" fmla="*/ 79 h 237"/>
                      <a:gd name="T60" fmla="*/ 43 w 65"/>
                      <a:gd name="T61" fmla="*/ 39 h 237"/>
                      <a:gd name="T62" fmla="*/ 43 w 65"/>
                      <a:gd name="T63" fmla="*/ 26 h 237"/>
                      <a:gd name="T64" fmla="*/ 45 w 65"/>
                      <a:gd name="T65" fmla="*/ 23 h 237"/>
                      <a:gd name="T66" fmla="*/ 49 w 65"/>
                      <a:gd name="T67" fmla="*/ 19 h 237"/>
                      <a:gd name="T68" fmla="*/ 46 w 65"/>
                      <a:gd name="T69" fmla="*/ 3 h 237"/>
                      <a:gd name="T70" fmla="*/ 39 w 65"/>
                      <a:gd name="T71" fmla="*/ 1 h 237"/>
                      <a:gd name="T72" fmla="*/ 32 w 65"/>
                      <a:gd name="T73" fmla="*/ 1 h 237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65" h="237">
                        <a:moveTo>
                          <a:pt x="32" y="1"/>
                        </a:moveTo>
                        <a:lnTo>
                          <a:pt x="25" y="3"/>
                        </a:lnTo>
                        <a:lnTo>
                          <a:pt x="21" y="12"/>
                        </a:lnTo>
                        <a:lnTo>
                          <a:pt x="21" y="15"/>
                        </a:lnTo>
                        <a:lnTo>
                          <a:pt x="25" y="15"/>
                        </a:lnTo>
                        <a:lnTo>
                          <a:pt x="24" y="17"/>
                        </a:lnTo>
                        <a:lnTo>
                          <a:pt x="25" y="18"/>
                        </a:lnTo>
                        <a:lnTo>
                          <a:pt x="26" y="22"/>
                        </a:lnTo>
                        <a:lnTo>
                          <a:pt x="27" y="23"/>
                        </a:lnTo>
                        <a:lnTo>
                          <a:pt x="29" y="30"/>
                        </a:lnTo>
                        <a:lnTo>
                          <a:pt x="29" y="32"/>
                        </a:lnTo>
                        <a:lnTo>
                          <a:pt x="26" y="32"/>
                        </a:lnTo>
                        <a:lnTo>
                          <a:pt x="21" y="41"/>
                        </a:lnTo>
                        <a:lnTo>
                          <a:pt x="12" y="44"/>
                        </a:lnTo>
                        <a:lnTo>
                          <a:pt x="7" y="51"/>
                        </a:lnTo>
                        <a:lnTo>
                          <a:pt x="2" y="116"/>
                        </a:lnTo>
                        <a:lnTo>
                          <a:pt x="4" y="116"/>
                        </a:lnTo>
                        <a:lnTo>
                          <a:pt x="0" y="128"/>
                        </a:lnTo>
                        <a:lnTo>
                          <a:pt x="2" y="135"/>
                        </a:lnTo>
                        <a:lnTo>
                          <a:pt x="4" y="135"/>
                        </a:lnTo>
                        <a:lnTo>
                          <a:pt x="5" y="136"/>
                        </a:lnTo>
                        <a:lnTo>
                          <a:pt x="7" y="136"/>
                        </a:lnTo>
                        <a:lnTo>
                          <a:pt x="5" y="130"/>
                        </a:lnTo>
                        <a:lnTo>
                          <a:pt x="7" y="126"/>
                        </a:lnTo>
                        <a:lnTo>
                          <a:pt x="7" y="129"/>
                        </a:lnTo>
                        <a:lnTo>
                          <a:pt x="7" y="131"/>
                        </a:lnTo>
                        <a:lnTo>
                          <a:pt x="8" y="133"/>
                        </a:lnTo>
                        <a:lnTo>
                          <a:pt x="10" y="128"/>
                        </a:lnTo>
                        <a:lnTo>
                          <a:pt x="9" y="118"/>
                        </a:lnTo>
                        <a:lnTo>
                          <a:pt x="12" y="118"/>
                        </a:lnTo>
                        <a:lnTo>
                          <a:pt x="10" y="176"/>
                        </a:lnTo>
                        <a:lnTo>
                          <a:pt x="21" y="180"/>
                        </a:lnTo>
                        <a:lnTo>
                          <a:pt x="26" y="214"/>
                        </a:lnTo>
                        <a:lnTo>
                          <a:pt x="25" y="218"/>
                        </a:lnTo>
                        <a:lnTo>
                          <a:pt x="23" y="231"/>
                        </a:lnTo>
                        <a:lnTo>
                          <a:pt x="23" y="234"/>
                        </a:lnTo>
                        <a:lnTo>
                          <a:pt x="30" y="236"/>
                        </a:lnTo>
                        <a:lnTo>
                          <a:pt x="33" y="232"/>
                        </a:lnTo>
                        <a:lnTo>
                          <a:pt x="31" y="220"/>
                        </a:lnTo>
                        <a:lnTo>
                          <a:pt x="30" y="211"/>
                        </a:lnTo>
                        <a:lnTo>
                          <a:pt x="34" y="181"/>
                        </a:lnTo>
                        <a:lnTo>
                          <a:pt x="34" y="182"/>
                        </a:lnTo>
                        <a:lnTo>
                          <a:pt x="37" y="192"/>
                        </a:lnTo>
                        <a:lnTo>
                          <a:pt x="36" y="209"/>
                        </a:lnTo>
                        <a:lnTo>
                          <a:pt x="33" y="212"/>
                        </a:lnTo>
                        <a:lnTo>
                          <a:pt x="37" y="229"/>
                        </a:lnTo>
                        <a:lnTo>
                          <a:pt x="44" y="231"/>
                        </a:lnTo>
                        <a:lnTo>
                          <a:pt x="45" y="230"/>
                        </a:lnTo>
                        <a:lnTo>
                          <a:pt x="40" y="212"/>
                        </a:lnTo>
                        <a:lnTo>
                          <a:pt x="49" y="180"/>
                        </a:lnTo>
                        <a:lnTo>
                          <a:pt x="52" y="178"/>
                        </a:lnTo>
                        <a:lnTo>
                          <a:pt x="52" y="175"/>
                        </a:lnTo>
                        <a:lnTo>
                          <a:pt x="60" y="176"/>
                        </a:lnTo>
                        <a:lnTo>
                          <a:pt x="62" y="180"/>
                        </a:lnTo>
                        <a:lnTo>
                          <a:pt x="64" y="178"/>
                        </a:lnTo>
                        <a:lnTo>
                          <a:pt x="57" y="120"/>
                        </a:lnTo>
                        <a:lnTo>
                          <a:pt x="58" y="121"/>
                        </a:lnTo>
                        <a:lnTo>
                          <a:pt x="58" y="108"/>
                        </a:lnTo>
                        <a:lnTo>
                          <a:pt x="59" y="107"/>
                        </a:lnTo>
                        <a:lnTo>
                          <a:pt x="57" y="79"/>
                        </a:lnTo>
                        <a:lnTo>
                          <a:pt x="55" y="45"/>
                        </a:lnTo>
                        <a:lnTo>
                          <a:pt x="43" y="39"/>
                        </a:lnTo>
                        <a:lnTo>
                          <a:pt x="39" y="32"/>
                        </a:lnTo>
                        <a:lnTo>
                          <a:pt x="43" y="26"/>
                        </a:lnTo>
                        <a:lnTo>
                          <a:pt x="44" y="26"/>
                        </a:lnTo>
                        <a:lnTo>
                          <a:pt x="45" y="23"/>
                        </a:lnTo>
                        <a:lnTo>
                          <a:pt x="45" y="19"/>
                        </a:lnTo>
                        <a:lnTo>
                          <a:pt x="49" y="19"/>
                        </a:lnTo>
                        <a:lnTo>
                          <a:pt x="50" y="10"/>
                        </a:lnTo>
                        <a:lnTo>
                          <a:pt x="46" y="3"/>
                        </a:lnTo>
                        <a:lnTo>
                          <a:pt x="44" y="1"/>
                        </a:lnTo>
                        <a:lnTo>
                          <a:pt x="39" y="1"/>
                        </a:lnTo>
                        <a:lnTo>
                          <a:pt x="36" y="0"/>
                        </a:lnTo>
                        <a:lnTo>
                          <a:pt x="32" y="1"/>
                        </a:lnTo>
                      </a:path>
                    </a:pathLst>
                  </a:custGeom>
                  <a:solidFill>
                    <a:srgbClr val="EAEC5E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07" name="Freeform 21"/>
                  <p:cNvSpPr>
                    <a:spLocks/>
                  </p:cNvSpPr>
                  <p:nvPr/>
                </p:nvSpPr>
                <p:spPr bwMode="auto">
                  <a:xfrm>
                    <a:off x="3770" y="2168"/>
                    <a:ext cx="211" cy="724"/>
                  </a:xfrm>
                  <a:custGeom>
                    <a:avLst/>
                    <a:gdLst>
                      <a:gd name="T0" fmla="*/ 133 w 211"/>
                      <a:gd name="T1" fmla="*/ 0 h 724"/>
                      <a:gd name="T2" fmla="*/ 87 w 211"/>
                      <a:gd name="T3" fmla="*/ 23 h 724"/>
                      <a:gd name="T4" fmla="*/ 86 w 211"/>
                      <a:gd name="T5" fmla="*/ 71 h 724"/>
                      <a:gd name="T6" fmla="*/ 63 w 211"/>
                      <a:gd name="T7" fmla="*/ 94 h 724"/>
                      <a:gd name="T8" fmla="*/ 15 w 211"/>
                      <a:gd name="T9" fmla="*/ 121 h 724"/>
                      <a:gd name="T10" fmla="*/ 7 w 211"/>
                      <a:gd name="T11" fmla="*/ 260 h 724"/>
                      <a:gd name="T12" fmla="*/ 39 w 211"/>
                      <a:gd name="T13" fmla="*/ 380 h 724"/>
                      <a:gd name="T14" fmla="*/ 73 w 211"/>
                      <a:gd name="T15" fmla="*/ 471 h 724"/>
                      <a:gd name="T16" fmla="*/ 66 w 211"/>
                      <a:gd name="T17" fmla="*/ 687 h 724"/>
                      <a:gd name="T18" fmla="*/ 72 w 211"/>
                      <a:gd name="T19" fmla="*/ 696 h 724"/>
                      <a:gd name="T20" fmla="*/ 105 w 211"/>
                      <a:gd name="T21" fmla="*/ 719 h 724"/>
                      <a:gd name="T22" fmla="*/ 123 w 211"/>
                      <a:gd name="T23" fmla="*/ 723 h 724"/>
                      <a:gd name="T24" fmla="*/ 135 w 211"/>
                      <a:gd name="T25" fmla="*/ 717 h 724"/>
                      <a:gd name="T26" fmla="*/ 128 w 211"/>
                      <a:gd name="T27" fmla="*/ 705 h 724"/>
                      <a:gd name="T28" fmla="*/ 112 w 211"/>
                      <a:gd name="T29" fmla="*/ 687 h 724"/>
                      <a:gd name="T30" fmla="*/ 119 w 211"/>
                      <a:gd name="T31" fmla="*/ 680 h 724"/>
                      <a:gd name="T32" fmla="*/ 161 w 211"/>
                      <a:gd name="T33" fmla="*/ 694 h 724"/>
                      <a:gd name="T34" fmla="*/ 164 w 211"/>
                      <a:gd name="T35" fmla="*/ 685 h 724"/>
                      <a:gd name="T36" fmla="*/ 161 w 211"/>
                      <a:gd name="T37" fmla="*/ 676 h 724"/>
                      <a:gd name="T38" fmla="*/ 148 w 211"/>
                      <a:gd name="T39" fmla="*/ 663 h 724"/>
                      <a:gd name="T40" fmla="*/ 162 w 211"/>
                      <a:gd name="T41" fmla="*/ 592 h 724"/>
                      <a:gd name="T42" fmla="*/ 176 w 211"/>
                      <a:gd name="T43" fmla="*/ 396 h 724"/>
                      <a:gd name="T44" fmla="*/ 183 w 211"/>
                      <a:gd name="T45" fmla="*/ 357 h 724"/>
                      <a:gd name="T46" fmla="*/ 171 w 211"/>
                      <a:gd name="T47" fmla="*/ 279 h 724"/>
                      <a:gd name="T48" fmla="*/ 181 w 211"/>
                      <a:gd name="T49" fmla="*/ 278 h 724"/>
                      <a:gd name="T50" fmla="*/ 189 w 211"/>
                      <a:gd name="T51" fmla="*/ 275 h 724"/>
                      <a:gd name="T52" fmla="*/ 197 w 211"/>
                      <a:gd name="T53" fmla="*/ 270 h 724"/>
                      <a:gd name="T54" fmla="*/ 203 w 211"/>
                      <a:gd name="T55" fmla="*/ 264 h 724"/>
                      <a:gd name="T56" fmla="*/ 210 w 211"/>
                      <a:gd name="T57" fmla="*/ 254 h 724"/>
                      <a:gd name="T58" fmla="*/ 204 w 211"/>
                      <a:gd name="T59" fmla="*/ 215 h 724"/>
                      <a:gd name="T60" fmla="*/ 154 w 211"/>
                      <a:gd name="T61" fmla="*/ 124 h 724"/>
                      <a:gd name="T62" fmla="*/ 135 w 211"/>
                      <a:gd name="T63" fmla="*/ 97 h 724"/>
                      <a:gd name="T64" fmla="*/ 157 w 211"/>
                      <a:gd name="T65" fmla="*/ 80 h 724"/>
                      <a:gd name="T66" fmla="*/ 159 w 211"/>
                      <a:gd name="T67" fmla="*/ 76 h 724"/>
                      <a:gd name="T68" fmla="*/ 166 w 211"/>
                      <a:gd name="T69" fmla="*/ 68 h 724"/>
                      <a:gd name="T70" fmla="*/ 165 w 211"/>
                      <a:gd name="T71" fmla="*/ 48 h 724"/>
                      <a:gd name="T72" fmla="*/ 168 w 211"/>
                      <a:gd name="T73" fmla="*/ 25 h 724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211" h="724">
                        <a:moveTo>
                          <a:pt x="158" y="9"/>
                        </a:moveTo>
                        <a:lnTo>
                          <a:pt x="133" y="0"/>
                        </a:lnTo>
                        <a:lnTo>
                          <a:pt x="105" y="4"/>
                        </a:lnTo>
                        <a:lnTo>
                          <a:pt x="87" y="23"/>
                        </a:lnTo>
                        <a:lnTo>
                          <a:pt x="80" y="45"/>
                        </a:lnTo>
                        <a:lnTo>
                          <a:pt x="86" y="71"/>
                        </a:lnTo>
                        <a:lnTo>
                          <a:pt x="76" y="87"/>
                        </a:lnTo>
                        <a:lnTo>
                          <a:pt x="63" y="94"/>
                        </a:lnTo>
                        <a:lnTo>
                          <a:pt x="26" y="110"/>
                        </a:lnTo>
                        <a:lnTo>
                          <a:pt x="15" y="121"/>
                        </a:lnTo>
                        <a:lnTo>
                          <a:pt x="0" y="236"/>
                        </a:lnTo>
                        <a:lnTo>
                          <a:pt x="7" y="260"/>
                        </a:lnTo>
                        <a:lnTo>
                          <a:pt x="45" y="270"/>
                        </a:lnTo>
                        <a:lnTo>
                          <a:pt x="39" y="380"/>
                        </a:lnTo>
                        <a:lnTo>
                          <a:pt x="66" y="390"/>
                        </a:lnTo>
                        <a:lnTo>
                          <a:pt x="73" y="471"/>
                        </a:lnTo>
                        <a:lnTo>
                          <a:pt x="67" y="610"/>
                        </a:lnTo>
                        <a:lnTo>
                          <a:pt x="66" y="687"/>
                        </a:lnTo>
                        <a:lnTo>
                          <a:pt x="72" y="689"/>
                        </a:lnTo>
                        <a:lnTo>
                          <a:pt x="72" y="696"/>
                        </a:lnTo>
                        <a:lnTo>
                          <a:pt x="93" y="710"/>
                        </a:lnTo>
                        <a:lnTo>
                          <a:pt x="105" y="719"/>
                        </a:lnTo>
                        <a:lnTo>
                          <a:pt x="113" y="723"/>
                        </a:lnTo>
                        <a:lnTo>
                          <a:pt x="123" y="723"/>
                        </a:lnTo>
                        <a:lnTo>
                          <a:pt x="133" y="720"/>
                        </a:lnTo>
                        <a:lnTo>
                          <a:pt x="135" y="717"/>
                        </a:lnTo>
                        <a:lnTo>
                          <a:pt x="133" y="711"/>
                        </a:lnTo>
                        <a:lnTo>
                          <a:pt x="128" y="705"/>
                        </a:lnTo>
                        <a:lnTo>
                          <a:pt x="121" y="695"/>
                        </a:lnTo>
                        <a:lnTo>
                          <a:pt x="112" y="687"/>
                        </a:lnTo>
                        <a:lnTo>
                          <a:pt x="119" y="689"/>
                        </a:lnTo>
                        <a:lnTo>
                          <a:pt x="119" y="680"/>
                        </a:lnTo>
                        <a:lnTo>
                          <a:pt x="148" y="694"/>
                        </a:lnTo>
                        <a:lnTo>
                          <a:pt x="161" y="694"/>
                        </a:lnTo>
                        <a:lnTo>
                          <a:pt x="164" y="689"/>
                        </a:lnTo>
                        <a:lnTo>
                          <a:pt x="164" y="685"/>
                        </a:lnTo>
                        <a:lnTo>
                          <a:pt x="163" y="680"/>
                        </a:lnTo>
                        <a:lnTo>
                          <a:pt x="161" y="676"/>
                        </a:lnTo>
                        <a:lnTo>
                          <a:pt x="153" y="669"/>
                        </a:lnTo>
                        <a:lnTo>
                          <a:pt x="148" y="663"/>
                        </a:lnTo>
                        <a:lnTo>
                          <a:pt x="155" y="661"/>
                        </a:lnTo>
                        <a:lnTo>
                          <a:pt x="162" y="592"/>
                        </a:lnTo>
                        <a:lnTo>
                          <a:pt x="165" y="484"/>
                        </a:lnTo>
                        <a:lnTo>
                          <a:pt x="176" y="396"/>
                        </a:lnTo>
                        <a:lnTo>
                          <a:pt x="180" y="371"/>
                        </a:lnTo>
                        <a:lnTo>
                          <a:pt x="183" y="357"/>
                        </a:lnTo>
                        <a:lnTo>
                          <a:pt x="174" y="303"/>
                        </a:lnTo>
                        <a:lnTo>
                          <a:pt x="171" y="279"/>
                        </a:lnTo>
                        <a:lnTo>
                          <a:pt x="177" y="282"/>
                        </a:lnTo>
                        <a:lnTo>
                          <a:pt x="181" y="278"/>
                        </a:lnTo>
                        <a:lnTo>
                          <a:pt x="183" y="278"/>
                        </a:lnTo>
                        <a:lnTo>
                          <a:pt x="189" y="275"/>
                        </a:lnTo>
                        <a:lnTo>
                          <a:pt x="195" y="276"/>
                        </a:lnTo>
                        <a:lnTo>
                          <a:pt x="197" y="270"/>
                        </a:lnTo>
                        <a:lnTo>
                          <a:pt x="201" y="269"/>
                        </a:lnTo>
                        <a:lnTo>
                          <a:pt x="203" y="264"/>
                        </a:lnTo>
                        <a:lnTo>
                          <a:pt x="207" y="260"/>
                        </a:lnTo>
                        <a:lnTo>
                          <a:pt x="210" y="254"/>
                        </a:lnTo>
                        <a:lnTo>
                          <a:pt x="199" y="230"/>
                        </a:lnTo>
                        <a:lnTo>
                          <a:pt x="204" y="215"/>
                        </a:lnTo>
                        <a:lnTo>
                          <a:pt x="184" y="230"/>
                        </a:lnTo>
                        <a:lnTo>
                          <a:pt x="154" y="124"/>
                        </a:lnTo>
                        <a:lnTo>
                          <a:pt x="130" y="102"/>
                        </a:lnTo>
                        <a:lnTo>
                          <a:pt x="135" y="97"/>
                        </a:lnTo>
                        <a:lnTo>
                          <a:pt x="155" y="94"/>
                        </a:lnTo>
                        <a:lnTo>
                          <a:pt x="157" y="80"/>
                        </a:lnTo>
                        <a:lnTo>
                          <a:pt x="151" y="77"/>
                        </a:lnTo>
                        <a:lnTo>
                          <a:pt x="159" y="76"/>
                        </a:lnTo>
                        <a:lnTo>
                          <a:pt x="158" y="71"/>
                        </a:lnTo>
                        <a:lnTo>
                          <a:pt x="166" y="68"/>
                        </a:lnTo>
                        <a:lnTo>
                          <a:pt x="160" y="50"/>
                        </a:lnTo>
                        <a:lnTo>
                          <a:pt x="165" y="48"/>
                        </a:lnTo>
                        <a:lnTo>
                          <a:pt x="162" y="25"/>
                        </a:lnTo>
                        <a:lnTo>
                          <a:pt x="168" y="25"/>
                        </a:lnTo>
                        <a:lnTo>
                          <a:pt x="158" y="9"/>
                        </a:ln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08" name="Freeform 22"/>
                  <p:cNvSpPr>
                    <a:spLocks/>
                  </p:cNvSpPr>
                  <p:nvPr/>
                </p:nvSpPr>
                <p:spPr bwMode="auto">
                  <a:xfrm>
                    <a:off x="3358" y="2126"/>
                    <a:ext cx="156" cy="691"/>
                  </a:xfrm>
                  <a:custGeom>
                    <a:avLst/>
                    <a:gdLst>
                      <a:gd name="T0" fmla="*/ 118 w 156"/>
                      <a:gd name="T1" fmla="*/ 14 h 691"/>
                      <a:gd name="T2" fmla="*/ 118 w 156"/>
                      <a:gd name="T3" fmla="*/ 31 h 691"/>
                      <a:gd name="T4" fmla="*/ 116 w 156"/>
                      <a:gd name="T5" fmla="*/ 36 h 691"/>
                      <a:gd name="T6" fmla="*/ 123 w 156"/>
                      <a:gd name="T7" fmla="*/ 50 h 691"/>
                      <a:gd name="T8" fmla="*/ 118 w 156"/>
                      <a:gd name="T9" fmla="*/ 53 h 691"/>
                      <a:gd name="T10" fmla="*/ 120 w 156"/>
                      <a:gd name="T11" fmla="*/ 59 h 691"/>
                      <a:gd name="T12" fmla="*/ 115 w 156"/>
                      <a:gd name="T13" fmla="*/ 77 h 691"/>
                      <a:gd name="T14" fmla="*/ 115 w 156"/>
                      <a:gd name="T15" fmla="*/ 82 h 691"/>
                      <a:gd name="T16" fmla="*/ 142 w 156"/>
                      <a:gd name="T17" fmla="*/ 100 h 691"/>
                      <a:gd name="T18" fmla="*/ 155 w 156"/>
                      <a:gd name="T19" fmla="*/ 242 h 691"/>
                      <a:gd name="T20" fmla="*/ 138 w 156"/>
                      <a:gd name="T21" fmla="*/ 268 h 691"/>
                      <a:gd name="T22" fmla="*/ 145 w 156"/>
                      <a:gd name="T23" fmla="*/ 344 h 691"/>
                      <a:gd name="T24" fmla="*/ 133 w 156"/>
                      <a:gd name="T25" fmla="*/ 353 h 691"/>
                      <a:gd name="T26" fmla="*/ 129 w 156"/>
                      <a:gd name="T27" fmla="*/ 474 h 691"/>
                      <a:gd name="T28" fmla="*/ 121 w 156"/>
                      <a:gd name="T29" fmla="*/ 596 h 691"/>
                      <a:gd name="T30" fmla="*/ 124 w 156"/>
                      <a:gd name="T31" fmla="*/ 603 h 691"/>
                      <a:gd name="T32" fmla="*/ 151 w 156"/>
                      <a:gd name="T33" fmla="*/ 627 h 691"/>
                      <a:gd name="T34" fmla="*/ 148 w 156"/>
                      <a:gd name="T35" fmla="*/ 631 h 691"/>
                      <a:gd name="T36" fmla="*/ 138 w 156"/>
                      <a:gd name="T37" fmla="*/ 635 h 691"/>
                      <a:gd name="T38" fmla="*/ 122 w 156"/>
                      <a:gd name="T39" fmla="*/ 631 h 691"/>
                      <a:gd name="T40" fmla="*/ 107 w 156"/>
                      <a:gd name="T41" fmla="*/ 622 h 691"/>
                      <a:gd name="T42" fmla="*/ 94 w 156"/>
                      <a:gd name="T43" fmla="*/ 617 h 691"/>
                      <a:gd name="T44" fmla="*/ 94 w 156"/>
                      <a:gd name="T45" fmla="*/ 638 h 691"/>
                      <a:gd name="T46" fmla="*/ 88 w 156"/>
                      <a:gd name="T47" fmla="*/ 639 h 691"/>
                      <a:gd name="T48" fmla="*/ 97 w 156"/>
                      <a:gd name="T49" fmla="*/ 656 h 691"/>
                      <a:gd name="T50" fmla="*/ 93 w 156"/>
                      <a:gd name="T51" fmla="*/ 686 h 691"/>
                      <a:gd name="T52" fmla="*/ 84 w 156"/>
                      <a:gd name="T53" fmla="*/ 690 h 691"/>
                      <a:gd name="T54" fmla="*/ 67 w 156"/>
                      <a:gd name="T55" fmla="*/ 665 h 691"/>
                      <a:gd name="T56" fmla="*/ 67 w 156"/>
                      <a:gd name="T57" fmla="*/ 648 h 691"/>
                      <a:gd name="T58" fmla="*/ 62 w 156"/>
                      <a:gd name="T59" fmla="*/ 646 h 691"/>
                      <a:gd name="T60" fmla="*/ 55 w 156"/>
                      <a:gd name="T61" fmla="*/ 489 h 691"/>
                      <a:gd name="T62" fmla="*/ 62 w 156"/>
                      <a:gd name="T63" fmla="*/ 474 h 691"/>
                      <a:gd name="T64" fmla="*/ 44 w 156"/>
                      <a:gd name="T65" fmla="*/ 368 h 691"/>
                      <a:gd name="T66" fmla="*/ 33 w 156"/>
                      <a:gd name="T67" fmla="*/ 364 h 691"/>
                      <a:gd name="T68" fmla="*/ 29 w 156"/>
                      <a:gd name="T69" fmla="*/ 255 h 691"/>
                      <a:gd name="T70" fmla="*/ 0 w 156"/>
                      <a:gd name="T71" fmla="*/ 242 h 691"/>
                      <a:gd name="T72" fmla="*/ 12 w 156"/>
                      <a:gd name="T73" fmla="*/ 124 h 691"/>
                      <a:gd name="T74" fmla="*/ 56 w 156"/>
                      <a:gd name="T75" fmla="*/ 91 h 691"/>
                      <a:gd name="T76" fmla="*/ 68 w 156"/>
                      <a:gd name="T77" fmla="*/ 81 h 691"/>
                      <a:gd name="T78" fmla="*/ 68 w 156"/>
                      <a:gd name="T79" fmla="*/ 69 h 691"/>
                      <a:gd name="T80" fmla="*/ 64 w 156"/>
                      <a:gd name="T81" fmla="*/ 61 h 691"/>
                      <a:gd name="T82" fmla="*/ 59 w 156"/>
                      <a:gd name="T83" fmla="*/ 55 h 691"/>
                      <a:gd name="T84" fmla="*/ 54 w 156"/>
                      <a:gd name="T85" fmla="*/ 46 h 691"/>
                      <a:gd name="T86" fmla="*/ 51 w 156"/>
                      <a:gd name="T87" fmla="*/ 39 h 691"/>
                      <a:gd name="T88" fmla="*/ 51 w 156"/>
                      <a:gd name="T89" fmla="*/ 30 h 691"/>
                      <a:gd name="T90" fmla="*/ 54 w 156"/>
                      <a:gd name="T91" fmla="*/ 22 h 691"/>
                      <a:gd name="T92" fmla="*/ 60 w 156"/>
                      <a:gd name="T93" fmla="*/ 12 h 691"/>
                      <a:gd name="T94" fmla="*/ 68 w 156"/>
                      <a:gd name="T95" fmla="*/ 5 h 691"/>
                      <a:gd name="T96" fmla="*/ 77 w 156"/>
                      <a:gd name="T97" fmla="*/ 1 h 691"/>
                      <a:gd name="T98" fmla="*/ 87 w 156"/>
                      <a:gd name="T99" fmla="*/ 0 h 691"/>
                      <a:gd name="T100" fmla="*/ 97 w 156"/>
                      <a:gd name="T101" fmla="*/ 2 h 691"/>
                      <a:gd name="T102" fmla="*/ 107 w 156"/>
                      <a:gd name="T103" fmla="*/ 5 h 691"/>
                      <a:gd name="T104" fmla="*/ 118 w 156"/>
                      <a:gd name="T105" fmla="*/ 14 h 691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156" h="691">
                        <a:moveTo>
                          <a:pt x="118" y="14"/>
                        </a:moveTo>
                        <a:lnTo>
                          <a:pt x="118" y="31"/>
                        </a:lnTo>
                        <a:lnTo>
                          <a:pt x="116" y="36"/>
                        </a:lnTo>
                        <a:lnTo>
                          <a:pt x="123" y="50"/>
                        </a:lnTo>
                        <a:lnTo>
                          <a:pt x="118" y="53"/>
                        </a:lnTo>
                        <a:lnTo>
                          <a:pt x="120" y="59"/>
                        </a:lnTo>
                        <a:lnTo>
                          <a:pt x="115" y="77"/>
                        </a:lnTo>
                        <a:lnTo>
                          <a:pt x="115" y="82"/>
                        </a:lnTo>
                        <a:lnTo>
                          <a:pt x="142" y="100"/>
                        </a:lnTo>
                        <a:lnTo>
                          <a:pt x="155" y="242"/>
                        </a:lnTo>
                        <a:lnTo>
                          <a:pt x="138" y="268"/>
                        </a:lnTo>
                        <a:lnTo>
                          <a:pt x="145" y="344"/>
                        </a:lnTo>
                        <a:lnTo>
                          <a:pt x="133" y="353"/>
                        </a:lnTo>
                        <a:lnTo>
                          <a:pt x="129" y="474"/>
                        </a:lnTo>
                        <a:lnTo>
                          <a:pt x="121" y="596"/>
                        </a:lnTo>
                        <a:lnTo>
                          <a:pt x="124" y="603"/>
                        </a:lnTo>
                        <a:lnTo>
                          <a:pt x="151" y="627"/>
                        </a:lnTo>
                        <a:lnTo>
                          <a:pt x="148" y="631"/>
                        </a:lnTo>
                        <a:lnTo>
                          <a:pt x="138" y="635"/>
                        </a:lnTo>
                        <a:lnTo>
                          <a:pt x="122" y="631"/>
                        </a:lnTo>
                        <a:lnTo>
                          <a:pt x="107" y="622"/>
                        </a:lnTo>
                        <a:lnTo>
                          <a:pt x="94" y="617"/>
                        </a:lnTo>
                        <a:lnTo>
                          <a:pt x="94" y="638"/>
                        </a:lnTo>
                        <a:lnTo>
                          <a:pt x="88" y="639"/>
                        </a:lnTo>
                        <a:lnTo>
                          <a:pt x="97" y="656"/>
                        </a:lnTo>
                        <a:lnTo>
                          <a:pt x="93" y="686"/>
                        </a:lnTo>
                        <a:lnTo>
                          <a:pt x="84" y="690"/>
                        </a:lnTo>
                        <a:lnTo>
                          <a:pt x="67" y="665"/>
                        </a:lnTo>
                        <a:lnTo>
                          <a:pt x="67" y="648"/>
                        </a:lnTo>
                        <a:lnTo>
                          <a:pt x="62" y="646"/>
                        </a:lnTo>
                        <a:lnTo>
                          <a:pt x="55" y="489"/>
                        </a:lnTo>
                        <a:lnTo>
                          <a:pt x="62" y="474"/>
                        </a:lnTo>
                        <a:lnTo>
                          <a:pt x="44" y="368"/>
                        </a:lnTo>
                        <a:lnTo>
                          <a:pt x="33" y="364"/>
                        </a:lnTo>
                        <a:lnTo>
                          <a:pt x="29" y="255"/>
                        </a:lnTo>
                        <a:lnTo>
                          <a:pt x="0" y="242"/>
                        </a:lnTo>
                        <a:lnTo>
                          <a:pt x="12" y="124"/>
                        </a:lnTo>
                        <a:lnTo>
                          <a:pt x="56" y="91"/>
                        </a:lnTo>
                        <a:lnTo>
                          <a:pt x="68" y="81"/>
                        </a:lnTo>
                        <a:lnTo>
                          <a:pt x="68" y="69"/>
                        </a:lnTo>
                        <a:lnTo>
                          <a:pt x="64" y="61"/>
                        </a:lnTo>
                        <a:lnTo>
                          <a:pt x="59" y="55"/>
                        </a:lnTo>
                        <a:lnTo>
                          <a:pt x="54" y="46"/>
                        </a:lnTo>
                        <a:lnTo>
                          <a:pt x="51" y="39"/>
                        </a:lnTo>
                        <a:lnTo>
                          <a:pt x="51" y="30"/>
                        </a:lnTo>
                        <a:lnTo>
                          <a:pt x="54" y="22"/>
                        </a:lnTo>
                        <a:lnTo>
                          <a:pt x="60" y="12"/>
                        </a:lnTo>
                        <a:lnTo>
                          <a:pt x="68" y="5"/>
                        </a:lnTo>
                        <a:lnTo>
                          <a:pt x="77" y="1"/>
                        </a:lnTo>
                        <a:lnTo>
                          <a:pt x="87" y="0"/>
                        </a:lnTo>
                        <a:lnTo>
                          <a:pt x="97" y="2"/>
                        </a:lnTo>
                        <a:lnTo>
                          <a:pt x="107" y="5"/>
                        </a:lnTo>
                        <a:lnTo>
                          <a:pt x="118" y="14"/>
                        </a:ln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09" name="Freeform 23"/>
                  <p:cNvSpPr>
                    <a:spLocks/>
                  </p:cNvSpPr>
                  <p:nvPr/>
                </p:nvSpPr>
                <p:spPr bwMode="auto">
                  <a:xfrm>
                    <a:off x="3002" y="2119"/>
                    <a:ext cx="185" cy="628"/>
                  </a:xfrm>
                  <a:custGeom>
                    <a:avLst/>
                    <a:gdLst>
                      <a:gd name="T0" fmla="*/ 112 w 185"/>
                      <a:gd name="T1" fmla="*/ 8 h 628"/>
                      <a:gd name="T2" fmla="*/ 149 w 185"/>
                      <a:gd name="T3" fmla="*/ 0 h 628"/>
                      <a:gd name="T4" fmla="*/ 162 w 185"/>
                      <a:gd name="T5" fmla="*/ 15 h 628"/>
                      <a:gd name="T6" fmla="*/ 169 w 185"/>
                      <a:gd name="T7" fmla="*/ 10 h 628"/>
                      <a:gd name="T8" fmla="*/ 178 w 185"/>
                      <a:gd name="T9" fmla="*/ 38 h 628"/>
                      <a:gd name="T10" fmla="*/ 158 w 185"/>
                      <a:gd name="T11" fmla="*/ 55 h 628"/>
                      <a:gd name="T12" fmla="*/ 157 w 185"/>
                      <a:gd name="T13" fmla="*/ 69 h 628"/>
                      <a:gd name="T14" fmla="*/ 152 w 185"/>
                      <a:gd name="T15" fmla="*/ 71 h 628"/>
                      <a:gd name="T16" fmla="*/ 149 w 185"/>
                      <a:gd name="T17" fmla="*/ 85 h 628"/>
                      <a:gd name="T18" fmla="*/ 134 w 185"/>
                      <a:gd name="T19" fmla="*/ 88 h 628"/>
                      <a:gd name="T20" fmla="*/ 134 w 185"/>
                      <a:gd name="T21" fmla="*/ 94 h 628"/>
                      <a:gd name="T22" fmla="*/ 158 w 185"/>
                      <a:gd name="T23" fmla="*/ 112 h 628"/>
                      <a:gd name="T24" fmla="*/ 178 w 185"/>
                      <a:gd name="T25" fmla="*/ 202 h 628"/>
                      <a:gd name="T26" fmla="*/ 162 w 185"/>
                      <a:gd name="T27" fmla="*/ 226 h 628"/>
                      <a:gd name="T28" fmla="*/ 162 w 185"/>
                      <a:gd name="T29" fmla="*/ 390 h 628"/>
                      <a:gd name="T30" fmla="*/ 143 w 185"/>
                      <a:gd name="T31" fmla="*/ 397 h 628"/>
                      <a:gd name="T32" fmla="*/ 140 w 185"/>
                      <a:gd name="T33" fmla="*/ 423 h 628"/>
                      <a:gd name="T34" fmla="*/ 132 w 185"/>
                      <a:gd name="T35" fmla="*/ 493 h 628"/>
                      <a:gd name="T36" fmla="*/ 132 w 185"/>
                      <a:gd name="T37" fmla="*/ 530 h 628"/>
                      <a:gd name="T38" fmla="*/ 162 w 185"/>
                      <a:gd name="T39" fmla="*/ 553 h 628"/>
                      <a:gd name="T40" fmla="*/ 184 w 185"/>
                      <a:gd name="T41" fmla="*/ 565 h 628"/>
                      <a:gd name="T42" fmla="*/ 184 w 185"/>
                      <a:gd name="T43" fmla="*/ 572 h 628"/>
                      <a:gd name="T44" fmla="*/ 138 w 185"/>
                      <a:gd name="T45" fmla="*/ 561 h 628"/>
                      <a:gd name="T46" fmla="*/ 132 w 185"/>
                      <a:gd name="T47" fmla="*/ 554 h 628"/>
                      <a:gd name="T48" fmla="*/ 127 w 185"/>
                      <a:gd name="T49" fmla="*/ 561 h 628"/>
                      <a:gd name="T50" fmla="*/ 123 w 185"/>
                      <a:gd name="T51" fmla="*/ 561 h 628"/>
                      <a:gd name="T52" fmla="*/ 117 w 185"/>
                      <a:gd name="T53" fmla="*/ 535 h 628"/>
                      <a:gd name="T54" fmla="*/ 112 w 185"/>
                      <a:gd name="T55" fmla="*/ 416 h 628"/>
                      <a:gd name="T56" fmla="*/ 103 w 185"/>
                      <a:gd name="T57" fmla="*/ 416 h 628"/>
                      <a:gd name="T58" fmla="*/ 77 w 185"/>
                      <a:gd name="T59" fmla="*/ 521 h 628"/>
                      <a:gd name="T60" fmla="*/ 77 w 185"/>
                      <a:gd name="T61" fmla="*/ 587 h 628"/>
                      <a:gd name="T62" fmla="*/ 66 w 185"/>
                      <a:gd name="T63" fmla="*/ 619 h 628"/>
                      <a:gd name="T64" fmla="*/ 57 w 185"/>
                      <a:gd name="T65" fmla="*/ 627 h 628"/>
                      <a:gd name="T66" fmla="*/ 51 w 185"/>
                      <a:gd name="T67" fmla="*/ 609 h 628"/>
                      <a:gd name="T68" fmla="*/ 58 w 185"/>
                      <a:gd name="T69" fmla="*/ 590 h 628"/>
                      <a:gd name="T70" fmla="*/ 66 w 185"/>
                      <a:gd name="T71" fmla="*/ 550 h 628"/>
                      <a:gd name="T72" fmla="*/ 68 w 185"/>
                      <a:gd name="T73" fmla="*/ 399 h 628"/>
                      <a:gd name="T74" fmla="*/ 77 w 185"/>
                      <a:gd name="T75" fmla="*/ 252 h 628"/>
                      <a:gd name="T76" fmla="*/ 61 w 185"/>
                      <a:gd name="T77" fmla="*/ 240 h 628"/>
                      <a:gd name="T78" fmla="*/ 61 w 185"/>
                      <a:gd name="T79" fmla="*/ 218 h 628"/>
                      <a:gd name="T80" fmla="*/ 61 w 185"/>
                      <a:gd name="T81" fmla="*/ 179 h 628"/>
                      <a:gd name="T82" fmla="*/ 40 w 185"/>
                      <a:gd name="T83" fmla="*/ 189 h 628"/>
                      <a:gd name="T84" fmla="*/ 58 w 185"/>
                      <a:gd name="T85" fmla="*/ 214 h 628"/>
                      <a:gd name="T86" fmla="*/ 58 w 185"/>
                      <a:gd name="T87" fmla="*/ 237 h 628"/>
                      <a:gd name="T88" fmla="*/ 39 w 185"/>
                      <a:gd name="T89" fmla="*/ 222 h 628"/>
                      <a:gd name="T90" fmla="*/ 29 w 185"/>
                      <a:gd name="T91" fmla="*/ 208 h 628"/>
                      <a:gd name="T92" fmla="*/ 20 w 185"/>
                      <a:gd name="T93" fmla="*/ 211 h 628"/>
                      <a:gd name="T94" fmla="*/ 0 w 185"/>
                      <a:gd name="T95" fmla="*/ 187 h 628"/>
                      <a:gd name="T96" fmla="*/ 0 w 185"/>
                      <a:gd name="T97" fmla="*/ 179 h 628"/>
                      <a:gd name="T98" fmla="*/ 10 w 185"/>
                      <a:gd name="T99" fmla="*/ 175 h 628"/>
                      <a:gd name="T100" fmla="*/ 34 w 185"/>
                      <a:gd name="T101" fmla="*/ 147 h 628"/>
                      <a:gd name="T102" fmla="*/ 58 w 185"/>
                      <a:gd name="T103" fmla="*/ 123 h 628"/>
                      <a:gd name="T104" fmla="*/ 89 w 185"/>
                      <a:gd name="T105" fmla="*/ 95 h 628"/>
                      <a:gd name="T106" fmla="*/ 112 w 185"/>
                      <a:gd name="T107" fmla="*/ 86 h 628"/>
                      <a:gd name="T108" fmla="*/ 112 w 185"/>
                      <a:gd name="T109" fmla="*/ 66 h 628"/>
                      <a:gd name="T110" fmla="*/ 103 w 185"/>
                      <a:gd name="T111" fmla="*/ 56 h 628"/>
                      <a:gd name="T112" fmla="*/ 103 w 185"/>
                      <a:gd name="T113" fmla="*/ 31 h 628"/>
                      <a:gd name="T114" fmla="*/ 97 w 185"/>
                      <a:gd name="T115" fmla="*/ 26 h 628"/>
                      <a:gd name="T116" fmla="*/ 112 w 185"/>
                      <a:gd name="T117" fmla="*/ 8 h 628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185" h="628">
                        <a:moveTo>
                          <a:pt x="112" y="8"/>
                        </a:moveTo>
                        <a:lnTo>
                          <a:pt x="149" y="0"/>
                        </a:lnTo>
                        <a:lnTo>
                          <a:pt x="162" y="15"/>
                        </a:lnTo>
                        <a:lnTo>
                          <a:pt x="169" y="10"/>
                        </a:lnTo>
                        <a:lnTo>
                          <a:pt x="178" y="38"/>
                        </a:lnTo>
                        <a:lnTo>
                          <a:pt x="158" y="55"/>
                        </a:lnTo>
                        <a:lnTo>
                          <a:pt x="157" y="69"/>
                        </a:lnTo>
                        <a:lnTo>
                          <a:pt x="152" y="71"/>
                        </a:lnTo>
                        <a:lnTo>
                          <a:pt x="149" y="85"/>
                        </a:lnTo>
                        <a:lnTo>
                          <a:pt x="134" y="88"/>
                        </a:lnTo>
                        <a:lnTo>
                          <a:pt x="134" y="94"/>
                        </a:lnTo>
                        <a:lnTo>
                          <a:pt x="158" y="112"/>
                        </a:lnTo>
                        <a:lnTo>
                          <a:pt x="178" y="202"/>
                        </a:lnTo>
                        <a:lnTo>
                          <a:pt x="162" y="226"/>
                        </a:lnTo>
                        <a:lnTo>
                          <a:pt x="162" y="390"/>
                        </a:lnTo>
                        <a:lnTo>
                          <a:pt x="143" y="397"/>
                        </a:lnTo>
                        <a:lnTo>
                          <a:pt x="140" y="423"/>
                        </a:lnTo>
                        <a:lnTo>
                          <a:pt x="132" y="493"/>
                        </a:lnTo>
                        <a:lnTo>
                          <a:pt x="132" y="530"/>
                        </a:lnTo>
                        <a:lnTo>
                          <a:pt x="162" y="553"/>
                        </a:lnTo>
                        <a:lnTo>
                          <a:pt x="184" y="565"/>
                        </a:lnTo>
                        <a:lnTo>
                          <a:pt x="184" y="572"/>
                        </a:lnTo>
                        <a:lnTo>
                          <a:pt x="138" y="561"/>
                        </a:lnTo>
                        <a:lnTo>
                          <a:pt x="132" y="554"/>
                        </a:lnTo>
                        <a:lnTo>
                          <a:pt x="127" y="561"/>
                        </a:lnTo>
                        <a:lnTo>
                          <a:pt x="123" y="561"/>
                        </a:lnTo>
                        <a:lnTo>
                          <a:pt x="117" y="535"/>
                        </a:lnTo>
                        <a:lnTo>
                          <a:pt x="112" y="416"/>
                        </a:lnTo>
                        <a:lnTo>
                          <a:pt x="103" y="416"/>
                        </a:lnTo>
                        <a:lnTo>
                          <a:pt x="77" y="521"/>
                        </a:lnTo>
                        <a:lnTo>
                          <a:pt x="77" y="587"/>
                        </a:lnTo>
                        <a:lnTo>
                          <a:pt x="66" y="619"/>
                        </a:lnTo>
                        <a:lnTo>
                          <a:pt x="57" y="627"/>
                        </a:lnTo>
                        <a:lnTo>
                          <a:pt x="51" y="609"/>
                        </a:lnTo>
                        <a:lnTo>
                          <a:pt x="58" y="590"/>
                        </a:lnTo>
                        <a:lnTo>
                          <a:pt x="66" y="550"/>
                        </a:lnTo>
                        <a:lnTo>
                          <a:pt x="68" y="399"/>
                        </a:lnTo>
                        <a:lnTo>
                          <a:pt x="77" y="252"/>
                        </a:lnTo>
                        <a:lnTo>
                          <a:pt x="61" y="240"/>
                        </a:lnTo>
                        <a:lnTo>
                          <a:pt x="61" y="218"/>
                        </a:lnTo>
                        <a:lnTo>
                          <a:pt x="61" y="179"/>
                        </a:lnTo>
                        <a:lnTo>
                          <a:pt x="40" y="189"/>
                        </a:lnTo>
                        <a:lnTo>
                          <a:pt x="58" y="214"/>
                        </a:lnTo>
                        <a:lnTo>
                          <a:pt x="58" y="237"/>
                        </a:lnTo>
                        <a:lnTo>
                          <a:pt x="39" y="222"/>
                        </a:lnTo>
                        <a:lnTo>
                          <a:pt x="29" y="208"/>
                        </a:lnTo>
                        <a:lnTo>
                          <a:pt x="20" y="211"/>
                        </a:lnTo>
                        <a:lnTo>
                          <a:pt x="0" y="187"/>
                        </a:lnTo>
                        <a:lnTo>
                          <a:pt x="0" y="179"/>
                        </a:lnTo>
                        <a:lnTo>
                          <a:pt x="10" y="175"/>
                        </a:lnTo>
                        <a:lnTo>
                          <a:pt x="34" y="147"/>
                        </a:lnTo>
                        <a:lnTo>
                          <a:pt x="58" y="123"/>
                        </a:lnTo>
                        <a:lnTo>
                          <a:pt x="89" y="95"/>
                        </a:lnTo>
                        <a:lnTo>
                          <a:pt x="112" y="86"/>
                        </a:lnTo>
                        <a:lnTo>
                          <a:pt x="112" y="66"/>
                        </a:lnTo>
                        <a:lnTo>
                          <a:pt x="103" y="56"/>
                        </a:lnTo>
                        <a:lnTo>
                          <a:pt x="103" y="31"/>
                        </a:lnTo>
                        <a:lnTo>
                          <a:pt x="97" y="26"/>
                        </a:lnTo>
                        <a:lnTo>
                          <a:pt x="112" y="8"/>
                        </a:ln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10" name="Freeform 24"/>
                  <p:cNvSpPr>
                    <a:spLocks/>
                  </p:cNvSpPr>
                  <p:nvPr/>
                </p:nvSpPr>
                <p:spPr bwMode="auto">
                  <a:xfrm>
                    <a:off x="3183" y="2118"/>
                    <a:ext cx="134" cy="601"/>
                  </a:xfrm>
                  <a:custGeom>
                    <a:avLst/>
                    <a:gdLst>
                      <a:gd name="T0" fmla="*/ 30 w 134"/>
                      <a:gd name="T1" fmla="*/ 11 h 601"/>
                      <a:gd name="T2" fmla="*/ 30 w 134"/>
                      <a:gd name="T3" fmla="*/ 27 h 601"/>
                      <a:gd name="T4" fmla="*/ 33 w 134"/>
                      <a:gd name="T5" fmla="*/ 31 h 601"/>
                      <a:gd name="T6" fmla="*/ 27 w 134"/>
                      <a:gd name="T7" fmla="*/ 42 h 601"/>
                      <a:gd name="T8" fmla="*/ 30 w 134"/>
                      <a:gd name="T9" fmla="*/ 46 h 601"/>
                      <a:gd name="T10" fmla="*/ 30 w 134"/>
                      <a:gd name="T11" fmla="*/ 51 h 601"/>
                      <a:gd name="T12" fmla="*/ 34 w 134"/>
                      <a:gd name="T13" fmla="*/ 67 h 601"/>
                      <a:gd name="T14" fmla="*/ 34 w 134"/>
                      <a:gd name="T15" fmla="*/ 70 h 601"/>
                      <a:gd name="T16" fmla="*/ 10 w 134"/>
                      <a:gd name="T17" fmla="*/ 86 h 601"/>
                      <a:gd name="T18" fmla="*/ 0 w 134"/>
                      <a:gd name="T19" fmla="*/ 211 h 601"/>
                      <a:gd name="T20" fmla="*/ 13 w 134"/>
                      <a:gd name="T21" fmla="*/ 232 h 601"/>
                      <a:gd name="T22" fmla="*/ 8 w 134"/>
                      <a:gd name="T23" fmla="*/ 300 h 601"/>
                      <a:gd name="T24" fmla="*/ 17 w 134"/>
                      <a:gd name="T25" fmla="*/ 307 h 601"/>
                      <a:gd name="T26" fmla="*/ 22 w 134"/>
                      <a:gd name="T27" fmla="*/ 413 h 601"/>
                      <a:gd name="T28" fmla="*/ 28 w 134"/>
                      <a:gd name="T29" fmla="*/ 519 h 601"/>
                      <a:gd name="T30" fmla="*/ 25 w 134"/>
                      <a:gd name="T31" fmla="*/ 525 h 601"/>
                      <a:gd name="T32" fmla="*/ 2 w 134"/>
                      <a:gd name="T33" fmla="*/ 545 h 601"/>
                      <a:gd name="T34" fmla="*/ 5 w 134"/>
                      <a:gd name="T35" fmla="*/ 548 h 601"/>
                      <a:gd name="T36" fmla="*/ 13 w 134"/>
                      <a:gd name="T37" fmla="*/ 553 h 601"/>
                      <a:gd name="T38" fmla="*/ 28 w 134"/>
                      <a:gd name="T39" fmla="*/ 548 h 601"/>
                      <a:gd name="T40" fmla="*/ 41 w 134"/>
                      <a:gd name="T41" fmla="*/ 541 h 601"/>
                      <a:gd name="T42" fmla="*/ 52 w 134"/>
                      <a:gd name="T43" fmla="*/ 537 h 601"/>
                      <a:gd name="T44" fmla="*/ 52 w 134"/>
                      <a:gd name="T45" fmla="*/ 555 h 601"/>
                      <a:gd name="T46" fmla="*/ 57 w 134"/>
                      <a:gd name="T47" fmla="*/ 555 h 601"/>
                      <a:gd name="T48" fmla="*/ 49 w 134"/>
                      <a:gd name="T49" fmla="*/ 571 h 601"/>
                      <a:gd name="T50" fmla="*/ 53 w 134"/>
                      <a:gd name="T51" fmla="*/ 596 h 601"/>
                      <a:gd name="T52" fmla="*/ 61 w 134"/>
                      <a:gd name="T53" fmla="*/ 600 h 601"/>
                      <a:gd name="T54" fmla="*/ 75 w 134"/>
                      <a:gd name="T55" fmla="*/ 579 h 601"/>
                      <a:gd name="T56" fmla="*/ 75 w 134"/>
                      <a:gd name="T57" fmla="*/ 563 h 601"/>
                      <a:gd name="T58" fmla="*/ 79 w 134"/>
                      <a:gd name="T59" fmla="*/ 562 h 601"/>
                      <a:gd name="T60" fmla="*/ 85 w 134"/>
                      <a:gd name="T61" fmla="*/ 425 h 601"/>
                      <a:gd name="T62" fmla="*/ 79 w 134"/>
                      <a:gd name="T63" fmla="*/ 412 h 601"/>
                      <a:gd name="T64" fmla="*/ 95 w 134"/>
                      <a:gd name="T65" fmla="*/ 320 h 601"/>
                      <a:gd name="T66" fmla="*/ 105 w 134"/>
                      <a:gd name="T67" fmla="*/ 316 h 601"/>
                      <a:gd name="T68" fmla="*/ 108 w 134"/>
                      <a:gd name="T69" fmla="*/ 221 h 601"/>
                      <a:gd name="T70" fmla="*/ 133 w 134"/>
                      <a:gd name="T71" fmla="*/ 210 h 601"/>
                      <a:gd name="T72" fmla="*/ 123 w 134"/>
                      <a:gd name="T73" fmla="*/ 107 h 601"/>
                      <a:gd name="T74" fmla="*/ 84 w 134"/>
                      <a:gd name="T75" fmla="*/ 79 h 601"/>
                      <a:gd name="T76" fmla="*/ 75 w 134"/>
                      <a:gd name="T77" fmla="*/ 69 h 601"/>
                      <a:gd name="T78" fmla="*/ 75 w 134"/>
                      <a:gd name="T79" fmla="*/ 60 h 601"/>
                      <a:gd name="T80" fmla="*/ 78 w 134"/>
                      <a:gd name="T81" fmla="*/ 53 h 601"/>
                      <a:gd name="T82" fmla="*/ 82 w 134"/>
                      <a:gd name="T83" fmla="*/ 47 h 601"/>
                      <a:gd name="T84" fmla="*/ 86 w 134"/>
                      <a:gd name="T85" fmla="*/ 40 h 601"/>
                      <a:gd name="T86" fmla="*/ 89 w 134"/>
                      <a:gd name="T87" fmla="*/ 33 h 601"/>
                      <a:gd name="T88" fmla="*/ 89 w 134"/>
                      <a:gd name="T89" fmla="*/ 26 h 601"/>
                      <a:gd name="T90" fmla="*/ 86 w 134"/>
                      <a:gd name="T91" fmla="*/ 18 h 601"/>
                      <a:gd name="T92" fmla="*/ 82 w 134"/>
                      <a:gd name="T93" fmla="*/ 10 h 601"/>
                      <a:gd name="T94" fmla="*/ 75 w 134"/>
                      <a:gd name="T95" fmla="*/ 4 h 601"/>
                      <a:gd name="T96" fmla="*/ 67 w 134"/>
                      <a:gd name="T97" fmla="*/ 0 h 601"/>
                      <a:gd name="T98" fmla="*/ 58 w 134"/>
                      <a:gd name="T99" fmla="*/ 0 h 601"/>
                      <a:gd name="T100" fmla="*/ 49 w 134"/>
                      <a:gd name="T101" fmla="*/ 1 h 601"/>
                      <a:gd name="T102" fmla="*/ 41 w 134"/>
                      <a:gd name="T103" fmla="*/ 4 h 601"/>
                      <a:gd name="T104" fmla="*/ 30 w 134"/>
                      <a:gd name="T105" fmla="*/ 11 h 601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134" h="601">
                        <a:moveTo>
                          <a:pt x="30" y="11"/>
                        </a:moveTo>
                        <a:lnTo>
                          <a:pt x="30" y="27"/>
                        </a:lnTo>
                        <a:lnTo>
                          <a:pt x="33" y="31"/>
                        </a:lnTo>
                        <a:lnTo>
                          <a:pt x="27" y="42"/>
                        </a:lnTo>
                        <a:lnTo>
                          <a:pt x="30" y="46"/>
                        </a:lnTo>
                        <a:lnTo>
                          <a:pt x="30" y="51"/>
                        </a:lnTo>
                        <a:lnTo>
                          <a:pt x="34" y="67"/>
                        </a:lnTo>
                        <a:lnTo>
                          <a:pt x="34" y="70"/>
                        </a:lnTo>
                        <a:lnTo>
                          <a:pt x="10" y="86"/>
                        </a:lnTo>
                        <a:lnTo>
                          <a:pt x="0" y="211"/>
                        </a:lnTo>
                        <a:lnTo>
                          <a:pt x="13" y="232"/>
                        </a:lnTo>
                        <a:lnTo>
                          <a:pt x="8" y="300"/>
                        </a:lnTo>
                        <a:lnTo>
                          <a:pt x="17" y="307"/>
                        </a:lnTo>
                        <a:lnTo>
                          <a:pt x="22" y="413"/>
                        </a:lnTo>
                        <a:lnTo>
                          <a:pt x="28" y="519"/>
                        </a:lnTo>
                        <a:lnTo>
                          <a:pt x="25" y="525"/>
                        </a:lnTo>
                        <a:lnTo>
                          <a:pt x="2" y="545"/>
                        </a:lnTo>
                        <a:lnTo>
                          <a:pt x="5" y="548"/>
                        </a:lnTo>
                        <a:lnTo>
                          <a:pt x="13" y="553"/>
                        </a:lnTo>
                        <a:lnTo>
                          <a:pt x="28" y="548"/>
                        </a:lnTo>
                        <a:lnTo>
                          <a:pt x="41" y="541"/>
                        </a:lnTo>
                        <a:lnTo>
                          <a:pt x="52" y="537"/>
                        </a:lnTo>
                        <a:lnTo>
                          <a:pt x="52" y="555"/>
                        </a:lnTo>
                        <a:lnTo>
                          <a:pt x="57" y="555"/>
                        </a:lnTo>
                        <a:lnTo>
                          <a:pt x="49" y="571"/>
                        </a:lnTo>
                        <a:lnTo>
                          <a:pt x="53" y="596"/>
                        </a:lnTo>
                        <a:lnTo>
                          <a:pt x="61" y="600"/>
                        </a:lnTo>
                        <a:lnTo>
                          <a:pt x="75" y="579"/>
                        </a:lnTo>
                        <a:lnTo>
                          <a:pt x="75" y="563"/>
                        </a:lnTo>
                        <a:lnTo>
                          <a:pt x="79" y="562"/>
                        </a:lnTo>
                        <a:lnTo>
                          <a:pt x="85" y="425"/>
                        </a:lnTo>
                        <a:lnTo>
                          <a:pt x="79" y="412"/>
                        </a:lnTo>
                        <a:lnTo>
                          <a:pt x="95" y="320"/>
                        </a:lnTo>
                        <a:lnTo>
                          <a:pt x="105" y="316"/>
                        </a:lnTo>
                        <a:lnTo>
                          <a:pt x="108" y="221"/>
                        </a:lnTo>
                        <a:lnTo>
                          <a:pt x="133" y="210"/>
                        </a:lnTo>
                        <a:lnTo>
                          <a:pt x="123" y="107"/>
                        </a:lnTo>
                        <a:lnTo>
                          <a:pt x="84" y="79"/>
                        </a:lnTo>
                        <a:lnTo>
                          <a:pt x="75" y="69"/>
                        </a:lnTo>
                        <a:lnTo>
                          <a:pt x="75" y="60"/>
                        </a:lnTo>
                        <a:lnTo>
                          <a:pt x="78" y="53"/>
                        </a:lnTo>
                        <a:lnTo>
                          <a:pt x="82" y="47"/>
                        </a:lnTo>
                        <a:lnTo>
                          <a:pt x="86" y="40"/>
                        </a:lnTo>
                        <a:lnTo>
                          <a:pt x="89" y="33"/>
                        </a:lnTo>
                        <a:lnTo>
                          <a:pt x="89" y="26"/>
                        </a:lnTo>
                        <a:lnTo>
                          <a:pt x="86" y="18"/>
                        </a:lnTo>
                        <a:lnTo>
                          <a:pt x="82" y="10"/>
                        </a:lnTo>
                        <a:lnTo>
                          <a:pt x="75" y="4"/>
                        </a:lnTo>
                        <a:lnTo>
                          <a:pt x="67" y="0"/>
                        </a:lnTo>
                        <a:lnTo>
                          <a:pt x="58" y="0"/>
                        </a:lnTo>
                        <a:lnTo>
                          <a:pt x="49" y="1"/>
                        </a:lnTo>
                        <a:lnTo>
                          <a:pt x="41" y="4"/>
                        </a:lnTo>
                        <a:lnTo>
                          <a:pt x="30" y="11"/>
                        </a:lnTo>
                      </a:path>
                    </a:pathLst>
                  </a:custGeom>
                  <a:solidFill>
                    <a:srgbClr val="EAEC5E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196" name="Oval 25"/>
                <p:cNvSpPr>
                  <a:spLocks noChangeArrowheads="1"/>
                </p:cNvSpPr>
                <p:nvPr/>
              </p:nvSpPr>
              <p:spPr bwMode="auto">
                <a:xfrm>
                  <a:off x="2688" y="1776"/>
                  <a:ext cx="1632" cy="1200"/>
                </a:xfrm>
                <a:prstGeom prst="ellips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l" eaLnBrk="0" hangingPunct="0"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buFontTx/>
                    <a:buNone/>
                  </a:pPr>
                  <a:endParaRPr lang="zh-CN" altLang="en-US">
                    <a:solidFill>
                      <a:schemeClr val="bg2"/>
                    </a:solidFill>
                    <a:ea typeface="黑体" pitchFamily="49" charset="-122"/>
                  </a:endParaRPr>
                </a:p>
              </p:txBody>
            </p:sp>
          </p:grpSp>
        </p:grpSp>
        <p:sp>
          <p:nvSpPr>
            <p:cNvPr id="6192" name="AutoShape 26"/>
            <p:cNvSpPr>
              <a:spLocks noChangeArrowheads="1"/>
            </p:cNvSpPr>
            <p:nvPr/>
          </p:nvSpPr>
          <p:spPr bwMode="auto">
            <a:xfrm rot="-1229431">
              <a:off x="3115" y="2766"/>
              <a:ext cx="603" cy="1104"/>
            </a:xfrm>
            <a:prstGeom prst="curvedRightArrow">
              <a:avLst>
                <a:gd name="adj1" fmla="val 36617"/>
                <a:gd name="adj2" fmla="val 73234"/>
                <a:gd name="adj3" fmla="val 33333"/>
              </a:avLst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algn="l" eaLnBrk="0" hangingPunct="0"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eaLnBrk="0" hangingPunct="0"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eaLnBrk="0" hangingPunct="0"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eaLnBrk="0" hangingPunct="0"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1" lang="zh-CN" altLang="zh-CN" sz="2400" b="0"/>
            </a:p>
          </p:txBody>
        </p:sp>
      </p:grpSp>
      <p:grpSp>
        <p:nvGrpSpPr>
          <p:cNvPr id="6149" name="Group 27"/>
          <p:cNvGrpSpPr>
            <a:grpSpLocks/>
          </p:cNvGrpSpPr>
          <p:nvPr/>
        </p:nvGrpSpPr>
        <p:grpSpPr bwMode="auto">
          <a:xfrm>
            <a:off x="3352800" y="1905000"/>
            <a:ext cx="3886200" cy="2362200"/>
            <a:chOff x="2112" y="1200"/>
            <a:chExt cx="2448" cy="1488"/>
          </a:xfrm>
        </p:grpSpPr>
        <p:grpSp>
          <p:nvGrpSpPr>
            <p:cNvPr id="6151" name="Group 28"/>
            <p:cNvGrpSpPr>
              <a:grpSpLocks/>
            </p:cNvGrpSpPr>
            <p:nvPr/>
          </p:nvGrpSpPr>
          <p:grpSpPr bwMode="auto">
            <a:xfrm>
              <a:off x="2246" y="1438"/>
              <a:ext cx="2162" cy="1186"/>
              <a:chOff x="2430" y="1923"/>
              <a:chExt cx="2415" cy="1436"/>
            </a:xfrm>
          </p:grpSpPr>
          <p:grpSp>
            <p:nvGrpSpPr>
              <p:cNvPr id="6154" name="Group 29"/>
              <p:cNvGrpSpPr>
                <a:grpSpLocks/>
              </p:cNvGrpSpPr>
              <p:nvPr/>
            </p:nvGrpSpPr>
            <p:grpSpPr bwMode="auto">
              <a:xfrm>
                <a:off x="2580" y="1923"/>
                <a:ext cx="1976" cy="327"/>
                <a:chOff x="2580" y="1923"/>
                <a:chExt cx="1976" cy="327"/>
              </a:xfrm>
            </p:grpSpPr>
            <p:sp>
              <p:nvSpPr>
                <p:cNvPr id="6179" name="Freeform 30"/>
                <p:cNvSpPr>
                  <a:spLocks/>
                </p:cNvSpPr>
                <p:nvPr/>
              </p:nvSpPr>
              <p:spPr bwMode="auto">
                <a:xfrm>
                  <a:off x="2759" y="1992"/>
                  <a:ext cx="38" cy="210"/>
                </a:xfrm>
                <a:custGeom>
                  <a:avLst/>
                  <a:gdLst>
                    <a:gd name="T0" fmla="*/ 24 w 38"/>
                    <a:gd name="T1" fmla="*/ 2 h 210"/>
                    <a:gd name="T2" fmla="*/ 16 w 38"/>
                    <a:gd name="T3" fmla="*/ 0 h 210"/>
                    <a:gd name="T4" fmla="*/ 8 w 38"/>
                    <a:gd name="T5" fmla="*/ 0 h 210"/>
                    <a:gd name="T6" fmla="*/ 2 w 38"/>
                    <a:gd name="T7" fmla="*/ 1 h 210"/>
                    <a:gd name="T8" fmla="*/ 1 w 38"/>
                    <a:gd name="T9" fmla="*/ 9 h 210"/>
                    <a:gd name="T10" fmla="*/ 1 w 38"/>
                    <a:gd name="T11" fmla="*/ 14 h 210"/>
                    <a:gd name="T12" fmla="*/ 4 w 38"/>
                    <a:gd name="T13" fmla="*/ 22 h 210"/>
                    <a:gd name="T14" fmla="*/ 7 w 38"/>
                    <a:gd name="T15" fmla="*/ 22 h 210"/>
                    <a:gd name="T16" fmla="*/ 2 w 38"/>
                    <a:gd name="T17" fmla="*/ 31 h 210"/>
                    <a:gd name="T18" fmla="*/ 0 w 38"/>
                    <a:gd name="T19" fmla="*/ 44 h 210"/>
                    <a:gd name="T20" fmla="*/ 0 w 38"/>
                    <a:gd name="T21" fmla="*/ 57 h 210"/>
                    <a:gd name="T22" fmla="*/ 1 w 38"/>
                    <a:gd name="T23" fmla="*/ 72 h 210"/>
                    <a:gd name="T24" fmla="*/ 2 w 38"/>
                    <a:gd name="T25" fmla="*/ 87 h 210"/>
                    <a:gd name="T26" fmla="*/ 7 w 38"/>
                    <a:gd name="T27" fmla="*/ 88 h 210"/>
                    <a:gd name="T28" fmla="*/ 7 w 38"/>
                    <a:gd name="T29" fmla="*/ 92 h 210"/>
                    <a:gd name="T30" fmla="*/ 10 w 38"/>
                    <a:gd name="T31" fmla="*/ 94 h 210"/>
                    <a:gd name="T32" fmla="*/ 10 w 38"/>
                    <a:gd name="T33" fmla="*/ 110 h 210"/>
                    <a:gd name="T34" fmla="*/ 12 w 38"/>
                    <a:gd name="T35" fmla="*/ 112 h 210"/>
                    <a:gd name="T36" fmla="*/ 12 w 38"/>
                    <a:gd name="T37" fmla="*/ 141 h 210"/>
                    <a:gd name="T38" fmla="*/ 12 w 38"/>
                    <a:gd name="T39" fmla="*/ 158 h 210"/>
                    <a:gd name="T40" fmla="*/ 8 w 38"/>
                    <a:gd name="T41" fmla="*/ 178 h 210"/>
                    <a:gd name="T42" fmla="*/ 7 w 38"/>
                    <a:gd name="T43" fmla="*/ 204 h 210"/>
                    <a:gd name="T44" fmla="*/ 11 w 38"/>
                    <a:gd name="T45" fmla="*/ 206 h 210"/>
                    <a:gd name="T46" fmla="*/ 11 w 38"/>
                    <a:gd name="T47" fmla="*/ 209 h 210"/>
                    <a:gd name="T48" fmla="*/ 17 w 38"/>
                    <a:gd name="T49" fmla="*/ 209 h 210"/>
                    <a:gd name="T50" fmla="*/ 18 w 38"/>
                    <a:gd name="T51" fmla="*/ 208 h 210"/>
                    <a:gd name="T52" fmla="*/ 21 w 38"/>
                    <a:gd name="T53" fmla="*/ 208 h 210"/>
                    <a:gd name="T54" fmla="*/ 21 w 38"/>
                    <a:gd name="T55" fmla="*/ 209 h 210"/>
                    <a:gd name="T56" fmla="*/ 25 w 38"/>
                    <a:gd name="T57" fmla="*/ 209 h 210"/>
                    <a:gd name="T58" fmla="*/ 35 w 38"/>
                    <a:gd name="T59" fmla="*/ 208 h 210"/>
                    <a:gd name="T60" fmla="*/ 35 w 38"/>
                    <a:gd name="T61" fmla="*/ 206 h 210"/>
                    <a:gd name="T62" fmla="*/ 26 w 38"/>
                    <a:gd name="T63" fmla="*/ 202 h 210"/>
                    <a:gd name="T64" fmla="*/ 26 w 38"/>
                    <a:gd name="T65" fmla="*/ 198 h 210"/>
                    <a:gd name="T66" fmla="*/ 35 w 38"/>
                    <a:gd name="T67" fmla="*/ 196 h 210"/>
                    <a:gd name="T68" fmla="*/ 35 w 38"/>
                    <a:gd name="T69" fmla="*/ 194 h 210"/>
                    <a:gd name="T70" fmla="*/ 29 w 38"/>
                    <a:gd name="T71" fmla="*/ 190 h 210"/>
                    <a:gd name="T72" fmla="*/ 29 w 38"/>
                    <a:gd name="T73" fmla="*/ 161 h 210"/>
                    <a:gd name="T74" fmla="*/ 30 w 38"/>
                    <a:gd name="T75" fmla="*/ 135 h 210"/>
                    <a:gd name="T76" fmla="*/ 30 w 38"/>
                    <a:gd name="T77" fmla="*/ 109 h 210"/>
                    <a:gd name="T78" fmla="*/ 30 w 38"/>
                    <a:gd name="T79" fmla="*/ 94 h 210"/>
                    <a:gd name="T80" fmla="*/ 30 w 38"/>
                    <a:gd name="T81" fmla="*/ 90 h 210"/>
                    <a:gd name="T82" fmla="*/ 30 w 38"/>
                    <a:gd name="T83" fmla="*/ 69 h 210"/>
                    <a:gd name="T84" fmla="*/ 37 w 38"/>
                    <a:gd name="T85" fmla="*/ 64 h 210"/>
                    <a:gd name="T86" fmla="*/ 37 w 38"/>
                    <a:gd name="T87" fmla="*/ 62 h 210"/>
                    <a:gd name="T88" fmla="*/ 23 w 38"/>
                    <a:gd name="T89" fmla="*/ 33 h 210"/>
                    <a:gd name="T90" fmla="*/ 16 w 38"/>
                    <a:gd name="T91" fmla="*/ 30 h 210"/>
                    <a:gd name="T92" fmla="*/ 17 w 38"/>
                    <a:gd name="T93" fmla="*/ 28 h 210"/>
                    <a:gd name="T94" fmla="*/ 21 w 38"/>
                    <a:gd name="T95" fmla="*/ 26 h 210"/>
                    <a:gd name="T96" fmla="*/ 21 w 38"/>
                    <a:gd name="T97" fmla="*/ 25 h 210"/>
                    <a:gd name="T98" fmla="*/ 23 w 38"/>
                    <a:gd name="T99" fmla="*/ 24 h 210"/>
                    <a:gd name="T100" fmla="*/ 23 w 38"/>
                    <a:gd name="T101" fmla="*/ 22 h 210"/>
                    <a:gd name="T102" fmla="*/ 24 w 38"/>
                    <a:gd name="T103" fmla="*/ 21 h 210"/>
                    <a:gd name="T104" fmla="*/ 23 w 38"/>
                    <a:gd name="T105" fmla="*/ 20 h 210"/>
                    <a:gd name="T106" fmla="*/ 24 w 38"/>
                    <a:gd name="T107" fmla="*/ 19 h 210"/>
                    <a:gd name="T108" fmla="*/ 21 w 38"/>
                    <a:gd name="T109" fmla="*/ 14 h 210"/>
                    <a:gd name="T110" fmla="*/ 23 w 38"/>
                    <a:gd name="T111" fmla="*/ 12 h 210"/>
                    <a:gd name="T112" fmla="*/ 21 w 38"/>
                    <a:gd name="T113" fmla="*/ 9 h 210"/>
                    <a:gd name="T114" fmla="*/ 24 w 38"/>
                    <a:gd name="T115" fmla="*/ 7 h 210"/>
                    <a:gd name="T116" fmla="*/ 24 w 38"/>
                    <a:gd name="T117" fmla="*/ 2 h 210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38" h="210">
                      <a:moveTo>
                        <a:pt x="24" y="2"/>
                      </a:move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2" y="1"/>
                      </a:lnTo>
                      <a:lnTo>
                        <a:pt x="1" y="9"/>
                      </a:lnTo>
                      <a:lnTo>
                        <a:pt x="1" y="14"/>
                      </a:lnTo>
                      <a:lnTo>
                        <a:pt x="4" y="22"/>
                      </a:lnTo>
                      <a:lnTo>
                        <a:pt x="7" y="22"/>
                      </a:lnTo>
                      <a:lnTo>
                        <a:pt x="2" y="31"/>
                      </a:lnTo>
                      <a:lnTo>
                        <a:pt x="0" y="44"/>
                      </a:lnTo>
                      <a:lnTo>
                        <a:pt x="0" y="57"/>
                      </a:lnTo>
                      <a:lnTo>
                        <a:pt x="1" y="72"/>
                      </a:lnTo>
                      <a:lnTo>
                        <a:pt x="2" y="87"/>
                      </a:lnTo>
                      <a:lnTo>
                        <a:pt x="7" y="88"/>
                      </a:lnTo>
                      <a:lnTo>
                        <a:pt x="7" y="92"/>
                      </a:lnTo>
                      <a:lnTo>
                        <a:pt x="10" y="94"/>
                      </a:lnTo>
                      <a:lnTo>
                        <a:pt x="10" y="110"/>
                      </a:lnTo>
                      <a:lnTo>
                        <a:pt x="12" y="112"/>
                      </a:lnTo>
                      <a:lnTo>
                        <a:pt x="12" y="141"/>
                      </a:lnTo>
                      <a:lnTo>
                        <a:pt x="12" y="158"/>
                      </a:lnTo>
                      <a:lnTo>
                        <a:pt x="8" y="178"/>
                      </a:lnTo>
                      <a:lnTo>
                        <a:pt x="7" y="204"/>
                      </a:lnTo>
                      <a:lnTo>
                        <a:pt x="11" y="206"/>
                      </a:lnTo>
                      <a:lnTo>
                        <a:pt x="11" y="209"/>
                      </a:lnTo>
                      <a:lnTo>
                        <a:pt x="17" y="209"/>
                      </a:lnTo>
                      <a:lnTo>
                        <a:pt x="18" y="208"/>
                      </a:lnTo>
                      <a:lnTo>
                        <a:pt x="21" y="208"/>
                      </a:lnTo>
                      <a:lnTo>
                        <a:pt x="21" y="209"/>
                      </a:lnTo>
                      <a:lnTo>
                        <a:pt x="25" y="209"/>
                      </a:lnTo>
                      <a:lnTo>
                        <a:pt x="35" y="208"/>
                      </a:lnTo>
                      <a:lnTo>
                        <a:pt x="35" y="206"/>
                      </a:lnTo>
                      <a:lnTo>
                        <a:pt x="26" y="202"/>
                      </a:lnTo>
                      <a:lnTo>
                        <a:pt x="26" y="198"/>
                      </a:lnTo>
                      <a:lnTo>
                        <a:pt x="35" y="196"/>
                      </a:lnTo>
                      <a:lnTo>
                        <a:pt x="35" y="194"/>
                      </a:lnTo>
                      <a:lnTo>
                        <a:pt x="29" y="190"/>
                      </a:lnTo>
                      <a:lnTo>
                        <a:pt x="29" y="161"/>
                      </a:lnTo>
                      <a:lnTo>
                        <a:pt x="30" y="135"/>
                      </a:lnTo>
                      <a:lnTo>
                        <a:pt x="30" y="109"/>
                      </a:lnTo>
                      <a:lnTo>
                        <a:pt x="30" y="94"/>
                      </a:lnTo>
                      <a:lnTo>
                        <a:pt x="30" y="90"/>
                      </a:lnTo>
                      <a:lnTo>
                        <a:pt x="30" y="69"/>
                      </a:lnTo>
                      <a:lnTo>
                        <a:pt x="37" y="64"/>
                      </a:lnTo>
                      <a:lnTo>
                        <a:pt x="37" y="62"/>
                      </a:lnTo>
                      <a:lnTo>
                        <a:pt x="23" y="33"/>
                      </a:lnTo>
                      <a:lnTo>
                        <a:pt x="16" y="30"/>
                      </a:lnTo>
                      <a:lnTo>
                        <a:pt x="17" y="28"/>
                      </a:lnTo>
                      <a:lnTo>
                        <a:pt x="21" y="26"/>
                      </a:lnTo>
                      <a:lnTo>
                        <a:pt x="21" y="25"/>
                      </a:lnTo>
                      <a:lnTo>
                        <a:pt x="23" y="24"/>
                      </a:lnTo>
                      <a:lnTo>
                        <a:pt x="23" y="22"/>
                      </a:lnTo>
                      <a:lnTo>
                        <a:pt x="24" y="21"/>
                      </a:lnTo>
                      <a:lnTo>
                        <a:pt x="23" y="20"/>
                      </a:lnTo>
                      <a:lnTo>
                        <a:pt x="24" y="19"/>
                      </a:lnTo>
                      <a:lnTo>
                        <a:pt x="21" y="14"/>
                      </a:lnTo>
                      <a:lnTo>
                        <a:pt x="23" y="12"/>
                      </a:lnTo>
                      <a:lnTo>
                        <a:pt x="21" y="9"/>
                      </a:lnTo>
                      <a:lnTo>
                        <a:pt x="24" y="7"/>
                      </a:lnTo>
                      <a:lnTo>
                        <a:pt x="24" y="2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0" name="Freeform 31"/>
                <p:cNvSpPr>
                  <a:spLocks/>
                </p:cNvSpPr>
                <p:nvPr/>
              </p:nvSpPr>
              <p:spPr bwMode="auto">
                <a:xfrm>
                  <a:off x="2580" y="1998"/>
                  <a:ext cx="68" cy="241"/>
                </a:xfrm>
                <a:custGeom>
                  <a:avLst/>
                  <a:gdLst>
                    <a:gd name="T0" fmla="*/ 40 w 68"/>
                    <a:gd name="T1" fmla="*/ 3 h 241"/>
                    <a:gd name="T2" fmla="*/ 54 w 68"/>
                    <a:gd name="T3" fmla="*/ 0 h 241"/>
                    <a:gd name="T4" fmla="*/ 59 w 68"/>
                    <a:gd name="T5" fmla="*/ 5 h 241"/>
                    <a:gd name="T6" fmla="*/ 61 w 68"/>
                    <a:gd name="T7" fmla="*/ 3 h 241"/>
                    <a:gd name="T8" fmla="*/ 64 w 68"/>
                    <a:gd name="T9" fmla="*/ 14 h 241"/>
                    <a:gd name="T10" fmla="*/ 57 w 68"/>
                    <a:gd name="T11" fmla="*/ 20 h 241"/>
                    <a:gd name="T12" fmla="*/ 56 w 68"/>
                    <a:gd name="T13" fmla="*/ 26 h 241"/>
                    <a:gd name="T14" fmla="*/ 55 w 68"/>
                    <a:gd name="T15" fmla="*/ 27 h 241"/>
                    <a:gd name="T16" fmla="*/ 54 w 68"/>
                    <a:gd name="T17" fmla="*/ 32 h 241"/>
                    <a:gd name="T18" fmla="*/ 48 w 68"/>
                    <a:gd name="T19" fmla="*/ 34 h 241"/>
                    <a:gd name="T20" fmla="*/ 48 w 68"/>
                    <a:gd name="T21" fmla="*/ 36 h 241"/>
                    <a:gd name="T22" fmla="*/ 57 w 68"/>
                    <a:gd name="T23" fmla="*/ 43 h 241"/>
                    <a:gd name="T24" fmla="*/ 64 w 68"/>
                    <a:gd name="T25" fmla="*/ 77 h 241"/>
                    <a:gd name="T26" fmla="*/ 59 w 68"/>
                    <a:gd name="T27" fmla="*/ 86 h 241"/>
                    <a:gd name="T28" fmla="*/ 59 w 68"/>
                    <a:gd name="T29" fmla="*/ 149 h 241"/>
                    <a:gd name="T30" fmla="*/ 52 w 68"/>
                    <a:gd name="T31" fmla="*/ 151 h 241"/>
                    <a:gd name="T32" fmla="*/ 50 w 68"/>
                    <a:gd name="T33" fmla="*/ 162 h 241"/>
                    <a:gd name="T34" fmla="*/ 48 w 68"/>
                    <a:gd name="T35" fmla="*/ 189 h 241"/>
                    <a:gd name="T36" fmla="*/ 48 w 68"/>
                    <a:gd name="T37" fmla="*/ 202 h 241"/>
                    <a:gd name="T38" fmla="*/ 59 w 68"/>
                    <a:gd name="T39" fmla="*/ 211 h 241"/>
                    <a:gd name="T40" fmla="*/ 67 w 68"/>
                    <a:gd name="T41" fmla="*/ 216 h 241"/>
                    <a:gd name="T42" fmla="*/ 67 w 68"/>
                    <a:gd name="T43" fmla="*/ 219 h 241"/>
                    <a:gd name="T44" fmla="*/ 50 w 68"/>
                    <a:gd name="T45" fmla="*/ 215 h 241"/>
                    <a:gd name="T46" fmla="*/ 48 w 68"/>
                    <a:gd name="T47" fmla="*/ 212 h 241"/>
                    <a:gd name="T48" fmla="*/ 46 w 68"/>
                    <a:gd name="T49" fmla="*/ 215 h 241"/>
                    <a:gd name="T50" fmla="*/ 44 w 68"/>
                    <a:gd name="T51" fmla="*/ 215 h 241"/>
                    <a:gd name="T52" fmla="*/ 42 w 68"/>
                    <a:gd name="T53" fmla="*/ 204 h 241"/>
                    <a:gd name="T54" fmla="*/ 40 w 68"/>
                    <a:gd name="T55" fmla="*/ 159 h 241"/>
                    <a:gd name="T56" fmla="*/ 37 w 68"/>
                    <a:gd name="T57" fmla="*/ 159 h 241"/>
                    <a:gd name="T58" fmla="*/ 28 w 68"/>
                    <a:gd name="T59" fmla="*/ 199 h 241"/>
                    <a:gd name="T60" fmla="*/ 28 w 68"/>
                    <a:gd name="T61" fmla="*/ 225 h 241"/>
                    <a:gd name="T62" fmla="*/ 24 w 68"/>
                    <a:gd name="T63" fmla="*/ 237 h 241"/>
                    <a:gd name="T64" fmla="*/ 20 w 68"/>
                    <a:gd name="T65" fmla="*/ 240 h 241"/>
                    <a:gd name="T66" fmla="*/ 18 w 68"/>
                    <a:gd name="T67" fmla="*/ 233 h 241"/>
                    <a:gd name="T68" fmla="*/ 21 w 68"/>
                    <a:gd name="T69" fmla="*/ 226 h 241"/>
                    <a:gd name="T70" fmla="*/ 24 w 68"/>
                    <a:gd name="T71" fmla="*/ 210 h 241"/>
                    <a:gd name="T72" fmla="*/ 24 w 68"/>
                    <a:gd name="T73" fmla="*/ 152 h 241"/>
                    <a:gd name="T74" fmla="*/ 28 w 68"/>
                    <a:gd name="T75" fmla="*/ 96 h 241"/>
                    <a:gd name="T76" fmla="*/ 21 w 68"/>
                    <a:gd name="T77" fmla="*/ 91 h 241"/>
                    <a:gd name="T78" fmla="*/ 21 w 68"/>
                    <a:gd name="T79" fmla="*/ 83 h 241"/>
                    <a:gd name="T80" fmla="*/ 21 w 68"/>
                    <a:gd name="T81" fmla="*/ 68 h 241"/>
                    <a:gd name="T82" fmla="*/ 14 w 68"/>
                    <a:gd name="T83" fmla="*/ 72 h 241"/>
                    <a:gd name="T84" fmla="*/ 21 w 68"/>
                    <a:gd name="T85" fmla="*/ 81 h 241"/>
                    <a:gd name="T86" fmla="*/ 21 w 68"/>
                    <a:gd name="T87" fmla="*/ 90 h 241"/>
                    <a:gd name="T88" fmla="*/ 14 w 68"/>
                    <a:gd name="T89" fmla="*/ 85 h 241"/>
                    <a:gd name="T90" fmla="*/ 11 w 68"/>
                    <a:gd name="T91" fmla="*/ 79 h 241"/>
                    <a:gd name="T92" fmla="*/ 7 w 68"/>
                    <a:gd name="T93" fmla="*/ 80 h 241"/>
                    <a:gd name="T94" fmla="*/ 0 w 68"/>
                    <a:gd name="T95" fmla="*/ 72 h 241"/>
                    <a:gd name="T96" fmla="*/ 0 w 68"/>
                    <a:gd name="T97" fmla="*/ 68 h 241"/>
                    <a:gd name="T98" fmla="*/ 4 w 68"/>
                    <a:gd name="T99" fmla="*/ 67 h 241"/>
                    <a:gd name="T100" fmla="*/ 12 w 68"/>
                    <a:gd name="T101" fmla="*/ 56 h 241"/>
                    <a:gd name="T102" fmla="*/ 21 w 68"/>
                    <a:gd name="T103" fmla="*/ 47 h 241"/>
                    <a:gd name="T104" fmla="*/ 32 w 68"/>
                    <a:gd name="T105" fmla="*/ 36 h 241"/>
                    <a:gd name="T106" fmla="*/ 40 w 68"/>
                    <a:gd name="T107" fmla="*/ 32 h 241"/>
                    <a:gd name="T108" fmla="*/ 40 w 68"/>
                    <a:gd name="T109" fmla="*/ 25 h 241"/>
                    <a:gd name="T110" fmla="*/ 37 w 68"/>
                    <a:gd name="T111" fmla="*/ 21 h 241"/>
                    <a:gd name="T112" fmla="*/ 37 w 68"/>
                    <a:gd name="T113" fmla="*/ 12 h 241"/>
                    <a:gd name="T114" fmla="*/ 35 w 68"/>
                    <a:gd name="T115" fmla="*/ 10 h 241"/>
                    <a:gd name="T116" fmla="*/ 40 w 68"/>
                    <a:gd name="T117" fmla="*/ 3 h 241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68" h="241">
                      <a:moveTo>
                        <a:pt x="40" y="3"/>
                      </a:moveTo>
                      <a:lnTo>
                        <a:pt x="54" y="0"/>
                      </a:lnTo>
                      <a:lnTo>
                        <a:pt x="59" y="5"/>
                      </a:lnTo>
                      <a:lnTo>
                        <a:pt x="61" y="3"/>
                      </a:lnTo>
                      <a:lnTo>
                        <a:pt x="64" y="14"/>
                      </a:lnTo>
                      <a:lnTo>
                        <a:pt x="57" y="20"/>
                      </a:lnTo>
                      <a:lnTo>
                        <a:pt x="56" y="26"/>
                      </a:lnTo>
                      <a:lnTo>
                        <a:pt x="55" y="27"/>
                      </a:lnTo>
                      <a:lnTo>
                        <a:pt x="54" y="32"/>
                      </a:lnTo>
                      <a:lnTo>
                        <a:pt x="48" y="34"/>
                      </a:lnTo>
                      <a:lnTo>
                        <a:pt x="48" y="36"/>
                      </a:lnTo>
                      <a:lnTo>
                        <a:pt x="57" y="43"/>
                      </a:lnTo>
                      <a:lnTo>
                        <a:pt x="64" y="77"/>
                      </a:lnTo>
                      <a:lnTo>
                        <a:pt x="59" y="86"/>
                      </a:lnTo>
                      <a:lnTo>
                        <a:pt x="59" y="149"/>
                      </a:lnTo>
                      <a:lnTo>
                        <a:pt x="52" y="151"/>
                      </a:lnTo>
                      <a:lnTo>
                        <a:pt x="50" y="162"/>
                      </a:lnTo>
                      <a:lnTo>
                        <a:pt x="48" y="189"/>
                      </a:lnTo>
                      <a:lnTo>
                        <a:pt x="48" y="202"/>
                      </a:lnTo>
                      <a:lnTo>
                        <a:pt x="59" y="211"/>
                      </a:lnTo>
                      <a:lnTo>
                        <a:pt x="67" y="216"/>
                      </a:lnTo>
                      <a:lnTo>
                        <a:pt x="67" y="219"/>
                      </a:lnTo>
                      <a:lnTo>
                        <a:pt x="50" y="215"/>
                      </a:lnTo>
                      <a:lnTo>
                        <a:pt x="48" y="212"/>
                      </a:lnTo>
                      <a:lnTo>
                        <a:pt x="46" y="215"/>
                      </a:lnTo>
                      <a:lnTo>
                        <a:pt x="44" y="215"/>
                      </a:lnTo>
                      <a:lnTo>
                        <a:pt x="42" y="204"/>
                      </a:lnTo>
                      <a:lnTo>
                        <a:pt x="40" y="159"/>
                      </a:lnTo>
                      <a:lnTo>
                        <a:pt x="37" y="159"/>
                      </a:lnTo>
                      <a:lnTo>
                        <a:pt x="28" y="199"/>
                      </a:lnTo>
                      <a:lnTo>
                        <a:pt x="28" y="225"/>
                      </a:lnTo>
                      <a:lnTo>
                        <a:pt x="24" y="237"/>
                      </a:lnTo>
                      <a:lnTo>
                        <a:pt x="20" y="240"/>
                      </a:lnTo>
                      <a:lnTo>
                        <a:pt x="18" y="233"/>
                      </a:lnTo>
                      <a:lnTo>
                        <a:pt x="21" y="226"/>
                      </a:lnTo>
                      <a:lnTo>
                        <a:pt x="24" y="210"/>
                      </a:lnTo>
                      <a:lnTo>
                        <a:pt x="24" y="152"/>
                      </a:lnTo>
                      <a:lnTo>
                        <a:pt x="28" y="96"/>
                      </a:lnTo>
                      <a:lnTo>
                        <a:pt x="21" y="91"/>
                      </a:lnTo>
                      <a:lnTo>
                        <a:pt x="21" y="83"/>
                      </a:lnTo>
                      <a:lnTo>
                        <a:pt x="21" y="68"/>
                      </a:lnTo>
                      <a:lnTo>
                        <a:pt x="14" y="72"/>
                      </a:lnTo>
                      <a:lnTo>
                        <a:pt x="21" y="81"/>
                      </a:lnTo>
                      <a:lnTo>
                        <a:pt x="21" y="90"/>
                      </a:lnTo>
                      <a:lnTo>
                        <a:pt x="14" y="85"/>
                      </a:lnTo>
                      <a:lnTo>
                        <a:pt x="11" y="79"/>
                      </a:lnTo>
                      <a:lnTo>
                        <a:pt x="7" y="80"/>
                      </a:lnTo>
                      <a:lnTo>
                        <a:pt x="0" y="72"/>
                      </a:lnTo>
                      <a:lnTo>
                        <a:pt x="0" y="68"/>
                      </a:lnTo>
                      <a:lnTo>
                        <a:pt x="4" y="67"/>
                      </a:lnTo>
                      <a:lnTo>
                        <a:pt x="12" y="56"/>
                      </a:lnTo>
                      <a:lnTo>
                        <a:pt x="21" y="47"/>
                      </a:lnTo>
                      <a:lnTo>
                        <a:pt x="32" y="36"/>
                      </a:lnTo>
                      <a:lnTo>
                        <a:pt x="40" y="32"/>
                      </a:lnTo>
                      <a:lnTo>
                        <a:pt x="40" y="25"/>
                      </a:lnTo>
                      <a:lnTo>
                        <a:pt x="37" y="21"/>
                      </a:lnTo>
                      <a:lnTo>
                        <a:pt x="37" y="12"/>
                      </a:lnTo>
                      <a:lnTo>
                        <a:pt x="35" y="10"/>
                      </a:lnTo>
                      <a:lnTo>
                        <a:pt x="40" y="3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1" name="Freeform 32"/>
                <p:cNvSpPr>
                  <a:spLocks/>
                </p:cNvSpPr>
                <p:nvPr/>
              </p:nvSpPr>
              <p:spPr bwMode="auto">
                <a:xfrm>
                  <a:off x="2876" y="2006"/>
                  <a:ext cx="46" cy="173"/>
                </a:xfrm>
                <a:custGeom>
                  <a:avLst/>
                  <a:gdLst>
                    <a:gd name="T0" fmla="*/ 27 w 46"/>
                    <a:gd name="T1" fmla="*/ 2 h 173"/>
                    <a:gd name="T2" fmla="*/ 37 w 46"/>
                    <a:gd name="T3" fmla="*/ 0 h 173"/>
                    <a:gd name="T4" fmla="*/ 41 w 46"/>
                    <a:gd name="T5" fmla="*/ 4 h 173"/>
                    <a:gd name="T6" fmla="*/ 42 w 46"/>
                    <a:gd name="T7" fmla="*/ 2 h 173"/>
                    <a:gd name="T8" fmla="*/ 44 w 46"/>
                    <a:gd name="T9" fmla="*/ 11 h 173"/>
                    <a:gd name="T10" fmla="*/ 39 w 46"/>
                    <a:gd name="T11" fmla="*/ 14 h 173"/>
                    <a:gd name="T12" fmla="*/ 39 w 46"/>
                    <a:gd name="T13" fmla="*/ 19 h 173"/>
                    <a:gd name="T14" fmla="*/ 38 w 46"/>
                    <a:gd name="T15" fmla="*/ 19 h 173"/>
                    <a:gd name="T16" fmla="*/ 37 w 46"/>
                    <a:gd name="T17" fmla="*/ 24 h 173"/>
                    <a:gd name="T18" fmla="*/ 33 w 46"/>
                    <a:gd name="T19" fmla="*/ 24 h 173"/>
                    <a:gd name="T20" fmla="*/ 33 w 46"/>
                    <a:gd name="T21" fmla="*/ 26 h 173"/>
                    <a:gd name="T22" fmla="*/ 39 w 46"/>
                    <a:gd name="T23" fmla="*/ 31 h 173"/>
                    <a:gd name="T24" fmla="*/ 44 w 46"/>
                    <a:gd name="T25" fmla="*/ 55 h 173"/>
                    <a:gd name="T26" fmla="*/ 41 w 46"/>
                    <a:gd name="T27" fmla="*/ 62 h 173"/>
                    <a:gd name="T28" fmla="*/ 41 w 46"/>
                    <a:gd name="T29" fmla="*/ 107 h 173"/>
                    <a:gd name="T30" fmla="*/ 36 w 46"/>
                    <a:gd name="T31" fmla="*/ 109 h 173"/>
                    <a:gd name="T32" fmla="*/ 35 w 46"/>
                    <a:gd name="T33" fmla="*/ 117 h 173"/>
                    <a:gd name="T34" fmla="*/ 33 w 46"/>
                    <a:gd name="T35" fmla="*/ 136 h 173"/>
                    <a:gd name="T36" fmla="*/ 33 w 46"/>
                    <a:gd name="T37" fmla="*/ 146 h 173"/>
                    <a:gd name="T38" fmla="*/ 41 w 46"/>
                    <a:gd name="T39" fmla="*/ 153 h 173"/>
                    <a:gd name="T40" fmla="*/ 45 w 46"/>
                    <a:gd name="T41" fmla="*/ 156 h 173"/>
                    <a:gd name="T42" fmla="*/ 45 w 46"/>
                    <a:gd name="T43" fmla="*/ 158 h 173"/>
                    <a:gd name="T44" fmla="*/ 34 w 46"/>
                    <a:gd name="T45" fmla="*/ 155 h 173"/>
                    <a:gd name="T46" fmla="*/ 33 w 46"/>
                    <a:gd name="T47" fmla="*/ 153 h 173"/>
                    <a:gd name="T48" fmla="*/ 31 w 46"/>
                    <a:gd name="T49" fmla="*/ 155 h 173"/>
                    <a:gd name="T50" fmla="*/ 31 w 46"/>
                    <a:gd name="T51" fmla="*/ 155 h 173"/>
                    <a:gd name="T52" fmla="*/ 29 w 46"/>
                    <a:gd name="T53" fmla="*/ 147 h 173"/>
                    <a:gd name="T54" fmla="*/ 27 w 46"/>
                    <a:gd name="T55" fmla="*/ 115 h 173"/>
                    <a:gd name="T56" fmla="*/ 25 w 46"/>
                    <a:gd name="T57" fmla="*/ 115 h 173"/>
                    <a:gd name="T58" fmla="*/ 19 w 46"/>
                    <a:gd name="T59" fmla="*/ 143 h 173"/>
                    <a:gd name="T60" fmla="*/ 19 w 46"/>
                    <a:gd name="T61" fmla="*/ 161 h 173"/>
                    <a:gd name="T62" fmla="*/ 16 w 46"/>
                    <a:gd name="T63" fmla="*/ 171 h 173"/>
                    <a:gd name="T64" fmla="*/ 14 w 46"/>
                    <a:gd name="T65" fmla="*/ 172 h 173"/>
                    <a:gd name="T66" fmla="*/ 12 w 46"/>
                    <a:gd name="T67" fmla="*/ 168 h 173"/>
                    <a:gd name="T68" fmla="*/ 14 w 46"/>
                    <a:gd name="T69" fmla="*/ 163 h 173"/>
                    <a:gd name="T70" fmla="*/ 16 w 46"/>
                    <a:gd name="T71" fmla="*/ 151 h 173"/>
                    <a:gd name="T72" fmla="*/ 17 w 46"/>
                    <a:gd name="T73" fmla="*/ 110 h 173"/>
                    <a:gd name="T74" fmla="*/ 19 w 46"/>
                    <a:gd name="T75" fmla="*/ 70 h 173"/>
                    <a:gd name="T76" fmla="*/ 15 w 46"/>
                    <a:gd name="T77" fmla="*/ 66 h 173"/>
                    <a:gd name="T78" fmla="*/ 15 w 46"/>
                    <a:gd name="T79" fmla="*/ 60 h 173"/>
                    <a:gd name="T80" fmla="*/ 15 w 46"/>
                    <a:gd name="T81" fmla="*/ 49 h 173"/>
                    <a:gd name="T82" fmla="*/ 10 w 46"/>
                    <a:gd name="T83" fmla="*/ 52 h 173"/>
                    <a:gd name="T84" fmla="*/ 14 w 46"/>
                    <a:gd name="T85" fmla="*/ 58 h 173"/>
                    <a:gd name="T86" fmla="*/ 14 w 46"/>
                    <a:gd name="T87" fmla="*/ 65 h 173"/>
                    <a:gd name="T88" fmla="*/ 10 w 46"/>
                    <a:gd name="T89" fmla="*/ 61 h 173"/>
                    <a:gd name="T90" fmla="*/ 8 w 46"/>
                    <a:gd name="T91" fmla="*/ 57 h 173"/>
                    <a:gd name="T92" fmla="*/ 4 w 46"/>
                    <a:gd name="T93" fmla="*/ 58 h 173"/>
                    <a:gd name="T94" fmla="*/ 0 w 46"/>
                    <a:gd name="T95" fmla="*/ 52 h 173"/>
                    <a:gd name="T96" fmla="*/ 0 w 46"/>
                    <a:gd name="T97" fmla="*/ 49 h 173"/>
                    <a:gd name="T98" fmla="*/ 3 w 46"/>
                    <a:gd name="T99" fmla="*/ 48 h 173"/>
                    <a:gd name="T100" fmla="*/ 8 w 46"/>
                    <a:gd name="T101" fmla="*/ 40 h 173"/>
                    <a:gd name="T102" fmla="*/ 14 w 46"/>
                    <a:gd name="T103" fmla="*/ 34 h 173"/>
                    <a:gd name="T104" fmla="*/ 22 w 46"/>
                    <a:gd name="T105" fmla="*/ 26 h 173"/>
                    <a:gd name="T106" fmla="*/ 27 w 46"/>
                    <a:gd name="T107" fmla="*/ 24 h 173"/>
                    <a:gd name="T108" fmla="*/ 27 w 46"/>
                    <a:gd name="T109" fmla="*/ 18 h 173"/>
                    <a:gd name="T110" fmla="*/ 25 w 46"/>
                    <a:gd name="T111" fmla="*/ 15 h 173"/>
                    <a:gd name="T112" fmla="*/ 25 w 46"/>
                    <a:gd name="T113" fmla="*/ 9 h 173"/>
                    <a:gd name="T114" fmla="*/ 24 w 46"/>
                    <a:gd name="T115" fmla="*/ 7 h 173"/>
                    <a:gd name="T116" fmla="*/ 27 w 46"/>
                    <a:gd name="T117" fmla="*/ 2 h 173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46" h="173">
                      <a:moveTo>
                        <a:pt x="27" y="2"/>
                      </a:moveTo>
                      <a:lnTo>
                        <a:pt x="37" y="0"/>
                      </a:lnTo>
                      <a:lnTo>
                        <a:pt x="41" y="4"/>
                      </a:lnTo>
                      <a:lnTo>
                        <a:pt x="42" y="2"/>
                      </a:lnTo>
                      <a:lnTo>
                        <a:pt x="44" y="11"/>
                      </a:lnTo>
                      <a:lnTo>
                        <a:pt x="39" y="14"/>
                      </a:lnTo>
                      <a:lnTo>
                        <a:pt x="39" y="19"/>
                      </a:lnTo>
                      <a:lnTo>
                        <a:pt x="38" y="19"/>
                      </a:lnTo>
                      <a:lnTo>
                        <a:pt x="37" y="24"/>
                      </a:lnTo>
                      <a:lnTo>
                        <a:pt x="33" y="24"/>
                      </a:lnTo>
                      <a:lnTo>
                        <a:pt x="33" y="26"/>
                      </a:lnTo>
                      <a:lnTo>
                        <a:pt x="39" y="31"/>
                      </a:lnTo>
                      <a:lnTo>
                        <a:pt x="44" y="55"/>
                      </a:lnTo>
                      <a:lnTo>
                        <a:pt x="41" y="62"/>
                      </a:lnTo>
                      <a:lnTo>
                        <a:pt x="41" y="107"/>
                      </a:lnTo>
                      <a:lnTo>
                        <a:pt x="36" y="109"/>
                      </a:lnTo>
                      <a:lnTo>
                        <a:pt x="35" y="117"/>
                      </a:lnTo>
                      <a:lnTo>
                        <a:pt x="33" y="136"/>
                      </a:lnTo>
                      <a:lnTo>
                        <a:pt x="33" y="146"/>
                      </a:lnTo>
                      <a:lnTo>
                        <a:pt x="41" y="153"/>
                      </a:lnTo>
                      <a:lnTo>
                        <a:pt x="45" y="156"/>
                      </a:lnTo>
                      <a:lnTo>
                        <a:pt x="45" y="158"/>
                      </a:lnTo>
                      <a:lnTo>
                        <a:pt x="34" y="155"/>
                      </a:lnTo>
                      <a:lnTo>
                        <a:pt x="33" y="153"/>
                      </a:lnTo>
                      <a:lnTo>
                        <a:pt x="31" y="155"/>
                      </a:lnTo>
                      <a:lnTo>
                        <a:pt x="29" y="147"/>
                      </a:lnTo>
                      <a:lnTo>
                        <a:pt x="27" y="115"/>
                      </a:lnTo>
                      <a:lnTo>
                        <a:pt x="25" y="115"/>
                      </a:lnTo>
                      <a:lnTo>
                        <a:pt x="19" y="143"/>
                      </a:lnTo>
                      <a:lnTo>
                        <a:pt x="19" y="161"/>
                      </a:lnTo>
                      <a:lnTo>
                        <a:pt x="16" y="171"/>
                      </a:lnTo>
                      <a:lnTo>
                        <a:pt x="14" y="172"/>
                      </a:lnTo>
                      <a:lnTo>
                        <a:pt x="12" y="168"/>
                      </a:lnTo>
                      <a:lnTo>
                        <a:pt x="14" y="163"/>
                      </a:lnTo>
                      <a:lnTo>
                        <a:pt x="16" y="151"/>
                      </a:lnTo>
                      <a:lnTo>
                        <a:pt x="17" y="110"/>
                      </a:lnTo>
                      <a:lnTo>
                        <a:pt x="19" y="70"/>
                      </a:lnTo>
                      <a:lnTo>
                        <a:pt x="15" y="66"/>
                      </a:lnTo>
                      <a:lnTo>
                        <a:pt x="15" y="60"/>
                      </a:lnTo>
                      <a:lnTo>
                        <a:pt x="15" y="49"/>
                      </a:lnTo>
                      <a:lnTo>
                        <a:pt x="10" y="52"/>
                      </a:lnTo>
                      <a:lnTo>
                        <a:pt x="14" y="58"/>
                      </a:lnTo>
                      <a:lnTo>
                        <a:pt x="14" y="65"/>
                      </a:lnTo>
                      <a:lnTo>
                        <a:pt x="10" y="61"/>
                      </a:lnTo>
                      <a:lnTo>
                        <a:pt x="8" y="57"/>
                      </a:lnTo>
                      <a:lnTo>
                        <a:pt x="4" y="58"/>
                      </a:lnTo>
                      <a:lnTo>
                        <a:pt x="0" y="52"/>
                      </a:lnTo>
                      <a:lnTo>
                        <a:pt x="0" y="49"/>
                      </a:lnTo>
                      <a:lnTo>
                        <a:pt x="3" y="48"/>
                      </a:lnTo>
                      <a:lnTo>
                        <a:pt x="8" y="40"/>
                      </a:lnTo>
                      <a:lnTo>
                        <a:pt x="14" y="34"/>
                      </a:lnTo>
                      <a:lnTo>
                        <a:pt x="22" y="26"/>
                      </a:lnTo>
                      <a:lnTo>
                        <a:pt x="27" y="24"/>
                      </a:lnTo>
                      <a:lnTo>
                        <a:pt x="27" y="18"/>
                      </a:lnTo>
                      <a:lnTo>
                        <a:pt x="25" y="15"/>
                      </a:lnTo>
                      <a:lnTo>
                        <a:pt x="25" y="9"/>
                      </a:lnTo>
                      <a:lnTo>
                        <a:pt x="24" y="7"/>
                      </a:lnTo>
                      <a:lnTo>
                        <a:pt x="27" y="2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2" name="Freeform 33"/>
                <p:cNvSpPr>
                  <a:spLocks/>
                </p:cNvSpPr>
                <p:nvPr/>
              </p:nvSpPr>
              <p:spPr bwMode="auto">
                <a:xfrm>
                  <a:off x="2967" y="1992"/>
                  <a:ext cx="38" cy="212"/>
                </a:xfrm>
                <a:custGeom>
                  <a:avLst/>
                  <a:gdLst>
                    <a:gd name="T0" fmla="*/ 25 w 38"/>
                    <a:gd name="T1" fmla="*/ 2 h 212"/>
                    <a:gd name="T2" fmla="*/ 16 w 38"/>
                    <a:gd name="T3" fmla="*/ 0 h 212"/>
                    <a:gd name="T4" fmla="*/ 8 w 38"/>
                    <a:gd name="T5" fmla="*/ 0 h 212"/>
                    <a:gd name="T6" fmla="*/ 2 w 38"/>
                    <a:gd name="T7" fmla="*/ 1 h 212"/>
                    <a:gd name="T8" fmla="*/ 1 w 38"/>
                    <a:gd name="T9" fmla="*/ 9 h 212"/>
                    <a:gd name="T10" fmla="*/ 1 w 38"/>
                    <a:gd name="T11" fmla="*/ 15 h 212"/>
                    <a:gd name="T12" fmla="*/ 4 w 38"/>
                    <a:gd name="T13" fmla="*/ 22 h 212"/>
                    <a:gd name="T14" fmla="*/ 7 w 38"/>
                    <a:gd name="T15" fmla="*/ 22 h 212"/>
                    <a:gd name="T16" fmla="*/ 2 w 38"/>
                    <a:gd name="T17" fmla="*/ 31 h 212"/>
                    <a:gd name="T18" fmla="*/ 0 w 38"/>
                    <a:gd name="T19" fmla="*/ 44 h 212"/>
                    <a:gd name="T20" fmla="*/ 0 w 38"/>
                    <a:gd name="T21" fmla="*/ 57 h 212"/>
                    <a:gd name="T22" fmla="*/ 1 w 38"/>
                    <a:gd name="T23" fmla="*/ 72 h 212"/>
                    <a:gd name="T24" fmla="*/ 2 w 38"/>
                    <a:gd name="T25" fmla="*/ 88 h 212"/>
                    <a:gd name="T26" fmla="*/ 7 w 38"/>
                    <a:gd name="T27" fmla="*/ 88 h 212"/>
                    <a:gd name="T28" fmla="*/ 7 w 38"/>
                    <a:gd name="T29" fmla="*/ 92 h 212"/>
                    <a:gd name="T30" fmla="*/ 10 w 38"/>
                    <a:gd name="T31" fmla="*/ 94 h 212"/>
                    <a:gd name="T32" fmla="*/ 10 w 38"/>
                    <a:gd name="T33" fmla="*/ 110 h 212"/>
                    <a:gd name="T34" fmla="*/ 12 w 38"/>
                    <a:gd name="T35" fmla="*/ 114 h 212"/>
                    <a:gd name="T36" fmla="*/ 12 w 38"/>
                    <a:gd name="T37" fmla="*/ 142 h 212"/>
                    <a:gd name="T38" fmla="*/ 12 w 38"/>
                    <a:gd name="T39" fmla="*/ 160 h 212"/>
                    <a:gd name="T40" fmla="*/ 8 w 38"/>
                    <a:gd name="T41" fmla="*/ 180 h 212"/>
                    <a:gd name="T42" fmla="*/ 7 w 38"/>
                    <a:gd name="T43" fmla="*/ 206 h 212"/>
                    <a:gd name="T44" fmla="*/ 11 w 38"/>
                    <a:gd name="T45" fmla="*/ 208 h 212"/>
                    <a:gd name="T46" fmla="*/ 11 w 38"/>
                    <a:gd name="T47" fmla="*/ 211 h 212"/>
                    <a:gd name="T48" fmla="*/ 17 w 38"/>
                    <a:gd name="T49" fmla="*/ 211 h 212"/>
                    <a:gd name="T50" fmla="*/ 18 w 38"/>
                    <a:gd name="T51" fmla="*/ 210 h 212"/>
                    <a:gd name="T52" fmla="*/ 21 w 38"/>
                    <a:gd name="T53" fmla="*/ 210 h 212"/>
                    <a:gd name="T54" fmla="*/ 21 w 38"/>
                    <a:gd name="T55" fmla="*/ 211 h 212"/>
                    <a:gd name="T56" fmla="*/ 25 w 38"/>
                    <a:gd name="T57" fmla="*/ 211 h 212"/>
                    <a:gd name="T58" fmla="*/ 35 w 38"/>
                    <a:gd name="T59" fmla="*/ 210 h 212"/>
                    <a:gd name="T60" fmla="*/ 35 w 38"/>
                    <a:gd name="T61" fmla="*/ 208 h 212"/>
                    <a:gd name="T62" fmla="*/ 27 w 38"/>
                    <a:gd name="T63" fmla="*/ 204 h 212"/>
                    <a:gd name="T64" fmla="*/ 27 w 38"/>
                    <a:gd name="T65" fmla="*/ 200 h 212"/>
                    <a:gd name="T66" fmla="*/ 35 w 38"/>
                    <a:gd name="T67" fmla="*/ 198 h 212"/>
                    <a:gd name="T68" fmla="*/ 35 w 38"/>
                    <a:gd name="T69" fmla="*/ 196 h 212"/>
                    <a:gd name="T70" fmla="*/ 29 w 38"/>
                    <a:gd name="T71" fmla="*/ 192 h 212"/>
                    <a:gd name="T72" fmla="*/ 29 w 38"/>
                    <a:gd name="T73" fmla="*/ 163 h 212"/>
                    <a:gd name="T74" fmla="*/ 30 w 38"/>
                    <a:gd name="T75" fmla="*/ 137 h 212"/>
                    <a:gd name="T76" fmla="*/ 30 w 38"/>
                    <a:gd name="T77" fmla="*/ 110 h 212"/>
                    <a:gd name="T78" fmla="*/ 30 w 38"/>
                    <a:gd name="T79" fmla="*/ 94 h 212"/>
                    <a:gd name="T80" fmla="*/ 30 w 38"/>
                    <a:gd name="T81" fmla="*/ 91 h 212"/>
                    <a:gd name="T82" fmla="*/ 30 w 38"/>
                    <a:gd name="T83" fmla="*/ 69 h 212"/>
                    <a:gd name="T84" fmla="*/ 37 w 38"/>
                    <a:gd name="T85" fmla="*/ 65 h 212"/>
                    <a:gd name="T86" fmla="*/ 37 w 38"/>
                    <a:gd name="T87" fmla="*/ 62 h 212"/>
                    <a:gd name="T88" fmla="*/ 23 w 38"/>
                    <a:gd name="T89" fmla="*/ 34 h 212"/>
                    <a:gd name="T90" fmla="*/ 16 w 38"/>
                    <a:gd name="T91" fmla="*/ 30 h 212"/>
                    <a:gd name="T92" fmla="*/ 17 w 38"/>
                    <a:gd name="T93" fmla="*/ 28 h 212"/>
                    <a:gd name="T94" fmla="*/ 22 w 38"/>
                    <a:gd name="T95" fmla="*/ 26 h 212"/>
                    <a:gd name="T96" fmla="*/ 22 w 38"/>
                    <a:gd name="T97" fmla="*/ 25 h 212"/>
                    <a:gd name="T98" fmla="*/ 23 w 38"/>
                    <a:gd name="T99" fmla="*/ 24 h 212"/>
                    <a:gd name="T100" fmla="*/ 23 w 38"/>
                    <a:gd name="T101" fmla="*/ 22 h 212"/>
                    <a:gd name="T102" fmla="*/ 25 w 38"/>
                    <a:gd name="T103" fmla="*/ 21 h 212"/>
                    <a:gd name="T104" fmla="*/ 23 w 38"/>
                    <a:gd name="T105" fmla="*/ 20 h 212"/>
                    <a:gd name="T106" fmla="*/ 24 w 38"/>
                    <a:gd name="T107" fmla="*/ 19 h 212"/>
                    <a:gd name="T108" fmla="*/ 22 w 38"/>
                    <a:gd name="T109" fmla="*/ 15 h 212"/>
                    <a:gd name="T110" fmla="*/ 23 w 38"/>
                    <a:gd name="T111" fmla="*/ 12 h 212"/>
                    <a:gd name="T112" fmla="*/ 22 w 38"/>
                    <a:gd name="T113" fmla="*/ 9 h 212"/>
                    <a:gd name="T114" fmla="*/ 24 w 38"/>
                    <a:gd name="T115" fmla="*/ 7 h 212"/>
                    <a:gd name="T116" fmla="*/ 25 w 38"/>
                    <a:gd name="T117" fmla="*/ 2 h 21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38" h="212">
                      <a:moveTo>
                        <a:pt x="25" y="2"/>
                      </a:move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2" y="1"/>
                      </a:lnTo>
                      <a:lnTo>
                        <a:pt x="1" y="9"/>
                      </a:lnTo>
                      <a:lnTo>
                        <a:pt x="1" y="15"/>
                      </a:lnTo>
                      <a:lnTo>
                        <a:pt x="4" y="22"/>
                      </a:lnTo>
                      <a:lnTo>
                        <a:pt x="7" y="22"/>
                      </a:lnTo>
                      <a:lnTo>
                        <a:pt x="2" y="31"/>
                      </a:lnTo>
                      <a:lnTo>
                        <a:pt x="0" y="44"/>
                      </a:lnTo>
                      <a:lnTo>
                        <a:pt x="0" y="57"/>
                      </a:lnTo>
                      <a:lnTo>
                        <a:pt x="1" y="72"/>
                      </a:lnTo>
                      <a:lnTo>
                        <a:pt x="2" y="88"/>
                      </a:lnTo>
                      <a:lnTo>
                        <a:pt x="7" y="88"/>
                      </a:lnTo>
                      <a:lnTo>
                        <a:pt x="7" y="92"/>
                      </a:lnTo>
                      <a:lnTo>
                        <a:pt x="10" y="94"/>
                      </a:lnTo>
                      <a:lnTo>
                        <a:pt x="10" y="110"/>
                      </a:lnTo>
                      <a:lnTo>
                        <a:pt x="12" y="114"/>
                      </a:lnTo>
                      <a:lnTo>
                        <a:pt x="12" y="142"/>
                      </a:lnTo>
                      <a:lnTo>
                        <a:pt x="12" y="160"/>
                      </a:lnTo>
                      <a:lnTo>
                        <a:pt x="8" y="180"/>
                      </a:lnTo>
                      <a:lnTo>
                        <a:pt x="7" y="206"/>
                      </a:lnTo>
                      <a:lnTo>
                        <a:pt x="11" y="208"/>
                      </a:lnTo>
                      <a:lnTo>
                        <a:pt x="11" y="211"/>
                      </a:lnTo>
                      <a:lnTo>
                        <a:pt x="17" y="211"/>
                      </a:lnTo>
                      <a:lnTo>
                        <a:pt x="18" y="210"/>
                      </a:lnTo>
                      <a:lnTo>
                        <a:pt x="21" y="210"/>
                      </a:lnTo>
                      <a:lnTo>
                        <a:pt x="21" y="211"/>
                      </a:lnTo>
                      <a:lnTo>
                        <a:pt x="25" y="211"/>
                      </a:lnTo>
                      <a:lnTo>
                        <a:pt x="35" y="210"/>
                      </a:lnTo>
                      <a:lnTo>
                        <a:pt x="35" y="208"/>
                      </a:lnTo>
                      <a:lnTo>
                        <a:pt x="27" y="204"/>
                      </a:lnTo>
                      <a:lnTo>
                        <a:pt x="27" y="200"/>
                      </a:lnTo>
                      <a:lnTo>
                        <a:pt x="35" y="198"/>
                      </a:lnTo>
                      <a:lnTo>
                        <a:pt x="35" y="196"/>
                      </a:lnTo>
                      <a:lnTo>
                        <a:pt x="29" y="192"/>
                      </a:lnTo>
                      <a:lnTo>
                        <a:pt x="29" y="163"/>
                      </a:lnTo>
                      <a:lnTo>
                        <a:pt x="30" y="137"/>
                      </a:lnTo>
                      <a:lnTo>
                        <a:pt x="30" y="110"/>
                      </a:lnTo>
                      <a:lnTo>
                        <a:pt x="30" y="94"/>
                      </a:lnTo>
                      <a:lnTo>
                        <a:pt x="30" y="91"/>
                      </a:lnTo>
                      <a:lnTo>
                        <a:pt x="30" y="69"/>
                      </a:lnTo>
                      <a:lnTo>
                        <a:pt x="37" y="65"/>
                      </a:lnTo>
                      <a:lnTo>
                        <a:pt x="37" y="62"/>
                      </a:lnTo>
                      <a:lnTo>
                        <a:pt x="23" y="34"/>
                      </a:lnTo>
                      <a:lnTo>
                        <a:pt x="16" y="30"/>
                      </a:lnTo>
                      <a:lnTo>
                        <a:pt x="17" y="28"/>
                      </a:lnTo>
                      <a:lnTo>
                        <a:pt x="22" y="26"/>
                      </a:lnTo>
                      <a:lnTo>
                        <a:pt x="22" y="25"/>
                      </a:lnTo>
                      <a:lnTo>
                        <a:pt x="23" y="24"/>
                      </a:lnTo>
                      <a:lnTo>
                        <a:pt x="23" y="22"/>
                      </a:lnTo>
                      <a:lnTo>
                        <a:pt x="25" y="21"/>
                      </a:lnTo>
                      <a:lnTo>
                        <a:pt x="23" y="20"/>
                      </a:lnTo>
                      <a:lnTo>
                        <a:pt x="24" y="19"/>
                      </a:lnTo>
                      <a:lnTo>
                        <a:pt x="22" y="15"/>
                      </a:lnTo>
                      <a:lnTo>
                        <a:pt x="23" y="12"/>
                      </a:lnTo>
                      <a:lnTo>
                        <a:pt x="22" y="9"/>
                      </a:lnTo>
                      <a:lnTo>
                        <a:pt x="24" y="7"/>
                      </a:lnTo>
                      <a:lnTo>
                        <a:pt x="25" y="2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183" name="Group 34"/>
                <p:cNvGrpSpPr>
                  <a:grpSpLocks/>
                </p:cNvGrpSpPr>
                <p:nvPr/>
              </p:nvGrpSpPr>
              <p:grpSpPr bwMode="auto">
                <a:xfrm>
                  <a:off x="3758" y="1962"/>
                  <a:ext cx="124" cy="275"/>
                  <a:chOff x="3758" y="1962"/>
                  <a:chExt cx="124" cy="275"/>
                </a:xfrm>
              </p:grpSpPr>
              <p:sp>
                <p:nvSpPr>
                  <p:cNvPr id="6189" name="Freeform 35"/>
                  <p:cNvSpPr>
                    <a:spLocks/>
                  </p:cNvSpPr>
                  <p:nvPr/>
                </p:nvSpPr>
                <p:spPr bwMode="auto">
                  <a:xfrm>
                    <a:off x="3805" y="1962"/>
                    <a:ext cx="77" cy="275"/>
                  </a:xfrm>
                  <a:custGeom>
                    <a:avLst/>
                    <a:gdLst>
                      <a:gd name="T0" fmla="*/ 30 w 77"/>
                      <a:gd name="T1" fmla="*/ 3 h 275"/>
                      <a:gd name="T2" fmla="*/ 14 w 77"/>
                      <a:gd name="T3" fmla="*/ 0 h 275"/>
                      <a:gd name="T4" fmla="*/ 9 w 77"/>
                      <a:gd name="T5" fmla="*/ 7 h 275"/>
                      <a:gd name="T6" fmla="*/ 6 w 77"/>
                      <a:gd name="T7" fmla="*/ 4 h 275"/>
                      <a:gd name="T8" fmla="*/ 2 w 77"/>
                      <a:gd name="T9" fmla="*/ 16 h 275"/>
                      <a:gd name="T10" fmla="*/ 10 w 77"/>
                      <a:gd name="T11" fmla="*/ 24 h 275"/>
                      <a:gd name="T12" fmla="*/ 11 w 77"/>
                      <a:gd name="T13" fmla="*/ 30 h 275"/>
                      <a:gd name="T14" fmla="*/ 13 w 77"/>
                      <a:gd name="T15" fmla="*/ 31 h 275"/>
                      <a:gd name="T16" fmla="*/ 14 w 77"/>
                      <a:gd name="T17" fmla="*/ 37 h 275"/>
                      <a:gd name="T18" fmla="*/ 21 w 77"/>
                      <a:gd name="T19" fmla="*/ 38 h 275"/>
                      <a:gd name="T20" fmla="*/ 21 w 77"/>
                      <a:gd name="T21" fmla="*/ 40 h 275"/>
                      <a:gd name="T22" fmla="*/ 10 w 77"/>
                      <a:gd name="T23" fmla="*/ 49 h 275"/>
                      <a:gd name="T24" fmla="*/ 2 w 77"/>
                      <a:gd name="T25" fmla="*/ 88 h 275"/>
                      <a:gd name="T26" fmla="*/ 9 w 77"/>
                      <a:gd name="T27" fmla="*/ 98 h 275"/>
                      <a:gd name="T28" fmla="*/ 9 w 77"/>
                      <a:gd name="T29" fmla="*/ 171 h 275"/>
                      <a:gd name="T30" fmla="*/ 16 w 77"/>
                      <a:gd name="T31" fmla="*/ 173 h 275"/>
                      <a:gd name="T32" fmla="*/ 18 w 77"/>
                      <a:gd name="T33" fmla="*/ 185 h 275"/>
                      <a:gd name="T34" fmla="*/ 22 w 77"/>
                      <a:gd name="T35" fmla="*/ 216 h 275"/>
                      <a:gd name="T36" fmla="*/ 22 w 77"/>
                      <a:gd name="T37" fmla="*/ 232 h 275"/>
                      <a:gd name="T38" fmla="*/ 9 w 77"/>
                      <a:gd name="T39" fmla="*/ 242 h 275"/>
                      <a:gd name="T40" fmla="*/ 0 w 77"/>
                      <a:gd name="T41" fmla="*/ 247 h 275"/>
                      <a:gd name="T42" fmla="*/ 0 w 77"/>
                      <a:gd name="T43" fmla="*/ 251 h 275"/>
                      <a:gd name="T44" fmla="*/ 19 w 77"/>
                      <a:gd name="T45" fmla="*/ 246 h 275"/>
                      <a:gd name="T46" fmla="*/ 22 w 77"/>
                      <a:gd name="T47" fmla="*/ 242 h 275"/>
                      <a:gd name="T48" fmla="*/ 24 w 77"/>
                      <a:gd name="T49" fmla="*/ 246 h 275"/>
                      <a:gd name="T50" fmla="*/ 25 w 77"/>
                      <a:gd name="T51" fmla="*/ 246 h 275"/>
                      <a:gd name="T52" fmla="*/ 28 w 77"/>
                      <a:gd name="T53" fmla="*/ 234 h 275"/>
                      <a:gd name="T54" fmla="*/ 30 w 77"/>
                      <a:gd name="T55" fmla="*/ 182 h 275"/>
                      <a:gd name="T56" fmla="*/ 33 w 77"/>
                      <a:gd name="T57" fmla="*/ 182 h 275"/>
                      <a:gd name="T58" fmla="*/ 44 w 77"/>
                      <a:gd name="T59" fmla="*/ 228 h 275"/>
                      <a:gd name="T60" fmla="*/ 44 w 77"/>
                      <a:gd name="T61" fmla="*/ 257 h 275"/>
                      <a:gd name="T62" fmla="*/ 49 w 77"/>
                      <a:gd name="T63" fmla="*/ 271 h 275"/>
                      <a:gd name="T64" fmla="*/ 53 w 77"/>
                      <a:gd name="T65" fmla="*/ 274 h 275"/>
                      <a:gd name="T66" fmla="*/ 55 w 77"/>
                      <a:gd name="T67" fmla="*/ 266 h 275"/>
                      <a:gd name="T68" fmla="*/ 52 w 77"/>
                      <a:gd name="T69" fmla="*/ 258 h 275"/>
                      <a:gd name="T70" fmla="*/ 49 w 77"/>
                      <a:gd name="T71" fmla="*/ 240 h 275"/>
                      <a:gd name="T72" fmla="*/ 48 w 77"/>
                      <a:gd name="T73" fmla="*/ 175 h 275"/>
                      <a:gd name="T74" fmla="*/ 45 w 77"/>
                      <a:gd name="T75" fmla="*/ 110 h 275"/>
                      <a:gd name="T76" fmla="*/ 52 w 77"/>
                      <a:gd name="T77" fmla="*/ 105 h 275"/>
                      <a:gd name="T78" fmla="*/ 52 w 77"/>
                      <a:gd name="T79" fmla="*/ 95 h 275"/>
                      <a:gd name="T80" fmla="*/ 52 w 77"/>
                      <a:gd name="T81" fmla="*/ 78 h 275"/>
                      <a:gd name="T82" fmla="*/ 60 w 77"/>
                      <a:gd name="T83" fmla="*/ 83 h 275"/>
                      <a:gd name="T84" fmla="*/ 52 w 77"/>
                      <a:gd name="T85" fmla="*/ 93 h 275"/>
                      <a:gd name="T86" fmla="*/ 52 w 77"/>
                      <a:gd name="T87" fmla="*/ 103 h 275"/>
                      <a:gd name="T88" fmla="*/ 60 w 77"/>
                      <a:gd name="T89" fmla="*/ 97 h 275"/>
                      <a:gd name="T90" fmla="*/ 64 w 77"/>
                      <a:gd name="T91" fmla="*/ 90 h 275"/>
                      <a:gd name="T92" fmla="*/ 68 w 77"/>
                      <a:gd name="T93" fmla="*/ 92 h 275"/>
                      <a:gd name="T94" fmla="*/ 76 w 77"/>
                      <a:gd name="T95" fmla="*/ 81 h 275"/>
                      <a:gd name="T96" fmla="*/ 76 w 77"/>
                      <a:gd name="T97" fmla="*/ 78 h 275"/>
                      <a:gd name="T98" fmla="*/ 72 w 77"/>
                      <a:gd name="T99" fmla="*/ 76 h 275"/>
                      <a:gd name="T100" fmla="*/ 62 w 77"/>
                      <a:gd name="T101" fmla="*/ 64 h 275"/>
                      <a:gd name="T102" fmla="*/ 52 w 77"/>
                      <a:gd name="T103" fmla="*/ 53 h 275"/>
                      <a:gd name="T104" fmla="*/ 39 w 77"/>
                      <a:gd name="T105" fmla="*/ 41 h 275"/>
                      <a:gd name="T106" fmla="*/ 30 w 77"/>
                      <a:gd name="T107" fmla="*/ 37 h 275"/>
                      <a:gd name="T108" fmla="*/ 30 w 77"/>
                      <a:gd name="T109" fmla="*/ 29 h 275"/>
                      <a:gd name="T110" fmla="*/ 33 w 77"/>
                      <a:gd name="T111" fmla="*/ 24 h 275"/>
                      <a:gd name="T112" fmla="*/ 33 w 77"/>
                      <a:gd name="T113" fmla="*/ 14 h 275"/>
                      <a:gd name="T114" fmla="*/ 36 w 77"/>
                      <a:gd name="T115" fmla="*/ 11 h 275"/>
                      <a:gd name="T116" fmla="*/ 30 w 77"/>
                      <a:gd name="T117" fmla="*/ 3 h 275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77" h="275">
                        <a:moveTo>
                          <a:pt x="30" y="3"/>
                        </a:moveTo>
                        <a:lnTo>
                          <a:pt x="14" y="0"/>
                        </a:lnTo>
                        <a:lnTo>
                          <a:pt x="9" y="7"/>
                        </a:lnTo>
                        <a:lnTo>
                          <a:pt x="6" y="4"/>
                        </a:lnTo>
                        <a:lnTo>
                          <a:pt x="2" y="16"/>
                        </a:lnTo>
                        <a:lnTo>
                          <a:pt x="10" y="24"/>
                        </a:lnTo>
                        <a:lnTo>
                          <a:pt x="11" y="30"/>
                        </a:lnTo>
                        <a:lnTo>
                          <a:pt x="13" y="31"/>
                        </a:lnTo>
                        <a:lnTo>
                          <a:pt x="14" y="37"/>
                        </a:lnTo>
                        <a:lnTo>
                          <a:pt x="21" y="38"/>
                        </a:lnTo>
                        <a:lnTo>
                          <a:pt x="21" y="40"/>
                        </a:lnTo>
                        <a:lnTo>
                          <a:pt x="10" y="49"/>
                        </a:lnTo>
                        <a:lnTo>
                          <a:pt x="2" y="88"/>
                        </a:lnTo>
                        <a:lnTo>
                          <a:pt x="9" y="98"/>
                        </a:lnTo>
                        <a:lnTo>
                          <a:pt x="9" y="171"/>
                        </a:lnTo>
                        <a:lnTo>
                          <a:pt x="16" y="173"/>
                        </a:lnTo>
                        <a:lnTo>
                          <a:pt x="18" y="185"/>
                        </a:lnTo>
                        <a:lnTo>
                          <a:pt x="22" y="216"/>
                        </a:lnTo>
                        <a:lnTo>
                          <a:pt x="22" y="232"/>
                        </a:lnTo>
                        <a:lnTo>
                          <a:pt x="9" y="242"/>
                        </a:lnTo>
                        <a:lnTo>
                          <a:pt x="0" y="247"/>
                        </a:lnTo>
                        <a:lnTo>
                          <a:pt x="0" y="251"/>
                        </a:lnTo>
                        <a:lnTo>
                          <a:pt x="19" y="246"/>
                        </a:lnTo>
                        <a:lnTo>
                          <a:pt x="22" y="242"/>
                        </a:lnTo>
                        <a:lnTo>
                          <a:pt x="24" y="246"/>
                        </a:lnTo>
                        <a:lnTo>
                          <a:pt x="25" y="246"/>
                        </a:lnTo>
                        <a:lnTo>
                          <a:pt x="28" y="234"/>
                        </a:lnTo>
                        <a:lnTo>
                          <a:pt x="30" y="182"/>
                        </a:lnTo>
                        <a:lnTo>
                          <a:pt x="33" y="182"/>
                        </a:lnTo>
                        <a:lnTo>
                          <a:pt x="44" y="228"/>
                        </a:lnTo>
                        <a:lnTo>
                          <a:pt x="44" y="257"/>
                        </a:lnTo>
                        <a:lnTo>
                          <a:pt x="49" y="271"/>
                        </a:lnTo>
                        <a:lnTo>
                          <a:pt x="53" y="274"/>
                        </a:lnTo>
                        <a:lnTo>
                          <a:pt x="55" y="266"/>
                        </a:lnTo>
                        <a:lnTo>
                          <a:pt x="52" y="258"/>
                        </a:lnTo>
                        <a:lnTo>
                          <a:pt x="49" y="240"/>
                        </a:lnTo>
                        <a:lnTo>
                          <a:pt x="48" y="175"/>
                        </a:lnTo>
                        <a:lnTo>
                          <a:pt x="45" y="110"/>
                        </a:lnTo>
                        <a:lnTo>
                          <a:pt x="52" y="105"/>
                        </a:lnTo>
                        <a:lnTo>
                          <a:pt x="52" y="95"/>
                        </a:lnTo>
                        <a:lnTo>
                          <a:pt x="52" y="78"/>
                        </a:lnTo>
                        <a:lnTo>
                          <a:pt x="60" y="83"/>
                        </a:lnTo>
                        <a:lnTo>
                          <a:pt x="52" y="93"/>
                        </a:lnTo>
                        <a:lnTo>
                          <a:pt x="52" y="103"/>
                        </a:lnTo>
                        <a:lnTo>
                          <a:pt x="60" y="97"/>
                        </a:lnTo>
                        <a:lnTo>
                          <a:pt x="64" y="90"/>
                        </a:lnTo>
                        <a:lnTo>
                          <a:pt x="68" y="92"/>
                        </a:lnTo>
                        <a:lnTo>
                          <a:pt x="76" y="81"/>
                        </a:lnTo>
                        <a:lnTo>
                          <a:pt x="76" y="78"/>
                        </a:lnTo>
                        <a:lnTo>
                          <a:pt x="72" y="76"/>
                        </a:lnTo>
                        <a:lnTo>
                          <a:pt x="62" y="64"/>
                        </a:lnTo>
                        <a:lnTo>
                          <a:pt x="52" y="53"/>
                        </a:lnTo>
                        <a:lnTo>
                          <a:pt x="39" y="41"/>
                        </a:lnTo>
                        <a:lnTo>
                          <a:pt x="30" y="37"/>
                        </a:lnTo>
                        <a:lnTo>
                          <a:pt x="30" y="29"/>
                        </a:lnTo>
                        <a:lnTo>
                          <a:pt x="33" y="24"/>
                        </a:lnTo>
                        <a:lnTo>
                          <a:pt x="33" y="14"/>
                        </a:lnTo>
                        <a:lnTo>
                          <a:pt x="36" y="11"/>
                        </a:lnTo>
                        <a:lnTo>
                          <a:pt x="30" y="3"/>
                        </a:lnTo>
                      </a:path>
                    </a:pathLst>
                  </a:custGeom>
                  <a:solidFill>
                    <a:schemeClr val="hlink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90" name="Freeform 36"/>
                  <p:cNvSpPr>
                    <a:spLocks/>
                  </p:cNvSpPr>
                  <p:nvPr/>
                </p:nvSpPr>
                <p:spPr bwMode="auto">
                  <a:xfrm>
                    <a:off x="3758" y="1963"/>
                    <a:ext cx="54" cy="264"/>
                  </a:xfrm>
                  <a:custGeom>
                    <a:avLst/>
                    <a:gdLst>
                      <a:gd name="T0" fmla="*/ 41 w 54"/>
                      <a:gd name="T1" fmla="*/ 5 h 264"/>
                      <a:gd name="T2" fmla="*/ 41 w 54"/>
                      <a:gd name="T3" fmla="*/ 12 h 264"/>
                      <a:gd name="T4" fmla="*/ 40 w 54"/>
                      <a:gd name="T5" fmla="*/ 14 h 264"/>
                      <a:gd name="T6" fmla="*/ 43 w 54"/>
                      <a:gd name="T7" fmla="*/ 19 h 264"/>
                      <a:gd name="T8" fmla="*/ 41 w 54"/>
                      <a:gd name="T9" fmla="*/ 20 h 264"/>
                      <a:gd name="T10" fmla="*/ 41 w 54"/>
                      <a:gd name="T11" fmla="*/ 22 h 264"/>
                      <a:gd name="T12" fmla="*/ 40 w 54"/>
                      <a:gd name="T13" fmla="*/ 30 h 264"/>
                      <a:gd name="T14" fmla="*/ 49 w 54"/>
                      <a:gd name="T15" fmla="*/ 38 h 264"/>
                      <a:gd name="T16" fmla="*/ 53 w 54"/>
                      <a:gd name="T17" fmla="*/ 92 h 264"/>
                      <a:gd name="T18" fmla="*/ 48 w 54"/>
                      <a:gd name="T19" fmla="*/ 102 h 264"/>
                      <a:gd name="T20" fmla="*/ 50 w 54"/>
                      <a:gd name="T21" fmla="*/ 131 h 264"/>
                      <a:gd name="T22" fmla="*/ 47 w 54"/>
                      <a:gd name="T23" fmla="*/ 135 h 264"/>
                      <a:gd name="T24" fmla="*/ 44 w 54"/>
                      <a:gd name="T25" fmla="*/ 181 h 264"/>
                      <a:gd name="T26" fmla="*/ 42 w 54"/>
                      <a:gd name="T27" fmla="*/ 228 h 264"/>
                      <a:gd name="T28" fmla="*/ 43 w 54"/>
                      <a:gd name="T29" fmla="*/ 230 h 264"/>
                      <a:gd name="T30" fmla="*/ 53 w 54"/>
                      <a:gd name="T31" fmla="*/ 239 h 264"/>
                      <a:gd name="T32" fmla="*/ 51 w 54"/>
                      <a:gd name="T33" fmla="*/ 241 h 264"/>
                      <a:gd name="T34" fmla="*/ 48 w 54"/>
                      <a:gd name="T35" fmla="*/ 242 h 264"/>
                      <a:gd name="T36" fmla="*/ 43 w 54"/>
                      <a:gd name="T37" fmla="*/ 241 h 264"/>
                      <a:gd name="T38" fmla="*/ 36 w 54"/>
                      <a:gd name="T39" fmla="*/ 237 h 264"/>
                      <a:gd name="T40" fmla="*/ 32 w 54"/>
                      <a:gd name="T41" fmla="*/ 235 h 264"/>
                      <a:gd name="T42" fmla="*/ 32 w 54"/>
                      <a:gd name="T43" fmla="*/ 244 h 264"/>
                      <a:gd name="T44" fmla="*/ 30 w 54"/>
                      <a:gd name="T45" fmla="*/ 244 h 264"/>
                      <a:gd name="T46" fmla="*/ 34 w 54"/>
                      <a:gd name="T47" fmla="*/ 250 h 264"/>
                      <a:gd name="T48" fmla="*/ 32 w 54"/>
                      <a:gd name="T49" fmla="*/ 261 h 264"/>
                      <a:gd name="T50" fmla="*/ 29 w 54"/>
                      <a:gd name="T51" fmla="*/ 263 h 264"/>
                      <a:gd name="T52" fmla="*/ 23 w 54"/>
                      <a:gd name="T53" fmla="*/ 254 h 264"/>
                      <a:gd name="T54" fmla="*/ 23 w 54"/>
                      <a:gd name="T55" fmla="*/ 247 h 264"/>
                      <a:gd name="T56" fmla="*/ 21 w 54"/>
                      <a:gd name="T57" fmla="*/ 246 h 264"/>
                      <a:gd name="T58" fmla="*/ 19 w 54"/>
                      <a:gd name="T59" fmla="*/ 186 h 264"/>
                      <a:gd name="T60" fmla="*/ 21 w 54"/>
                      <a:gd name="T61" fmla="*/ 181 h 264"/>
                      <a:gd name="T62" fmla="*/ 15 w 54"/>
                      <a:gd name="T63" fmla="*/ 140 h 264"/>
                      <a:gd name="T64" fmla="*/ 10 w 54"/>
                      <a:gd name="T65" fmla="*/ 139 h 264"/>
                      <a:gd name="T66" fmla="*/ 10 w 54"/>
                      <a:gd name="T67" fmla="*/ 97 h 264"/>
                      <a:gd name="T68" fmla="*/ 0 w 54"/>
                      <a:gd name="T69" fmla="*/ 92 h 264"/>
                      <a:gd name="T70" fmla="*/ 3 w 54"/>
                      <a:gd name="T71" fmla="*/ 47 h 264"/>
                      <a:gd name="T72" fmla="*/ 19 w 54"/>
                      <a:gd name="T73" fmla="*/ 35 h 264"/>
                      <a:gd name="T74" fmla="*/ 23 w 54"/>
                      <a:gd name="T75" fmla="*/ 30 h 264"/>
                      <a:gd name="T76" fmla="*/ 23 w 54"/>
                      <a:gd name="T77" fmla="*/ 26 h 264"/>
                      <a:gd name="T78" fmla="*/ 22 w 54"/>
                      <a:gd name="T79" fmla="*/ 23 h 264"/>
                      <a:gd name="T80" fmla="*/ 20 w 54"/>
                      <a:gd name="T81" fmla="*/ 21 h 264"/>
                      <a:gd name="T82" fmla="*/ 18 w 54"/>
                      <a:gd name="T83" fmla="*/ 17 h 264"/>
                      <a:gd name="T84" fmla="*/ 17 w 54"/>
                      <a:gd name="T85" fmla="*/ 15 h 264"/>
                      <a:gd name="T86" fmla="*/ 17 w 54"/>
                      <a:gd name="T87" fmla="*/ 12 h 264"/>
                      <a:gd name="T88" fmla="*/ 18 w 54"/>
                      <a:gd name="T89" fmla="*/ 8 h 264"/>
                      <a:gd name="T90" fmla="*/ 21 w 54"/>
                      <a:gd name="T91" fmla="*/ 4 h 264"/>
                      <a:gd name="T92" fmla="*/ 23 w 54"/>
                      <a:gd name="T93" fmla="*/ 1 h 264"/>
                      <a:gd name="T94" fmla="*/ 27 w 54"/>
                      <a:gd name="T95" fmla="*/ 0 h 264"/>
                      <a:gd name="T96" fmla="*/ 30 w 54"/>
                      <a:gd name="T97" fmla="*/ 0 h 264"/>
                      <a:gd name="T98" fmla="*/ 34 w 54"/>
                      <a:gd name="T99" fmla="*/ 0 h 264"/>
                      <a:gd name="T100" fmla="*/ 36 w 54"/>
                      <a:gd name="T101" fmla="*/ 1 h 264"/>
                      <a:gd name="T102" fmla="*/ 41 w 54"/>
                      <a:gd name="T103" fmla="*/ 5 h 264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0" t="0" r="r" b="b"/>
                    <a:pathLst>
                      <a:path w="54" h="264">
                        <a:moveTo>
                          <a:pt x="41" y="5"/>
                        </a:moveTo>
                        <a:lnTo>
                          <a:pt x="41" y="12"/>
                        </a:lnTo>
                        <a:lnTo>
                          <a:pt x="40" y="14"/>
                        </a:lnTo>
                        <a:lnTo>
                          <a:pt x="43" y="19"/>
                        </a:lnTo>
                        <a:lnTo>
                          <a:pt x="41" y="20"/>
                        </a:lnTo>
                        <a:lnTo>
                          <a:pt x="41" y="22"/>
                        </a:lnTo>
                        <a:lnTo>
                          <a:pt x="40" y="30"/>
                        </a:lnTo>
                        <a:lnTo>
                          <a:pt x="49" y="38"/>
                        </a:lnTo>
                        <a:lnTo>
                          <a:pt x="53" y="92"/>
                        </a:lnTo>
                        <a:lnTo>
                          <a:pt x="48" y="102"/>
                        </a:lnTo>
                        <a:lnTo>
                          <a:pt x="50" y="131"/>
                        </a:lnTo>
                        <a:lnTo>
                          <a:pt x="47" y="135"/>
                        </a:lnTo>
                        <a:lnTo>
                          <a:pt x="44" y="181"/>
                        </a:lnTo>
                        <a:lnTo>
                          <a:pt x="42" y="228"/>
                        </a:lnTo>
                        <a:lnTo>
                          <a:pt x="43" y="230"/>
                        </a:lnTo>
                        <a:lnTo>
                          <a:pt x="53" y="239"/>
                        </a:lnTo>
                        <a:lnTo>
                          <a:pt x="51" y="241"/>
                        </a:lnTo>
                        <a:lnTo>
                          <a:pt x="48" y="242"/>
                        </a:lnTo>
                        <a:lnTo>
                          <a:pt x="43" y="241"/>
                        </a:lnTo>
                        <a:lnTo>
                          <a:pt x="36" y="237"/>
                        </a:lnTo>
                        <a:lnTo>
                          <a:pt x="32" y="235"/>
                        </a:lnTo>
                        <a:lnTo>
                          <a:pt x="32" y="244"/>
                        </a:lnTo>
                        <a:lnTo>
                          <a:pt x="30" y="244"/>
                        </a:lnTo>
                        <a:lnTo>
                          <a:pt x="34" y="250"/>
                        </a:lnTo>
                        <a:lnTo>
                          <a:pt x="32" y="261"/>
                        </a:lnTo>
                        <a:lnTo>
                          <a:pt x="29" y="263"/>
                        </a:lnTo>
                        <a:lnTo>
                          <a:pt x="23" y="254"/>
                        </a:lnTo>
                        <a:lnTo>
                          <a:pt x="23" y="247"/>
                        </a:lnTo>
                        <a:lnTo>
                          <a:pt x="21" y="246"/>
                        </a:lnTo>
                        <a:lnTo>
                          <a:pt x="19" y="186"/>
                        </a:lnTo>
                        <a:lnTo>
                          <a:pt x="21" y="181"/>
                        </a:lnTo>
                        <a:lnTo>
                          <a:pt x="15" y="140"/>
                        </a:lnTo>
                        <a:lnTo>
                          <a:pt x="10" y="139"/>
                        </a:lnTo>
                        <a:lnTo>
                          <a:pt x="10" y="97"/>
                        </a:lnTo>
                        <a:lnTo>
                          <a:pt x="0" y="92"/>
                        </a:lnTo>
                        <a:lnTo>
                          <a:pt x="3" y="47"/>
                        </a:lnTo>
                        <a:lnTo>
                          <a:pt x="19" y="35"/>
                        </a:lnTo>
                        <a:lnTo>
                          <a:pt x="23" y="30"/>
                        </a:lnTo>
                        <a:lnTo>
                          <a:pt x="23" y="26"/>
                        </a:lnTo>
                        <a:lnTo>
                          <a:pt x="22" y="23"/>
                        </a:lnTo>
                        <a:lnTo>
                          <a:pt x="20" y="21"/>
                        </a:lnTo>
                        <a:lnTo>
                          <a:pt x="18" y="17"/>
                        </a:lnTo>
                        <a:lnTo>
                          <a:pt x="17" y="15"/>
                        </a:lnTo>
                        <a:lnTo>
                          <a:pt x="17" y="12"/>
                        </a:lnTo>
                        <a:lnTo>
                          <a:pt x="18" y="8"/>
                        </a:lnTo>
                        <a:lnTo>
                          <a:pt x="21" y="4"/>
                        </a:lnTo>
                        <a:lnTo>
                          <a:pt x="23" y="1"/>
                        </a:lnTo>
                        <a:lnTo>
                          <a:pt x="27" y="0"/>
                        </a:lnTo>
                        <a:lnTo>
                          <a:pt x="30" y="0"/>
                        </a:lnTo>
                        <a:lnTo>
                          <a:pt x="34" y="0"/>
                        </a:lnTo>
                        <a:lnTo>
                          <a:pt x="36" y="1"/>
                        </a:lnTo>
                        <a:lnTo>
                          <a:pt x="41" y="5"/>
                        </a:lnTo>
                      </a:path>
                    </a:pathLst>
                  </a:custGeom>
                  <a:solidFill>
                    <a:schemeClr val="hlink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184" name="Freeform 37"/>
                <p:cNvSpPr>
                  <a:spLocks/>
                </p:cNvSpPr>
                <p:nvPr/>
              </p:nvSpPr>
              <p:spPr bwMode="auto">
                <a:xfrm>
                  <a:off x="4322" y="1981"/>
                  <a:ext cx="68" cy="241"/>
                </a:xfrm>
                <a:custGeom>
                  <a:avLst/>
                  <a:gdLst>
                    <a:gd name="T0" fmla="*/ 40 w 68"/>
                    <a:gd name="T1" fmla="*/ 3 h 241"/>
                    <a:gd name="T2" fmla="*/ 54 w 68"/>
                    <a:gd name="T3" fmla="*/ 0 h 241"/>
                    <a:gd name="T4" fmla="*/ 59 w 68"/>
                    <a:gd name="T5" fmla="*/ 6 h 241"/>
                    <a:gd name="T6" fmla="*/ 61 w 68"/>
                    <a:gd name="T7" fmla="*/ 4 h 241"/>
                    <a:gd name="T8" fmla="*/ 65 w 68"/>
                    <a:gd name="T9" fmla="*/ 15 h 241"/>
                    <a:gd name="T10" fmla="*/ 57 w 68"/>
                    <a:gd name="T11" fmla="*/ 21 h 241"/>
                    <a:gd name="T12" fmla="*/ 57 w 68"/>
                    <a:gd name="T13" fmla="*/ 26 h 241"/>
                    <a:gd name="T14" fmla="*/ 55 w 68"/>
                    <a:gd name="T15" fmla="*/ 27 h 241"/>
                    <a:gd name="T16" fmla="*/ 54 w 68"/>
                    <a:gd name="T17" fmla="*/ 33 h 241"/>
                    <a:gd name="T18" fmla="*/ 48 w 68"/>
                    <a:gd name="T19" fmla="*/ 34 h 241"/>
                    <a:gd name="T20" fmla="*/ 48 w 68"/>
                    <a:gd name="T21" fmla="*/ 36 h 241"/>
                    <a:gd name="T22" fmla="*/ 57 w 68"/>
                    <a:gd name="T23" fmla="*/ 43 h 241"/>
                    <a:gd name="T24" fmla="*/ 65 w 68"/>
                    <a:gd name="T25" fmla="*/ 77 h 241"/>
                    <a:gd name="T26" fmla="*/ 59 w 68"/>
                    <a:gd name="T27" fmla="*/ 86 h 241"/>
                    <a:gd name="T28" fmla="*/ 59 w 68"/>
                    <a:gd name="T29" fmla="*/ 149 h 241"/>
                    <a:gd name="T30" fmla="*/ 52 w 68"/>
                    <a:gd name="T31" fmla="*/ 152 h 241"/>
                    <a:gd name="T32" fmla="*/ 51 w 68"/>
                    <a:gd name="T33" fmla="*/ 162 h 241"/>
                    <a:gd name="T34" fmla="*/ 48 w 68"/>
                    <a:gd name="T35" fmla="*/ 189 h 241"/>
                    <a:gd name="T36" fmla="*/ 48 w 68"/>
                    <a:gd name="T37" fmla="*/ 203 h 241"/>
                    <a:gd name="T38" fmla="*/ 59 w 68"/>
                    <a:gd name="T39" fmla="*/ 212 h 241"/>
                    <a:gd name="T40" fmla="*/ 67 w 68"/>
                    <a:gd name="T41" fmla="*/ 216 h 241"/>
                    <a:gd name="T42" fmla="*/ 67 w 68"/>
                    <a:gd name="T43" fmla="*/ 219 h 241"/>
                    <a:gd name="T44" fmla="*/ 50 w 68"/>
                    <a:gd name="T45" fmla="*/ 215 h 241"/>
                    <a:gd name="T46" fmla="*/ 48 w 68"/>
                    <a:gd name="T47" fmla="*/ 212 h 241"/>
                    <a:gd name="T48" fmla="*/ 46 w 68"/>
                    <a:gd name="T49" fmla="*/ 215 h 241"/>
                    <a:gd name="T50" fmla="*/ 45 w 68"/>
                    <a:gd name="T51" fmla="*/ 215 h 241"/>
                    <a:gd name="T52" fmla="*/ 43 w 68"/>
                    <a:gd name="T53" fmla="*/ 205 h 241"/>
                    <a:gd name="T54" fmla="*/ 40 w 68"/>
                    <a:gd name="T55" fmla="*/ 159 h 241"/>
                    <a:gd name="T56" fmla="*/ 37 w 68"/>
                    <a:gd name="T57" fmla="*/ 159 h 241"/>
                    <a:gd name="T58" fmla="*/ 28 w 68"/>
                    <a:gd name="T59" fmla="*/ 199 h 241"/>
                    <a:gd name="T60" fmla="*/ 28 w 68"/>
                    <a:gd name="T61" fmla="*/ 225 h 241"/>
                    <a:gd name="T62" fmla="*/ 24 w 68"/>
                    <a:gd name="T63" fmla="*/ 237 h 241"/>
                    <a:gd name="T64" fmla="*/ 20 w 68"/>
                    <a:gd name="T65" fmla="*/ 240 h 241"/>
                    <a:gd name="T66" fmla="*/ 18 w 68"/>
                    <a:gd name="T67" fmla="*/ 233 h 241"/>
                    <a:gd name="T68" fmla="*/ 21 w 68"/>
                    <a:gd name="T69" fmla="*/ 226 h 241"/>
                    <a:gd name="T70" fmla="*/ 24 w 68"/>
                    <a:gd name="T71" fmla="*/ 210 h 241"/>
                    <a:gd name="T72" fmla="*/ 24 w 68"/>
                    <a:gd name="T73" fmla="*/ 152 h 241"/>
                    <a:gd name="T74" fmla="*/ 28 w 68"/>
                    <a:gd name="T75" fmla="*/ 97 h 241"/>
                    <a:gd name="T76" fmla="*/ 22 w 68"/>
                    <a:gd name="T77" fmla="*/ 92 h 241"/>
                    <a:gd name="T78" fmla="*/ 22 w 68"/>
                    <a:gd name="T79" fmla="*/ 83 h 241"/>
                    <a:gd name="T80" fmla="*/ 22 w 68"/>
                    <a:gd name="T81" fmla="*/ 68 h 241"/>
                    <a:gd name="T82" fmla="*/ 14 w 68"/>
                    <a:gd name="T83" fmla="*/ 73 h 241"/>
                    <a:gd name="T84" fmla="*/ 21 w 68"/>
                    <a:gd name="T85" fmla="*/ 81 h 241"/>
                    <a:gd name="T86" fmla="*/ 21 w 68"/>
                    <a:gd name="T87" fmla="*/ 90 h 241"/>
                    <a:gd name="T88" fmla="*/ 14 w 68"/>
                    <a:gd name="T89" fmla="*/ 85 h 241"/>
                    <a:gd name="T90" fmla="*/ 11 w 68"/>
                    <a:gd name="T91" fmla="*/ 79 h 241"/>
                    <a:gd name="T92" fmla="*/ 7 w 68"/>
                    <a:gd name="T93" fmla="*/ 81 h 241"/>
                    <a:gd name="T94" fmla="*/ 0 w 68"/>
                    <a:gd name="T95" fmla="*/ 72 h 241"/>
                    <a:gd name="T96" fmla="*/ 0 w 68"/>
                    <a:gd name="T97" fmla="*/ 68 h 241"/>
                    <a:gd name="T98" fmla="*/ 4 w 68"/>
                    <a:gd name="T99" fmla="*/ 67 h 241"/>
                    <a:gd name="T100" fmla="*/ 12 w 68"/>
                    <a:gd name="T101" fmla="*/ 56 h 241"/>
                    <a:gd name="T102" fmla="*/ 21 w 68"/>
                    <a:gd name="T103" fmla="*/ 47 h 241"/>
                    <a:gd name="T104" fmla="*/ 32 w 68"/>
                    <a:gd name="T105" fmla="*/ 37 h 241"/>
                    <a:gd name="T106" fmla="*/ 40 w 68"/>
                    <a:gd name="T107" fmla="*/ 33 h 241"/>
                    <a:gd name="T108" fmla="*/ 40 w 68"/>
                    <a:gd name="T109" fmla="*/ 25 h 241"/>
                    <a:gd name="T110" fmla="*/ 37 w 68"/>
                    <a:gd name="T111" fmla="*/ 21 h 241"/>
                    <a:gd name="T112" fmla="*/ 37 w 68"/>
                    <a:gd name="T113" fmla="*/ 12 h 241"/>
                    <a:gd name="T114" fmla="*/ 35 w 68"/>
                    <a:gd name="T115" fmla="*/ 10 h 241"/>
                    <a:gd name="T116" fmla="*/ 40 w 68"/>
                    <a:gd name="T117" fmla="*/ 3 h 241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68" h="241">
                      <a:moveTo>
                        <a:pt x="40" y="3"/>
                      </a:moveTo>
                      <a:lnTo>
                        <a:pt x="54" y="0"/>
                      </a:lnTo>
                      <a:lnTo>
                        <a:pt x="59" y="6"/>
                      </a:lnTo>
                      <a:lnTo>
                        <a:pt x="61" y="4"/>
                      </a:lnTo>
                      <a:lnTo>
                        <a:pt x="65" y="15"/>
                      </a:lnTo>
                      <a:lnTo>
                        <a:pt x="57" y="21"/>
                      </a:lnTo>
                      <a:lnTo>
                        <a:pt x="57" y="26"/>
                      </a:lnTo>
                      <a:lnTo>
                        <a:pt x="55" y="27"/>
                      </a:lnTo>
                      <a:lnTo>
                        <a:pt x="54" y="33"/>
                      </a:lnTo>
                      <a:lnTo>
                        <a:pt x="48" y="34"/>
                      </a:lnTo>
                      <a:lnTo>
                        <a:pt x="48" y="36"/>
                      </a:lnTo>
                      <a:lnTo>
                        <a:pt x="57" y="43"/>
                      </a:lnTo>
                      <a:lnTo>
                        <a:pt x="65" y="77"/>
                      </a:lnTo>
                      <a:lnTo>
                        <a:pt x="59" y="86"/>
                      </a:lnTo>
                      <a:lnTo>
                        <a:pt x="59" y="149"/>
                      </a:lnTo>
                      <a:lnTo>
                        <a:pt x="52" y="152"/>
                      </a:lnTo>
                      <a:lnTo>
                        <a:pt x="51" y="162"/>
                      </a:lnTo>
                      <a:lnTo>
                        <a:pt x="48" y="189"/>
                      </a:lnTo>
                      <a:lnTo>
                        <a:pt x="48" y="203"/>
                      </a:lnTo>
                      <a:lnTo>
                        <a:pt x="59" y="212"/>
                      </a:lnTo>
                      <a:lnTo>
                        <a:pt x="67" y="216"/>
                      </a:lnTo>
                      <a:lnTo>
                        <a:pt x="67" y="219"/>
                      </a:lnTo>
                      <a:lnTo>
                        <a:pt x="50" y="215"/>
                      </a:lnTo>
                      <a:lnTo>
                        <a:pt x="48" y="212"/>
                      </a:lnTo>
                      <a:lnTo>
                        <a:pt x="46" y="215"/>
                      </a:lnTo>
                      <a:lnTo>
                        <a:pt x="45" y="215"/>
                      </a:lnTo>
                      <a:lnTo>
                        <a:pt x="43" y="205"/>
                      </a:lnTo>
                      <a:lnTo>
                        <a:pt x="40" y="159"/>
                      </a:lnTo>
                      <a:lnTo>
                        <a:pt x="37" y="159"/>
                      </a:lnTo>
                      <a:lnTo>
                        <a:pt x="28" y="199"/>
                      </a:lnTo>
                      <a:lnTo>
                        <a:pt x="28" y="225"/>
                      </a:lnTo>
                      <a:lnTo>
                        <a:pt x="24" y="237"/>
                      </a:lnTo>
                      <a:lnTo>
                        <a:pt x="20" y="240"/>
                      </a:lnTo>
                      <a:lnTo>
                        <a:pt x="18" y="233"/>
                      </a:lnTo>
                      <a:lnTo>
                        <a:pt x="21" y="226"/>
                      </a:lnTo>
                      <a:lnTo>
                        <a:pt x="24" y="210"/>
                      </a:lnTo>
                      <a:lnTo>
                        <a:pt x="24" y="152"/>
                      </a:lnTo>
                      <a:lnTo>
                        <a:pt x="28" y="97"/>
                      </a:lnTo>
                      <a:lnTo>
                        <a:pt x="22" y="92"/>
                      </a:lnTo>
                      <a:lnTo>
                        <a:pt x="22" y="83"/>
                      </a:lnTo>
                      <a:lnTo>
                        <a:pt x="22" y="68"/>
                      </a:lnTo>
                      <a:lnTo>
                        <a:pt x="14" y="73"/>
                      </a:lnTo>
                      <a:lnTo>
                        <a:pt x="21" y="81"/>
                      </a:lnTo>
                      <a:lnTo>
                        <a:pt x="21" y="90"/>
                      </a:lnTo>
                      <a:lnTo>
                        <a:pt x="14" y="85"/>
                      </a:lnTo>
                      <a:lnTo>
                        <a:pt x="11" y="79"/>
                      </a:lnTo>
                      <a:lnTo>
                        <a:pt x="7" y="81"/>
                      </a:lnTo>
                      <a:lnTo>
                        <a:pt x="0" y="72"/>
                      </a:lnTo>
                      <a:lnTo>
                        <a:pt x="0" y="68"/>
                      </a:lnTo>
                      <a:lnTo>
                        <a:pt x="4" y="67"/>
                      </a:lnTo>
                      <a:lnTo>
                        <a:pt x="12" y="56"/>
                      </a:lnTo>
                      <a:lnTo>
                        <a:pt x="21" y="47"/>
                      </a:lnTo>
                      <a:lnTo>
                        <a:pt x="32" y="37"/>
                      </a:lnTo>
                      <a:lnTo>
                        <a:pt x="40" y="33"/>
                      </a:lnTo>
                      <a:lnTo>
                        <a:pt x="40" y="25"/>
                      </a:lnTo>
                      <a:lnTo>
                        <a:pt x="37" y="21"/>
                      </a:lnTo>
                      <a:lnTo>
                        <a:pt x="37" y="12"/>
                      </a:lnTo>
                      <a:lnTo>
                        <a:pt x="35" y="10"/>
                      </a:lnTo>
                      <a:lnTo>
                        <a:pt x="40" y="3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5" name="Freeform 38"/>
                <p:cNvSpPr>
                  <a:spLocks/>
                </p:cNvSpPr>
                <p:nvPr/>
              </p:nvSpPr>
              <p:spPr bwMode="auto">
                <a:xfrm>
                  <a:off x="4518" y="1925"/>
                  <a:ext cx="38" cy="211"/>
                </a:xfrm>
                <a:custGeom>
                  <a:avLst/>
                  <a:gdLst>
                    <a:gd name="T0" fmla="*/ 24 w 38"/>
                    <a:gd name="T1" fmla="*/ 3 h 211"/>
                    <a:gd name="T2" fmla="*/ 16 w 38"/>
                    <a:gd name="T3" fmla="*/ 0 h 211"/>
                    <a:gd name="T4" fmla="*/ 8 w 38"/>
                    <a:gd name="T5" fmla="*/ 0 h 211"/>
                    <a:gd name="T6" fmla="*/ 2 w 38"/>
                    <a:gd name="T7" fmla="*/ 1 h 211"/>
                    <a:gd name="T8" fmla="*/ 0 w 38"/>
                    <a:gd name="T9" fmla="*/ 9 h 211"/>
                    <a:gd name="T10" fmla="*/ 0 w 38"/>
                    <a:gd name="T11" fmla="*/ 14 h 211"/>
                    <a:gd name="T12" fmla="*/ 4 w 38"/>
                    <a:gd name="T13" fmla="*/ 22 h 211"/>
                    <a:gd name="T14" fmla="*/ 6 w 38"/>
                    <a:gd name="T15" fmla="*/ 22 h 211"/>
                    <a:gd name="T16" fmla="*/ 2 w 38"/>
                    <a:gd name="T17" fmla="*/ 31 h 211"/>
                    <a:gd name="T18" fmla="*/ 0 w 38"/>
                    <a:gd name="T19" fmla="*/ 44 h 211"/>
                    <a:gd name="T20" fmla="*/ 0 w 38"/>
                    <a:gd name="T21" fmla="*/ 57 h 211"/>
                    <a:gd name="T22" fmla="*/ 0 w 38"/>
                    <a:gd name="T23" fmla="*/ 72 h 211"/>
                    <a:gd name="T24" fmla="*/ 2 w 38"/>
                    <a:gd name="T25" fmla="*/ 87 h 211"/>
                    <a:gd name="T26" fmla="*/ 7 w 38"/>
                    <a:gd name="T27" fmla="*/ 88 h 211"/>
                    <a:gd name="T28" fmla="*/ 7 w 38"/>
                    <a:gd name="T29" fmla="*/ 92 h 211"/>
                    <a:gd name="T30" fmla="*/ 10 w 38"/>
                    <a:gd name="T31" fmla="*/ 94 h 211"/>
                    <a:gd name="T32" fmla="*/ 10 w 38"/>
                    <a:gd name="T33" fmla="*/ 110 h 211"/>
                    <a:gd name="T34" fmla="*/ 12 w 38"/>
                    <a:gd name="T35" fmla="*/ 113 h 211"/>
                    <a:gd name="T36" fmla="*/ 12 w 38"/>
                    <a:gd name="T37" fmla="*/ 141 h 211"/>
                    <a:gd name="T38" fmla="*/ 12 w 38"/>
                    <a:gd name="T39" fmla="*/ 159 h 211"/>
                    <a:gd name="T40" fmla="*/ 8 w 38"/>
                    <a:gd name="T41" fmla="*/ 179 h 211"/>
                    <a:gd name="T42" fmla="*/ 7 w 38"/>
                    <a:gd name="T43" fmla="*/ 204 h 211"/>
                    <a:gd name="T44" fmla="*/ 11 w 38"/>
                    <a:gd name="T45" fmla="*/ 206 h 211"/>
                    <a:gd name="T46" fmla="*/ 11 w 38"/>
                    <a:gd name="T47" fmla="*/ 209 h 211"/>
                    <a:gd name="T48" fmla="*/ 17 w 38"/>
                    <a:gd name="T49" fmla="*/ 209 h 211"/>
                    <a:gd name="T50" fmla="*/ 18 w 38"/>
                    <a:gd name="T51" fmla="*/ 208 h 211"/>
                    <a:gd name="T52" fmla="*/ 21 w 38"/>
                    <a:gd name="T53" fmla="*/ 208 h 211"/>
                    <a:gd name="T54" fmla="*/ 21 w 38"/>
                    <a:gd name="T55" fmla="*/ 210 h 211"/>
                    <a:gd name="T56" fmla="*/ 25 w 38"/>
                    <a:gd name="T57" fmla="*/ 209 h 211"/>
                    <a:gd name="T58" fmla="*/ 35 w 38"/>
                    <a:gd name="T59" fmla="*/ 208 h 211"/>
                    <a:gd name="T60" fmla="*/ 35 w 38"/>
                    <a:gd name="T61" fmla="*/ 206 h 211"/>
                    <a:gd name="T62" fmla="*/ 26 w 38"/>
                    <a:gd name="T63" fmla="*/ 202 h 211"/>
                    <a:gd name="T64" fmla="*/ 26 w 38"/>
                    <a:gd name="T65" fmla="*/ 198 h 211"/>
                    <a:gd name="T66" fmla="*/ 34 w 38"/>
                    <a:gd name="T67" fmla="*/ 197 h 211"/>
                    <a:gd name="T68" fmla="*/ 34 w 38"/>
                    <a:gd name="T69" fmla="*/ 195 h 211"/>
                    <a:gd name="T70" fmla="*/ 29 w 38"/>
                    <a:gd name="T71" fmla="*/ 190 h 211"/>
                    <a:gd name="T72" fmla="*/ 29 w 38"/>
                    <a:gd name="T73" fmla="*/ 161 h 211"/>
                    <a:gd name="T74" fmla="*/ 30 w 38"/>
                    <a:gd name="T75" fmla="*/ 135 h 211"/>
                    <a:gd name="T76" fmla="*/ 30 w 38"/>
                    <a:gd name="T77" fmla="*/ 109 h 211"/>
                    <a:gd name="T78" fmla="*/ 30 w 38"/>
                    <a:gd name="T79" fmla="*/ 94 h 211"/>
                    <a:gd name="T80" fmla="*/ 30 w 38"/>
                    <a:gd name="T81" fmla="*/ 90 h 211"/>
                    <a:gd name="T82" fmla="*/ 30 w 38"/>
                    <a:gd name="T83" fmla="*/ 69 h 211"/>
                    <a:gd name="T84" fmla="*/ 37 w 38"/>
                    <a:gd name="T85" fmla="*/ 65 h 211"/>
                    <a:gd name="T86" fmla="*/ 37 w 38"/>
                    <a:gd name="T87" fmla="*/ 62 h 211"/>
                    <a:gd name="T88" fmla="*/ 23 w 38"/>
                    <a:gd name="T89" fmla="*/ 34 h 211"/>
                    <a:gd name="T90" fmla="*/ 16 w 38"/>
                    <a:gd name="T91" fmla="*/ 30 h 211"/>
                    <a:gd name="T92" fmla="*/ 17 w 38"/>
                    <a:gd name="T93" fmla="*/ 28 h 211"/>
                    <a:gd name="T94" fmla="*/ 21 w 38"/>
                    <a:gd name="T95" fmla="*/ 27 h 211"/>
                    <a:gd name="T96" fmla="*/ 21 w 38"/>
                    <a:gd name="T97" fmla="*/ 25 h 211"/>
                    <a:gd name="T98" fmla="*/ 23 w 38"/>
                    <a:gd name="T99" fmla="*/ 24 h 211"/>
                    <a:gd name="T100" fmla="*/ 23 w 38"/>
                    <a:gd name="T101" fmla="*/ 22 h 211"/>
                    <a:gd name="T102" fmla="*/ 24 w 38"/>
                    <a:gd name="T103" fmla="*/ 21 h 211"/>
                    <a:gd name="T104" fmla="*/ 23 w 38"/>
                    <a:gd name="T105" fmla="*/ 20 h 211"/>
                    <a:gd name="T106" fmla="*/ 24 w 38"/>
                    <a:gd name="T107" fmla="*/ 19 h 211"/>
                    <a:gd name="T108" fmla="*/ 21 w 38"/>
                    <a:gd name="T109" fmla="*/ 14 h 211"/>
                    <a:gd name="T110" fmla="*/ 23 w 38"/>
                    <a:gd name="T111" fmla="*/ 12 h 211"/>
                    <a:gd name="T112" fmla="*/ 21 w 38"/>
                    <a:gd name="T113" fmla="*/ 10 h 211"/>
                    <a:gd name="T114" fmla="*/ 24 w 38"/>
                    <a:gd name="T115" fmla="*/ 7 h 211"/>
                    <a:gd name="T116" fmla="*/ 24 w 38"/>
                    <a:gd name="T117" fmla="*/ 3 h 211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38" h="211">
                      <a:moveTo>
                        <a:pt x="24" y="3"/>
                      </a:move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2" y="1"/>
                      </a:lnTo>
                      <a:lnTo>
                        <a:pt x="0" y="9"/>
                      </a:lnTo>
                      <a:lnTo>
                        <a:pt x="0" y="14"/>
                      </a:lnTo>
                      <a:lnTo>
                        <a:pt x="4" y="22"/>
                      </a:lnTo>
                      <a:lnTo>
                        <a:pt x="6" y="22"/>
                      </a:lnTo>
                      <a:lnTo>
                        <a:pt x="2" y="31"/>
                      </a:lnTo>
                      <a:lnTo>
                        <a:pt x="0" y="44"/>
                      </a:lnTo>
                      <a:lnTo>
                        <a:pt x="0" y="57"/>
                      </a:lnTo>
                      <a:lnTo>
                        <a:pt x="0" y="72"/>
                      </a:lnTo>
                      <a:lnTo>
                        <a:pt x="2" y="87"/>
                      </a:lnTo>
                      <a:lnTo>
                        <a:pt x="7" y="88"/>
                      </a:lnTo>
                      <a:lnTo>
                        <a:pt x="7" y="92"/>
                      </a:lnTo>
                      <a:lnTo>
                        <a:pt x="10" y="94"/>
                      </a:lnTo>
                      <a:lnTo>
                        <a:pt x="10" y="110"/>
                      </a:lnTo>
                      <a:lnTo>
                        <a:pt x="12" y="113"/>
                      </a:lnTo>
                      <a:lnTo>
                        <a:pt x="12" y="141"/>
                      </a:lnTo>
                      <a:lnTo>
                        <a:pt x="12" y="159"/>
                      </a:lnTo>
                      <a:lnTo>
                        <a:pt x="8" y="179"/>
                      </a:lnTo>
                      <a:lnTo>
                        <a:pt x="7" y="204"/>
                      </a:lnTo>
                      <a:lnTo>
                        <a:pt x="11" y="206"/>
                      </a:lnTo>
                      <a:lnTo>
                        <a:pt x="11" y="209"/>
                      </a:lnTo>
                      <a:lnTo>
                        <a:pt x="17" y="209"/>
                      </a:lnTo>
                      <a:lnTo>
                        <a:pt x="18" y="208"/>
                      </a:lnTo>
                      <a:lnTo>
                        <a:pt x="21" y="208"/>
                      </a:lnTo>
                      <a:lnTo>
                        <a:pt x="21" y="210"/>
                      </a:lnTo>
                      <a:lnTo>
                        <a:pt x="25" y="209"/>
                      </a:lnTo>
                      <a:lnTo>
                        <a:pt x="35" y="208"/>
                      </a:lnTo>
                      <a:lnTo>
                        <a:pt x="35" y="206"/>
                      </a:lnTo>
                      <a:lnTo>
                        <a:pt x="26" y="202"/>
                      </a:lnTo>
                      <a:lnTo>
                        <a:pt x="26" y="198"/>
                      </a:lnTo>
                      <a:lnTo>
                        <a:pt x="34" y="197"/>
                      </a:lnTo>
                      <a:lnTo>
                        <a:pt x="34" y="195"/>
                      </a:lnTo>
                      <a:lnTo>
                        <a:pt x="29" y="190"/>
                      </a:lnTo>
                      <a:lnTo>
                        <a:pt x="29" y="161"/>
                      </a:lnTo>
                      <a:lnTo>
                        <a:pt x="30" y="135"/>
                      </a:lnTo>
                      <a:lnTo>
                        <a:pt x="30" y="109"/>
                      </a:lnTo>
                      <a:lnTo>
                        <a:pt x="30" y="94"/>
                      </a:lnTo>
                      <a:lnTo>
                        <a:pt x="30" y="90"/>
                      </a:lnTo>
                      <a:lnTo>
                        <a:pt x="30" y="69"/>
                      </a:lnTo>
                      <a:lnTo>
                        <a:pt x="37" y="65"/>
                      </a:lnTo>
                      <a:lnTo>
                        <a:pt x="37" y="62"/>
                      </a:lnTo>
                      <a:lnTo>
                        <a:pt x="23" y="34"/>
                      </a:lnTo>
                      <a:lnTo>
                        <a:pt x="16" y="30"/>
                      </a:lnTo>
                      <a:lnTo>
                        <a:pt x="17" y="28"/>
                      </a:lnTo>
                      <a:lnTo>
                        <a:pt x="21" y="27"/>
                      </a:lnTo>
                      <a:lnTo>
                        <a:pt x="21" y="25"/>
                      </a:lnTo>
                      <a:lnTo>
                        <a:pt x="23" y="24"/>
                      </a:lnTo>
                      <a:lnTo>
                        <a:pt x="23" y="22"/>
                      </a:lnTo>
                      <a:lnTo>
                        <a:pt x="24" y="21"/>
                      </a:lnTo>
                      <a:lnTo>
                        <a:pt x="23" y="20"/>
                      </a:lnTo>
                      <a:lnTo>
                        <a:pt x="24" y="19"/>
                      </a:lnTo>
                      <a:lnTo>
                        <a:pt x="21" y="14"/>
                      </a:lnTo>
                      <a:lnTo>
                        <a:pt x="23" y="12"/>
                      </a:lnTo>
                      <a:lnTo>
                        <a:pt x="21" y="10"/>
                      </a:lnTo>
                      <a:lnTo>
                        <a:pt x="24" y="7"/>
                      </a:lnTo>
                      <a:lnTo>
                        <a:pt x="24" y="3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6" name="Freeform 39"/>
                <p:cNvSpPr>
                  <a:spLocks/>
                </p:cNvSpPr>
                <p:nvPr/>
              </p:nvSpPr>
              <p:spPr bwMode="auto">
                <a:xfrm>
                  <a:off x="3391" y="1923"/>
                  <a:ext cx="51" cy="190"/>
                </a:xfrm>
                <a:custGeom>
                  <a:avLst/>
                  <a:gdLst>
                    <a:gd name="T0" fmla="*/ 30 w 51"/>
                    <a:gd name="T1" fmla="*/ 2 h 190"/>
                    <a:gd name="T2" fmla="*/ 41 w 51"/>
                    <a:gd name="T3" fmla="*/ 0 h 190"/>
                    <a:gd name="T4" fmla="*/ 45 w 51"/>
                    <a:gd name="T5" fmla="*/ 4 h 190"/>
                    <a:gd name="T6" fmla="*/ 46 w 51"/>
                    <a:gd name="T7" fmla="*/ 2 h 190"/>
                    <a:gd name="T8" fmla="*/ 49 w 51"/>
                    <a:gd name="T9" fmla="*/ 11 h 190"/>
                    <a:gd name="T10" fmla="*/ 43 w 51"/>
                    <a:gd name="T11" fmla="*/ 15 h 190"/>
                    <a:gd name="T12" fmla="*/ 43 w 51"/>
                    <a:gd name="T13" fmla="*/ 20 h 190"/>
                    <a:gd name="T14" fmla="*/ 41 w 51"/>
                    <a:gd name="T15" fmla="*/ 20 h 190"/>
                    <a:gd name="T16" fmla="*/ 41 w 51"/>
                    <a:gd name="T17" fmla="*/ 25 h 190"/>
                    <a:gd name="T18" fmla="*/ 36 w 51"/>
                    <a:gd name="T19" fmla="*/ 26 h 190"/>
                    <a:gd name="T20" fmla="*/ 36 w 51"/>
                    <a:gd name="T21" fmla="*/ 28 h 190"/>
                    <a:gd name="T22" fmla="*/ 43 w 51"/>
                    <a:gd name="T23" fmla="*/ 33 h 190"/>
                    <a:gd name="T24" fmla="*/ 49 w 51"/>
                    <a:gd name="T25" fmla="*/ 60 h 190"/>
                    <a:gd name="T26" fmla="*/ 45 w 51"/>
                    <a:gd name="T27" fmla="*/ 68 h 190"/>
                    <a:gd name="T28" fmla="*/ 45 w 51"/>
                    <a:gd name="T29" fmla="*/ 117 h 190"/>
                    <a:gd name="T30" fmla="*/ 39 w 51"/>
                    <a:gd name="T31" fmla="*/ 119 h 190"/>
                    <a:gd name="T32" fmla="*/ 38 w 51"/>
                    <a:gd name="T33" fmla="*/ 128 h 190"/>
                    <a:gd name="T34" fmla="*/ 36 w 51"/>
                    <a:gd name="T35" fmla="*/ 149 h 190"/>
                    <a:gd name="T36" fmla="*/ 36 w 51"/>
                    <a:gd name="T37" fmla="*/ 160 h 190"/>
                    <a:gd name="T38" fmla="*/ 45 w 51"/>
                    <a:gd name="T39" fmla="*/ 167 h 190"/>
                    <a:gd name="T40" fmla="*/ 50 w 51"/>
                    <a:gd name="T41" fmla="*/ 171 h 190"/>
                    <a:gd name="T42" fmla="*/ 50 w 51"/>
                    <a:gd name="T43" fmla="*/ 173 h 190"/>
                    <a:gd name="T44" fmla="*/ 37 w 51"/>
                    <a:gd name="T45" fmla="*/ 169 h 190"/>
                    <a:gd name="T46" fmla="*/ 36 w 51"/>
                    <a:gd name="T47" fmla="*/ 167 h 190"/>
                    <a:gd name="T48" fmla="*/ 34 w 51"/>
                    <a:gd name="T49" fmla="*/ 169 h 190"/>
                    <a:gd name="T50" fmla="*/ 34 w 51"/>
                    <a:gd name="T51" fmla="*/ 169 h 190"/>
                    <a:gd name="T52" fmla="*/ 32 w 51"/>
                    <a:gd name="T53" fmla="*/ 161 h 190"/>
                    <a:gd name="T54" fmla="*/ 30 w 51"/>
                    <a:gd name="T55" fmla="*/ 125 h 190"/>
                    <a:gd name="T56" fmla="*/ 28 w 51"/>
                    <a:gd name="T57" fmla="*/ 125 h 190"/>
                    <a:gd name="T58" fmla="*/ 20 w 51"/>
                    <a:gd name="T59" fmla="*/ 157 h 190"/>
                    <a:gd name="T60" fmla="*/ 20 w 51"/>
                    <a:gd name="T61" fmla="*/ 177 h 190"/>
                    <a:gd name="T62" fmla="*/ 17 w 51"/>
                    <a:gd name="T63" fmla="*/ 187 h 190"/>
                    <a:gd name="T64" fmla="*/ 15 w 51"/>
                    <a:gd name="T65" fmla="*/ 189 h 190"/>
                    <a:gd name="T66" fmla="*/ 14 w 51"/>
                    <a:gd name="T67" fmla="*/ 184 h 190"/>
                    <a:gd name="T68" fmla="*/ 16 w 51"/>
                    <a:gd name="T69" fmla="*/ 178 h 190"/>
                    <a:gd name="T70" fmla="*/ 17 w 51"/>
                    <a:gd name="T71" fmla="*/ 165 h 190"/>
                    <a:gd name="T72" fmla="*/ 17 w 51"/>
                    <a:gd name="T73" fmla="*/ 120 h 190"/>
                    <a:gd name="T74" fmla="*/ 20 w 51"/>
                    <a:gd name="T75" fmla="*/ 76 h 190"/>
                    <a:gd name="T76" fmla="*/ 16 w 51"/>
                    <a:gd name="T77" fmla="*/ 72 h 190"/>
                    <a:gd name="T78" fmla="*/ 16 w 51"/>
                    <a:gd name="T79" fmla="*/ 65 h 190"/>
                    <a:gd name="T80" fmla="*/ 16 w 51"/>
                    <a:gd name="T81" fmla="*/ 53 h 190"/>
                    <a:gd name="T82" fmla="*/ 10 w 51"/>
                    <a:gd name="T83" fmla="*/ 57 h 190"/>
                    <a:gd name="T84" fmla="*/ 16 w 51"/>
                    <a:gd name="T85" fmla="*/ 63 h 190"/>
                    <a:gd name="T86" fmla="*/ 16 w 51"/>
                    <a:gd name="T87" fmla="*/ 70 h 190"/>
                    <a:gd name="T88" fmla="*/ 10 w 51"/>
                    <a:gd name="T89" fmla="*/ 66 h 190"/>
                    <a:gd name="T90" fmla="*/ 8 w 51"/>
                    <a:gd name="T91" fmla="*/ 62 h 190"/>
                    <a:gd name="T92" fmla="*/ 4 w 51"/>
                    <a:gd name="T93" fmla="*/ 63 h 190"/>
                    <a:gd name="T94" fmla="*/ 0 w 51"/>
                    <a:gd name="T95" fmla="*/ 56 h 190"/>
                    <a:gd name="T96" fmla="*/ 0 w 51"/>
                    <a:gd name="T97" fmla="*/ 53 h 190"/>
                    <a:gd name="T98" fmla="*/ 2 w 51"/>
                    <a:gd name="T99" fmla="*/ 52 h 190"/>
                    <a:gd name="T100" fmla="*/ 9 w 51"/>
                    <a:gd name="T101" fmla="*/ 44 h 190"/>
                    <a:gd name="T102" fmla="*/ 16 w 51"/>
                    <a:gd name="T103" fmla="*/ 36 h 190"/>
                    <a:gd name="T104" fmla="*/ 24 w 51"/>
                    <a:gd name="T105" fmla="*/ 29 h 190"/>
                    <a:gd name="T106" fmla="*/ 30 w 51"/>
                    <a:gd name="T107" fmla="*/ 25 h 190"/>
                    <a:gd name="T108" fmla="*/ 30 w 51"/>
                    <a:gd name="T109" fmla="*/ 19 h 190"/>
                    <a:gd name="T110" fmla="*/ 28 w 51"/>
                    <a:gd name="T111" fmla="*/ 16 h 190"/>
                    <a:gd name="T112" fmla="*/ 28 w 51"/>
                    <a:gd name="T113" fmla="*/ 9 h 190"/>
                    <a:gd name="T114" fmla="*/ 26 w 51"/>
                    <a:gd name="T115" fmla="*/ 7 h 190"/>
                    <a:gd name="T116" fmla="*/ 30 w 51"/>
                    <a:gd name="T117" fmla="*/ 2 h 190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51" h="190">
                      <a:moveTo>
                        <a:pt x="30" y="2"/>
                      </a:moveTo>
                      <a:lnTo>
                        <a:pt x="41" y="0"/>
                      </a:lnTo>
                      <a:lnTo>
                        <a:pt x="45" y="4"/>
                      </a:lnTo>
                      <a:lnTo>
                        <a:pt x="46" y="2"/>
                      </a:lnTo>
                      <a:lnTo>
                        <a:pt x="49" y="11"/>
                      </a:lnTo>
                      <a:lnTo>
                        <a:pt x="43" y="15"/>
                      </a:lnTo>
                      <a:lnTo>
                        <a:pt x="43" y="20"/>
                      </a:lnTo>
                      <a:lnTo>
                        <a:pt x="41" y="20"/>
                      </a:lnTo>
                      <a:lnTo>
                        <a:pt x="41" y="25"/>
                      </a:lnTo>
                      <a:lnTo>
                        <a:pt x="36" y="26"/>
                      </a:lnTo>
                      <a:lnTo>
                        <a:pt x="36" y="28"/>
                      </a:lnTo>
                      <a:lnTo>
                        <a:pt x="43" y="33"/>
                      </a:lnTo>
                      <a:lnTo>
                        <a:pt x="49" y="60"/>
                      </a:lnTo>
                      <a:lnTo>
                        <a:pt x="45" y="68"/>
                      </a:lnTo>
                      <a:lnTo>
                        <a:pt x="45" y="117"/>
                      </a:lnTo>
                      <a:lnTo>
                        <a:pt x="39" y="119"/>
                      </a:lnTo>
                      <a:lnTo>
                        <a:pt x="38" y="128"/>
                      </a:lnTo>
                      <a:lnTo>
                        <a:pt x="36" y="149"/>
                      </a:lnTo>
                      <a:lnTo>
                        <a:pt x="36" y="160"/>
                      </a:lnTo>
                      <a:lnTo>
                        <a:pt x="45" y="167"/>
                      </a:lnTo>
                      <a:lnTo>
                        <a:pt x="50" y="171"/>
                      </a:lnTo>
                      <a:lnTo>
                        <a:pt x="50" y="173"/>
                      </a:lnTo>
                      <a:lnTo>
                        <a:pt x="37" y="169"/>
                      </a:lnTo>
                      <a:lnTo>
                        <a:pt x="36" y="167"/>
                      </a:lnTo>
                      <a:lnTo>
                        <a:pt x="34" y="169"/>
                      </a:lnTo>
                      <a:lnTo>
                        <a:pt x="32" y="161"/>
                      </a:lnTo>
                      <a:lnTo>
                        <a:pt x="30" y="125"/>
                      </a:lnTo>
                      <a:lnTo>
                        <a:pt x="28" y="125"/>
                      </a:lnTo>
                      <a:lnTo>
                        <a:pt x="20" y="157"/>
                      </a:lnTo>
                      <a:lnTo>
                        <a:pt x="20" y="177"/>
                      </a:lnTo>
                      <a:lnTo>
                        <a:pt x="17" y="187"/>
                      </a:lnTo>
                      <a:lnTo>
                        <a:pt x="15" y="189"/>
                      </a:lnTo>
                      <a:lnTo>
                        <a:pt x="14" y="184"/>
                      </a:lnTo>
                      <a:lnTo>
                        <a:pt x="16" y="178"/>
                      </a:lnTo>
                      <a:lnTo>
                        <a:pt x="17" y="165"/>
                      </a:lnTo>
                      <a:lnTo>
                        <a:pt x="17" y="120"/>
                      </a:lnTo>
                      <a:lnTo>
                        <a:pt x="20" y="76"/>
                      </a:lnTo>
                      <a:lnTo>
                        <a:pt x="16" y="72"/>
                      </a:lnTo>
                      <a:lnTo>
                        <a:pt x="16" y="65"/>
                      </a:lnTo>
                      <a:lnTo>
                        <a:pt x="16" y="53"/>
                      </a:lnTo>
                      <a:lnTo>
                        <a:pt x="10" y="57"/>
                      </a:lnTo>
                      <a:lnTo>
                        <a:pt x="16" y="63"/>
                      </a:lnTo>
                      <a:lnTo>
                        <a:pt x="16" y="70"/>
                      </a:lnTo>
                      <a:lnTo>
                        <a:pt x="10" y="66"/>
                      </a:lnTo>
                      <a:lnTo>
                        <a:pt x="8" y="62"/>
                      </a:lnTo>
                      <a:lnTo>
                        <a:pt x="4" y="63"/>
                      </a:lnTo>
                      <a:lnTo>
                        <a:pt x="0" y="56"/>
                      </a:lnTo>
                      <a:lnTo>
                        <a:pt x="0" y="53"/>
                      </a:lnTo>
                      <a:lnTo>
                        <a:pt x="2" y="52"/>
                      </a:lnTo>
                      <a:lnTo>
                        <a:pt x="9" y="44"/>
                      </a:lnTo>
                      <a:lnTo>
                        <a:pt x="16" y="36"/>
                      </a:lnTo>
                      <a:lnTo>
                        <a:pt x="24" y="29"/>
                      </a:lnTo>
                      <a:lnTo>
                        <a:pt x="30" y="25"/>
                      </a:lnTo>
                      <a:lnTo>
                        <a:pt x="30" y="19"/>
                      </a:lnTo>
                      <a:lnTo>
                        <a:pt x="28" y="16"/>
                      </a:lnTo>
                      <a:lnTo>
                        <a:pt x="28" y="9"/>
                      </a:lnTo>
                      <a:lnTo>
                        <a:pt x="26" y="7"/>
                      </a:lnTo>
                      <a:lnTo>
                        <a:pt x="30" y="2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7" name="Freeform 40"/>
                <p:cNvSpPr>
                  <a:spLocks/>
                </p:cNvSpPr>
                <p:nvPr/>
              </p:nvSpPr>
              <p:spPr bwMode="auto">
                <a:xfrm>
                  <a:off x="3224" y="1976"/>
                  <a:ext cx="25" cy="134"/>
                </a:xfrm>
                <a:custGeom>
                  <a:avLst/>
                  <a:gdLst>
                    <a:gd name="T0" fmla="*/ 19 w 25"/>
                    <a:gd name="T1" fmla="*/ 2 h 134"/>
                    <a:gd name="T2" fmla="*/ 19 w 25"/>
                    <a:gd name="T3" fmla="*/ 6 h 134"/>
                    <a:gd name="T4" fmla="*/ 19 w 25"/>
                    <a:gd name="T5" fmla="*/ 7 h 134"/>
                    <a:gd name="T6" fmla="*/ 20 w 25"/>
                    <a:gd name="T7" fmla="*/ 8 h 134"/>
                    <a:gd name="T8" fmla="*/ 19 w 25"/>
                    <a:gd name="T9" fmla="*/ 9 h 134"/>
                    <a:gd name="T10" fmla="*/ 19 w 25"/>
                    <a:gd name="T11" fmla="*/ 10 h 134"/>
                    <a:gd name="T12" fmla="*/ 18 w 25"/>
                    <a:gd name="T13" fmla="*/ 14 h 134"/>
                    <a:gd name="T14" fmla="*/ 18 w 25"/>
                    <a:gd name="T15" fmla="*/ 15 h 134"/>
                    <a:gd name="T16" fmla="*/ 23 w 25"/>
                    <a:gd name="T17" fmla="*/ 19 h 134"/>
                    <a:gd name="T18" fmla="*/ 24 w 25"/>
                    <a:gd name="T19" fmla="*/ 46 h 134"/>
                    <a:gd name="T20" fmla="*/ 22 w 25"/>
                    <a:gd name="T21" fmla="*/ 51 h 134"/>
                    <a:gd name="T22" fmla="*/ 23 w 25"/>
                    <a:gd name="T23" fmla="*/ 66 h 134"/>
                    <a:gd name="T24" fmla="*/ 21 w 25"/>
                    <a:gd name="T25" fmla="*/ 68 h 134"/>
                    <a:gd name="T26" fmla="*/ 20 w 25"/>
                    <a:gd name="T27" fmla="*/ 91 h 134"/>
                    <a:gd name="T28" fmla="*/ 19 w 25"/>
                    <a:gd name="T29" fmla="*/ 115 h 134"/>
                    <a:gd name="T30" fmla="*/ 20 w 25"/>
                    <a:gd name="T31" fmla="*/ 116 h 134"/>
                    <a:gd name="T32" fmla="*/ 24 w 25"/>
                    <a:gd name="T33" fmla="*/ 121 h 134"/>
                    <a:gd name="T34" fmla="*/ 23 w 25"/>
                    <a:gd name="T35" fmla="*/ 122 h 134"/>
                    <a:gd name="T36" fmla="*/ 22 w 25"/>
                    <a:gd name="T37" fmla="*/ 123 h 134"/>
                    <a:gd name="T38" fmla="*/ 19 w 25"/>
                    <a:gd name="T39" fmla="*/ 122 h 134"/>
                    <a:gd name="T40" fmla="*/ 17 w 25"/>
                    <a:gd name="T41" fmla="*/ 120 h 134"/>
                    <a:gd name="T42" fmla="*/ 15 w 25"/>
                    <a:gd name="T43" fmla="*/ 119 h 134"/>
                    <a:gd name="T44" fmla="*/ 15 w 25"/>
                    <a:gd name="T45" fmla="*/ 123 h 134"/>
                    <a:gd name="T46" fmla="*/ 14 w 25"/>
                    <a:gd name="T47" fmla="*/ 123 h 134"/>
                    <a:gd name="T48" fmla="*/ 16 w 25"/>
                    <a:gd name="T49" fmla="*/ 127 h 134"/>
                    <a:gd name="T50" fmla="*/ 15 w 25"/>
                    <a:gd name="T51" fmla="*/ 132 h 134"/>
                    <a:gd name="T52" fmla="*/ 14 w 25"/>
                    <a:gd name="T53" fmla="*/ 133 h 134"/>
                    <a:gd name="T54" fmla="*/ 11 w 25"/>
                    <a:gd name="T55" fmla="*/ 128 h 134"/>
                    <a:gd name="T56" fmla="*/ 11 w 25"/>
                    <a:gd name="T57" fmla="*/ 125 h 134"/>
                    <a:gd name="T58" fmla="*/ 10 w 25"/>
                    <a:gd name="T59" fmla="*/ 125 h 134"/>
                    <a:gd name="T60" fmla="*/ 8 w 25"/>
                    <a:gd name="T61" fmla="*/ 94 h 134"/>
                    <a:gd name="T62" fmla="*/ 10 w 25"/>
                    <a:gd name="T63" fmla="*/ 91 h 134"/>
                    <a:gd name="T64" fmla="*/ 7 w 25"/>
                    <a:gd name="T65" fmla="*/ 71 h 134"/>
                    <a:gd name="T66" fmla="*/ 5 w 25"/>
                    <a:gd name="T67" fmla="*/ 70 h 134"/>
                    <a:gd name="T68" fmla="*/ 5 w 25"/>
                    <a:gd name="T69" fmla="*/ 49 h 134"/>
                    <a:gd name="T70" fmla="*/ 0 w 25"/>
                    <a:gd name="T71" fmla="*/ 46 h 134"/>
                    <a:gd name="T72" fmla="*/ 2 w 25"/>
                    <a:gd name="T73" fmla="*/ 24 h 134"/>
                    <a:gd name="T74" fmla="*/ 9 w 25"/>
                    <a:gd name="T75" fmla="*/ 17 h 134"/>
                    <a:gd name="T76" fmla="*/ 11 w 25"/>
                    <a:gd name="T77" fmla="*/ 15 h 134"/>
                    <a:gd name="T78" fmla="*/ 11 w 25"/>
                    <a:gd name="T79" fmla="*/ 12 h 134"/>
                    <a:gd name="T80" fmla="*/ 11 w 25"/>
                    <a:gd name="T81" fmla="*/ 11 h 134"/>
                    <a:gd name="T82" fmla="*/ 9 w 25"/>
                    <a:gd name="T83" fmla="*/ 10 h 134"/>
                    <a:gd name="T84" fmla="*/ 8 w 25"/>
                    <a:gd name="T85" fmla="*/ 8 h 134"/>
                    <a:gd name="T86" fmla="*/ 8 w 25"/>
                    <a:gd name="T87" fmla="*/ 7 h 134"/>
                    <a:gd name="T88" fmla="*/ 8 w 25"/>
                    <a:gd name="T89" fmla="*/ 5 h 134"/>
                    <a:gd name="T90" fmla="*/ 8 w 25"/>
                    <a:gd name="T91" fmla="*/ 4 h 134"/>
                    <a:gd name="T92" fmla="*/ 10 w 25"/>
                    <a:gd name="T93" fmla="*/ 2 h 134"/>
                    <a:gd name="T94" fmla="*/ 11 w 25"/>
                    <a:gd name="T95" fmla="*/ 0 h 134"/>
                    <a:gd name="T96" fmla="*/ 12 w 25"/>
                    <a:gd name="T97" fmla="*/ 0 h 134"/>
                    <a:gd name="T98" fmla="*/ 14 w 25"/>
                    <a:gd name="T99" fmla="*/ 0 h 134"/>
                    <a:gd name="T100" fmla="*/ 16 w 25"/>
                    <a:gd name="T101" fmla="*/ 0 h 134"/>
                    <a:gd name="T102" fmla="*/ 17 w 25"/>
                    <a:gd name="T103" fmla="*/ 0 h 134"/>
                    <a:gd name="T104" fmla="*/ 19 w 25"/>
                    <a:gd name="T105" fmla="*/ 2 h 134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25" h="134">
                      <a:moveTo>
                        <a:pt x="19" y="2"/>
                      </a:moveTo>
                      <a:lnTo>
                        <a:pt x="19" y="6"/>
                      </a:lnTo>
                      <a:lnTo>
                        <a:pt x="19" y="7"/>
                      </a:lnTo>
                      <a:lnTo>
                        <a:pt x="20" y="8"/>
                      </a:lnTo>
                      <a:lnTo>
                        <a:pt x="19" y="9"/>
                      </a:lnTo>
                      <a:lnTo>
                        <a:pt x="19" y="10"/>
                      </a:lnTo>
                      <a:lnTo>
                        <a:pt x="18" y="14"/>
                      </a:lnTo>
                      <a:lnTo>
                        <a:pt x="18" y="15"/>
                      </a:lnTo>
                      <a:lnTo>
                        <a:pt x="23" y="19"/>
                      </a:lnTo>
                      <a:lnTo>
                        <a:pt x="24" y="46"/>
                      </a:lnTo>
                      <a:lnTo>
                        <a:pt x="22" y="51"/>
                      </a:lnTo>
                      <a:lnTo>
                        <a:pt x="23" y="66"/>
                      </a:lnTo>
                      <a:lnTo>
                        <a:pt x="21" y="68"/>
                      </a:lnTo>
                      <a:lnTo>
                        <a:pt x="20" y="91"/>
                      </a:lnTo>
                      <a:lnTo>
                        <a:pt x="19" y="115"/>
                      </a:lnTo>
                      <a:lnTo>
                        <a:pt x="20" y="116"/>
                      </a:lnTo>
                      <a:lnTo>
                        <a:pt x="24" y="121"/>
                      </a:lnTo>
                      <a:lnTo>
                        <a:pt x="23" y="122"/>
                      </a:lnTo>
                      <a:lnTo>
                        <a:pt x="22" y="123"/>
                      </a:lnTo>
                      <a:lnTo>
                        <a:pt x="19" y="122"/>
                      </a:lnTo>
                      <a:lnTo>
                        <a:pt x="17" y="120"/>
                      </a:lnTo>
                      <a:lnTo>
                        <a:pt x="15" y="119"/>
                      </a:lnTo>
                      <a:lnTo>
                        <a:pt x="15" y="123"/>
                      </a:lnTo>
                      <a:lnTo>
                        <a:pt x="14" y="123"/>
                      </a:lnTo>
                      <a:lnTo>
                        <a:pt x="16" y="127"/>
                      </a:lnTo>
                      <a:lnTo>
                        <a:pt x="15" y="132"/>
                      </a:lnTo>
                      <a:lnTo>
                        <a:pt x="14" y="133"/>
                      </a:lnTo>
                      <a:lnTo>
                        <a:pt x="11" y="128"/>
                      </a:lnTo>
                      <a:lnTo>
                        <a:pt x="11" y="125"/>
                      </a:lnTo>
                      <a:lnTo>
                        <a:pt x="10" y="125"/>
                      </a:lnTo>
                      <a:lnTo>
                        <a:pt x="8" y="94"/>
                      </a:lnTo>
                      <a:lnTo>
                        <a:pt x="10" y="91"/>
                      </a:lnTo>
                      <a:lnTo>
                        <a:pt x="7" y="71"/>
                      </a:lnTo>
                      <a:lnTo>
                        <a:pt x="5" y="70"/>
                      </a:lnTo>
                      <a:lnTo>
                        <a:pt x="5" y="49"/>
                      </a:lnTo>
                      <a:lnTo>
                        <a:pt x="0" y="46"/>
                      </a:lnTo>
                      <a:lnTo>
                        <a:pt x="2" y="24"/>
                      </a:lnTo>
                      <a:lnTo>
                        <a:pt x="9" y="17"/>
                      </a:lnTo>
                      <a:lnTo>
                        <a:pt x="11" y="15"/>
                      </a:lnTo>
                      <a:lnTo>
                        <a:pt x="11" y="12"/>
                      </a:lnTo>
                      <a:lnTo>
                        <a:pt x="11" y="11"/>
                      </a:lnTo>
                      <a:lnTo>
                        <a:pt x="9" y="10"/>
                      </a:lnTo>
                      <a:lnTo>
                        <a:pt x="8" y="8"/>
                      </a:lnTo>
                      <a:lnTo>
                        <a:pt x="8" y="7"/>
                      </a:lnTo>
                      <a:lnTo>
                        <a:pt x="8" y="5"/>
                      </a:lnTo>
                      <a:lnTo>
                        <a:pt x="8" y="4"/>
                      </a:lnTo>
                      <a:lnTo>
                        <a:pt x="10" y="2"/>
                      </a:lnTo>
                      <a:lnTo>
                        <a:pt x="11" y="0"/>
                      </a:lnTo>
                      <a:lnTo>
                        <a:pt x="12" y="0"/>
                      </a:lnTo>
                      <a:lnTo>
                        <a:pt x="14" y="0"/>
                      </a:lnTo>
                      <a:lnTo>
                        <a:pt x="16" y="0"/>
                      </a:lnTo>
                      <a:lnTo>
                        <a:pt x="17" y="0"/>
                      </a:lnTo>
                      <a:lnTo>
                        <a:pt x="19" y="2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8" name="Freeform 41"/>
                <p:cNvSpPr>
                  <a:spLocks/>
                </p:cNvSpPr>
                <p:nvPr/>
              </p:nvSpPr>
              <p:spPr bwMode="auto">
                <a:xfrm>
                  <a:off x="3132" y="1996"/>
                  <a:ext cx="53" cy="254"/>
                </a:xfrm>
                <a:custGeom>
                  <a:avLst/>
                  <a:gdLst>
                    <a:gd name="T0" fmla="*/ 40 w 53"/>
                    <a:gd name="T1" fmla="*/ 5 h 254"/>
                    <a:gd name="T2" fmla="*/ 40 w 53"/>
                    <a:gd name="T3" fmla="*/ 12 h 254"/>
                    <a:gd name="T4" fmla="*/ 40 w 53"/>
                    <a:gd name="T5" fmla="*/ 14 h 254"/>
                    <a:gd name="T6" fmla="*/ 42 w 53"/>
                    <a:gd name="T7" fmla="*/ 18 h 254"/>
                    <a:gd name="T8" fmla="*/ 40 w 53"/>
                    <a:gd name="T9" fmla="*/ 20 h 254"/>
                    <a:gd name="T10" fmla="*/ 41 w 53"/>
                    <a:gd name="T11" fmla="*/ 22 h 254"/>
                    <a:gd name="T12" fmla="*/ 39 w 53"/>
                    <a:gd name="T13" fmla="*/ 29 h 254"/>
                    <a:gd name="T14" fmla="*/ 39 w 53"/>
                    <a:gd name="T15" fmla="*/ 30 h 254"/>
                    <a:gd name="T16" fmla="*/ 48 w 53"/>
                    <a:gd name="T17" fmla="*/ 37 h 254"/>
                    <a:gd name="T18" fmla="*/ 52 w 53"/>
                    <a:gd name="T19" fmla="*/ 89 h 254"/>
                    <a:gd name="T20" fmla="*/ 47 w 53"/>
                    <a:gd name="T21" fmla="*/ 98 h 254"/>
                    <a:gd name="T22" fmla="*/ 49 w 53"/>
                    <a:gd name="T23" fmla="*/ 127 h 254"/>
                    <a:gd name="T24" fmla="*/ 46 w 53"/>
                    <a:gd name="T25" fmla="*/ 129 h 254"/>
                    <a:gd name="T26" fmla="*/ 44 w 53"/>
                    <a:gd name="T27" fmla="*/ 174 h 254"/>
                    <a:gd name="T28" fmla="*/ 42 w 53"/>
                    <a:gd name="T29" fmla="*/ 219 h 254"/>
                    <a:gd name="T30" fmla="*/ 42 w 53"/>
                    <a:gd name="T31" fmla="*/ 221 h 254"/>
                    <a:gd name="T32" fmla="*/ 52 w 53"/>
                    <a:gd name="T33" fmla="*/ 230 h 254"/>
                    <a:gd name="T34" fmla="*/ 50 w 53"/>
                    <a:gd name="T35" fmla="*/ 231 h 254"/>
                    <a:gd name="T36" fmla="*/ 47 w 53"/>
                    <a:gd name="T37" fmla="*/ 233 h 254"/>
                    <a:gd name="T38" fmla="*/ 42 w 53"/>
                    <a:gd name="T39" fmla="*/ 231 h 254"/>
                    <a:gd name="T40" fmla="*/ 36 w 53"/>
                    <a:gd name="T41" fmla="*/ 228 h 254"/>
                    <a:gd name="T42" fmla="*/ 32 w 53"/>
                    <a:gd name="T43" fmla="*/ 227 h 254"/>
                    <a:gd name="T44" fmla="*/ 32 w 53"/>
                    <a:gd name="T45" fmla="*/ 234 h 254"/>
                    <a:gd name="T46" fmla="*/ 30 w 53"/>
                    <a:gd name="T47" fmla="*/ 234 h 254"/>
                    <a:gd name="T48" fmla="*/ 33 w 53"/>
                    <a:gd name="T49" fmla="*/ 240 h 254"/>
                    <a:gd name="T50" fmla="*/ 32 w 53"/>
                    <a:gd name="T51" fmla="*/ 251 h 254"/>
                    <a:gd name="T52" fmla="*/ 28 w 53"/>
                    <a:gd name="T53" fmla="*/ 253 h 254"/>
                    <a:gd name="T54" fmla="*/ 23 w 53"/>
                    <a:gd name="T55" fmla="*/ 244 h 254"/>
                    <a:gd name="T56" fmla="*/ 23 w 53"/>
                    <a:gd name="T57" fmla="*/ 237 h 254"/>
                    <a:gd name="T58" fmla="*/ 21 w 53"/>
                    <a:gd name="T59" fmla="*/ 237 h 254"/>
                    <a:gd name="T60" fmla="*/ 19 w 53"/>
                    <a:gd name="T61" fmla="*/ 179 h 254"/>
                    <a:gd name="T62" fmla="*/ 21 w 53"/>
                    <a:gd name="T63" fmla="*/ 174 h 254"/>
                    <a:gd name="T64" fmla="*/ 15 w 53"/>
                    <a:gd name="T65" fmla="*/ 135 h 254"/>
                    <a:gd name="T66" fmla="*/ 11 w 53"/>
                    <a:gd name="T67" fmla="*/ 134 h 254"/>
                    <a:gd name="T68" fmla="*/ 10 w 53"/>
                    <a:gd name="T69" fmla="*/ 93 h 254"/>
                    <a:gd name="T70" fmla="*/ 0 w 53"/>
                    <a:gd name="T71" fmla="*/ 89 h 254"/>
                    <a:gd name="T72" fmla="*/ 4 w 53"/>
                    <a:gd name="T73" fmla="*/ 46 h 254"/>
                    <a:gd name="T74" fmla="*/ 19 w 53"/>
                    <a:gd name="T75" fmla="*/ 34 h 254"/>
                    <a:gd name="T76" fmla="*/ 23 w 53"/>
                    <a:gd name="T77" fmla="*/ 30 h 254"/>
                    <a:gd name="T78" fmla="*/ 23 w 53"/>
                    <a:gd name="T79" fmla="*/ 25 h 254"/>
                    <a:gd name="T80" fmla="*/ 22 w 53"/>
                    <a:gd name="T81" fmla="*/ 22 h 254"/>
                    <a:gd name="T82" fmla="*/ 20 w 53"/>
                    <a:gd name="T83" fmla="*/ 20 h 254"/>
                    <a:gd name="T84" fmla="*/ 18 w 53"/>
                    <a:gd name="T85" fmla="*/ 17 h 254"/>
                    <a:gd name="T86" fmla="*/ 17 w 53"/>
                    <a:gd name="T87" fmla="*/ 14 h 254"/>
                    <a:gd name="T88" fmla="*/ 17 w 53"/>
                    <a:gd name="T89" fmla="*/ 12 h 254"/>
                    <a:gd name="T90" fmla="*/ 18 w 53"/>
                    <a:gd name="T91" fmla="*/ 8 h 254"/>
                    <a:gd name="T92" fmla="*/ 20 w 53"/>
                    <a:gd name="T93" fmla="*/ 5 h 254"/>
                    <a:gd name="T94" fmla="*/ 23 w 53"/>
                    <a:gd name="T95" fmla="*/ 2 h 254"/>
                    <a:gd name="T96" fmla="*/ 26 w 53"/>
                    <a:gd name="T97" fmla="*/ 0 h 254"/>
                    <a:gd name="T98" fmla="*/ 30 w 53"/>
                    <a:gd name="T99" fmla="*/ 0 h 254"/>
                    <a:gd name="T100" fmla="*/ 33 w 53"/>
                    <a:gd name="T101" fmla="*/ 1 h 254"/>
                    <a:gd name="T102" fmla="*/ 36 w 53"/>
                    <a:gd name="T103" fmla="*/ 2 h 254"/>
                    <a:gd name="T104" fmla="*/ 40 w 53"/>
                    <a:gd name="T105" fmla="*/ 5 h 254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53" h="254">
                      <a:moveTo>
                        <a:pt x="40" y="5"/>
                      </a:moveTo>
                      <a:lnTo>
                        <a:pt x="40" y="12"/>
                      </a:lnTo>
                      <a:lnTo>
                        <a:pt x="40" y="14"/>
                      </a:lnTo>
                      <a:lnTo>
                        <a:pt x="42" y="18"/>
                      </a:lnTo>
                      <a:lnTo>
                        <a:pt x="40" y="20"/>
                      </a:lnTo>
                      <a:lnTo>
                        <a:pt x="41" y="22"/>
                      </a:lnTo>
                      <a:lnTo>
                        <a:pt x="39" y="29"/>
                      </a:lnTo>
                      <a:lnTo>
                        <a:pt x="39" y="30"/>
                      </a:lnTo>
                      <a:lnTo>
                        <a:pt x="48" y="37"/>
                      </a:lnTo>
                      <a:lnTo>
                        <a:pt x="52" y="89"/>
                      </a:lnTo>
                      <a:lnTo>
                        <a:pt x="47" y="98"/>
                      </a:lnTo>
                      <a:lnTo>
                        <a:pt x="49" y="127"/>
                      </a:lnTo>
                      <a:lnTo>
                        <a:pt x="46" y="129"/>
                      </a:lnTo>
                      <a:lnTo>
                        <a:pt x="44" y="174"/>
                      </a:lnTo>
                      <a:lnTo>
                        <a:pt x="42" y="219"/>
                      </a:lnTo>
                      <a:lnTo>
                        <a:pt x="42" y="221"/>
                      </a:lnTo>
                      <a:lnTo>
                        <a:pt x="52" y="230"/>
                      </a:lnTo>
                      <a:lnTo>
                        <a:pt x="50" y="231"/>
                      </a:lnTo>
                      <a:lnTo>
                        <a:pt x="47" y="233"/>
                      </a:lnTo>
                      <a:lnTo>
                        <a:pt x="42" y="231"/>
                      </a:lnTo>
                      <a:lnTo>
                        <a:pt x="36" y="228"/>
                      </a:lnTo>
                      <a:lnTo>
                        <a:pt x="32" y="227"/>
                      </a:lnTo>
                      <a:lnTo>
                        <a:pt x="32" y="234"/>
                      </a:lnTo>
                      <a:lnTo>
                        <a:pt x="30" y="234"/>
                      </a:lnTo>
                      <a:lnTo>
                        <a:pt x="33" y="240"/>
                      </a:lnTo>
                      <a:lnTo>
                        <a:pt x="32" y="251"/>
                      </a:lnTo>
                      <a:lnTo>
                        <a:pt x="28" y="253"/>
                      </a:lnTo>
                      <a:lnTo>
                        <a:pt x="23" y="244"/>
                      </a:lnTo>
                      <a:lnTo>
                        <a:pt x="23" y="237"/>
                      </a:lnTo>
                      <a:lnTo>
                        <a:pt x="21" y="237"/>
                      </a:lnTo>
                      <a:lnTo>
                        <a:pt x="19" y="179"/>
                      </a:lnTo>
                      <a:lnTo>
                        <a:pt x="21" y="174"/>
                      </a:lnTo>
                      <a:lnTo>
                        <a:pt x="15" y="135"/>
                      </a:lnTo>
                      <a:lnTo>
                        <a:pt x="11" y="134"/>
                      </a:lnTo>
                      <a:lnTo>
                        <a:pt x="10" y="93"/>
                      </a:lnTo>
                      <a:lnTo>
                        <a:pt x="0" y="89"/>
                      </a:lnTo>
                      <a:lnTo>
                        <a:pt x="4" y="46"/>
                      </a:lnTo>
                      <a:lnTo>
                        <a:pt x="19" y="34"/>
                      </a:lnTo>
                      <a:lnTo>
                        <a:pt x="23" y="30"/>
                      </a:lnTo>
                      <a:lnTo>
                        <a:pt x="23" y="25"/>
                      </a:lnTo>
                      <a:lnTo>
                        <a:pt x="22" y="22"/>
                      </a:lnTo>
                      <a:lnTo>
                        <a:pt x="20" y="20"/>
                      </a:lnTo>
                      <a:lnTo>
                        <a:pt x="18" y="17"/>
                      </a:lnTo>
                      <a:lnTo>
                        <a:pt x="17" y="14"/>
                      </a:lnTo>
                      <a:lnTo>
                        <a:pt x="17" y="12"/>
                      </a:lnTo>
                      <a:lnTo>
                        <a:pt x="18" y="8"/>
                      </a:lnTo>
                      <a:lnTo>
                        <a:pt x="20" y="5"/>
                      </a:lnTo>
                      <a:lnTo>
                        <a:pt x="23" y="2"/>
                      </a:lnTo>
                      <a:lnTo>
                        <a:pt x="26" y="0"/>
                      </a:lnTo>
                      <a:lnTo>
                        <a:pt x="30" y="0"/>
                      </a:lnTo>
                      <a:lnTo>
                        <a:pt x="33" y="1"/>
                      </a:lnTo>
                      <a:lnTo>
                        <a:pt x="36" y="2"/>
                      </a:lnTo>
                      <a:lnTo>
                        <a:pt x="40" y="5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55" name="Group 42"/>
              <p:cNvGrpSpPr>
                <a:grpSpLocks/>
              </p:cNvGrpSpPr>
              <p:nvPr/>
            </p:nvGrpSpPr>
            <p:grpSpPr bwMode="auto">
              <a:xfrm>
                <a:off x="2883" y="1991"/>
                <a:ext cx="1733" cy="849"/>
                <a:chOff x="2883" y="1991"/>
                <a:chExt cx="1733" cy="849"/>
              </a:xfrm>
            </p:grpSpPr>
            <p:grpSp>
              <p:nvGrpSpPr>
                <p:cNvPr id="6171" name="Group 43"/>
                <p:cNvGrpSpPr>
                  <a:grpSpLocks/>
                </p:cNvGrpSpPr>
                <p:nvPr/>
              </p:nvGrpSpPr>
              <p:grpSpPr bwMode="auto">
                <a:xfrm>
                  <a:off x="3908" y="2026"/>
                  <a:ext cx="279" cy="603"/>
                  <a:chOff x="3908" y="2026"/>
                  <a:chExt cx="279" cy="603"/>
                </a:xfrm>
              </p:grpSpPr>
              <p:sp>
                <p:nvSpPr>
                  <p:cNvPr id="6177" name="Freeform 44"/>
                  <p:cNvSpPr>
                    <a:spLocks/>
                  </p:cNvSpPr>
                  <p:nvPr/>
                </p:nvSpPr>
                <p:spPr bwMode="auto">
                  <a:xfrm>
                    <a:off x="3908" y="2026"/>
                    <a:ext cx="176" cy="603"/>
                  </a:xfrm>
                  <a:custGeom>
                    <a:avLst/>
                    <a:gdLst>
                      <a:gd name="T0" fmla="*/ 107 w 176"/>
                      <a:gd name="T1" fmla="*/ 8 h 603"/>
                      <a:gd name="T2" fmla="*/ 141 w 176"/>
                      <a:gd name="T3" fmla="*/ 0 h 603"/>
                      <a:gd name="T4" fmla="*/ 154 w 176"/>
                      <a:gd name="T5" fmla="*/ 16 h 603"/>
                      <a:gd name="T6" fmla="*/ 160 w 176"/>
                      <a:gd name="T7" fmla="*/ 11 h 603"/>
                      <a:gd name="T8" fmla="*/ 169 w 176"/>
                      <a:gd name="T9" fmla="*/ 37 h 603"/>
                      <a:gd name="T10" fmla="*/ 150 w 176"/>
                      <a:gd name="T11" fmla="*/ 54 h 603"/>
                      <a:gd name="T12" fmla="*/ 149 w 176"/>
                      <a:gd name="T13" fmla="*/ 67 h 603"/>
                      <a:gd name="T14" fmla="*/ 144 w 176"/>
                      <a:gd name="T15" fmla="*/ 68 h 603"/>
                      <a:gd name="T16" fmla="*/ 141 w 176"/>
                      <a:gd name="T17" fmla="*/ 82 h 603"/>
                      <a:gd name="T18" fmla="*/ 127 w 176"/>
                      <a:gd name="T19" fmla="*/ 85 h 603"/>
                      <a:gd name="T20" fmla="*/ 127 w 176"/>
                      <a:gd name="T21" fmla="*/ 91 h 603"/>
                      <a:gd name="T22" fmla="*/ 150 w 176"/>
                      <a:gd name="T23" fmla="*/ 109 h 603"/>
                      <a:gd name="T24" fmla="*/ 169 w 176"/>
                      <a:gd name="T25" fmla="*/ 194 h 603"/>
                      <a:gd name="T26" fmla="*/ 154 w 176"/>
                      <a:gd name="T27" fmla="*/ 217 h 603"/>
                      <a:gd name="T28" fmla="*/ 154 w 176"/>
                      <a:gd name="T29" fmla="*/ 375 h 603"/>
                      <a:gd name="T30" fmla="*/ 136 w 176"/>
                      <a:gd name="T31" fmla="*/ 382 h 603"/>
                      <a:gd name="T32" fmla="*/ 133 w 176"/>
                      <a:gd name="T33" fmla="*/ 407 h 603"/>
                      <a:gd name="T34" fmla="*/ 125 w 176"/>
                      <a:gd name="T35" fmla="*/ 473 h 603"/>
                      <a:gd name="T36" fmla="*/ 125 w 176"/>
                      <a:gd name="T37" fmla="*/ 509 h 603"/>
                      <a:gd name="T38" fmla="*/ 154 w 176"/>
                      <a:gd name="T39" fmla="*/ 531 h 603"/>
                      <a:gd name="T40" fmla="*/ 175 w 176"/>
                      <a:gd name="T41" fmla="*/ 542 h 603"/>
                      <a:gd name="T42" fmla="*/ 175 w 176"/>
                      <a:gd name="T43" fmla="*/ 550 h 603"/>
                      <a:gd name="T44" fmla="*/ 131 w 176"/>
                      <a:gd name="T45" fmla="*/ 539 h 603"/>
                      <a:gd name="T46" fmla="*/ 125 w 176"/>
                      <a:gd name="T47" fmla="*/ 532 h 603"/>
                      <a:gd name="T48" fmla="*/ 121 w 176"/>
                      <a:gd name="T49" fmla="*/ 539 h 603"/>
                      <a:gd name="T50" fmla="*/ 116 w 176"/>
                      <a:gd name="T51" fmla="*/ 539 h 603"/>
                      <a:gd name="T52" fmla="*/ 111 w 176"/>
                      <a:gd name="T53" fmla="*/ 514 h 603"/>
                      <a:gd name="T54" fmla="*/ 107 w 176"/>
                      <a:gd name="T55" fmla="*/ 400 h 603"/>
                      <a:gd name="T56" fmla="*/ 98 w 176"/>
                      <a:gd name="T57" fmla="*/ 400 h 603"/>
                      <a:gd name="T58" fmla="*/ 73 w 176"/>
                      <a:gd name="T59" fmla="*/ 501 h 603"/>
                      <a:gd name="T60" fmla="*/ 73 w 176"/>
                      <a:gd name="T61" fmla="*/ 564 h 603"/>
                      <a:gd name="T62" fmla="*/ 63 w 176"/>
                      <a:gd name="T63" fmla="*/ 595 h 603"/>
                      <a:gd name="T64" fmla="*/ 54 w 176"/>
                      <a:gd name="T65" fmla="*/ 602 h 603"/>
                      <a:gd name="T66" fmla="*/ 48 w 176"/>
                      <a:gd name="T67" fmla="*/ 585 h 603"/>
                      <a:gd name="T68" fmla="*/ 55 w 176"/>
                      <a:gd name="T69" fmla="*/ 567 h 603"/>
                      <a:gd name="T70" fmla="*/ 63 w 176"/>
                      <a:gd name="T71" fmla="*/ 528 h 603"/>
                      <a:gd name="T72" fmla="*/ 64 w 176"/>
                      <a:gd name="T73" fmla="*/ 384 h 603"/>
                      <a:gd name="T74" fmla="*/ 72 w 176"/>
                      <a:gd name="T75" fmla="*/ 242 h 603"/>
                      <a:gd name="T76" fmla="*/ 57 w 176"/>
                      <a:gd name="T77" fmla="*/ 230 h 603"/>
                      <a:gd name="T78" fmla="*/ 57 w 176"/>
                      <a:gd name="T79" fmla="*/ 210 h 603"/>
                      <a:gd name="T80" fmla="*/ 57 w 176"/>
                      <a:gd name="T81" fmla="*/ 172 h 603"/>
                      <a:gd name="T82" fmla="*/ 38 w 176"/>
                      <a:gd name="T83" fmla="*/ 181 h 603"/>
                      <a:gd name="T84" fmla="*/ 55 w 176"/>
                      <a:gd name="T85" fmla="*/ 205 h 603"/>
                      <a:gd name="T86" fmla="*/ 55 w 176"/>
                      <a:gd name="T87" fmla="*/ 227 h 603"/>
                      <a:gd name="T88" fmla="*/ 37 w 176"/>
                      <a:gd name="T89" fmla="*/ 213 h 603"/>
                      <a:gd name="T90" fmla="*/ 28 w 176"/>
                      <a:gd name="T91" fmla="*/ 199 h 603"/>
                      <a:gd name="T92" fmla="*/ 19 w 176"/>
                      <a:gd name="T93" fmla="*/ 203 h 603"/>
                      <a:gd name="T94" fmla="*/ 0 w 176"/>
                      <a:gd name="T95" fmla="*/ 179 h 603"/>
                      <a:gd name="T96" fmla="*/ 0 w 176"/>
                      <a:gd name="T97" fmla="*/ 172 h 603"/>
                      <a:gd name="T98" fmla="*/ 10 w 176"/>
                      <a:gd name="T99" fmla="*/ 167 h 603"/>
                      <a:gd name="T100" fmla="*/ 32 w 176"/>
                      <a:gd name="T101" fmla="*/ 142 h 603"/>
                      <a:gd name="T102" fmla="*/ 55 w 176"/>
                      <a:gd name="T103" fmla="*/ 119 h 603"/>
                      <a:gd name="T104" fmla="*/ 84 w 176"/>
                      <a:gd name="T105" fmla="*/ 92 h 603"/>
                      <a:gd name="T106" fmla="*/ 107 w 176"/>
                      <a:gd name="T107" fmla="*/ 83 h 603"/>
                      <a:gd name="T108" fmla="*/ 107 w 176"/>
                      <a:gd name="T109" fmla="*/ 64 h 603"/>
                      <a:gd name="T110" fmla="*/ 98 w 176"/>
                      <a:gd name="T111" fmla="*/ 54 h 603"/>
                      <a:gd name="T112" fmla="*/ 98 w 176"/>
                      <a:gd name="T113" fmla="*/ 30 h 603"/>
                      <a:gd name="T114" fmla="*/ 92 w 176"/>
                      <a:gd name="T115" fmla="*/ 26 h 603"/>
                      <a:gd name="T116" fmla="*/ 107 w 176"/>
                      <a:gd name="T117" fmla="*/ 8 h 603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176" h="603">
                        <a:moveTo>
                          <a:pt x="107" y="8"/>
                        </a:moveTo>
                        <a:lnTo>
                          <a:pt x="141" y="0"/>
                        </a:lnTo>
                        <a:lnTo>
                          <a:pt x="154" y="16"/>
                        </a:lnTo>
                        <a:lnTo>
                          <a:pt x="160" y="11"/>
                        </a:lnTo>
                        <a:lnTo>
                          <a:pt x="169" y="37"/>
                        </a:lnTo>
                        <a:lnTo>
                          <a:pt x="150" y="54"/>
                        </a:lnTo>
                        <a:lnTo>
                          <a:pt x="149" y="67"/>
                        </a:lnTo>
                        <a:lnTo>
                          <a:pt x="144" y="68"/>
                        </a:lnTo>
                        <a:lnTo>
                          <a:pt x="141" y="82"/>
                        </a:lnTo>
                        <a:lnTo>
                          <a:pt x="127" y="85"/>
                        </a:lnTo>
                        <a:lnTo>
                          <a:pt x="127" y="91"/>
                        </a:lnTo>
                        <a:lnTo>
                          <a:pt x="150" y="109"/>
                        </a:lnTo>
                        <a:lnTo>
                          <a:pt x="169" y="194"/>
                        </a:lnTo>
                        <a:lnTo>
                          <a:pt x="154" y="217"/>
                        </a:lnTo>
                        <a:lnTo>
                          <a:pt x="154" y="375"/>
                        </a:lnTo>
                        <a:lnTo>
                          <a:pt x="136" y="382"/>
                        </a:lnTo>
                        <a:lnTo>
                          <a:pt x="133" y="407"/>
                        </a:lnTo>
                        <a:lnTo>
                          <a:pt x="125" y="473"/>
                        </a:lnTo>
                        <a:lnTo>
                          <a:pt x="125" y="509"/>
                        </a:lnTo>
                        <a:lnTo>
                          <a:pt x="154" y="531"/>
                        </a:lnTo>
                        <a:lnTo>
                          <a:pt x="175" y="542"/>
                        </a:lnTo>
                        <a:lnTo>
                          <a:pt x="175" y="550"/>
                        </a:lnTo>
                        <a:lnTo>
                          <a:pt x="131" y="539"/>
                        </a:lnTo>
                        <a:lnTo>
                          <a:pt x="125" y="532"/>
                        </a:lnTo>
                        <a:lnTo>
                          <a:pt x="121" y="539"/>
                        </a:lnTo>
                        <a:lnTo>
                          <a:pt x="116" y="539"/>
                        </a:lnTo>
                        <a:lnTo>
                          <a:pt x="111" y="514"/>
                        </a:lnTo>
                        <a:lnTo>
                          <a:pt x="107" y="400"/>
                        </a:lnTo>
                        <a:lnTo>
                          <a:pt x="98" y="400"/>
                        </a:lnTo>
                        <a:lnTo>
                          <a:pt x="73" y="501"/>
                        </a:lnTo>
                        <a:lnTo>
                          <a:pt x="73" y="564"/>
                        </a:lnTo>
                        <a:lnTo>
                          <a:pt x="63" y="595"/>
                        </a:lnTo>
                        <a:lnTo>
                          <a:pt x="54" y="602"/>
                        </a:lnTo>
                        <a:lnTo>
                          <a:pt x="48" y="585"/>
                        </a:lnTo>
                        <a:lnTo>
                          <a:pt x="55" y="567"/>
                        </a:lnTo>
                        <a:lnTo>
                          <a:pt x="63" y="528"/>
                        </a:lnTo>
                        <a:lnTo>
                          <a:pt x="64" y="384"/>
                        </a:lnTo>
                        <a:lnTo>
                          <a:pt x="72" y="242"/>
                        </a:lnTo>
                        <a:lnTo>
                          <a:pt x="57" y="230"/>
                        </a:lnTo>
                        <a:lnTo>
                          <a:pt x="57" y="210"/>
                        </a:lnTo>
                        <a:lnTo>
                          <a:pt x="57" y="172"/>
                        </a:lnTo>
                        <a:lnTo>
                          <a:pt x="38" y="181"/>
                        </a:lnTo>
                        <a:lnTo>
                          <a:pt x="55" y="205"/>
                        </a:lnTo>
                        <a:lnTo>
                          <a:pt x="55" y="227"/>
                        </a:lnTo>
                        <a:lnTo>
                          <a:pt x="37" y="213"/>
                        </a:lnTo>
                        <a:lnTo>
                          <a:pt x="28" y="199"/>
                        </a:lnTo>
                        <a:lnTo>
                          <a:pt x="19" y="203"/>
                        </a:lnTo>
                        <a:lnTo>
                          <a:pt x="0" y="179"/>
                        </a:lnTo>
                        <a:lnTo>
                          <a:pt x="0" y="172"/>
                        </a:lnTo>
                        <a:lnTo>
                          <a:pt x="10" y="167"/>
                        </a:lnTo>
                        <a:lnTo>
                          <a:pt x="32" y="142"/>
                        </a:lnTo>
                        <a:lnTo>
                          <a:pt x="55" y="119"/>
                        </a:lnTo>
                        <a:lnTo>
                          <a:pt x="84" y="92"/>
                        </a:lnTo>
                        <a:lnTo>
                          <a:pt x="107" y="83"/>
                        </a:lnTo>
                        <a:lnTo>
                          <a:pt x="107" y="64"/>
                        </a:lnTo>
                        <a:lnTo>
                          <a:pt x="98" y="54"/>
                        </a:lnTo>
                        <a:lnTo>
                          <a:pt x="98" y="30"/>
                        </a:lnTo>
                        <a:lnTo>
                          <a:pt x="92" y="26"/>
                        </a:lnTo>
                        <a:lnTo>
                          <a:pt x="107" y="8"/>
                        </a:lnTo>
                      </a:path>
                    </a:pathLst>
                  </a:custGeom>
                  <a:solidFill>
                    <a:srgbClr val="EAEC5E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78" name="Freeform 45"/>
                  <p:cNvSpPr>
                    <a:spLocks/>
                  </p:cNvSpPr>
                  <p:nvPr/>
                </p:nvSpPr>
                <p:spPr bwMode="auto">
                  <a:xfrm>
                    <a:off x="4059" y="2030"/>
                    <a:ext cx="128" cy="576"/>
                  </a:xfrm>
                  <a:custGeom>
                    <a:avLst/>
                    <a:gdLst>
                      <a:gd name="T0" fmla="*/ 30 w 128"/>
                      <a:gd name="T1" fmla="*/ 11 h 576"/>
                      <a:gd name="T2" fmla="*/ 30 w 128"/>
                      <a:gd name="T3" fmla="*/ 26 h 576"/>
                      <a:gd name="T4" fmla="*/ 32 w 128"/>
                      <a:gd name="T5" fmla="*/ 30 h 576"/>
                      <a:gd name="T6" fmla="*/ 26 w 128"/>
                      <a:gd name="T7" fmla="*/ 41 h 576"/>
                      <a:gd name="T8" fmla="*/ 30 w 128"/>
                      <a:gd name="T9" fmla="*/ 44 h 576"/>
                      <a:gd name="T10" fmla="*/ 29 w 128"/>
                      <a:gd name="T11" fmla="*/ 48 h 576"/>
                      <a:gd name="T12" fmla="*/ 32 w 128"/>
                      <a:gd name="T13" fmla="*/ 64 h 576"/>
                      <a:gd name="T14" fmla="*/ 32 w 128"/>
                      <a:gd name="T15" fmla="*/ 67 h 576"/>
                      <a:gd name="T16" fmla="*/ 10 w 128"/>
                      <a:gd name="T17" fmla="*/ 82 h 576"/>
                      <a:gd name="T18" fmla="*/ 0 w 128"/>
                      <a:gd name="T19" fmla="*/ 201 h 576"/>
                      <a:gd name="T20" fmla="*/ 13 w 128"/>
                      <a:gd name="T21" fmla="*/ 222 h 576"/>
                      <a:gd name="T22" fmla="*/ 8 w 128"/>
                      <a:gd name="T23" fmla="*/ 287 h 576"/>
                      <a:gd name="T24" fmla="*/ 17 w 128"/>
                      <a:gd name="T25" fmla="*/ 294 h 576"/>
                      <a:gd name="T26" fmla="*/ 21 w 128"/>
                      <a:gd name="T27" fmla="*/ 395 h 576"/>
                      <a:gd name="T28" fmla="*/ 27 w 128"/>
                      <a:gd name="T29" fmla="*/ 497 h 576"/>
                      <a:gd name="T30" fmla="*/ 25 w 128"/>
                      <a:gd name="T31" fmla="*/ 504 h 576"/>
                      <a:gd name="T32" fmla="*/ 3 w 128"/>
                      <a:gd name="T33" fmla="*/ 522 h 576"/>
                      <a:gd name="T34" fmla="*/ 5 w 128"/>
                      <a:gd name="T35" fmla="*/ 526 h 576"/>
                      <a:gd name="T36" fmla="*/ 13 w 128"/>
                      <a:gd name="T37" fmla="*/ 530 h 576"/>
                      <a:gd name="T38" fmla="*/ 27 w 128"/>
                      <a:gd name="T39" fmla="*/ 526 h 576"/>
                      <a:gd name="T40" fmla="*/ 40 w 128"/>
                      <a:gd name="T41" fmla="*/ 519 h 576"/>
                      <a:gd name="T42" fmla="*/ 50 w 128"/>
                      <a:gd name="T43" fmla="*/ 515 h 576"/>
                      <a:gd name="T44" fmla="*/ 50 w 128"/>
                      <a:gd name="T45" fmla="*/ 532 h 576"/>
                      <a:gd name="T46" fmla="*/ 55 w 128"/>
                      <a:gd name="T47" fmla="*/ 533 h 576"/>
                      <a:gd name="T48" fmla="*/ 47 w 128"/>
                      <a:gd name="T49" fmla="*/ 548 h 576"/>
                      <a:gd name="T50" fmla="*/ 51 w 128"/>
                      <a:gd name="T51" fmla="*/ 571 h 576"/>
                      <a:gd name="T52" fmla="*/ 58 w 128"/>
                      <a:gd name="T53" fmla="*/ 575 h 576"/>
                      <a:gd name="T54" fmla="*/ 71 w 128"/>
                      <a:gd name="T55" fmla="*/ 555 h 576"/>
                      <a:gd name="T56" fmla="*/ 71 w 128"/>
                      <a:gd name="T57" fmla="*/ 540 h 576"/>
                      <a:gd name="T58" fmla="*/ 76 w 128"/>
                      <a:gd name="T59" fmla="*/ 539 h 576"/>
                      <a:gd name="T60" fmla="*/ 82 w 128"/>
                      <a:gd name="T61" fmla="*/ 407 h 576"/>
                      <a:gd name="T62" fmla="*/ 76 w 128"/>
                      <a:gd name="T63" fmla="*/ 395 h 576"/>
                      <a:gd name="T64" fmla="*/ 91 w 128"/>
                      <a:gd name="T65" fmla="*/ 307 h 576"/>
                      <a:gd name="T66" fmla="*/ 100 w 128"/>
                      <a:gd name="T67" fmla="*/ 303 h 576"/>
                      <a:gd name="T68" fmla="*/ 103 w 128"/>
                      <a:gd name="T69" fmla="*/ 211 h 576"/>
                      <a:gd name="T70" fmla="*/ 127 w 128"/>
                      <a:gd name="T71" fmla="*/ 201 h 576"/>
                      <a:gd name="T72" fmla="*/ 117 w 128"/>
                      <a:gd name="T73" fmla="*/ 103 h 576"/>
                      <a:gd name="T74" fmla="*/ 81 w 128"/>
                      <a:gd name="T75" fmla="*/ 76 h 576"/>
                      <a:gd name="T76" fmla="*/ 71 w 128"/>
                      <a:gd name="T77" fmla="*/ 66 h 576"/>
                      <a:gd name="T78" fmla="*/ 71 w 128"/>
                      <a:gd name="T79" fmla="*/ 57 h 576"/>
                      <a:gd name="T80" fmla="*/ 75 w 128"/>
                      <a:gd name="T81" fmla="*/ 50 h 576"/>
                      <a:gd name="T82" fmla="*/ 79 w 128"/>
                      <a:gd name="T83" fmla="*/ 45 h 576"/>
                      <a:gd name="T84" fmla="*/ 83 w 128"/>
                      <a:gd name="T85" fmla="*/ 38 h 576"/>
                      <a:gd name="T86" fmla="*/ 85 w 128"/>
                      <a:gd name="T87" fmla="*/ 32 h 576"/>
                      <a:gd name="T88" fmla="*/ 85 w 128"/>
                      <a:gd name="T89" fmla="*/ 25 h 576"/>
                      <a:gd name="T90" fmla="*/ 83 w 128"/>
                      <a:gd name="T91" fmla="*/ 17 h 576"/>
                      <a:gd name="T92" fmla="*/ 78 w 128"/>
                      <a:gd name="T93" fmla="*/ 10 h 576"/>
                      <a:gd name="T94" fmla="*/ 71 w 128"/>
                      <a:gd name="T95" fmla="*/ 3 h 576"/>
                      <a:gd name="T96" fmla="*/ 64 w 128"/>
                      <a:gd name="T97" fmla="*/ 0 h 576"/>
                      <a:gd name="T98" fmla="*/ 56 w 128"/>
                      <a:gd name="T99" fmla="*/ 0 h 576"/>
                      <a:gd name="T100" fmla="*/ 47 w 128"/>
                      <a:gd name="T101" fmla="*/ 1 h 576"/>
                      <a:gd name="T102" fmla="*/ 40 w 128"/>
                      <a:gd name="T103" fmla="*/ 3 h 576"/>
                      <a:gd name="T104" fmla="*/ 30 w 128"/>
                      <a:gd name="T105" fmla="*/ 11 h 57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128" h="576">
                        <a:moveTo>
                          <a:pt x="30" y="11"/>
                        </a:moveTo>
                        <a:lnTo>
                          <a:pt x="30" y="26"/>
                        </a:lnTo>
                        <a:lnTo>
                          <a:pt x="32" y="30"/>
                        </a:lnTo>
                        <a:lnTo>
                          <a:pt x="26" y="41"/>
                        </a:lnTo>
                        <a:lnTo>
                          <a:pt x="30" y="44"/>
                        </a:lnTo>
                        <a:lnTo>
                          <a:pt x="29" y="48"/>
                        </a:lnTo>
                        <a:lnTo>
                          <a:pt x="32" y="64"/>
                        </a:lnTo>
                        <a:lnTo>
                          <a:pt x="32" y="67"/>
                        </a:lnTo>
                        <a:lnTo>
                          <a:pt x="10" y="82"/>
                        </a:lnTo>
                        <a:lnTo>
                          <a:pt x="0" y="201"/>
                        </a:lnTo>
                        <a:lnTo>
                          <a:pt x="13" y="222"/>
                        </a:lnTo>
                        <a:lnTo>
                          <a:pt x="8" y="287"/>
                        </a:lnTo>
                        <a:lnTo>
                          <a:pt x="17" y="294"/>
                        </a:lnTo>
                        <a:lnTo>
                          <a:pt x="21" y="395"/>
                        </a:lnTo>
                        <a:lnTo>
                          <a:pt x="27" y="497"/>
                        </a:lnTo>
                        <a:lnTo>
                          <a:pt x="25" y="504"/>
                        </a:lnTo>
                        <a:lnTo>
                          <a:pt x="3" y="522"/>
                        </a:lnTo>
                        <a:lnTo>
                          <a:pt x="5" y="526"/>
                        </a:lnTo>
                        <a:lnTo>
                          <a:pt x="13" y="530"/>
                        </a:lnTo>
                        <a:lnTo>
                          <a:pt x="27" y="526"/>
                        </a:lnTo>
                        <a:lnTo>
                          <a:pt x="40" y="519"/>
                        </a:lnTo>
                        <a:lnTo>
                          <a:pt x="50" y="515"/>
                        </a:lnTo>
                        <a:lnTo>
                          <a:pt x="50" y="532"/>
                        </a:lnTo>
                        <a:lnTo>
                          <a:pt x="55" y="533"/>
                        </a:lnTo>
                        <a:lnTo>
                          <a:pt x="47" y="548"/>
                        </a:lnTo>
                        <a:lnTo>
                          <a:pt x="51" y="571"/>
                        </a:lnTo>
                        <a:lnTo>
                          <a:pt x="58" y="575"/>
                        </a:lnTo>
                        <a:lnTo>
                          <a:pt x="71" y="555"/>
                        </a:lnTo>
                        <a:lnTo>
                          <a:pt x="71" y="540"/>
                        </a:lnTo>
                        <a:lnTo>
                          <a:pt x="76" y="539"/>
                        </a:lnTo>
                        <a:lnTo>
                          <a:pt x="82" y="407"/>
                        </a:lnTo>
                        <a:lnTo>
                          <a:pt x="76" y="395"/>
                        </a:lnTo>
                        <a:lnTo>
                          <a:pt x="91" y="307"/>
                        </a:lnTo>
                        <a:lnTo>
                          <a:pt x="100" y="303"/>
                        </a:lnTo>
                        <a:lnTo>
                          <a:pt x="103" y="211"/>
                        </a:lnTo>
                        <a:lnTo>
                          <a:pt x="127" y="201"/>
                        </a:lnTo>
                        <a:lnTo>
                          <a:pt x="117" y="103"/>
                        </a:lnTo>
                        <a:lnTo>
                          <a:pt x="81" y="76"/>
                        </a:lnTo>
                        <a:lnTo>
                          <a:pt x="71" y="66"/>
                        </a:lnTo>
                        <a:lnTo>
                          <a:pt x="71" y="57"/>
                        </a:lnTo>
                        <a:lnTo>
                          <a:pt x="75" y="50"/>
                        </a:lnTo>
                        <a:lnTo>
                          <a:pt x="79" y="45"/>
                        </a:lnTo>
                        <a:lnTo>
                          <a:pt x="83" y="38"/>
                        </a:lnTo>
                        <a:lnTo>
                          <a:pt x="85" y="32"/>
                        </a:lnTo>
                        <a:lnTo>
                          <a:pt x="85" y="25"/>
                        </a:lnTo>
                        <a:lnTo>
                          <a:pt x="83" y="17"/>
                        </a:lnTo>
                        <a:lnTo>
                          <a:pt x="78" y="10"/>
                        </a:lnTo>
                        <a:lnTo>
                          <a:pt x="71" y="3"/>
                        </a:lnTo>
                        <a:lnTo>
                          <a:pt x="64" y="0"/>
                        </a:lnTo>
                        <a:lnTo>
                          <a:pt x="56" y="0"/>
                        </a:lnTo>
                        <a:lnTo>
                          <a:pt x="47" y="1"/>
                        </a:lnTo>
                        <a:lnTo>
                          <a:pt x="40" y="3"/>
                        </a:lnTo>
                        <a:lnTo>
                          <a:pt x="30" y="11"/>
                        </a:lnTo>
                      </a:path>
                    </a:pathLst>
                  </a:custGeom>
                  <a:solidFill>
                    <a:srgbClr val="EAEC5E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172" name="Freeform 46"/>
                <p:cNvSpPr>
                  <a:spLocks/>
                </p:cNvSpPr>
                <p:nvPr/>
              </p:nvSpPr>
              <p:spPr bwMode="auto">
                <a:xfrm>
                  <a:off x="4471" y="2125"/>
                  <a:ext cx="145" cy="715"/>
                </a:xfrm>
                <a:custGeom>
                  <a:avLst/>
                  <a:gdLst>
                    <a:gd name="T0" fmla="*/ 51 w 145"/>
                    <a:gd name="T1" fmla="*/ 11 h 715"/>
                    <a:gd name="T2" fmla="*/ 84 w 145"/>
                    <a:gd name="T3" fmla="*/ 0 h 715"/>
                    <a:gd name="T4" fmla="*/ 110 w 145"/>
                    <a:gd name="T5" fmla="*/ 0 h 715"/>
                    <a:gd name="T6" fmla="*/ 132 w 145"/>
                    <a:gd name="T7" fmla="*/ 6 h 715"/>
                    <a:gd name="T8" fmla="*/ 141 w 145"/>
                    <a:gd name="T9" fmla="*/ 31 h 715"/>
                    <a:gd name="T10" fmla="*/ 141 w 145"/>
                    <a:gd name="T11" fmla="*/ 51 h 715"/>
                    <a:gd name="T12" fmla="*/ 128 w 145"/>
                    <a:gd name="T13" fmla="*/ 77 h 715"/>
                    <a:gd name="T14" fmla="*/ 118 w 145"/>
                    <a:gd name="T15" fmla="*/ 76 h 715"/>
                    <a:gd name="T16" fmla="*/ 133 w 145"/>
                    <a:gd name="T17" fmla="*/ 106 h 715"/>
                    <a:gd name="T18" fmla="*/ 144 w 145"/>
                    <a:gd name="T19" fmla="*/ 153 h 715"/>
                    <a:gd name="T20" fmla="*/ 144 w 145"/>
                    <a:gd name="T21" fmla="*/ 195 h 715"/>
                    <a:gd name="T22" fmla="*/ 141 w 145"/>
                    <a:gd name="T23" fmla="*/ 246 h 715"/>
                    <a:gd name="T24" fmla="*/ 132 w 145"/>
                    <a:gd name="T25" fmla="*/ 298 h 715"/>
                    <a:gd name="T26" fmla="*/ 116 w 145"/>
                    <a:gd name="T27" fmla="*/ 301 h 715"/>
                    <a:gd name="T28" fmla="*/ 116 w 145"/>
                    <a:gd name="T29" fmla="*/ 316 h 715"/>
                    <a:gd name="T30" fmla="*/ 107 w 145"/>
                    <a:gd name="T31" fmla="*/ 322 h 715"/>
                    <a:gd name="T32" fmla="*/ 107 w 145"/>
                    <a:gd name="T33" fmla="*/ 373 h 715"/>
                    <a:gd name="T34" fmla="*/ 98 w 145"/>
                    <a:gd name="T35" fmla="*/ 384 h 715"/>
                    <a:gd name="T36" fmla="*/ 98 w 145"/>
                    <a:gd name="T37" fmla="*/ 479 h 715"/>
                    <a:gd name="T38" fmla="*/ 98 w 145"/>
                    <a:gd name="T39" fmla="*/ 540 h 715"/>
                    <a:gd name="T40" fmla="*/ 111 w 145"/>
                    <a:gd name="T41" fmla="*/ 608 h 715"/>
                    <a:gd name="T42" fmla="*/ 116 w 145"/>
                    <a:gd name="T43" fmla="*/ 694 h 715"/>
                    <a:gd name="T44" fmla="*/ 101 w 145"/>
                    <a:gd name="T45" fmla="*/ 701 h 715"/>
                    <a:gd name="T46" fmla="*/ 101 w 145"/>
                    <a:gd name="T47" fmla="*/ 711 h 715"/>
                    <a:gd name="T48" fmla="*/ 77 w 145"/>
                    <a:gd name="T49" fmla="*/ 711 h 715"/>
                    <a:gd name="T50" fmla="*/ 73 w 145"/>
                    <a:gd name="T51" fmla="*/ 707 h 715"/>
                    <a:gd name="T52" fmla="*/ 63 w 145"/>
                    <a:gd name="T53" fmla="*/ 707 h 715"/>
                    <a:gd name="T54" fmla="*/ 63 w 145"/>
                    <a:gd name="T55" fmla="*/ 714 h 715"/>
                    <a:gd name="T56" fmla="*/ 45 w 145"/>
                    <a:gd name="T57" fmla="*/ 711 h 715"/>
                    <a:gd name="T58" fmla="*/ 8 w 145"/>
                    <a:gd name="T59" fmla="*/ 707 h 715"/>
                    <a:gd name="T60" fmla="*/ 8 w 145"/>
                    <a:gd name="T61" fmla="*/ 701 h 715"/>
                    <a:gd name="T62" fmla="*/ 43 w 145"/>
                    <a:gd name="T63" fmla="*/ 688 h 715"/>
                    <a:gd name="T64" fmla="*/ 43 w 145"/>
                    <a:gd name="T65" fmla="*/ 675 h 715"/>
                    <a:gd name="T66" fmla="*/ 12 w 145"/>
                    <a:gd name="T67" fmla="*/ 669 h 715"/>
                    <a:gd name="T68" fmla="*/ 12 w 145"/>
                    <a:gd name="T69" fmla="*/ 660 h 715"/>
                    <a:gd name="T70" fmla="*/ 33 w 145"/>
                    <a:gd name="T71" fmla="*/ 647 h 715"/>
                    <a:gd name="T72" fmla="*/ 33 w 145"/>
                    <a:gd name="T73" fmla="*/ 550 h 715"/>
                    <a:gd name="T74" fmla="*/ 25 w 145"/>
                    <a:gd name="T75" fmla="*/ 461 h 715"/>
                    <a:gd name="T76" fmla="*/ 27 w 145"/>
                    <a:gd name="T77" fmla="*/ 372 h 715"/>
                    <a:gd name="T78" fmla="*/ 28 w 145"/>
                    <a:gd name="T79" fmla="*/ 322 h 715"/>
                    <a:gd name="T80" fmla="*/ 26 w 145"/>
                    <a:gd name="T81" fmla="*/ 307 h 715"/>
                    <a:gd name="T82" fmla="*/ 26 w 145"/>
                    <a:gd name="T83" fmla="*/ 237 h 715"/>
                    <a:gd name="T84" fmla="*/ 0 w 145"/>
                    <a:gd name="T85" fmla="*/ 221 h 715"/>
                    <a:gd name="T86" fmla="*/ 0 w 145"/>
                    <a:gd name="T87" fmla="*/ 212 h 715"/>
                    <a:gd name="T88" fmla="*/ 55 w 145"/>
                    <a:gd name="T89" fmla="*/ 116 h 715"/>
                    <a:gd name="T90" fmla="*/ 81 w 145"/>
                    <a:gd name="T91" fmla="*/ 103 h 715"/>
                    <a:gd name="T92" fmla="*/ 78 w 145"/>
                    <a:gd name="T93" fmla="*/ 97 h 715"/>
                    <a:gd name="T94" fmla="*/ 60 w 145"/>
                    <a:gd name="T95" fmla="*/ 93 h 715"/>
                    <a:gd name="T96" fmla="*/ 60 w 145"/>
                    <a:gd name="T97" fmla="*/ 87 h 715"/>
                    <a:gd name="T98" fmla="*/ 55 w 145"/>
                    <a:gd name="T99" fmla="*/ 84 h 715"/>
                    <a:gd name="T100" fmla="*/ 55 w 145"/>
                    <a:gd name="T101" fmla="*/ 77 h 715"/>
                    <a:gd name="T102" fmla="*/ 51 w 145"/>
                    <a:gd name="T103" fmla="*/ 74 h 715"/>
                    <a:gd name="T104" fmla="*/ 55 w 145"/>
                    <a:gd name="T105" fmla="*/ 71 h 715"/>
                    <a:gd name="T106" fmla="*/ 51 w 145"/>
                    <a:gd name="T107" fmla="*/ 68 h 715"/>
                    <a:gd name="T108" fmla="*/ 60 w 145"/>
                    <a:gd name="T109" fmla="*/ 51 h 715"/>
                    <a:gd name="T110" fmla="*/ 55 w 145"/>
                    <a:gd name="T111" fmla="*/ 43 h 715"/>
                    <a:gd name="T112" fmla="*/ 60 w 145"/>
                    <a:gd name="T113" fmla="*/ 34 h 715"/>
                    <a:gd name="T114" fmla="*/ 51 w 145"/>
                    <a:gd name="T115" fmla="*/ 27 h 715"/>
                    <a:gd name="T116" fmla="*/ 51 w 145"/>
                    <a:gd name="T117" fmla="*/ 11 h 715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145" h="715">
                      <a:moveTo>
                        <a:pt x="51" y="11"/>
                      </a:moveTo>
                      <a:lnTo>
                        <a:pt x="84" y="0"/>
                      </a:lnTo>
                      <a:lnTo>
                        <a:pt x="110" y="0"/>
                      </a:lnTo>
                      <a:lnTo>
                        <a:pt x="132" y="6"/>
                      </a:lnTo>
                      <a:lnTo>
                        <a:pt x="141" y="31"/>
                      </a:lnTo>
                      <a:lnTo>
                        <a:pt x="141" y="51"/>
                      </a:lnTo>
                      <a:lnTo>
                        <a:pt x="128" y="77"/>
                      </a:lnTo>
                      <a:lnTo>
                        <a:pt x="118" y="76"/>
                      </a:lnTo>
                      <a:lnTo>
                        <a:pt x="133" y="106"/>
                      </a:lnTo>
                      <a:lnTo>
                        <a:pt x="144" y="153"/>
                      </a:lnTo>
                      <a:lnTo>
                        <a:pt x="144" y="195"/>
                      </a:lnTo>
                      <a:lnTo>
                        <a:pt x="141" y="246"/>
                      </a:lnTo>
                      <a:lnTo>
                        <a:pt x="132" y="298"/>
                      </a:lnTo>
                      <a:lnTo>
                        <a:pt x="116" y="301"/>
                      </a:lnTo>
                      <a:lnTo>
                        <a:pt x="116" y="316"/>
                      </a:lnTo>
                      <a:lnTo>
                        <a:pt x="107" y="322"/>
                      </a:lnTo>
                      <a:lnTo>
                        <a:pt x="107" y="373"/>
                      </a:lnTo>
                      <a:lnTo>
                        <a:pt x="98" y="384"/>
                      </a:lnTo>
                      <a:lnTo>
                        <a:pt x="98" y="479"/>
                      </a:lnTo>
                      <a:lnTo>
                        <a:pt x="98" y="540"/>
                      </a:lnTo>
                      <a:lnTo>
                        <a:pt x="111" y="608"/>
                      </a:lnTo>
                      <a:lnTo>
                        <a:pt x="116" y="694"/>
                      </a:lnTo>
                      <a:lnTo>
                        <a:pt x="101" y="701"/>
                      </a:lnTo>
                      <a:lnTo>
                        <a:pt x="101" y="711"/>
                      </a:lnTo>
                      <a:lnTo>
                        <a:pt x="77" y="711"/>
                      </a:lnTo>
                      <a:lnTo>
                        <a:pt x="73" y="707"/>
                      </a:lnTo>
                      <a:lnTo>
                        <a:pt x="63" y="707"/>
                      </a:lnTo>
                      <a:lnTo>
                        <a:pt x="63" y="714"/>
                      </a:lnTo>
                      <a:lnTo>
                        <a:pt x="45" y="711"/>
                      </a:lnTo>
                      <a:lnTo>
                        <a:pt x="8" y="707"/>
                      </a:lnTo>
                      <a:lnTo>
                        <a:pt x="8" y="701"/>
                      </a:lnTo>
                      <a:lnTo>
                        <a:pt x="43" y="688"/>
                      </a:lnTo>
                      <a:lnTo>
                        <a:pt x="43" y="675"/>
                      </a:lnTo>
                      <a:lnTo>
                        <a:pt x="12" y="669"/>
                      </a:lnTo>
                      <a:lnTo>
                        <a:pt x="12" y="660"/>
                      </a:lnTo>
                      <a:lnTo>
                        <a:pt x="33" y="647"/>
                      </a:lnTo>
                      <a:lnTo>
                        <a:pt x="33" y="550"/>
                      </a:lnTo>
                      <a:lnTo>
                        <a:pt x="25" y="461"/>
                      </a:lnTo>
                      <a:lnTo>
                        <a:pt x="27" y="372"/>
                      </a:lnTo>
                      <a:lnTo>
                        <a:pt x="28" y="322"/>
                      </a:lnTo>
                      <a:lnTo>
                        <a:pt x="26" y="307"/>
                      </a:lnTo>
                      <a:lnTo>
                        <a:pt x="26" y="237"/>
                      </a:lnTo>
                      <a:lnTo>
                        <a:pt x="0" y="221"/>
                      </a:lnTo>
                      <a:lnTo>
                        <a:pt x="0" y="212"/>
                      </a:lnTo>
                      <a:lnTo>
                        <a:pt x="55" y="116"/>
                      </a:lnTo>
                      <a:lnTo>
                        <a:pt x="81" y="103"/>
                      </a:lnTo>
                      <a:lnTo>
                        <a:pt x="78" y="97"/>
                      </a:lnTo>
                      <a:lnTo>
                        <a:pt x="60" y="93"/>
                      </a:lnTo>
                      <a:lnTo>
                        <a:pt x="60" y="87"/>
                      </a:lnTo>
                      <a:lnTo>
                        <a:pt x="55" y="84"/>
                      </a:lnTo>
                      <a:lnTo>
                        <a:pt x="55" y="77"/>
                      </a:lnTo>
                      <a:lnTo>
                        <a:pt x="51" y="74"/>
                      </a:lnTo>
                      <a:lnTo>
                        <a:pt x="55" y="71"/>
                      </a:lnTo>
                      <a:lnTo>
                        <a:pt x="51" y="68"/>
                      </a:lnTo>
                      <a:lnTo>
                        <a:pt x="60" y="51"/>
                      </a:lnTo>
                      <a:lnTo>
                        <a:pt x="55" y="43"/>
                      </a:lnTo>
                      <a:lnTo>
                        <a:pt x="60" y="34"/>
                      </a:lnTo>
                      <a:lnTo>
                        <a:pt x="51" y="27"/>
                      </a:lnTo>
                      <a:lnTo>
                        <a:pt x="51" y="11"/>
                      </a:lnTo>
                    </a:path>
                  </a:pathLst>
                </a:custGeom>
                <a:solidFill>
                  <a:srgbClr val="EAEC5E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73" name="Freeform 47"/>
                <p:cNvSpPr>
                  <a:spLocks/>
                </p:cNvSpPr>
                <p:nvPr/>
              </p:nvSpPr>
              <p:spPr bwMode="auto">
                <a:xfrm>
                  <a:off x="2883" y="2120"/>
                  <a:ext cx="106" cy="379"/>
                </a:xfrm>
                <a:custGeom>
                  <a:avLst/>
                  <a:gdLst>
                    <a:gd name="T0" fmla="*/ 41 w 106"/>
                    <a:gd name="T1" fmla="*/ 5 h 379"/>
                    <a:gd name="T2" fmla="*/ 36 w 106"/>
                    <a:gd name="T3" fmla="*/ 25 h 379"/>
                    <a:gd name="T4" fmla="*/ 39 w 106"/>
                    <a:gd name="T5" fmla="*/ 28 h 379"/>
                    <a:gd name="T6" fmla="*/ 43 w 106"/>
                    <a:gd name="T7" fmla="*/ 35 h 379"/>
                    <a:gd name="T8" fmla="*/ 47 w 106"/>
                    <a:gd name="T9" fmla="*/ 49 h 379"/>
                    <a:gd name="T10" fmla="*/ 43 w 106"/>
                    <a:gd name="T11" fmla="*/ 51 h 379"/>
                    <a:gd name="T12" fmla="*/ 19 w 106"/>
                    <a:gd name="T13" fmla="*/ 71 h 379"/>
                    <a:gd name="T14" fmla="*/ 4 w 106"/>
                    <a:gd name="T15" fmla="*/ 186 h 379"/>
                    <a:gd name="T16" fmla="*/ 0 w 106"/>
                    <a:gd name="T17" fmla="*/ 206 h 379"/>
                    <a:gd name="T18" fmla="*/ 7 w 106"/>
                    <a:gd name="T19" fmla="*/ 217 h 379"/>
                    <a:gd name="T20" fmla="*/ 11 w 106"/>
                    <a:gd name="T21" fmla="*/ 219 h 379"/>
                    <a:gd name="T22" fmla="*/ 11 w 106"/>
                    <a:gd name="T23" fmla="*/ 202 h 379"/>
                    <a:gd name="T24" fmla="*/ 11 w 106"/>
                    <a:gd name="T25" fmla="*/ 211 h 379"/>
                    <a:gd name="T26" fmla="*/ 18 w 106"/>
                    <a:gd name="T27" fmla="*/ 204 h 379"/>
                    <a:gd name="T28" fmla="*/ 20 w 106"/>
                    <a:gd name="T29" fmla="*/ 190 h 379"/>
                    <a:gd name="T30" fmla="*/ 34 w 106"/>
                    <a:gd name="T31" fmla="*/ 289 h 379"/>
                    <a:gd name="T32" fmla="*/ 41 w 106"/>
                    <a:gd name="T33" fmla="*/ 349 h 379"/>
                    <a:gd name="T34" fmla="*/ 37 w 106"/>
                    <a:gd name="T35" fmla="*/ 376 h 379"/>
                    <a:gd name="T36" fmla="*/ 54 w 106"/>
                    <a:gd name="T37" fmla="*/ 371 h 379"/>
                    <a:gd name="T38" fmla="*/ 49 w 106"/>
                    <a:gd name="T39" fmla="*/ 338 h 379"/>
                    <a:gd name="T40" fmla="*/ 56 w 106"/>
                    <a:gd name="T41" fmla="*/ 291 h 379"/>
                    <a:gd name="T42" fmla="*/ 58 w 106"/>
                    <a:gd name="T43" fmla="*/ 336 h 379"/>
                    <a:gd name="T44" fmla="*/ 61 w 106"/>
                    <a:gd name="T45" fmla="*/ 368 h 379"/>
                    <a:gd name="T46" fmla="*/ 75 w 106"/>
                    <a:gd name="T47" fmla="*/ 369 h 379"/>
                    <a:gd name="T48" fmla="*/ 80 w 106"/>
                    <a:gd name="T49" fmla="*/ 289 h 379"/>
                    <a:gd name="T50" fmla="*/ 86 w 106"/>
                    <a:gd name="T51" fmla="*/ 281 h 379"/>
                    <a:gd name="T52" fmla="*/ 102 w 106"/>
                    <a:gd name="T53" fmla="*/ 289 h 379"/>
                    <a:gd name="T54" fmla="*/ 94 w 106"/>
                    <a:gd name="T55" fmla="*/ 193 h 379"/>
                    <a:gd name="T56" fmla="*/ 96 w 106"/>
                    <a:gd name="T57" fmla="*/ 174 h 379"/>
                    <a:gd name="T58" fmla="*/ 94 w 106"/>
                    <a:gd name="T59" fmla="*/ 127 h 379"/>
                    <a:gd name="T60" fmla="*/ 71 w 106"/>
                    <a:gd name="T61" fmla="*/ 63 h 379"/>
                    <a:gd name="T62" fmla="*/ 70 w 106"/>
                    <a:gd name="T63" fmla="*/ 41 h 379"/>
                    <a:gd name="T64" fmla="*/ 75 w 106"/>
                    <a:gd name="T65" fmla="*/ 37 h 379"/>
                    <a:gd name="T66" fmla="*/ 80 w 106"/>
                    <a:gd name="T67" fmla="*/ 31 h 379"/>
                    <a:gd name="T68" fmla="*/ 77 w 106"/>
                    <a:gd name="T69" fmla="*/ 5 h 379"/>
                    <a:gd name="T70" fmla="*/ 64 w 106"/>
                    <a:gd name="T71" fmla="*/ 1 h 379"/>
                    <a:gd name="T72" fmla="*/ 53 w 106"/>
                    <a:gd name="T73" fmla="*/ 3 h 37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106" h="379">
                      <a:moveTo>
                        <a:pt x="53" y="3"/>
                      </a:moveTo>
                      <a:lnTo>
                        <a:pt x="41" y="5"/>
                      </a:lnTo>
                      <a:lnTo>
                        <a:pt x="36" y="19"/>
                      </a:lnTo>
                      <a:lnTo>
                        <a:pt x="36" y="25"/>
                      </a:lnTo>
                      <a:lnTo>
                        <a:pt x="41" y="25"/>
                      </a:lnTo>
                      <a:lnTo>
                        <a:pt x="39" y="28"/>
                      </a:lnTo>
                      <a:lnTo>
                        <a:pt x="41" y="29"/>
                      </a:lnTo>
                      <a:lnTo>
                        <a:pt x="43" y="35"/>
                      </a:lnTo>
                      <a:lnTo>
                        <a:pt x="44" y="37"/>
                      </a:lnTo>
                      <a:lnTo>
                        <a:pt x="47" y="49"/>
                      </a:lnTo>
                      <a:lnTo>
                        <a:pt x="47" y="51"/>
                      </a:lnTo>
                      <a:lnTo>
                        <a:pt x="43" y="51"/>
                      </a:lnTo>
                      <a:lnTo>
                        <a:pt x="34" y="66"/>
                      </a:lnTo>
                      <a:lnTo>
                        <a:pt x="19" y="71"/>
                      </a:lnTo>
                      <a:lnTo>
                        <a:pt x="11" y="82"/>
                      </a:lnTo>
                      <a:lnTo>
                        <a:pt x="4" y="186"/>
                      </a:lnTo>
                      <a:lnTo>
                        <a:pt x="7" y="187"/>
                      </a:lnTo>
                      <a:lnTo>
                        <a:pt x="0" y="206"/>
                      </a:lnTo>
                      <a:lnTo>
                        <a:pt x="4" y="217"/>
                      </a:lnTo>
                      <a:lnTo>
                        <a:pt x="7" y="217"/>
                      </a:lnTo>
                      <a:lnTo>
                        <a:pt x="8" y="219"/>
                      </a:lnTo>
                      <a:lnTo>
                        <a:pt x="11" y="219"/>
                      </a:lnTo>
                      <a:lnTo>
                        <a:pt x="10" y="208"/>
                      </a:lnTo>
                      <a:lnTo>
                        <a:pt x="11" y="202"/>
                      </a:lnTo>
                      <a:lnTo>
                        <a:pt x="13" y="207"/>
                      </a:lnTo>
                      <a:lnTo>
                        <a:pt x="11" y="211"/>
                      </a:lnTo>
                      <a:lnTo>
                        <a:pt x="13" y="213"/>
                      </a:lnTo>
                      <a:lnTo>
                        <a:pt x="18" y="204"/>
                      </a:lnTo>
                      <a:lnTo>
                        <a:pt x="15" y="189"/>
                      </a:lnTo>
                      <a:lnTo>
                        <a:pt x="20" y="190"/>
                      </a:lnTo>
                      <a:lnTo>
                        <a:pt x="18" y="283"/>
                      </a:lnTo>
                      <a:lnTo>
                        <a:pt x="34" y="289"/>
                      </a:lnTo>
                      <a:lnTo>
                        <a:pt x="43" y="343"/>
                      </a:lnTo>
                      <a:lnTo>
                        <a:pt x="41" y="349"/>
                      </a:lnTo>
                      <a:lnTo>
                        <a:pt x="37" y="371"/>
                      </a:lnTo>
                      <a:lnTo>
                        <a:pt x="37" y="376"/>
                      </a:lnTo>
                      <a:lnTo>
                        <a:pt x="49" y="378"/>
                      </a:lnTo>
                      <a:lnTo>
                        <a:pt x="54" y="371"/>
                      </a:lnTo>
                      <a:lnTo>
                        <a:pt x="51" y="352"/>
                      </a:lnTo>
                      <a:lnTo>
                        <a:pt x="49" y="338"/>
                      </a:lnTo>
                      <a:lnTo>
                        <a:pt x="55" y="291"/>
                      </a:lnTo>
                      <a:lnTo>
                        <a:pt x="56" y="291"/>
                      </a:lnTo>
                      <a:lnTo>
                        <a:pt x="61" y="308"/>
                      </a:lnTo>
                      <a:lnTo>
                        <a:pt x="58" y="336"/>
                      </a:lnTo>
                      <a:lnTo>
                        <a:pt x="54" y="339"/>
                      </a:lnTo>
                      <a:lnTo>
                        <a:pt x="61" y="368"/>
                      </a:lnTo>
                      <a:lnTo>
                        <a:pt x="72" y="371"/>
                      </a:lnTo>
                      <a:lnTo>
                        <a:pt x="75" y="369"/>
                      </a:lnTo>
                      <a:lnTo>
                        <a:pt x="66" y="339"/>
                      </a:lnTo>
                      <a:lnTo>
                        <a:pt x="80" y="289"/>
                      </a:lnTo>
                      <a:lnTo>
                        <a:pt x="86" y="284"/>
                      </a:lnTo>
                      <a:lnTo>
                        <a:pt x="86" y="281"/>
                      </a:lnTo>
                      <a:lnTo>
                        <a:pt x="98" y="282"/>
                      </a:lnTo>
                      <a:lnTo>
                        <a:pt x="102" y="289"/>
                      </a:lnTo>
                      <a:lnTo>
                        <a:pt x="105" y="284"/>
                      </a:lnTo>
                      <a:lnTo>
                        <a:pt x="94" y="193"/>
                      </a:lnTo>
                      <a:lnTo>
                        <a:pt x="96" y="193"/>
                      </a:lnTo>
                      <a:lnTo>
                        <a:pt x="96" y="174"/>
                      </a:lnTo>
                      <a:lnTo>
                        <a:pt x="97" y="172"/>
                      </a:lnTo>
                      <a:lnTo>
                        <a:pt x="94" y="127"/>
                      </a:lnTo>
                      <a:lnTo>
                        <a:pt x="90" y="73"/>
                      </a:lnTo>
                      <a:lnTo>
                        <a:pt x="71" y="63"/>
                      </a:lnTo>
                      <a:lnTo>
                        <a:pt x="64" y="51"/>
                      </a:lnTo>
                      <a:lnTo>
                        <a:pt x="70" y="41"/>
                      </a:lnTo>
                      <a:lnTo>
                        <a:pt x="72" y="42"/>
                      </a:lnTo>
                      <a:lnTo>
                        <a:pt x="75" y="37"/>
                      </a:lnTo>
                      <a:lnTo>
                        <a:pt x="75" y="31"/>
                      </a:lnTo>
                      <a:lnTo>
                        <a:pt x="80" y="31"/>
                      </a:lnTo>
                      <a:lnTo>
                        <a:pt x="82" y="16"/>
                      </a:lnTo>
                      <a:lnTo>
                        <a:pt x="77" y="5"/>
                      </a:lnTo>
                      <a:lnTo>
                        <a:pt x="72" y="1"/>
                      </a:lnTo>
                      <a:lnTo>
                        <a:pt x="64" y="1"/>
                      </a:lnTo>
                      <a:lnTo>
                        <a:pt x="59" y="0"/>
                      </a:lnTo>
                      <a:lnTo>
                        <a:pt x="53" y="3"/>
                      </a:lnTo>
                    </a:path>
                  </a:pathLst>
                </a:custGeom>
                <a:solidFill>
                  <a:srgbClr val="EAEC5E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74" name="Freeform 48"/>
                <p:cNvSpPr>
                  <a:spLocks/>
                </p:cNvSpPr>
                <p:nvPr/>
              </p:nvSpPr>
              <p:spPr bwMode="auto">
                <a:xfrm>
                  <a:off x="3681" y="2029"/>
                  <a:ext cx="74" cy="377"/>
                </a:xfrm>
                <a:custGeom>
                  <a:avLst/>
                  <a:gdLst>
                    <a:gd name="T0" fmla="*/ 25 w 74"/>
                    <a:gd name="T1" fmla="*/ 5 h 377"/>
                    <a:gd name="T2" fmla="*/ 43 w 74"/>
                    <a:gd name="T3" fmla="*/ 0 h 377"/>
                    <a:gd name="T4" fmla="*/ 56 w 74"/>
                    <a:gd name="T5" fmla="*/ 0 h 377"/>
                    <a:gd name="T6" fmla="*/ 68 w 74"/>
                    <a:gd name="T7" fmla="*/ 3 h 377"/>
                    <a:gd name="T8" fmla="*/ 72 w 74"/>
                    <a:gd name="T9" fmla="*/ 16 h 377"/>
                    <a:gd name="T10" fmla="*/ 72 w 74"/>
                    <a:gd name="T11" fmla="*/ 27 h 377"/>
                    <a:gd name="T12" fmla="*/ 65 w 74"/>
                    <a:gd name="T13" fmla="*/ 40 h 377"/>
                    <a:gd name="T14" fmla="*/ 60 w 74"/>
                    <a:gd name="T15" fmla="*/ 40 h 377"/>
                    <a:gd name="T16" fmla="*/ 68 w 74"/>
                    <a:gd name="T17" fmla="*/ 56 h 377"/>
                    <a:gd name="T18" fmla="*/ 73 w 74"/>
                    <a:gd name="T19" fmla="*/ 80 h 377"/>
                    <a:gd name="T20" fmla="*/ 73 w 74"/>
                    <a:gd name="T21" fmla="*/ 102 h 377"/>
                    <a:gd name="T22" fmla="*/ 72 w 74"/>
                    <a:gd name="T23" fmla="*/ 129 h 377"/>
                    <a:gd name="T24" fmla="*/ 68 w 74"/>
                    <a:gd name="T25" fmla="*/ 156 h 377"/>
                    <a:gd name="T26" fmla="*/ 59 w 74"/>
                    <a:gd name="T27" fmla="*/ 158 h 377"/>
                    <a:gd name="T28" fmla="*/ 59 w 74"/>
                    <a:gd name="T29" fmla="*/ 165 h 377"/>
                    <a:gd name="T30" fmla="*/ 54 w 74"/>
                    <a:gd name="T31" fmla="*/ 169 h 377"/>
                    <a:gd name="T32" fmla="*/ 54 w 74"/>
                    <a:gd name="T33" fmla="*/ 197 h 377"/>
                    <a:gd name="T34" fmla="*/ 50 w 74"/>
                    <a:gd name="T35" fmla="*/ 202 h 377"/>
                    <a:gd name="T36" fmla="*/ 50 w 74"/>
                    <a:gd name="T37" fmla="*/ 253 h 377"/>
                    <a:gd name="T38" fmla="*/ 50 w 74"/>
                    <a:gd name="T39" fmla="*/ 285 h 377"/>
                    <a:gd name="T40" fmla="*/ 56 w 74"/>
                    <a:gd name="T41" fmla="*/ 320 h 377"/>
                    <a:gd name="T42" fmla="*/ 59 w 74"/>
                    <a:gd name="T43" fmla="*/ 366 h 377"/>
                    <a:gd name="T44" fmla="*/ 51 w 74"/>
                    <a:gd name="T45" fmla="*/ 370 h 377"/>
                    <a:gd name="T46" fmla="*/ 51 w 74"/>
                    <a:gd name="T47" fmla="*/ 376 h 377"/>
                    <a:gd name="T48" fmla="*/ 40 w 74"/>
                    <a:gd name="T49" fmla="*/ 376 h 377"/>
                    <a:gd name="T50" fmla="*/ 37 w 74"/>
                    <a:gd name="T51" fmla="*/ 373 h 377"/>
                    <a:gd name="T52" fmla="*/ 32 w 74"/>
                    <a:gd name="T53" fmla="*/ 373 h 377"/>
                    <a:gd name="T54" fmla="*/ 32 w 74"/>
                    <a:gd name="T55" fmla="*/ 376 h 377"/>
                    <a:gd name="T56" fmla="*/ 23 w 74"/>
                    <a:gd name="T57" fmla="*/ 376 h 377"/>
                    <a:gd name="T58" fmla="*/ 5 w 74"/>
                    <a:gd name="T59" fmla="*/ 373 h 377"/>
                    <a:gd name="T60" fmla="*/ 5 w 74"/>
                    <a:gd name="T61" fmla="*/ 370 h 377"/>
                    <a:gd name="T62" fmla="*/ 21 w 74"/>
                    <a:gd name="T63" fmla="*/ 363 h 377"/>
                    <a:gd name="T64" fmla="*/ 21 w 74"/>
                    <a:gd name="T65" fmla="*/ 356 h 377"/>
                    <a:gd name="T66" fmla="*/ 6 w 74"/>
                    <a:gd name="T67" fmla="*/ 353 h 377"/>
                    <a:gd name="T68" fmla="*/ 6 w 74"/>
                    <a:gd name="T69" fmla="*/ 349 h 377"/>
                    <a:gd name="T70" fmla="*/ 17 w 74"/>
                    <a:gd name="T71" fmla="*/ 342 h 377"/>
                    <a:gd name="T72" fmla="*/ 17 w 74"/>
                    <a:gd name="T73" fmla="*/ 290 h 377"/>
                    <a:gd name="T74" fmla="*/ 13 w 74"/>
                    <a:gd name="T75" fmla="*/ 243 h 377"/>
                    <a:gd name="T76" fmla="*/ 14 w 74"/>
                    <a:gd name="T77" fmla="*/ 196 h 377"/>
                    <a:gd name="T78" fmla="*/ 14 w 74"/>
                    <a:gd name="T79" fmla="*/ 169 h 377"/>
                    <a:gd name="T80" fmla="*/ 13 w 74"/>
                    <a:gd name="T81" fmla="*/ 161 h 377"/>
                    <a:gd name="T82" fmla="*/ 13 w 74"/>
                    <a:gd name="T83" fmla="*/ 124 h 377"/>
                    <a:gd name="T84" fmla="*/ 0 w 74"/>
                    <a:gd name="T85" fmla="*/ 116 h 377"/>
                    <a:gd name="T86" fmla="*/ 0 w 74"/>
                    <a:gd name="T87" fmla="*/ 112 h 377"/>
                    <a:gd name="T88" fmla="*/ 28 w 74"/>
                    <a:gd name="T89" fmla="*/ 61 h 377"/>
                    <a:gd name="T90" fmla="*/ 41 w 74"/>
                    <a:gd name="T91" fmla="*/ 54 h 377"/>
                    <a:gd name="T92" fmla="*/ 40 w 74"/>
                    <a:gd name="T93" fmla="*/ 51 h 377"/>
                    <a:gd name="T94" fmla="*/ 30 w 74"/>
                    <a:gd name="T95" fmla="*/ 49 h 377"/>
                    <a:gd name="T96" fmla="*/ 30 w 74"/>
                    <a:gd name="T97" fmla="*/ 46 h 377"/>
                    <a:gd name="T98" fmla="*/ 28 w 74"/>
                    <a:gd name="T99" fmla="*/ 44 h 377"/>
                    <a:gd name="T100" fmla="*/ 28 w 74"/>
                    <a:gd name="T101" fmla="*/ 40 h 377"/>
                    <a:gd name="T102" fmla="*/ 25 w 74"/>
                    <a:gd name="T103" fmla="*/ 39 h 377"/>
                    <a:gd name="T104" fmla="*/ 28 w 74"/>
                    <a:gd name="T105" fmla="*/ 37 h 377"/>
                    <a:gd name="T106" fmla="*/ 26 w 74"/>
                    <a:gd name="T107" fmla="*/ 35 h 377"/>
                    <a:gd name="T108" fmla="*/ 30 w 74"/>
                    <a:gd name="T109" fmla="*/ 27 h 377"/>
                    <a:gd name="T110" fmla="*/ 28 w 74"/>
                    <a:gd name="T111" fmla="*/ 22 h 377"/>
                    <a:gd name="T112" fmla="*/ 30 w 74"/>
                    <a:gd name="T113" fmla="*/ 18 h 377"/>
                    <a:gd name="T114" fmla="*/ 26 w 74"/>
                    <a:gd name="T115" fmla="*/ 14 h 377"/>
                    <a:gd name="T116" fmla="*/ 25 w 74"/>
                    <a:gd name="T117" fmla="*/ 5 h 377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74" h="377">
                      <a:moveTo>
                        <a:pt x="25" y="5"/>
                      </a:moveTo>
                      <a:lnTo>
                        <a:pt x="43" y="0"/>
                      </a:lnTo>
                      <a:lnTo>
                        <a:pt x="56" y="0"/>
                      </a:lnTo>
                      <a:lnTo>
                        <a:pt x="68" y="3"/>
                      </a:lnTo>
                      <a:lnTo>
                        <a:pt x="72" y="16"/>
                      </a:lnTo>
                      <a:lnTo>
                        <a:pt x="72" y="27"/>
                      </a:lnTo>
                      <a:lnTo>
                        <a:pt x="65" y="40"/>
                      </a:lnTo>
                      <a:lnTo>
                        <a:pt x="60" y="40"/>
                      </a:lnTo>
                      <a:lnTo>
                        <a:pt x="68" y="56"/>
                      </a:lnTo>
                      <a:lnTo>
                        <a:pt x="73" y="80"/>
                      </a:lnTo>
                      <a:lnTo>
                        <a:pt x="73" y="102"/>
                      </a:lnTo>
                      <a:lnTo>
                        <a:pt x="72" y="129"/>
                      </a:lnTo>
                      <a:lnTo>
                        <a:pt x="68" y="156"/>
                      </a:lnTo>
                      <a:lnTo>
                        <a:pt x="59" y="158"/>
                      </a:lnTo>
                      <a:lnTo>
                        <a:pt x="59" y="165"/>
                      </a:lnTo>
                      <a:lnTo>
                        <a:pt x="54" y="169"/>
                      </a:lnTo>
                      <a:lnTo>
                        <a:pt x="54" y="197"/>
                      </a:lnTo>
                      <a:lnTo>
                        <a:pt x="50" y="202"/>
                      </a:lnTo>
                      <a:lnTo>
                        <a:pt x="50" y="253"/>
                      </a:lnTo>
                      <a:lnTo>
                        <a:pt x="50" y="285"/>
                      </a:lnTo>
                      <a:lnTo>
                        <a:pt x="56" y="320"/>
                      </a:lnTo>
                      <a:lnTo>
                        <a:pt x="59" y="366"/>
                      </a:lnTo>
                      <a:lnTo>
                        <a:pt x="51" y="370"/>
                      </a:lnTo>
                      <a:lnTo>
                        <a:pt x="51" y="376"/>
                      </a:lnTo>
                      <a:lnTo>
                        <a:pt x="40" y="376"/>
                      </a:lnTo>
                      <a:lnTo>
                        <a:pt x="37" y="373"/>
                      </a:lnTo>
                      <a:lnTo>
                        <a:pt x="32" y="373"/>
                      </a:lnTo>
                      <a:lnTo>
                        <a:pt x="32" y="376"/>
                      </a:lnTo>
                      <a:lnTo>
                        <a:pt x="23" y="376"/>
                      </a:lnTo>
                      <a:lnTo>
                        <a:pt x="5" y="373"/>
                      </a:lnTo>
                      <a:lnTo>
                        <a:pt x="5" y="370"/>
                      </a:lnTo>
                      <a:lnTo>
                        <a:pt x="21" y="363"/>
                      </a:lnTo>
                      <a:lnTo>
                        <a:pt x="21" y="356"/>
                      </a:lnTo>
                      <a:lnTo>
                        <a:pt x="6" y="353"/>
                      </a:lnTo>
                      <a:lnTo>
                        <a:pt x="6" y="349"/>
                      </a:lnTo>
                      <a:lnTo>
                        <a:pt x="17" y="342"/>
                      </a:lnTo>
                      <a:lnTo>
                        <a:pt x="17" y="290"/>
                      </a:lnTo>
                      <a:lnTo>
                        <a:pt x="13" y="243"/>
                      </a:lnTo>
                      <a:lnTo>
                        <a:pt x="14" y="196"/>
                      </a:lnTo>
                      <a:lnTo>
                        <a:pt x="14" y="169"/>
                      </a:lnTo>
                      <a:lnTo>
                        <a:pt x="13" y="161"/>
                      </a:lnTo>
                      <a:lnTo>
                        <a:pt x="13" y="124"/>
                      </a:lnTo>
                      <a:lnTo>
                        <a:pt x="0" y="116"/>
                      </a:lnTo>
                      <a:lnTo>
                        <a:pt x="0" y="112"/>
                      </a:lnTo>
                      <a:lnTo>
                        <a:pt x="28" y="61"/>
                      </a:lnTo>
                      <a:lnTo>
                        <a:pt x="41" y="54"/>
                      </a:lnTo>
                      <a:lnTo>
                        <a:pt x="40" y="51"/>
                      </a:lnTo>
                      <a:lnTo>
                        <a:pt x="30" y="49"/>
                      </a:lnTo>
                      <a:lnTo>
                        <a:pt x="30" y="46"/>
                      </a:lnTo>
                      <a:lnTo>
                        <a:pt x="28" y="44"/>
                      </a:lnTo>
                      <a:lnTo>
                        <a:pt x="28" y="40"/>
                      </a:lnTo>
                      <a:lnTo>
                        <a:pt x="25" y="39"/>
                      </a:lnTo>
                      <a:lnTo>
                        <a:pt x="28" y="37"/>
                      </a:lnTo>
                      <a:lnTo>
                        <a:pt x="26" y="35"/>
                      </a:lnTo>
                      <a:lnTo>
                        <a:pt x="30" y="27"/>
                      </a:lnTo>
                      <a:lnTo>
                        <a:pt x="28" y="22"/>
                      </a:lnTo>
                      <a:lnTo>
                        <a:pt x="30" y="18"/>
                      </a:lnTo>
                      <a:lnTo>
                        <a:pt x="26" y="14"/>
                      </a:lnTo>
                      <a:lnTo>
                        <a:pt x="25" y="5"/>
                      </a:lnTo>
                    </a:path>
                  </a:pathLst>
                </a:custGeom>
                <a:solidFill>
                  <a:srgbClr val="EAEC5E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75" name="Freeform 49"/>
                <p:cNvSpPr>
                  <a:spLocks/>
                </p:cNvSpPr>
                <p:nvPr/>
              </p:nvSpPr>
              <p:spPr bwMode="auto">
                <a:xfrm>
                  <a:off x="3565" y="1991"/>
                  <a:ext cx="101" cy="337"/>
                </a:xfrm>
                <a:custGeom>
                  <a:avLst/>
                  <a:gdLst>
                    <a:gd name="T0" fmla="*/ 61 w 101"/>
                    <a:gd name="T1" fmla="*/ 4 h 337"/>
                    <a:gd name="T2" fmla="*/ 66 w 101"/>
                    <a:gd name="T3" fmla="*/ 22 h 337"/>
                    <a:gd name="T4" fmla="*/ 63 w 101"/>
                    <a:gd name="T5" fmla="*/ 24 h 337"/>
                    <a:gd name="T6" fmla="*/ 60 w 101"/>
                    <a:gd name="T7" fmla="*/ 31 h 337"/>
                    <a:gd name="T8" fmla="*/ 55 w 101"/>
                    <a:gd name="T9" fmla="*/ 43 h 337"/>
                    <a:gd name="T10" fmla="*/ 60 w 101"/>
                    <a:gd name="T11" fmla="*/ 45 h 337"/>
                    <a:gd name="T12" fmla="*/ 82 w 101"/>
                    <a:gd name="T13" fmla="*/ 63 h 337"/>
                    <a:gd name="T14" fmla="*/ 97 w 101"/>
                    <a:gd name="T15" fmla="*/ 164 h 337"/>
                    <a:gd name="T16" fmla="*/ 100 w 101"/>
                    <a:gd name="T17" fmla="*/ 182 h 337"/>
                    <a:gd name="T18" fmla="*/ 94 w 101"/>
                    <a:gd name="T19" fmla="*/ 191 h 337"/>
                    <a:gd name="T20" fmla="*/ 89 w 101"/>
                    <a:gd name="T21" fmla="*/ 194 h 337"/>
                    <a:gd name="T22" fmla="*/ 89 w 101"/>
                    <a:gd name="T23" fmla="*/ 178 h 337"/>
                    <a:gd name="T24" fmla="*/ 89 w 101"/>
                    <a:gd name="T25" fmla="*/ 187 h 337"/>
                    <a:gd name="T26" fmla="*/ 84 w 101"/>
                    <a:gd name="T27" fmla="*/ 181 h 337"/>
                    <a:gd name="T28" fmla="*/ 81 w 101"/>
                    <a:gd name="T29" fmla="*/ 168 h 337"/>
                    <a:gd name="T30" fmla="*/ 68 w 101"/>
                    <a:gd name="T31" fmla="*/ 255 h 337"/>
                    <a:gd name="T32" fmla="*/ 61 w 101"/>
                    <a:gd name="T33" fmla="*/ 310 h 337"/>
                    <a:gd name="T34" fmla="*/ 65 w 101"/>
                    <a:gd name="T35" fmla="*/ 333 h 337"/>
                    <a:gd name="T36" fmla="*/ 48 w 101"/>
                    <a:gd name="T37" fmla="*/ 330 h 337"/>
                    <a:gd name="T38" fmla="*/ 53 w 101"/>
                    <a:gd name="T39" fmla="*/ 300 h 337"/>
                    <a:gd name="T40" fmla="*/ 46 w 101"/>
                    <a:gd name="T41" fmla="*/ 258 h 337"/>
                    <a:gd name="T42" fmla="*/ 45 w 101"/>
                    <a:gd name="T43" fmla="*/ 298 h 337"/>
                    <a:gd name="T44" fmla="*/ 42 w 101"/>
                    <a:gd name="T45" fmla="*/ 327 h 337"/>
                    <a:gd name="T46" fmla="*/ 29 w 101"/>
                    <a:gd name="T47" fmla="*/ 328 h 337"/>
                    <a:gd name="T48" fmla="*/ 24 w 101"/>
                    <a:gd name="T49" fmla="*/ 255 h 337"/>
                    <a:gd name="T50" fmla="*/ 18 w 101"/>
                    <a:gd name="T51" fmla="*/ 249 h 337"/>
                    <a:gd name="T52" fmla="*/ 3 w 101"/>
                    <a:gd name="T53" fmla="*/ 255 h 337"/>
                    <a:gd name="T54" fmla="*/ 11 w 101"/>
                    <a:gd name="T55" fmla="*/ 171 h 337"/>
                    <a:gd name="T56" fmla="*/ 9 w 101"/>
                    <a:gd name="T57" fmla="*/ 154 h 337"/>
                    <a:gd name="T58" fmla="*/ 11 w 101"/>
                    <a:gd name="T59" fmla="*/ 112 h 337"/>
                    <a:gd name="T60" fmla="*/ 33 w 101"/>
                    <a:gd name="T61" fmla="*/ 56 h 337"/>
                    <a:gd name="T62" fmla="*/ 33 w 101"/>
                    <a:gd name="T63" fmla="*/ 36 h 337"/>
                    <a:gd name="T64" fmla="*/ 29 w 101"/>
                    <a:gd name="T65" fmla="*/ 32 h 337"/>
                    <a:gd name="T66" fmla="*/ 24 w 101"/>
                    <a:gd name="T67" fmla="*/ 27 h 337"/>
                    <a:gd name="T68" fmla="*/ 27 w 101"/>
                    <a:gd name="T69" fmla="*/ 4 h 337"/>
                    <a:gd name="T70" fmla="*/ 40 w 101"/>
                    <a:gd name="T71" fmla="*/ 1 h 337"/>
                    <a:gd name="T72" fmla="*/ 50 w 101"/>
                    <a:gd name="T73" fmla="*/ 2 h 33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101" h="337">
                      <a:moveTo>
                        <a:pt x="50" y="2"/>
                      </a:moveTo>
                      <a:lnTo>
                        <a:pt x="61" y="4"/>
                      </a:lnTo>
                      <a:lnTo>
                        <a:pt x="66" y="17"/>
                      </a:lnTo>
                      <a:lnTo>
                        <a:pt x="66" y="22"/>
                      </a:lnTo>
                      <a:lnTo>
                        <a:pt x="61" y="22"/>
                      </a:lnTo>
                      <a:lnTo>
                        <a:pt x="63" y="24"/>
                      </a:lnTo>
                      <a:lnTo>
                        <a:pt x="61" y="25"/>
                      </a:lnTo>
                      <a:lnTo>
                        <a:pt x="60" y="31"/>
                      </a:lnTo>
                      <a:lnTo>
                        <a:pt x="58" y="32"/>
                      </a:lnTo>
                      <a:lnTo>
                        <a:pt x="55" y="43"/>
                      </a:lnTo>
                      <a:lnTo>
                        <a:pt x="55" y="45"/>
                      </a:lnTo>
                      <a:lnTo>
                        <a:pt x="60" y="45"/>
                      </a:lnTo>
                      <a:lnTo>
                        <a:pt x="68" y="58"/>
                      </a:lnTo>
                      <a:lnTo>
                        <a:pt x="82" y="63"/>
                      </a:lnTo>
                      <a:lnTo>
                        <a:pt x="89" y="72"/>
                      </a:lnTo>
                      <a:lnTo>
                        <a:pt x="97" y="164"/>
                      </a:lnTo>
                      <a:lnTo>
                        <a:pt x="94" y="166"/>
                      </a:lnTo>
                      <a:lnTo>
                        <a:pt x="100" y="182"/>
                      </a:lnTo>
                      <a:lnTo>
                        <a:pt x="97" y="191"/>
                      </a:lnTo>
                      <a:lnTo>
                        <a:pt x="94" y="191"/>
                      </a:lnTo>
                      <a:lnTo>
                        <a:pt x="93" y="194"/>
                      </a:lnTo>
                      <a:lnTo>
                        <a:pt x="89" y="194"/>
                      </a:lnTo>
                      <a:lnTo>
                        <a:pt x="91" y="184"/>
                      </a:lnTo>
                      <a:lnTo>
                        <a:pt x="89" y="178"/>
                      </a:lnTo>
                      <a:lnTo>
                        <a:pt x="88" y="183"/>
                      </a:lnTo>
                      <a:lnTo>
                        <a:pt x="89" y="187"/>
                      </a:lnTo>
                      <a:lnTo>
                        <a:pt x="87" y="189"/>
                      </a:lnTo>
                      <a:lnTo>
                        <a:pt x="84" y="181"/>
                      </a:lnTo>
                      <a:lnTo>
                        <a:pt x="86" y="167"/>
                      </a:lnTo>
                      <a:lnTo>
                        <a:pt x="81" y="168"/>
                      </a:lnTo>
                      <a:lnTo>
                        <a:pt x="84" y="251"/>
                      </a:lnTo>
                      <a:lnTo>
                        <a:pt x="68" y="255"/>
                      </a:lnTo>
                      <a:lnTo>
                        <a:pt x="60" y="305"/>
                      </a:lnTo>
                      <a:lnTo>
                        <a:pt x="61" y="310"/>
                      </a:lnTo>
                      <a:lnTo>
                        <a:pt x="65" y="330"/>
                      </a:lnTo>
                      <a:lnTo>
                        <a:pt x="65" y="333"/>
                      </a:lnTo>
                      <a:lnTo>
                        <a:pt x="53" y="336"/>
                      </a:lnTo>
                      <a:lnTo>
                        <a:pt x="48" y="330"/>
                      </a:lnTo>
                      <a:lnTo>
                        <a:pt x="51" y="313"/>
                      </a:lnTo>
                      <a:lnTo>
                        <a:pt x="53" y="300"/>
                      </a:lnTo>
                      <a:lnTo>
                        <a:pt x="48" y="258"/>
                      </a:lnTo>
                      <a:lnTo>
                        <a:pt x="46" y="258"/>
                      </a:lnTo>
                      <a:lnTo>
                        <a:pt x="42" y="273"/>
                      </a:lnTo>
                      <a:lnTo>
                        <a:pt x="45" y="298"/>
                      </a:lnTo>
                      <a:lnTo>
                        <a:pt x="48" y="301"/>
                      </a:lnTo>
                      <a:lnTo>
                        <a:pt x="42" y="327"/>
                      </a:lnTo>
                      <a:lnTo>
                        <a:pt x="31" y="330"/>
                      </a:lnTo>
                      <a:lnTo>
                        <a:pt x="29" y="328"/>
                      </a:lnTo>
                      <a:lnTo>
                        <a:pt x="37" y="302"/>
                      </a:lnTo>
                      <a:lnTo>
                        <a:pt x="24" y="255"/>
                      </a:lnTo>
                      <a:lnTo>
                        <a:pt x="18" y="252"/>
                      </a:lnTo>
                      <a:lnTo>
                        <a:pt x="18" y="249"/>
                      </a:lnTo>
                      <a:lnTo>
                        <a:pt x="6" y="250"/>
                      </a:lnTo>
                      <a:lnTo>
                        <a:pt x="3" y="255"/>
                      </a:lnTo>
                      <a:lnTo>
                        <a:pt x="0" y="252"/>
                      </a:lnTo>
                      <a:lnTo>
                        <a:pt x="11" y="171"/>
                      </a:lnTo>
                      <a:lnTo>
                        <a:pt x="9" y="171"/>
                      </a:lnTo>
                      <a:lnTo>
                        <a:pt x="9" y="154"/>
                      </a:lnTo>
                      <a:lnTo>
                        <a:pt x="8" y="152"/>
                      </a:lnTo>
                      <a:lnTo>
                        <a:pt x="11" y="112"/>
                      </a:lnTo>
                      <a:lnTo>
                        <a:pt x="15" y="65"/>
                      </a:lnTo>
                      <a:lnTo>
                        <a:pt x="33" y="56"/>
                      </a:lnTo>
                      <a:lnTo>
                        <a:pt x="39" y="45"/>
                      </a:lnTo>
                      <a:lnTo>
                        <a:pt x="33" y="36"/>
                      </a:lnTo>
                      <a:lnTo>
                        <a:pt x="31" y="37"/>
                      </a:lnTo>
                      <a:lnTo>
                        <a:pt x="29" y="32"/>
                      </a:lnTo>
                      <a:lnTo>
                        <a:pt x="29" y="27"/>
                      </a:lnTo>
                      <a:lnTo>
                        <a:pt x="24" y="27"/>
                      </a:lnTo>
                      <a:lnTo>
                        <a:pt x="23" y="14"/>
                      </a:lnTo>
                      <a:lnTo>
                        <a:pt x="27" y="4"/>
                      </a:lnTo>
                      <a:lnTo>
                        <a:pt x="32" y="1"/>
                      </a:lnTo>
                      <a:lnTo>
                        <a:pt x="40" y="1"/>
                      </a:lnTo>
                      <a:lnTo>
                        <a:pt x="44" y="0"/>
                      </a:lnTo>
                      <a:lnTo>
                        <a:pt x="50" y="2"/>
                      </a:lnTo>
                    </a:path>
                  </a:pathLst>
                </a:custGeom>
                <a:solidFill>
                  <a:srgbClr val="EAEC5E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76" name="Freeform 50"/>
                <p:cNvSpPr>
                  <a:spLocks/>
                </p:cNvSpPr>
                <p:nvPr/>
              </p:nvSpPr>
              <p:spPr bwMode="auto">
                <a:xfrm>
                  <a:off x="3017" y="2020"/>
                  <a:ext cx="65" cy="237"/>
                </a:xfrm>
                <a:custGeom>
                  <a:avLst/>
                  <a:gdLst>
                    <a:gd name="T0" fmla="*/ 25 w 65"/>
                    <a:gd name="T1" fmla="*/ 3 h 237"/>
                    <a:gd name="T2" fmla="*/ 21 w 65"/>
                    <a:gd name="T3" fmla="*/ 15 h 237"/>
                    <a:gd name="T4" fmla="*/ 24 w 65"/>
                    <a:gd name="T5" fmla="*/ 17 h 237"/>
                    <a:gd name="T6" fmla="*/ 26 w 65"/>
                    <a:gd name="T7" fmla="*/ 22 h 237"/>
                    <a:gd name="T8" fmla="*/ 29 w 65"/>
                    <a:gd name="T9" fmla="*/ 30 h 237"/>
                    <a:gd name="T10" fmla="*/ 26 w 65"/>
                    <a:gd name="T11" fmla="*/ 32 h 237"/>
                    <a:gd name="T12" fmla="*/ 12 w 65"/>
                    <a:gd name="T13" fmla="*/ 44 h 237"/>
                    <a:gd name="T14" fmla="*/ 2 w 65"/>
                    <a:gd name="T15" fmla="*/ 116 h 237"/>
                    <a:gd name="T16" fmla="*/ 0 w 65"/>
                    <a:gd name="T17" fmla="*/ 128 h 237"/>
                    <a:gd name="T18" fmla="*/ 4 w 65"/>
                    <a:gd name="T19" fmla="*/ 135 h 237"/>
                    <a:gd name="T20" fmla="*/ 7 w 65"/>
                    <a:gd name="T21" fmla="*/ 136 h 237"/>
                    <a:gd name="T22" fmla="*/ 7 w 65"/>
                    <a:gd name="T23" fmla="*/ 126 h 237"/>
                    <a:gd name="T24" fmla="*/ 7 w 65"/>
                    <a:gd name="T25" fmla="*/ 131 h 237"/>
                    <a:gd name="T26" fmla="*/ 10 w 65"/>
                    <a:gd name="T27" fmla="*/ 128 h 237"/>
                    <a:gd name="T28" fmla="*/ 12 w 65"/>
                    <a:gd name="T29" fmla="*/ 118 h 237"/>
                    <a:gd name="T30" fmla="*/ 21 w 65"/>
                    <a:gd name="T31" fmla="*/ 180 h 237"/>
                    <a:gd name="T32" fmla="*/ 25 w 65"/>
                    <a:gd name="T33" fmla="*/ 218 h 237"/>
                    <a:gd name="T34" fmla="*/ 23 w 65"/>
                    <a:gd name="T35" fmla="*/ 234 h 237"/>
                    <a:gd name="T36" fmla="*/ 33 w 65"/>
                    <a:gd name="T37" fmla="*/ 232 h 237"/>
                    <a:gd name="T38" fmla="*/ 30 w 65"/>
                    <a:gd name="T39" fmla="*/ 211 h 237"/>
                    <a:gd name="T40" fmla="*/ 34 w 65"/>
                    <a:gd name="T41" fmla="*/ 182 h 237"/>
                    <a:gd name="T42" fmla="*/ 36 w 65"/>
                    <a:gd name="T43" fmla="*/ 209 h 237"/>
                    <a:gd name="T44" fmla="*/ 37 w 65"/>
                    <a:gd name="T45" fmla="*/ 229 h 237"/>
                    <a:gd name="T46" fmla="*/ 45 w 65"/>
                    <a:gd name="T47" fmla="*/ 230 h 237"/>
                    <a:gd name="T48" fmla="*/ 49 w 65"/>
                    <a:gd name="T49" fmla="*/ 180 h 237"/>
                    <a:gd name="T50" fmla="*/ 52 w 65"/>
                    <a:gd name="T51" fmla="*/ 175 h 237"/>
                    <a:gd name="T52" fmla="*/ 62 w 65"/>
                    <a:gd name="T53" fmla="*/ 180 h 237"/>
                    <a:gd name="T54" fmla="*/ 57 w 65"/>
                    <a:gd name="T55" fmla="*/ 120 h 237"/>
                    <a:gd name="T56" fmla="*/ 58 w 65"/>
                    <a:gd name="T57" fmla="*/ 108 h 237"/>
                    <a:gd name="T58" fmla="*/ 57 w 65"/>
                    <a:gd name="T59" fmla="*/ 79 h 237"/>
                    <a:gd name="T60" fmla="*/ 43 w 65"/>
                    <a:gd name="T61" fmla="*/ 39 h 237"/>
                    <a:gd name="T62" fmla="*/ 43 w 65"/>
                    <a:gd name="T63" fmla="*/ 26 h 237"/>
                    <a:gd name="T64" fmla="*/ 45 w 65"/>
                    <a:gd name="T65" fmla="*/ 23 h 237"/>
                    <a:gd name="T66" fmla="*/ 49 w 65"/>
                    <a:gd name="T67" fmla="*/ 19 h 237"/>
                    <a:gd name="T68" fmla="*/ 46 w 65"/>
                    <a:gd name="T69" fmla="*/ 3 h 237"/>
                    <a:gd name="T70" fmla="*/ 39 w 65"/>
                    <a:gd name="T71" fmla="*/ 1 h 237"/>
                    <a:gd name="T72" fmla="*/ 32 w 65"/>
                    <a:gd name="T73" fmla="*/ 1 h 23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65" h="237">
                      <a:moveTo>
                        <a:pt x="32" y="1"/>
                      </a:moveTo>
                      <a:lnTo>
                        <a:pt x="25" y="3"/>
                      </a:lnTo>
                      <a:lnTo>
                        <a:pt x="21" y="12"/>
                      </a:lnTo>
                      <a:lnTo>
                        <a:pt x="21" y="15"/>
                      </a:lnTo>
                      <a:lnTo>
                        <a:pt x="25" y="15"/>
                      </a:lnTo>
                      <a:lnTo>
                        <a:pt x="24" y="17"/>
                      </a:lnTo>
                      <a:lnTo>
                        <a:pt x="25" y="18"/>
                      </a:lnTo>
                      <a:lnTo>
                        <a:pt x="26" y="22"/>
                      </a:lnTo>
                      <a:lnTo>
                        <a:pt x="27" y="23"/>
                      </a:lnTo>
                      <a:lnTo>
                        <a:pt x="29" y="30"/>
                      </a:lnTo>
                      <a:lnTo>
                        <a:pt x="29" y="32"/>
                      </a:lnTo>
                      <a:lnTo>
                        <a:pt x="26" y="32"/>
                      </a:lnTo>
                      <a:lnTo>
                        <a:pt x="21" y="41"/>
                      </a:lnTo>
                      <a:lnTo>
                        <a:pt x="12" y="44"/>
                      </a:lnTo>
                      <a:lnTo>
                        <a:pt x="7" y="51"/>
                      </a:lnTo>
                      <a:lnTo>
                        <a:pt x="2" y="116"/>
                      </a:lnTo>
                      <a:lnTo>
                        <a:pt x="4" y="116"/>
                      </a:lnTo>
                      <a:lnTo>
                        <a:pt x="0" y="128"/>
                      </a:lnTo>
                      <a:lnTo>
                        <a:pt x="2" y="135"/>
                      </a:lnTo>
                      <a:lnTo>
                        <a:pt x="4" y="135"/>
                      </a:lnTo>
                      <a:lnTo>
                        <a:pt x="5" y="136"/>
                      </a:lnTo>
                      <a:lnTo>
                        <a:pt x="7" y="136"/>
                      </a:lnTo>
                      <a:lnTo>
                        <a:pt x="5" y="130"/>
                      </a:lnTo>
                      <a:lnTo>
                        <a:pt x="7" y="126"/>
                      </a:lnTo>
                      <a:lnTo>
                        <a:pt x="7" y="129"/>
                      </a:lnTo>
                      <a:lnTo>
                        <a:pt x="7" y="131"/>
                      </a:lnTo>
                      <a:lnTo>
                        <a:pt x="8" y="133"/>
                      </a:lnTo>
                      <a:lnTo>
                        <a:pt x="10" y="128"/>
                      </a:lnTo>
                      <a:lnTo>
                        <a:pt x="9" y="118"/>
                      </a:lnTo>
                      <a:lnTo>
                        <a:pt x="12" y="118"/>
                      </a:lnTo>
                      <a:lnTo>
                        <a:pt x="10" y="176"/>
                      </a:lnTo>
                      <a:lnTo>
                        <a:pt x="21" y="180"/>
                      </a:lnTo>
                      <a:lnTo>
                        <a:pt x="26" y="214"/>
                      </a:lnTo>
                      <a:lnTo>
                        <a:pt x="25" y="218"/>
                      </a:lnTo>
                      <a:lnTo>
                        <a:pt x="23" y="231"/>
                      </a:lnTo>
                      <a:lnTo>
                        <a:pt x="23" y="234"/>
                      </a:lnTo>
                      <a:lnTo>
                        <a:pt x="30" y="236"/>
                      </a:lnTo>
                      <a:lnTo>
                        <a:pt x="33" y="232"/>
                      </a:lnTo>
                      <a:lnTo>
                        <a:pt x="31" y="220"/>
                      </a:lnTo>
                      <a:lnTo>
                        <a:pt x="30" y="211"/>
                      </a:lnTo>
                      <a:lnTo>
                        <a:pt x="34" y="181"/>
                      </a:lnTo>
                      <a:lnTo>
                        <a:pt x="34" y="182"/>
                      </a:lnTo>
                      <a:lnTo>
                        <a:pt x="37" y="192"/>
                      </a:lnTo>
                      <a:lnTo>
                        <a:pt x="36" y="209"/>
                      </a:lnTo>
                      <a:lnTo>
                        <a:pt x="33" y="212"/>
                      </a:lnTo>
                      <a:lnTo>
                        <a:pt x="37" y="229"/>
                      </a:lnTo>
                      <a:lnTo>
                        <a:pt x="44" y="231"/>
                      </a:lnTo>
                      <a:lnTo>
                        <a:pt x="45" y="230"/>
                      </a:lnTo>
                      <a:lnTo>
                        <a:pt x="40" y="212"/>
                      </a:lnTo>
                      <a:lnTo>
                        <a:pt x="49" y="180"/>
                      </a:lnTo>
                      <a:lnTo>
                        <a:pt x="52" y="178"/>
                      </a:lnTo>
                      <a:lnTo>
                        <a:pt x="52" y="175"/>
                      </a:lnTo>
                      <a:lnTo>
                        <a:pt x="60" y="176"/>
                      </a:lnTo>
                      <a:lnTo>
                        <a:pt x="62" y="180"/>
                      </a:lnTo>
                      <a:lnTo>
                        <a:pt x="64" y="178"/>
                      </a:lnTo>
                      <a:lnTo>
                        <a:pt x="57" y="120"/>
                      </a:lnTo>
                      <a:lnTo>
                        <a:pt x="58" y="121"/>
                      </a:lnTo>
                      <a:lnTo>
                        <a:pt x="58" y="108"/>
                      </a:lnTo>
                      <a:lnTo>
                        <a:pt x="59" y="107"/>
                      </a:lnTo>
                      <a:lnTo>
                        <a:pt x="57" y="79"/>
                      </a:lnTo>
                      <a:lnTo>
                        <a:pt x="55" y="45"/>
                      </a:lnTo>
                      <a:lnTo>
                        <a:pt x="43" y="39"/>
                      </a:lnTo>
                      <a:lnTo>
                        <a:pt x="39" y="32"/>
                      </a:lnTo>
                      <a:lnTo>
                        <a:pt x="43" y="26"/>
                      </a:lnTo>
                      <a:lnTo>
                        <a:pt x="44" y="26"/>
                      </a:lnTo>
                      <a:lnTo>
                        <a:pt x="45" y="23"/>
                      </a:lnTo>
                      <a:lnTo>
                        <a:pt x="45" y="19"/>
                      </a:lnTo>
                      <a:lnTo>
                        <a:pt x="49" y="19"/>
                      </a:lnTo>
                      <a:lnTo>
                        <a:pt x="50" y="10"/>
                      </a:lnTo>
                      <a:lnTo>
                        <a:pt x="46" y="3"/>
                      </a:lnTo>
                      <a:lnTo>
                        <a:pt x="44" y="1"/>
                      </a:lnTo>
                      <a:lnTo>
                        <a:pt x="39" y="1"/>
                      </a:lnTo>
                      <a:lnTo>
                        <a:pt x="36" y="0"/>
                      </a:lnTo>
                      <a:lnTo>
                        <a:pt x="32" y="1"/>
                      </a:lnTo>
                    </a:path>
                  </a:pathLst>
                </a:custGeom>
                <a:solidFill>
                  <a:srgbClr val="EAEC5E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56" name="Group 51"/>
              <p:cNvGrpSpPr>
                <a:grpSpLocks/>
              </p:cNvGrpSpPr>
              <p:nvPr/>
            </p:nvGrpSpPr>
            <p:grpSpPr bwMode="auto">
              <a:xfrm>
                <a:off x="2430" y="2042"/>
                <a:ext cx="2415" cy="1059"/>
                <a:chOff x="2430" y="2042"/>
                <a:chExt cx="2415" cy="1059"/>
              </a:xfrm>
            </p:grpSpPr>
            <p:sp>
              <p:nvSpPr>
                <p:cNvPr id="6162" name="Freeform 52"/>
                <p:cNvSpPr>
                  <a:spLocks/>
                </p:cNvSpPr>
                <p:nvPr/>
              </p:nvSpPr>
              <p:spPr bwMode="auto">
                <a:xfrm>
                  <a:off x="4331" y="2124"/>
                  <a:ext cx="210" cy="730"/>
                </a:xfrm>
                <a:custGeom>
                  <a:avLst/>
                  <a:gdLst>
                    <a:gd name="T0" fmla="*/ 81 w 210"/>
                    <a:gd name="T1" fmla="*/ 10 h 730"/>
                    <a:gd name="T2" fmla="*/ 70 w 210"/>
                    <a:gd name="T3" fmla="*/ 50 h 730"/>
                    <a:gd name="T4" fmla="*/ 77 w 210"/>
                    <a:gd name="T5" fmla="*/ 54 h 730"/>
                    <a:gd name="T6" fmla="*/ 84 w 210"/>
                    <a:gd name="T7" fmla="*/ 70 h 730"/>
                    <a:gd name="T8" fmla="*/ 94 w 210"/>
                    <a:gd name="T9" fmla="*/ 95 h 730"/>
                    <a:gd name="T10" fmla="*/ 84 w 210"/>
                    <a:gd name="T11" fmla="*/ 100 h 730"/>
                    <a:gd name="T12" fmla="*/ 37 w 210"/>
                    <a:gd name="T13" fmla="*/ 137 h 730"/>
                    <a:gd name="T14" fmla="*/ 7 w 210"/>
                    <a:gd name="T15" fmla="*/ 359 h 730"/>
                    <a:gd name="T16" fmla="*/ 0 w 210"/>
                    <a:gd name="T17" fmla="*/ 397 h 730"/>
                    <a:gd name="T18" fmla="*/ 13 w 210"/>
                    <a:gd name="T19" fmla="*/ 418 h 730"/>
                    <a:gd name="T20" fmla="*/ 22 w 210"/>
                    <a:gd name="T21" fmla="*/ 423 h 730"/>
                    <a:gd name="T22" fmla="*/ 22 w 210"/>
                    <a:gd name="T23" fmla="*/ 390 h 730"/>
                    <a:gd name="T24" fmla="*/ 22 w 210"/>
                    <a:gd name="T25" fmla="*/ 406 h 730"/>
                    <a:gd name="T26" fmla="*/ 33 w 210"/>
                    <a:gd name="T27" fmla="*/ 394 h 730"/>
                    <a:gd name="T28" fmla="*/ 40 w 210"/>
                    <a:gd name="T29" fmla="*/ 366 h 730"/>
                    <a:gd name="T30" fmla="*/ 68 w 210"/>
                    <a:gd name="T31" fmla="*/ 557 h 730"/>
                    <a:gd name="T32" fmla="*/ 81 w 210"/>
                    <a:gd name="T33" fmla="*/ 673 h 730"/>
                    <a:gd name="T34" fmla="*/ 74 w 210"/>
                    <a:gd name="T35" fmla="*/ 724 h 730"/>
                    <a:gd name="T36" fmla="*/ 108 w 210"/>
                    <a:gd name="T37" fmla="*/ 717 h 730"/>
                    <a:gd name="T38" fmla="*/ 98 w 210"/>
                    <a:gd name="T39" fmla="*/ 651 h 730"/>
                    <a:gd name="T40" fmla="*/ 111 w 210"/>
                    <a:gd name="T41" fmla="*/ 562 h 730"/>
                    <a:gd name="T42" fmla="*/ 115 w 210"/>
                    <a:gd name="T43" fmla="*/ 648 h 730"/>
                    <a:gd name="T44" fmla="*/ 121 w 210"/>
                    <a:gd name="T45" fmla="*/ 710 h 730"/>
                    <a:gd name="T46" fmla="*/ 149 w 210"/>
                    <a:gd name="T47" fmla="*/ 713 h 730"/>
                    <a:gd name="T48" fmla="*/ 159 w 210"/>
                    <a:gd name="T49" fmla="*/ 557 h 730"/>
                    <a:gd name="T50" fmla="*/ 171 w 210"/>
                    <a:gd name="T51" fmla="*/ 542 h 730"/>
                    <a:gd name="T52" fmla="*/ 203 w 210"/>
                    <a:gd name="T53" fmla="*/ 557 h 730"/>
                    <a:gd name="T54" fmla="*/ 186 w 210"/>
                    <a:gd name="T55" fmla="*/ 373 h 730"/>
                    <a:gd name="T56" fmla="*/ 189 w 210"/>
                    <a:gd name="T57" fmla="*/ 337 h 730"/>
                    <a:gd name="T58" fmla="*/ 186 w 210"/>
                    <a:gd name="T59" fmla="*/ 246 h 730"/>
                    <a:gd name="T60" fmla="*/ 139 w 210"/>
                    <a:gd name="T61" fmla="*/ 123 h 730"/>
                    <a:gd name="T62" fmla="*/ 139 w 210"/>
                    <a:gd name="T63" fmla="*/ 79 h 730"/>
                    <a:gd name="T64" fmla="*/ 149 w 210"/>
                    <a:gd name="T65" fmla="*/ 72 h 730"/>
                    <a:gd name="T66" fmla="*/ 159 w 210"/>
                    <a:gd name="T67" fmla="*/ 59 h 730"/>
                    <a:gd name="T68" fmla="*/ 152 w 210"/>
                    <a:gd name="T69" fmla="*/ 10 h 730"/>
                    <a:gd name="T70" fmla="*/ 126 w 210"/>
                    <a:gd name="T71" fmla="*/ 3 h 730"/>
                    <a:gd name="T72" fmla="*/ 106 w 210"/>
                    <a:gd name="T73" fmla="*/ 5 h 73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10" h="730">
                      <a:moveTo>
                        <a:pt x="106" y="5"/>
                      </a:moveTo>
                      <a:lnTo>
                        <a:pt x="81" y="10"/>
                      </a:lnTo>
                      <a:lnTo>
                        <a:pt x="70" y="38"/>
                      </a:lnTo>
                      <a:lnTo>
                        <a:pt x="70" y="50"/>
                      </a:lnTo>
                      <a:lnTo>
                        <a:pt x="81" y="50"/>
                      </a:lnTo>
                      <a:lnTo>
                        <a:pt x="77" y="54"/>
                      </a:lnTo>
                      <a:lnTo>
                        <a:pt x="81" y="57"/>
                      </a:lnTo>
                      <a:lnTo>
                        <a:pt x="84" y="70"/>
                      </a:lnTo>
                      <a:lnTo>
                        <a:pt x="88" y="71"/>
                      </a:lnTo>
                      <a:lnTo>
                        <a:pt x="94" y="95"/>
                      </a:lnTo>
                      <a:lnTo>
                        <a:pt x="94" y="100"/>
                      </a:lnTo>
                      <a:lnTo>
                        <a:pt x="84" y="100"/>
                      </a:lnTo>
                      <a:lnTo>
                        <a:pt x="67" y="127"/>
                      </a:lnTo>
                      <a:lnTo>
                        <a:pt x="37" y="137"/>
                      </a:lnTo>
                      <a:lnTo>
                        <a:pt x="22" y="159"/>
                      </a:lnTo>
                      <a:lnTo>
                        <a:pt x="7" y="359"/>
                      </a:lnTo>
                      <a:lnTo>
                        <a:pt x="13" y="361"/>
                      </a:lnTo>
                      <a:lnTo>
                        <a:pt x="0" y="397"/>
                      </a:lnTo>
                      <a:lnTo>
                        <a:pt x="7" y="418"/>
                      </a:lnTo>
                      <a:lnTo>
                        <a:pt x="13" y="418"/>
                      </a:lnTo>
                      <a:lnTo>
                        <a:pt x="16" y="423"/>
                      </a:lnTo>
                      <a:lnTo>
                        <a:pt x="22" y="423"/>
                      </a:lnTo>
                      <a:lnTo>
                        <a:pt x="19" y="402"/>
                      </a:lnTo>
                      <a:lnTo>
                        <a:pt x="22" y="390"/>
                      </a:lnTo>
                      <a:lnTo>
                        <a:pt x="26" y="399"/>
                      </a:lnTo>
                      <a:lnTo>
                        <a:pt x="22" y="406"/>
                      </a:lnTo>
                      <a:lnTo>
                        <a:pt x="26" y="410"/>
                      </a:lnTo>
                      <a:lnTo>
                        <a:pt x="33" y="394"/>
                      </a:lnTo>
                      <a:lnTo>
                        <a:pt x="29" y="365"/>
                      </a:lnTo>
                      <a:lnTo>
                        <a:pt x="40" y="366"/>
                      </a:lnTo>
                      <a:lnTo>
                        <a:pt x="33" y="547"/>
                      </a:lnTo>
                      <a:lnTo>
                        <a:pt x="68" y="557"/>
                      </a:lnTo>
                      <a:lnTo>
                        <a:pt x="84" y="662"/>
                      </a:lnTo>
                      <a:lnTo>
                        <a:pt x="81" y="673"/>
                      </a:lnTo>
                      <a:lnTo>
                        <a:pt x="74" y="716"/>
                      </a:lnTo>
                      <a:lnTo>
                        <a:pt x="74" y="724"/>
                      </a:lnTo>
                      <a:lnTo>
                        <a:pt x="98" y="729"/>
                      </a:lnTo>
                      <a:lnTo>
                        <a:pt x="108" y="717"/>
                      </a:lnTo>
                      <a:lnTo>
                        <a:pt x="102" y="678"/>
                      </a:lnTo>
                      <a:lnTo>
                        <a:pt x="98" y="651"/>
                      </a:lnTo>
                      <a:lnTo>
                        <a:pt x="108" y="562"/>
                      </a:lnTo>
                      <a:lnTo>
                        <a:pt x="111" y="562"/>
                      </a:lnTo>
                      <a:lnTo>
                        <a:pt x="121" y="594"/>
                      </a:lnTo>
                      <a:lnTo>
                        <a:pt x="115" y="648"/>
                      </a:lnTo>
                      <a:lnTo>
                        <a:pt x="108" y="654"/>
                      </a:lnTo>
                      <a:lnTo>
                        <a:pt x="121" y="710"/>
                      </a:lnTo>
                      <a:lnTo>
                        <a:pt x="145" y="717"/>
                      </a:lnTo>
                      <a:lnTo>
                        <a:pt x="149" y="713"/>
                      </a:lnTo>
                      <a:lnTo>
                        <a:pt x="132" y="654"/>
                      </a:lnTo>
                      <a:lnTo>
                        <a:pt x="159" y="557"/>
                      </a:lnTo>
                      <a:lnTo>
                        <a:pt x="171" y="549"/>
                      </a:lnTo>
                      <a:lnTo>
                        <a:pt x="171" y="542"/>
                      </a:lnTo>
                      <a:lnTo>
                        <a:pt x="196" y="543"/>
                      </a:lnTo>
                      <a:lnTo>
                        <a:pt x="203" y="557"/>
                      </a:lnTo>
                      <a:lnTo>
                        <a:pt x="209" y="549"/>
                      </a:lnTo>
                      <a:lnTo>
                        <a:pt x="186" y="373"/>
                      </a:lnTo>
                      <a:lnTo>
                        <a:pt x="189" y="373"/>
                      </a:lnTo>
                      <a:lnTo>
                        <a:pt x="189" y="337"/>
                      </a:lnTo>
                      <a:lnTo>
                        <a:pt x="193" y="332"/>
                      </a:lnTo>
                      <a:lnTo>
                        <a:pt x="186" y="246"/>
                      </a:lnTo>
                      <a:lnTo>
                        <a:pt x="178" y="142"/>
                      </a:lnTo>
                      <a:lnTo>
                        <a:pt x="139" y="123"/>
                      </a:lnTo>
                      <a:lnTo>
                        <a:pt x="127" y="100"/>
                      </a:lnTo>
                      <a:lnTo>
                        <a:pt x="139" y="79"/>
                      </a:lnTo>
                      <a:lnTo>
                        <a:pt x="145" y="82"/>
                      </a:lnTo>
                      <a:lnTo>
                        <a:pt x="149" y="72"/>
                      </a:lnTo>
                      <a:lnTo>
                        <a:pt x="149" y="61"/>
                      </a:lnTo>
                      <a:lnTo>
                        <a:pt x="159" y="59"/>
                      </a:lnTo>
                      <a:lnTo>
                        <a:pt x="162" y="31"/>
                      </a:lnTo>
                      <a:lnTo>
                        <a:pt x="152" y="10"/>
                      </a:lnTo>
                      <a:lnTo>
                        <a:pt x="142" y="3"/>
                      </a:lnTo>
                      <a:lnTo>
                        <a:pt x="126" y="3"/>
                      </a:lnTo>
                      <a:lnTo>
                        <a:pt x="116" y="0"/>
                      </a:lnTo>
                      <a:lnTo>
                        <a:pt x="106" y="5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63" name="Freeform 53"/>
                <p:cNvSpPr>
                  <a:spLocks/>
                </p:cNvSpPr>
                <p:nvPr/>
              </p:nvSpPr>
              <p:spPr bwMode="auto">
                <a:xfrm>
                  <a:off x="3770" y="2168"/>
                  <a:ext cx="211" cy="724"/>
                </a:xfrm>
                <a:custGeom>
                  <a:avLst/>
                  <a:gdLst>
                    <a:gd name="T0" fmla="*/ 133 w 211"/>
                    <a:gd name="T1" fmla="*/ 0 h 724"/>
                    <a:gd name="T2" fmla="*/ 87 w 211"/>
                    <a:gd name="T3" fmla="*/ 23 h 724"/>
                    <a:gd name="T4" fmla="*/ 86 w 211"/>
                    <a:gd name="T5" fmla="*/ 71 h 724"/>
                    <a:gd name="T6" fmla="*/ 63 w 211"/>
                    <a:gd name="T7" fmla="*/ 94 h 724"/>
                    <a:gd name="T8" fmla="*/ 15 w 211"/>
                    <a:gd name="T9" fmla="*/ 121 h 724"/>
                    <a:gd name="T10" fmla="*/ 7 w 211"/>
                    <a:gd name="T11" fmla="*/ 260 h 724"/>
                    <a:gd name="T12" fmla="*/ 39 w 211"/>
                    <a:gd name="T13" fmla="*/ 380 h 724"/>
                    <a:gd name="T14" fmla="*/ 73 w 211"/>
                    <a:gd name="T15" fmla="*/ 471 h 724"/>
                    <a:gd name="T16" fmla="*/ 66 w 211"/>
                    <a:gd name="T17" fmla="*/ 687 h 724"/>
                    <a:gd name="T18" fmla="*/ 72 w 211"/>
                    <a:gd name="T19" fmla="*/ 696 h 724"/>
                    <a:gd name="T20" fmla="*/ 105 w 211"/>
                    <a:gd name="T21" fmla="*/ 719 h 724"/>
                    <a:gd name="T22" fmla="*/ 123 w 211"/>
                    <a:gd name="T23" fmla="*/ 723 h 724"/>
                    <a:gd name="T24" fmla="*/ 135 w 211"/>
                    <a:gd name="T25" fmla="*/ 717 h 724"/>
                    <a:gd name="T26" fmla="*/ 128 w 211"/>
                    <a:gd name="T27" fmla="*/ 705 h 724"/>
                    <a:gd name="T28" fmla="*/ 112 w 211"/>
                    <a:gd name="T29" fmla="*/ 687 h 724"/>
                    <a:gd name="T30" fmla="*/ 119 w 211"/>
                    <a:gd name="T31" fmla="*/ 680 h 724"/>
                    <a:gd name="T32" fmla="*/ 161 w 211"/>
                    <a:gd name="T33" fmla="*/ 694 h 724"/>
                    <a:gd name="T34" fmla="*/ 164 w 211"/>
                    <a:gd name="T35" fmla="*/ 685 h 724"/>
                    <a:gd name="T36" fmla="*/ 161 w 211"/>
                    <a:gd name="T37" fmla="*/ 676 h 724"/>
                    <a:gd name="T38" fmla="*/ 148 w 211"/>
                    <a:gd name="T39" fmla="*/ 663 h 724"/>
                    <a:gd name="T40" fmla="*/ 162 w 211"/>
                    <a:gd name="T41" fmla="*/ 592 h 724"/>
                    <a:gd name="T42" fmla="*/ 176 w 211"/>
                    <a:gd name="T43" fmla="*/ 396 h 724"/>
                    <a:gd name="T44" fmla="*/ 183 w 211"/>
                    <a:gd name="T45" fmla="*/ 357 h 724"/>
                    <a:gd name="T46" fmla="*/ 171 w 211"/>
                    <a:gd name="T47" fmla="*/ 279 h 724"/>
                    <a:gd name="T48" fmla="*/ 181 w 211"/>
                    <a:gd name="T49" fmla="*/ 278 h 724"/>
                    <a:gd name="T50" fmla="*/ 189 w 211"/>
                    <a:gd name="T51" fmla="*/ 275 h 724"/>
                    <a:gd name="T52" fmla="*/ 197 w 211"/>
                    <a:gd name="T53" fmla="*/ 270 h 724"/>
                    <a:gd name="T54" fmla="*/ 203 w 211"/>
                    <a:gd name="T55" fmla="*/ 264 h 724"/>
                    <a:gd name="T56" fmla="*/ 210 w 211"/>
                    <a:gd name="T57" fmla="*/ 254 h 724"/>
                    <a:gd name="T58" fmla="*/ 204 w 211"/>
                    <a:gd name="T59" fmla="*/ 215 h 724"/>
                    <a:gd name="T60" fmla="*/ 154 w 211"/>
                    <a:gd name="T61" fmla="*/ 124 h 724"/>
                    <a:gd name="T62" fmla="*/ 135 w 211"/>
                    <a:gd name="T63" fmla="*/ 97 h 724"/>
                    <a:gd name="T64" fmla="*/ 157 w 211"/>
                    <a:gd name="T65" fmla="*/ 80 h 724"/>
                    <a:gd name="T66" fmla="*/ 159 w 211"/>
                    <a:gd name="T67" fmla="*/ 76 h 724"/>
                    <a:gd name="T68" fmla="*/ 166 w 211"/>
                    <a:gd name="T69" fmla="*/ 68 h 724"/>
                    <a:gd name="T70" fmla="*/ 165 w 211"/>
                    <a:gd name="T71" fmla="*/ 48 h 724"/>
                    <a:gd name="T72" fmla="*/ 168 w 211"/>
                    <a:gd name="T73" fmla="*/ 25 h 72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11" h="724">
                      <a:moveTo>
                        <a:pt x="158" y="9"/>
                      </a:moveTo>
                      <a:lnTo>
                        <a:pt x="133" y="0"/>
                      </a:lnTo>
                      <a:lnTo>
                        <a:pt x="105" y="4"/>
                      </a:lnTo>
                      <a:lnTo>
                        <a:pt x="87" y="23"/>
                      </a:lnTo>
                      <a:lnTo>
                        <a:pt x="80" y="45"/>
                      </a:lnTo>
                      <a:lnTo>
                        <a:pt x="86" y="71"/>
                      </a:lnTo>
                      <a:lnTo>
                        <a:pt x="76" y="87"/>
                      </a:lnTo>
                      <a:lnTo>
                        <a:pt x="63" y="94"/>
                      </a:lnTo>
                      <a:lnTo>
                        <a:pt x="26" y="110"/>
                      </a:lnTo>
                      <a:lnTo>
                        <a:pt x="15" y="121"/>
                      </a:lnTo>
                      <a:lnTo>
                        <a:pt x="0" y="236"/>
                      </a:lnTo>
                      <a:lnTo>
                        <a:pt x="7" y="260"/>
                      </a:lnTo>
                      <a:lnTo>
                        <a:pt x="45" y="270"/>
                      </a:lnTo>
                      <a:lnTo>
                        <a:pt x="39" y="380"/>
                      </a:lnTo>
                      <a:lnTo>
                        <a:pt x="66" y="390"/>
                      </a:lnTo>
                      <a:lnTo>
                        <a:pt x="73" y="471"/>
                      </a:lnTo>
                      <a:lnTo>
                        <a:pt x="67" y="610"/>
                      </a:lnTo>
                      <a:lnTo>
                        <a:pt x="66" y="687"/>
                      </a:lnTo>
                      <a:lnTo>
                        <a:pt x="72" y="689"/>
                      </a:lnTo>
                      <a:lnTo>
                        <a:pt x="72" y="696"/>
                      </a:lnTo>
                      <a:lnTo>
                        <a:pt x="93" y="710"/>
                      </a:lnTo>
                      <a:lnTo>
                        <a:pt x="105" y="719"/>
                      </a:lnTo>
                      <a:lnTo>
                        <a:pt x="113" y="723"/>
                      </a:lnTo>
                      <a:lnTo>
                        <a:pt x="123" y="723"/>
                      </a:lnTo>
                      <a:lnTo>
                        <a:pt x="133" y="720"/>
                      </a:lnTo>
                      <a:lnTo>
                        <a:pt x="135" y="717"/>
                      </a:lnTo>
                      <a:lnTo>
                        <a:pt x="133" y="711"/>
                      </a:lnTo>
                      <a:lnTo>
                        <a:pt x="128" y="705"/>
                      </a:lnTo>
                      <a:lnTo>
                        <a:pt x="121" y="695"/>
                      </a:lnTo>
                      <a:lnTo>
                        <a:pt x="112" y="687"/>
                      </a:lnTo>
                      <a:lnTo>
                        <a:pt x="119" y="689"/>
                      </a:lnTo>
                      <a:lnTo>
                        <a:pt x="119" y="680"/>
                      </a:lnTo>
                      <a:lnTo>
                        <a:pt x="148" y="694"/>
                      </a:lnTo>
                      <a:lnTo>
                        <a:pt x="161" y="694"/>
                      </a:lnTo>
                      <a:lnTo>
                        <a:pt x="164" y="689"/>
                      </a:lnTo>
                      <a:lnTo>
                        <a:pt x="164" y="685"/>
                      </a:lnTo>
                      <a:lnTo>
                        <a:pt x="163" y="680"/>
                      </a:lnTo>
                      <a:lnTo>
                        <a:pt x="161" y="676"/>
                      </a:lnTo>
                      <a:lnTo>
                        <a:pt x="153" y="669"/>
                      </a:lnTo>
                      <a:lnTo>
                        <a:pt x="148" y="663"/>
                      </a:lnTo>
                      <a:lnTo>
                        <a:pt x="155" y="661"/>
                      </a:lnTo>
                      <a:lnTo>
                        <a:pt x="162" y="592"/>
                      </a:lnTo>
                      <a:lnTo>
                        <a:pt x="165" y="484"/>
                      </a:lnTo>
                      <a:lnTo>
                        <a:pt x="176" y="396"/>
                      </a:lnTo>
                      <a:lnTo>
                        <a:pt x="180" y="371"/>
                      </a:lnTo>
                      <a:lnTo>
                        <a:pt x="183" y="357"/>
                      </a:lnTo>
                      <a:lnTo>
                        <a:pt x="174" y="303"/>
                      </a:lnTo>
                      <a:lnTo>
                        <a:pt x="171" y="279"/>
                      </a:lnTo>
                      <a:lnTo>
                        <a:pt x="177" y="282"/>
                      </a:lnTo>
                      <a:lnTo>
                        <a:pt x="181" y="278"/>
                      </a:lnTo>
                      <a:lnTo>
                        <a:pt x="183" y="278"/>
                      </a:lnTo>
                      <a:lnTo>
                        <a:pt x="189" y="275"/>
                      </a:lnTo>
                      <a:lnTo>
                        <a:pt x="195" y="276"/>
                      </a:lnTo>
                      <a:lnTo>
                        <a:pt x="197" y="270"/>
                      </a:lnTo>
                      <a:lnTo>
                        <a:pt x="201" y="269"/>
                      </a:lnTo>
                      <a:lnTo>
                        <a:pt x="203" y="264"/>
                      </a:lnTo>
                      <a:lnTo>
                        <a:pt x="207" y="260"/>
                      </a:lnTo>
                      <a:lnTo>
                        <a:pt x="210" y="254"/>
                      </a:lnTo>
                      <a:lnTo>
                        <a:pt x="199" y="230"/>
                      </a:lnTo>
                      <a:lnTo>
                        <a:pt x="204" y="215"/>
                      </a:lnTo>
                      <a:lnTo>
                        <a:pt x="184" y="230"/>
                      </a:lnTo>
                      <a:lnTo>
                        <a:pt x="154" y="124"/>
                      </a:lnTo>
                      <a:lnTo>
                        <a:pt x="130" y="102"/>
                      </a:lnTo>
                      <a:lnTo>
                        <a:pt x="135" y="97"/>
                      </a:lnTo>
                      <a:lnTo>
                        <a:pt x="155" y="94"/>
                      </a:lnTo>
                      <a:lnTo>
                        <a:pt x="157" y="80"/>
                      </a:lnTo>
                      <a:lnTo>
                        <a:pt x="151" y="77"/>
                      </a:lnTo>
                      <a:lnTo>
                        <a:pt x="159" y="76"/>
                      </a:lnTo>
                      <a:lnTo>
                        <a:pt x="158" y="71"/>
                      </a:lnTo>
                      <a:lnTo>
                        <a:pt x="166" y="68"/>
                      </a:lnTo>
                      <a:lnTo>
                        <a:pt x="160" y="50"/>
                      </a:lnTo>
                      <a:lnTo>
                        <a:pt x="165" y="48"/>
                      </a:lnTo>
                      <a:lnTo>
                        <a:pt x="162" y="25"/>
                      </a:lnTo>
                      <a:lnTo>
                        <a:pt x="168" y="25"/>
                      </a:lnTo>
                      <a:lnTo>
                        <a:pt x="158" y="9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64" name="Freeform 54"/>
                <p:cNvSpPr>
                  <a:spLocks/>
                </p:cNvSpPr>
                <p:nvPr/>
              </p:nvSpPr>
              <p:spPr bwMode="auto">
                <a:xfrm>
                  <a:off x="3358" y="2126"/>
                  <a:ext cx="156" cy="691"/>
                </a:xfrm>
                <a:custGeom>
                  <a:avLst/>
                  <a:gdLst>
                    <a:gd name="T0" fmla="*/ 118 w 156"/>
                    <a:gd name="T1" fmla="*/ 14 h 691"/>
                    <a:gd name="T2" fmla="*/ 118 w 156"/>
                    <a:gd name="T3" fmla="*/ 31 h 691"/>
                    <a:gd name="T4" fmla="*/ 116 w 156"/>
                    <a:gd name="T5" fmla="*/ 36 h 691"/>
                    <a:gd name="T6" fmla="*/ 123 w 156"/>
                    <a:gd name="T7" fmla="*/ 50 h 691"/>
                    <a:gd name="T8" fmla="*/ 118 w 156"/>
                    <a:gd name="T9" fmla="*/ 53 h 691"/>
                    <a:gd name="T10" fmla="*/ 120 w 156"/>
                    <a:gd name="T11" fmla="*/ 59 h 691"/>
                    <a:gd name="T12" fmla="*/ 115 w 156"/>
                    <a:gd name="T13" fmla="*/ 77 h 691"/>
                    <a:gd name="T14" fmla="*/ 115 w 156"/>
                    <a:gd name="T15" fmla="*/ 82 h 691"/>
                    <a:gd name="T16" fmla="*/ 142 w 156"/>
                    <a:gd name="T17" fmla="*/ 100 h 691"/>
                    <a:gd name="T18" fmla="*/ 155 w 156"/>
                    <a:gd name="T19" fmla="*/ 242 h 691"/>
                    <a:gd name="T20" fmla="*/ 138 w 156"/>
                    <a:gd name="T21" fmla="*/ 268 h 691"/>
                    <a:gd name="T22" fmla="*/ 145 w 156"/>
                    <a:gd name="T23" fmla="*/ 344 h 691"/>
                    <a:gd name="T24" fmla="*/ 133 w 156"/>
                    <a:gd name="T25" fmla="*/ 353 h 691"/>
                    <a:gd name="T26" fmla="*/ 129 w 156"/>
                    <a:gd name="T27" fmla="*/ 474 h 691"/>
                    <a:gd name="T28" fmla="*/ 121 w 156"/>
                    <a:gd name="T29" fmla="*/ 596 h 691"/>
                    <a:gd name="T30" fmla="*/ 124 w 156"/>
                    <a:gd name="T31" fmla="*/ 603 h 691"/>
                    <a:gd name="T32" fmla="*/ 151 w 156"/>
                    <a:gd name="T33" fmla="*/ 627 h 691"/>
                    <a:gd name="T34" fmla="*/ 148 w 156"/>
                    <a:gd name="T35" fmla="*/ 631 h 691"/>
                    <a:gd name="T36" fmla="*/ 138 w 156"/>
                    <a:gd name="T37" fmla="*/ 635 h 691"/>
                    <a:gd name="T38" fmla="*/ 122 w 156"/>
                    <a:gd name="T39" fmla="*/ 631 h 691"/>
                    <a:gd name="T40" fmla="*/ 107 w 156"/>
                    <a:gd name="T41" fmla="*/ 622 h 691"/>
                    <a:gd name="T42" fmla="*/ 94 w 156"/>
                    <a:gd name="T43" fmla="*/ 617 h 691"/>
                    <a:gd name="T44" fmla="*/ 94 w 156"/>
                    <a:gd name="T45" fmla="*/ 638 h 691"/>
                    <a:gd name="T46" fmla="*/ 88 w 156"/>
                    <a:gd name="T47" fmla="*/ 639 h 691"/>
                    <a:gd name="T48" fmla="*/ 97 w 156"/>
                    <a:gd name="T49" fmla="*/ 656 h 691"/>
                    <a:gd name="T50" fmla="*/ 93 w 156"/>
                    <a:gd name="T51" fmla="*/ 686 h 691"/>
                    <a:gd name="T52" fmla="*/ 84 w 156"/>
                    <a:gd name="T53" fmla="*/ 690 h 691"/>
                    <a:gd name="T54" fmla="*/ 67 w 156"/>
                    <a:gd name="T55" fmla="*/ 665 h 691"/>
                    <a:gd name="T56" fmla="*/ 67 w 156"/>
                    <a:gd name="T57" fmla="*/ 648 h 691"/>
                    <a:gd name="T58" fmla="*/ 62 w 156"/>
                    <a:gd name="T59" fmla="*/ 646 h 691"/>
                    <a:gd name="T60" fmla="*/ 55 w 156"/>
                    <a:gd name="T61" fmla="*/ 489 h 691"/>
                    <a:gd name="T62" fmla="*/ 62 w 156"/>
                    <a:gd name="T63" fmla="*/ 474 h 691"/>
                    <a:gd name="T64" fmla="*/ 44 w 156"/>
                    <a:gd name="T65" fmla="*/ 368 h 691"/>
                    <a:gd name="T66" fmla="*/ 33 w 156"/>
                    <a:gd name="T67" fmla="*/ 364 h 691"/>
                    <a:gd name="T68" fmla="*/ 29 w 156"/>
                    <a:gd name="T69" fmla="*/ 255 h 691"/>
                    <a:gd name="T70" fmla="*/ 0 w 156"/>
                    <a:gd name="T71" fmla="*/ 242 h 691"/>
                    <a:gd name="T72" fmla="*/ 12 w 156"/>
                    <a:gd name="T73" fmla="*/ 124 h 691"/>
                    <a:gd name="T74" fmla="*/ 56 w 156"/>
                    <a:gd name="T75" fmla="*/ 91 h 691"/>
                    <a:gd name="T76" fmla="*/ 68 w 156"/>
                    <a:gd name="T77" fmla="*/ 81 h 691"/>
                    <a:gd name="T78" fmla="*/ 68 w 156"/>
                    <a:gd name="T79" fmla="*/ 69 h 691"/>
                    <a:gd name="T80" fmla="*/ 64 w 156"/>
                    <a:gd name="T81" fmla="*/ 61 h 691"/>
                    <a:gd name="T82" fmla="*/ 59 w 156"/>
                    <a:gd name="T83" fmla="*/ 55 h 691"/>
                    <a:gd name="T84" fmla="*/ 54 w 156"/>
                    <a:gd name="T85" fmla="*/ 46 h 691"/>
                    <a:gd name="T86" fmla="*/ 51 w 156"/>
                    <a:gd name="T87" fmla="*/ 39 h 691"/>
                    <a:gd name="T88" fmla="*/ 51 w 156"/>
                    <a:gd name="T89" fmla="*/ 30 h 691"/>
                    <a:gd name="T90" fmla="*/ 54 w 156"/>
                    <a:gd name="T91" fmla="*/ 22 h 691"/>
                    <a:gd name="T92" fmla="*/ 60 w 156"/>
                    <a:gd name="T93" fmla="*/ 12 h 691"/>
                    <a:gd name="T94" fmla="*/ 68 w 156"/>
                    <a:gd name="T95" fmla="*/ 5 h 691"/>
                    <a:gd name="T96" fmla="*/ 77 w 156"/>
                    <a:gd name="T97" fmla="*/ 1 h 691"/>
                    <a:gd name="T98" fmla="*/ 87 w 156"/>
                    <a:gd name="T99" fmla="*/ 0 h 691"/>
                    <a:gd name="T100" fmla="*/ 97 w 156"/>
                    <a:gd name="T101" fmla="*/ 2 h 691"/>
                    <a:gd name="T102" fmla="*/ 107 w 156"/>
                    <a:gd name="T103" fmla="*/ 5 h 691"/>
                    <a:gd name="T104" fmla="*/ 118 w 156"/>
                    <a:gd name="T105" fmla="*/ 14 h 691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156" h="691">
                      <a:moveTo>
                        <a:pt x="118" y="14"/>
                      </a:moveTo>
                      <a:lnTo>
                        <a:pt x="118" y="31"/>
                      </a:lnTo>
                      <a:lnTo>
                        <a:pt x="116" y="36"/>
                      </a:lnTo>
                      <a:lnTo>
                        <a:pt x="123" y="50"/>
                      </a:lnTo>
                      <a:lnTo>
                        <a:pt x="118" y="53"/>
                      </a:lnTo>
                      <a:lnTo>
                        <a:pt x="120" y="59"/>
                      </a:lnTo>
                      <a:lnTo>
                        <a:pt x="115" y="77"/>
                      </a:lnTo>
                      <a:lnTo>
                        <a:pt x="115" y="82"/>
                      </a:lnTo>
                      <a:lnTo>
                        <a:pt x="142" y="100"/>
                      </a:lnTo>
                      <a:lnTo>
                        <a:pt x="155" y="242"/>
                      </a:lnTo>
                      <a:lnTo>
                        <a:pt x="138" y="268"/>
                      </a:lnTo>
                      <a:lnTo>
                        <a:pt x="145" y="344"/>
                      </a:lnTo>
                      <a:lnTo>
                        <a:pt x="133" y="353"/>
                      </a:lnTo>
                      <a:lnTo>
                        <a:pt x="129" y="474"/>
                      </a:lnTo>
                      <a:lnTo>
                        <a:pt x="121" y="596"/>
                      </a:lnTo>
                      <a:lnTo>
                        <a:pt x="124" y="603"/>
                      </a:lnTo>
                      <a:lnTo>
                        <a:pt x="151" y="627"/>
                      </a:lnTo>
                      <a:lnTo>
                        <a:pt x="148" y="631"/>
                      </a:lnTo>
                      <a:lnTo>
                        <a:pt x="138" y="635"/>
                      </a:lnTo>
                      <a:lnTo>
                        <a:pt x="122" y="631"/>
                      </a:lnTo>
                      <a:lnTo>
                        <a:pt x="107" y="622"/>
                      </a:lnTo>
                      <a:lnTo>
                        <a:pt x="94" y="617"/>
                      </a:lnTo>
                      <a:lnTo>
                        <a:pt x="94" y="638"/>
                      </a:lnTo>
                      <a:lnTo>
                        <a:pt x="88" y="639"/>
                      </a:lnTo>
                      <a:lnTo>
                        <a:pt x="97" y="656"/>
                      </a:lnTo>
                      <a:lnTo>
                        <a:pt x="93" y="686"/>
                      </a:lnTo>
                      <a:lnTo>
                        <a:pt x="84" y="690"/>
                      </a:lnTo>
                      <a:lnTo>
                        <a:pt x="67" y="665"/>
                      </a:lnTo>
                      <a:lnTo>
                        <a:pt x="67" y="648"/>
                      </a:lnTo>
                      <a:lnTo>
                        <a:pt x="62" y="646"/>
                      </a:lnTo>
                      <a:lnTo>
                        <a:pt x="55" y="489"/>
                      </a:lnTo>
                      <a:lnTo>
                        <a:pt x="62" y="474"/>
                      </a:lnTo>
                      <a:lnTo>
                        <a:pt x="44" y="368"/>
                      </a:lnTo>
                      <a:lnTo>
                        <a:pt x="33" y="364"/>
                      </a:lnTo>
                      <a:lnTo>
                        <a:pt x="29" y="255"/>
                      </a:lnTo>
                      <a:lnTo>
                        <a:pt x="0" y="242"/>
                      </a:lnTo>
                      <a:lnTo>
                        <a:pt x="12" y="124"/>
                      </a:lnTo>
                      <a:lnTo>
                        <a:pt x="56" y="91"/>
                      </a:lnTo>
                      <a:lnTo>
                        <a:pt x="68" y="81"/>
                      </a:lnTo>
                      <a:lnTo>
                        <a:pt x="68" y="69"/>
                      </a:lnTo>
                      <a:lnTo>
                        <a:pt x="64" y="61"/>
                      </a:lnTo>
                      <a:lnTo>
                        <a:pt x="59" y="55"/>
                      </a:lnTo>
                      <a:lnTo>
                        <a:pt x="54" y="46"/>
                      </a:lnTo>
                      <a:lnTo>
                        <a:pt x="51" y="39"/>
                      </a:lnTo>
                      <a:lnTo>
                        <a:pt x="51" y="30"/>
                      </a:lnTo>
                      <a:lnTo>
                        <a:pt x="54" y="22"/>
                      </a:lnTo>
                      <a:lnTo>
                        <a:pt x="60" y="12"/>
                      </a:lnTo>
                      <a:lnTo>
                        <a:pt x="68" y="5"/>
                      </a:lnTo>
                      <a:lnTo>
                        <a:pt x="77" y="1"/>
                      </a:lnTo>
                      <a:lnTo>
                        <a:pt x="87" y="0"/>
                      </a:lnTo>
                      <a:lnTo>
                        <a:pt x="97" y="2"/>
                      </a:lnTo>
                      <a:lnTo>
                        <a:pt x="107" y="5"/>
                      </a:lnTo>
                      <a:lnTo>
                        <a:pt x="118" y="14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65" name="Freeform 55"/>
                <p:cNvSpPr>
                  <a:spLocks/>
                </p:cNvSpPr>
                <p:nvPr/>
              </p:nvSpPr>
              <p:spPr bwMode="auto">
                <a:xfrm>
                  <a:off x="3002" y="2119"/>
                  <a:ext cx="185" cy="628"/>
                </a:xfrm>
                <a:custGeom>
                  <a:avLst/>
                  <a:gdLst>
                    <a:gd name="T0" fmla="*/ 112 w 185"/>
                    <a:gd name="T1" fmla="*/ 8 h 628"/>
                    <a:gd name="T2" fmla="*/ 149 w 185"/>
                    <a:gd name="T3" fmla="*/ 0 h 628"/>
                    <a:gd name="T4" fmla="*/ 162 w 185"/>
                    <a:gd name="T5" fmla="*/ 15 h 628"/>
                    <a:gd name="T6" fmla="*/ 169 w 185"/>
                    <a:gd name="T7" fmla="*/ 10 h 628"/>
                    <a:gd name="T8" fmla="*/ 178 w 185"/>
                    <a:gd name="T9" fmla="*/ 38 h 628"/>
                    <a:gd name="T10" fmla="*/ 158 w 185"/>
                    <a:gd name="T11" fmla="*/ 55 h 628"/>
                    <a:gd name="T12" fmla="*/ 157 w 185"/>
                    <a:gd name="T13" fmla="*/ 69 h 628"/>
                    <a:gd name="T14" fmla="*/ 152 w 185"/>
                    <a:gd name="T15" fmla="*/ 71 h 628"/>
                    <a:gd name="T16" fmla="*/ 149 w 185"/>
                    <a:gd name="T17" fmla="*/ 85 h 628"/>
                    <a:gd name="T18" fmla="*/ 134 w 185"/>
                    <a:gd name="T19" fmla="*/ 88 h 628"/>
                    <a:gd name="T20" fmla="*/ 134 w 185"/>
                    <a:gd name="T21" fmla="*/ 94 h 628"/>
                    <a:gd name="T22" fmla="*/ 158 w 185"/>
                    <a:gd name="T23" fmla="*/ 112 h 628"/>
                    <a:gd name="T24" fmla="*/ 178 w 185"/>
                    <a:gd name="T25" fmla="*/ 202 h 628"/>
                    <a:gd name="T26" fmla="*/ 162 w 185"/>
                    <a:gd name="T27" fmla="*/ 226 h 628"/>
                    <a:gd name="T28" fmla="*/ 162 w 185"/>
                    <a:gd name="T29" fmla="*/ 390 h 628"/>
                    <a:gd name="T30" fmla="*/ 143 w 185"/>
                    <a:gd name="T31" fmla="*/ 397 h 628"/>
                    <a:gd name="T32" fmla="*/ 140 w 185"/>
                    <a:gd name="T33" fmla="*/ 423 h 628"/>
                    <a:gd name="T34" fmla="*/ 132 w 185"/>
                    <a:gd name="T35" fmla="*/ 493 h 628"/>
                    <a:gd name="T36" fmla="*/ 132 w 185"/>
                    <a:gd name="T37" fmla="*/ 530 h 628"/>
                    <a:gd name="T38" fmla="*/ 162 w 185"/>
                    <a:gd name="T39" fmla="*/ 553 h 628"/>
                    <a:gd name="T40" fmla="*/ 184 w 185"/>
                    <a:gd name="T41" fmla="*/ 565 h 628"/>
                    <a:gd name="T42" fmla="*/ 184 w 185"/>
                    <a:gd name="T43" fmla="*/ 572 h 628"/>
                    <a:gd name="T44" fmla="*/ 138 w 185"/>
                    <a:gd name="T45" fmla="*/ 561 h 628"/>
                    <a:gd name="T46" fmla="*/ 132 w 185"/>
                    <a:gd name="T47" fmla="*/ 554 h 628"/>
                    <a:gd name="T48" fmla="*/ 127 w 185"/>
                    <a:gd name="T49" fmla="*/ 561 h 628"/>
                    <a:gd name="T50" fmla="*/ 123 w 185"/>
                    <a:gd name="T51" fmla="*/ 561 h 628"/>
                    <a:gd name="T52" fmla="*/ 117 w 185"/>
                    <a:gd name="T53" fmla="*/ 535 h 628"/>
                    <a:gd name="T54" fmla="*/ 112 w 185"/>
                    <a:gd name="T55" fmla="*/ 416 h 628"/>
                    <a:gd name="T56" fmla="*/ 103 w 185"/>
                    <a:gd name="T57" fmla="*/ 416 h 628"/>
                    <a:gd name="T58" fmla="*/ 77 w 185"/>
                    <a:gd name="T59" fmla="*/ 521 h 628"/>
                    <a:gd name="T60" fmla="*/ 77 w 185"/>
                    <a:gd name="T61" fmla="*/ 587 h 628"/>
                    <a:gd name="T62" fmla="*/ 66 w 185"/>
                    <a:gd name="T63" fmla="*/ 619 h 628"/>
                    <a:gd name="T64" fmla="*/ 57 w 185"/>
                    <a:gd name="T65" fmla="*/ 627 h 628"/>
                    <a:gd name="T66" fmla="*/ 51 w 185"/>
                    <a:gd name="T67" fmla="*/ 609 h 628"/>
                    <a:gd name="T68" fmla="*/ 58 w 185"/>
                    <a:gd name="T69" fmla="*/ 590 h 628"/>
                    <a:gd name="T70" fmla="*/ 66 w 185"/>
                    <a:gd name="T71" fmla="*/ 550 h 628"/>
                    <a:gd name="T72" fmla="*/ 68 w 185"/>
                    <a:gd name="T73" fmla="*/ 399 h 628"/>
                    <a:gd name="T74" fmla="*/ 77 w 185"/>
                    <a:gd name="T75" fmla="*/ 252 h 628"/>
                    <a:gd name="T76" fmla="*/ 61 w 185"/>
                    <a:gd name="T77" fmla="*/ 240 h 628"/>
                    <a:gd name="T78" fmla="*/ 61 w 185"/>
                    <a:gd name="T79" fmla="*/ 218 h 628"/>
                    <a:gd name="T80" fmla="*/ 61 w 185"/>
                    <a:gd name="T81" fmla="*/ 179 h 628"/>
                    <a:gd name="T82" fmla="*/ 40 w 185"/>
                    <a:gd name="T83" fmla="*/ 189 h 628"/>
                    <a:gd name="T84" fmla="*/ 58 w 185"/>
                    <a:gd name="T85" fmla="*/ 214 h 628"/>
                    <a:gd name="T86" fmla="*/ 58 w 185"/>
                    <a:gd name="T87" fmla="*/ 237 h 628"/>
                    <a:gd name="T88" fmla="*/ 39 w 185"/>
                    <a:gd name="T89" fmla="*/ 222 h 628"/>
                    <a:gd name="T90" fmla="*/ 29 w 185"/>
                    <a:gd name="T91" fmla="*/ 208 h 628"/>
                    <a:gd name="T92" fmla="*/ 20 w 185"/>
                    <a:gd name="T93" fmla="*/ 211 h 628"/>
                    <a:gd name="T94" fmla="*/ 0 w 185"/>
                    <a:gd name="T95" fmla="*/ 187 h 628"/>
                    <a:gd name="T96" fmla="*/ 0 w 185"/>
                    <a:gd name="T97" fmla="*/ 179 h 628"/>
                    <a:gd name="T98" fmla="*/ 10 w 185"/>
                    <a:gd name="T99" fmla="*/ 175 h 628"/>
                    <a:gd name="T100" fmla="*/ 34 w 185"/>
                    <a:gd name="T101" fmla="*/ 147 h 628"/>
                    <a:gd name="T102" fmla="*/ 58 w 185"/>
                    <a:gd name="T103" fmla="*/ 123 h 628"/>
                    <a:gd name="T104" fmla="*/ 89 w 185"/>
                    <a:gd name="T105" fmla="*/ 95 h 628"/>
                    <a:gd name="T106" fmla="*/ 112 w 185"/>
                    <a:gd name="T107" fmla="*/ 86 h 628"/>
                    <a:gd name="T108" fmla="*/ 112 w 185"/>
                    <a:gd name="T109" fmla="*/ 66 h 628"/>
                    <a:gd name="T110" fmla="*/ 103 w 185"/>
                    <a:gd name="T111" fmla="*/ 56 h 628"/>
                    <a:gd name="T112" fmla="*/ 103 w 185"/>
                    <a:gd name="T113" fmla="*/ 31 h 628"/>
                    <a:gd name="T114" fmla="*/ 97 w 185"/>
                    <a:gd name="T115" fmla="*/ 26 h 628"/>
                    <a:gd name="T116" fmla="*/ 112 w 185"/>
                    <a:gd name="T117" fmla="*/ 8 h 628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185" h="628">
                      <a:moveTo>
                        <a:pt x="112" y="8"/>
                      </a:moveTo>
                      <a:lnTo>
                        <a:pt x="149" y="0"/>
                      </a:lnTo>
                      <a:lnTo>
                        <a:pt x="162" y="15"/>
                      </a:lnTo>
                      <a:lnTo>
                        <a:pt x="169" y="10"/>
                      </a:lnTo>
                      <a:lnTo>
                        <a:pt x="178" y="38"/>
                      </a:lnTo>
                      <a:lnTo>
                        <a:pt x="158" y="55"/>
                      </a:lnTo>
                      <a:lnTo>
                        <a:pt x="157" y="69"/>
                      </a:lnTo>
                      <a:lnTo>
                        <a:pt x="152" y="71"/>
                      </a:lnTo>
                      <a:lnTo>
                        <a:pt x="149" y="85"/>
                      </a:lnTo>
                      <a:lnTo>
                        <a:pt x="134" y="88"/>
                      </a:lnTo>
                      <a:lnTo>
                        <a:pt x="134" y="94"/>
                      </a:lnTo>
                      <a:lnTo>
                        <a:pt x="158" y="112"/>
                      </a:lnTo>
                      <a:lnTo>
                        <a:pt x="178" y="202"/>
                      </a:lnTo>
                      <a:lnTo>
                        <a:pt x="162" y="226"/>
                      </a:lnTo>
                      <a:lnTo>
                        <a:pt x="162" y="390"/>
                      </a:lnTo>
                      <a:lnTo>
                        <a:pt x="143" y="397"/>
                      </a:lnTo>
                      <a:lnTo>
                        <a:pt x="140" y="423"/>
                      </a:lnTo>
                      <a:lnTo>
                        <a:pt x="132" y="493"/>
                      </a:lnTo>
                      <a:lnTo>
                        <a:pt x="132" y="530"/>
                      </a:lnTo>
                      <a:lnTo>
                        <a:pt x="162" y="553"/>
                      </a:lnTo>
                      <a:lnTo>
                        <a:pt x="184" y="565"/>
                      </a:lnTo>
                      <a:lnTo>
                        <a:pt x="184" y="572"/>
                      </a:lnTo>
                      <a:lnTo>
                        <a:pt x="138" y="561"/>
                      </a:lnTo>
                      <a:lnTo>
                        <a:pt x="132" y="554"/>
                      </a:lnTo>
                      <a:lnTo>
                        <a:pt x="127" y="561"/>
                      </a:lnTo>
                      <a:lnTo>
                        <a:pt x="123" y="561"/>
                      </a:lnTo>
                      <a:lnTo>
                        <a:pt x="117" y="535"/>
                      </a:lnTo>
                      <a:lnTo>
                        <a:pt x="112" y="416"/>
                      </a:lnTo>
                      <a:lnTo>
                        <a:pt x="103" y="416"/>
                      </a:lnTo>
                      <a:lnTo>
                        <a:pt x="77" y="521"/>
                      </a:lnTo>
                      <a:lnTo>
                        <a:pt x="77" y="587"/>
                      </a:lnTo>
                      <a:lnTo>
                        <a:pt x="66" y="619"/>
                      </a:lnTo>
                      <a:lnTo>
                        <a:pt x="57" y="627"/>
                      </a:lnTo>
                      <a:lnTo>
                        <a:pt x="51" y="609"/>
                      </a:lnTo>
                      <a:lnTo>
                        <a:pt x="58" y="590"/>
                      </a:lnTo>
                      <a:lnTo>
                        <a:pt x="66" y="550"/>
                      </a:lnTo>
                      <a:lnTo>
                        <a:pt x="68" y="399"/>
                      </a:lnTo>
                      <a:lnTo>
                        <a:pt x="77" y="252"/>
                      </a:lnTo>
                      <a:lnTo>
                        <a:pt x="61" y="240"/>
                      </a:lnTo>
                      <a:lnTo>
                        <a:pt x="61" y="218"/>
                      </a:lnTo>
                      <a:lnTo>
                        <a:pt x="61" y="179"/>
                      </a:lnTo>
                      <a:lnTo>
                        <a:pt x="40" y="189"/>
                      </a:lnTo>
                      <a:lnTo>
                        <a:pt x="58" y="214"/>
                      </a:lnTo>
                      <a:lnTo>
                        <a:pt x="58" y="237"/>
                      </a:lnTo>
                      <a:lnTo>
                        <a:pt x="39" y="222"/>
                      </a:lnTo>
                      <a:lnTo>
                        <a:pt x="29" y="208"/>
                      </a:lnTo>
                      <a:lnTo>
                        <a:pt x="20" y="211"/>
                      </a:lnTo>
                      <a:lnTo>
                        <a:pt x="0" y="187"/>
                      </a:lnTo>
                      <a:lnTo>
                        <a:pt x="0" y="179"/>
                      </a:lnTo>
                      <a:lnTo>
                        <a:pt x="10" y="175"/>
                      </a:lnTo>
                      <a:lnTo>
                        <a:pt x="34" y="147"/>
                      </a:lnTo>
                      <a:lnTo>
                        <a:pt x="58" y="123"/>
                      </a:lnTo>
                      <a:lnTo>
                        <a:pt x="89" y="95"/>
                      </a:lnTo>
                      <a:lnTo>
                        <a:pt x="112" y="86"/>
                      </a:lnTo>
                      <a:lnTo>
                        <a:pt x="112" y="66"/>
                      </a:lnTo>
                      <a:lnTo>
                        <a:pt x="103" y="56"/>
                      </a:lnTo>
                      <a:lnTo>
                        <a:pt x="103" y="31"/>
                      </a:lnTo>
                      <a:lnTo>
                        <a:pt x="97" y="26"/>
                      </a:lnTo>
                      <a:lnTo>
                        <a:pt x="112" y="8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66" name="Freeform 56"/>
                <p:cNvSpPr>
                  <a:spLocks/>
                </p:cNvSpPr>
                <p:nvPr/>
              </p:nvSpPr>
              <p:spPr bwMode="auto">
                <a:xfrm>
                  <a:off x="2430" y="2134"/>
                  <a:ext cx="178" cy="778"/>
                </a:xfrm>
                <a:custGeom>
                  <a:avLst/>
                  <a:gdLst>
                    <a:gd name="T0" fmla="*/ 42 w 178"/>
                    <a:gd name="T1" fmla="*/ 16 h 778"/>
                    <a:gd name="T2" fmla="*/ 42 w 178"/>
                    <a:gd name="T3" fmla="*/ 35 h 778"/>
                    <a:gd name="T4" fmla="*/ 45 w 178"/>
                    <a:gd name="T5" fmla="*/ 41 h 778"/>
                    <a:gd name="T6" fmla="*/ 37 w 178"/>
                    <a:gd name="T7" fmla="*/ 56 h 778"/>
                    <a:gd name="T8" fmla="*/ 42 w 178"/>
                    <a:gd name="T9" fmla="*/ 60 h 778"/>
                    <a:gd name="T10" fmla="*/ 40 w 178"/>
                    <a:gd name="T11" fmla="*/ 66 h 778"/>
                    <a:gd name="T12" fmla="*/ 46 w 178"/>
                    <a:gd name="T13" fmla="*/ 88 h 778"/>
                    <a:gd name="T14" fmla="*/ 46 w 178"/>
                    <a:gd name="T15" fmla="*/ 92 h 778"/>
                    <a:gd name="T16" fmla="*/ 15 w 178"/>
                    <a:gd name="T17" fmla="*/ 113 h 778"/>
                    <a:gd name="T18" fmla="*/ 0 w 178"/>
                    <a:gd name="T19" fmla="*/ 273 h 778"/>
                    <a:gd name="T20" fmla="*/ 19 w 178"/>
                    <a:gd name="T21" fmla="*/ 301 h 778"/>
                    <a:gd name="T22" fmla="*/ 12 w 178"/>
                    <a:gd name="T23" fmla="*/ 388 h 778"/>
                    <a:gd name="T24" fmla="*/ 25 w 178"/>
                    <a:gd name="T25" fmla="*/ 398 h 778"/>
                    <a:gd name="T26" fmla="*/ 30 w 178"/>
                    <a:gd name="T27" fmla="*/ 534 h 778"/>
                    <a:gd name="T28" fmla="*/ 38 w 178"/>
                    <a:gd name="T29" fmla="*/ 672 h 778"/>
                    <a:gd name="T30" fmla="*/ 35 w 178"/>
                    <a:gd name="T31" fmla="*/ 680 h 778"/>
                    <a:gd name="T32" fmla="*/ 4 w 178"/>
                    <a:gd name="T33" fmla="*/ 706 h 778"/>
                    <a:gd name="T34" fmla="*/ 8 w 178"/>
                    <a:gd name="T35" fmla="*/ 711 h 778"/>
                    <a:gd name="T36" fmla="*/ 19 w 178"/>
                    <a:gd name="T37" fmla="*/ 715 h 778"/>
                    <a:gd name="T38" fmla="*/ 37 w 178"/>
                    <a:gd name="T39" fmla="*/ 711 h 778"/>
                    <a:gd name="T40" fmla="*/ 55 w 178"/>
                    <a:gd name="T41" fmla="*/ 701 h 778"/>
                    <a:gd name="T42" fmla="*/ 70 w 178"/>
                    <a:gd name="T43" fmla="*/ 695 h 778"/>
                    <a:gd name="T44" fmla="*/ 70 w 178"/>
                    <a:gd name="T45" fmla="*/ 719 h 778"/>
                    <a:gd name="T46" fmla="*/ 76 w 178"/>
                    <a:gd name="T47" fmla="*/ 720 h 778"/>
                    <a:gd name="T48" fmla="*/ 66 w 178"/>
                    <a:gd name="T49" fmla="*/ 739 h 778"/>
                    <a:gd name="T50" fmla="*/ 71 w 178"/>
                    <a:gd name="T51" fmla="*/ 773 h 778"/>
                    <a:gd name="T52" fmla="*/ 81 w 178"/>
                    <a:gd name="T53" fmla="*/ 777 h 778"/>
                    <a:gd name="T54" fmla="*/ 101 w 178"/>
                    <a:gd name="T55" fmla="*/ 750 h 778"/>
                    <a:gd name="T56" fmla="*/ 101 w 178"/>
                    <a:gd name="T57" fmla="*/ 730 h 778"/>
                    <a:gd name="T58" fmla="*/ 107 w 178"/>
                    <a:gd name="T59" fmla="*/ 728 h 778"/>
                    <a:gd name="T60" fmla="*/ 114 w 178"/>
                    <a:gd name="T61" fmla="*/ 551 h 778"/>
                    <a:gd name="T62" fmla="*/ 107 w 178"/>
                    <a:gd name="T63" fmla="*/ 534 h 778"/>
                    <a:gd name="T64" fmla="*/ 127 w 178"/>
                    <a:gd name="T65" fmla="*/ 415 h 778"/>
                    <a:gd name="T66" fmla="*/ 140 w 178"/>
                    <a:gd name="T67" fmla="*/ 410 h 778"/>
                    <a:gd name="T68" fmla="*/ 144 w 178"/>
                    <a:gd name="T69" fmla="*/ 287 h 778"/>
                    <a:gd name="T70" fmla="*/ 177 w 178"/>
                    <a:gd name="T71" fmla="*/ 273 h 778"/>
                    <a:gd name="T72" fmla="*/ 163 w 178"/>
                    <a:gd name="T73" fmla="*/ 140 h 778"/>
                    <a:gd name="T74" fmla="*/ 113 w 178"/>
                    <a:gd name="T75" fmla="*/ 103 h 778"/>
                    <a:gd name="T76" fmla="*/ 100 w 178"/>
                    <a:gd name="T77" fmla="*/ 91 h 778"/>
                    <a:gd name="T78" fmla="*/ 99 w 178"/>
                    <a:gd name="T79" fmla="*/ 78 h 778"/>
                    <a:gd name="T80" fmla="*/ 104 w 178"/>
                    <a:gd name="T81" fmla="*/ 69 h 778"/>
                    <a:gd name="T82" fmla="*/ 110 w 178"/>
                    <a:gd name="T83" fmla="*/ 62 h 778"/>
                    <a:gd name="T84" fmla="*/ 115 w 178"/>
                    <a:gd name="T85" fmla="*/ 52 h 778"/>
                    <a:gd name="T86" fmla="*/ 119 w 178"/>
                    <a:gd name="T87" fmla="*/ 44 h 778"/>
                    <a:gd name="T88" fmla="*/ 119 w 178"/>
                    <a:gd name="T89" fmla="*/ 34 h 778"/>
                    <a:gd name="T90" fmla="*/ 115 w 178"/>
                    <a:gd name="T91" fmla="*/ 25 h 778"/>
                    <a:gd name="T92" fmla="*/ 109 w 178"/>
                    <a:gd name="T93" fmla="*/ 14 h 778"/>
                    <a:gd name="T94" fmla="*/ 100 w 178"/>
                    <a:gd name="T95" fmla="*/ 6 h 778"/>
                    <a:gd name="T96" fmla="*/ 90 w 178"/>
                    <a:gd name="T97" fmla="*/ 2 h 778"/>
                    <a:gd name="T98" fmla="*/ 77 w 178"/>
                    <a:gd name="T99" fmla="*/ 0 h 778"/>
                    <a:gd name="T100" fmla="*/ 66 w 178"/>
                    <a:gd name="T101" fmla="*/ 2 h 778"/>
                    <a:gd name="T102" fmla="*/ 55 w 178"/>
                    <a:gd name="T103" fmla="*/ 5 h 778"/>
                    <a:gd name="T104" fmla="*/ 42 w 178"/>
                    <a:gd name="T105" fmla="*/ 16 h 778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178" h="778">
                      <a:moveTo>
                        <a:pt x="42" y="16"/>
                      </a:moveTo>
                      <a:lnTo>
                        <a:pt x="42" y="35"/>
                      </a:lnTo>
                      <a:lnTo>
                        <a:pt x="45" y="41"/>
                      </a:lnTo>
                      <a:lnTo>
                        <a:pt x="37" y="56"/>
                      </a:lnTo>
                      <a:lnTo>
                        <a:pt x="42" y="60"/>
                      </a:lnTo>
                      <a:lnTo>
                        <a:pt x="40" y="66"/>
                      </a:lnTo>
                      <a:lnTo>
                        <a:pt x="46" y="88"/>
                      </a:lnTo>
                      <a:lnTo>
                        <a:pt x="46" y="92"/>
                      </a:lnTo>
                      <a:lnTo>
                        <a:pt x="15" y="113"/>
                      </a:lnTo>
                      <a:lnTo>
                        <a:pt x="0" y="273"/>
                      </a:lnTo>
                      <a:lnTo>
                        <a:pt x="19" y="301"/>
                      </a:lnTo>
                      <a:lnTo>
                        <a:pt x="12" y="388"/>
                      </a:lnTo>
                      <a:lnTo>
                        <a:pt x="25" y="398"/>
                      </a:lnTo>
                      <a:lnTo>
                        <a:pt x="30" y="534"/>
                      </a:lnTo>
                      <a:lnTo>
                        <a:pt x="38" y="672"/>
                      </a:lnTo>
                      <a:lnTo>
                        <a:pt x="35" y="680"/>
                      </a:lnTo>
                      <a:lnTo>
                        <a:pt x="4" y="706"/>
                      </a:lnTo>
                      <a:lnTo>
                        <a:pt x="8" y="711"/>
                      </a:lnTo>
                      <a:lnTo>
                        <a:pt x="19" y="715"/>
                      </a:lnTo>
                      <a:lnTo>
                        <a:pt x="37" y="711"/>
                      </a:lnTo>
                      <a:lnTo>
                        <a:pt x="55" y="701"/>
                      </a:lnTo>
                      <a:lnTo>
                        <a:pt x="70" y="695"/>
                      </a:lnTo>
                      <a:lnTo>
                        <a:pt x="70" y="719"/>
                      </a:lnTo>
                      <a:lnTo>
                        <a:pt x="76" y="720"/>
                      </a:lnTo>
                      <a:lnTo>
                        <a:pt x="66" y="739"/>
                      </a:lnTo>
                      <a:lnTo>
                        <a:pt x="71" y="773"/>
                      </a:lnTo>
                      <a:lnTo>
                        <a:pt x="81" y="777"/>
                      </a:lnTo>
                      <a:lnTo>
                        <a:pt x="101" y="750"/>
                      </a:lnTo>
                      <a:lnTo>
                        <a:pt x="101" y="730"/>
                      </a:lnTo>
                      <a:lnTo>
                        <a:pt x="107" y="728"/>
                      </a:lnTo>
                      <a:lnTo>
                        <a:pt x="114" y="551"/>
                      </a:lnTo>
                      <a:lnTo>
                        <a:pt x="107" y="534"/>
                      </a:lnTo>
                      <a:lnTo>
                        <a:pt x="127" y="415"/>
                      </a:lnTo>
                      <a:lnTo>
                        <a:pt x="140" y="410"/>
                      </a:lnTo>
                      <a:lnTo>
                        <a:pt x="144" y="287"/>
                      </a:lnTo>
                      <a:lnTo>
                        <a:pt x="177" y="273"/>
                      </a:lnTo>
                      <a:lnTo>
                        <a:pt x="163" y="140"/>
                      </a:lnTo>
                      <a:lnTo>
                        <a:pt x="113" y="103"/>
                      </a:lnTo>
                      <a:lnTo>
                        <a:pt x="100" y="91"/>
                      </a:lnTo>
                      <a:lnTo>
                        <a:pt x="99" y="78"/>
                      </a:lnTo>
                      <a:lnTo>
                        <a:pt x="104" y="69"/>
                      </a:lnTo>
                      <a:lnTo>
                        <a:pt x="110" y="62"/>
                      </a:lnTo>
                      <a:lnTo>
                        <a:pt x="115" y="52"/>
                      </a:lnTo>
                      <a:lnTo>
                        <a:pt x="119" y="44"/>
                      </a:lnTo>
                      <a:lnTo>
                        <a:pt x="119" y="34"/>
                      </a:lnTo>
                      <a:lnTo>
                        <a:pt x="115" y="25"/>
                      </a:lnTo>
                      <a:lnTo>
                        <a:pt x="109" y="14"/>
                      </a:lnTo>
                      <a:lnTo>
                        <a:pt x="100" y="6"/>
                      </a:lnTo>
                      <a:lnTo>
                        <a:pt x="90" y="2"/>
                      </a:lnTo>
                      <a:lnTo>
                        <a:pt x="77" y="0"/>
                      </a:lnTo>
                      <a:lnTo>
                        <a:pt x="66" y="2"/>
                      </a:lnTo>
                      <a:lnTo>
                        <a:pt x="55" y="5"/>
                      </a:lnTo>
                      <a:lnTo>
                        <a:pt x="42" y="1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67" name="Freeform 57"/>
                <p:cNvSpPr>
                  <a:spLocks/>
                </p:cNvSpPr>
                <p:nvPr/>
              </p:nvSpPr>
              <p:spPr bwMode="auto">
                <a:xfrm>
                  <a:off x="4658" y="2042"/>
                  <a:ext cx="187" cy="607"/>
                </a:xfrm>
                <a:custGeom>
                  <a:avLst/>
                  <a:gdLst>
                    <a:gd name="T0" fmla="*/ 117 w 187"/>
                    <a:gd name="T1" fmla="*/ 0 h 607"/>
                    <a:gd name="T2" fmla="*/ 76 w 187"/>
                    <a:gd name="T3" fmla="*/ 19 h 607"/>
                    <a:gd name="T4" fmla="*/ 75 w 187"/>
                    <a:gd name="T5" fmla="*/ 60 h 607"/>
                    <a:gd name="T6" fmla="*/ 55 w 187"/>
                    <a:gd name="T7" fmla="*/ 79 h 607"/>
                    <a:gd name="T8" fmla="*/ 12 w 187"/>
                    <a:gd name="T9" fmla="*/ 101 h 607"/>
                    <a:gd name="T10" fmla="*/ 5 w 187"/>
                    <a:gd name="T11" fmla="*/ 218 h 607"/>
                    <a:gd name="T12" fmla="*/ 35 w 187"/>
                    <a:gd name="T13" fmla="*/ 319 h 607"/>
                    <a:gd name="T14" fmla="*/ 63 w 187"/>
                    <a:gd name="T15" fmla="*/ 395 h 607"/>
                    <a:gd name="T16" fmla="*/ 58 w 187"/>
                    <a:gd name="T17" fmla="*/ 576 h 607"/>
                    <a:gd name="T18" fmla="*/ 63 w 187"/>
                    <a:gd name="T19" fmla="*/ 584 h 607"/>
                    <a:gd name="T20" fmla="*/ 93 w 187"/>
                    <a:gd name="T21" fmla="*/ 603 h 607"/>
                    <a:gd name="T22" fmla="*/ 109 w 187"/>
                    <a:gd name="T23" fmla="*/ 606 h 607"/>
                    <a:gd name="T24" fmla="*/ 120 w 187"/>
                    <a:gd name="T25" fmla="*/ 601 h 607"/>
                    <a:gd name="T26" fmla="*/ 114 w 187"/>
                    <a:gd name="T27" fmla="*/ 591 h 607"/>
                    <a:gd name="T28" fmla="*/ 99 w 187"/>
                    <a:gd name="T29" fmla="*/ 576 h 607"/>
                    <a:gd name="T30" fmla="*/ 105 w 187"/>
                    <a:gd name="T31" fmla="*/ 570 h 607"/>
                    <a:gd name="T32" fmla="*/ 142 w 187"/>
                    <a:gd name="T33" fmla="*/ 582 h 607"/>
                    <a:gd name="T34" fmla="*/ 146 w 187"/>
                    <a:gd name="T35" fmla="*/ 574 h 607"/>
                    <a:gd name="T36" fmla="*/ 142 w 187"/>
                    <a:gd name="T37" fmla="*/ 567 h 607"/>
                    <a:gd name="T38" fmla="*/ 131 w 187"/>
                    <a:gd name="T39" fmla="*/ 556 h 607"/>
                    <a:gd name="T40" fmla="*/ 144 w 187"/>
                    <a:gd name="T41" fmla="*/ 497 h 607"/>
                    <a:gd name="T42" fmla="*/ 157 w 187"/>
                    <a:gd name="T43" fmla="*/ 332 h 607"/>
                    <a:gd name="T44" fmla="*/ 163 w 187"/>
                    <a:gd name="T45" fmla="*/ 300 h 607"/>
                    <a:gd name="T46" fmla="*/ 151 w 187"/>
                    <a:gd name="T47" fmla="*/ 234 h 607"/>
                    <a:gd name="T48" fmla="*/ 160 w 187"/>
                    <a:gd name="T49" fmla="*/ 233 h 607"/>
                    <a:gd name="T50" fmla="*/ 168 w 187"/>
                    <a:gd name="T51" fmla="*/ 230 h 607"/>
                    <a:gd name="T52" fmla="*/ 175 w 187"/>
                    <a:gd name="T53" fmla="*/ 226 h 607"/>
                    <a:gd name="T54" fmla="*/ 180 w 187"/>
                    <a:gd name="T55" fmla="*/ 221 h 607"/>
                    <a:gd name="T56" fmla="*/ 186 w 187"/>
                    <a:gd name="T57" fmla="*/ 212 h 607"/>
                    <a:gd name="T58" fmla="*/ 181 w 187"/>
                    <a:gd name="T59" fmla="*/ 180 h 607"/>
                    <a:gd name="T60" fmla="*/ 136 w 187"/>
                    <a:gd name="T61" fmla="*/ 104 h 607"/>
                    <a:gd name="T62" fmla="*/ 120 w 187"/>
                    <a:gd name="T63" fmla="*/ 82 h 607"/>
                    <a:gd name="T64" fmla="*/ 140 w 187"/>
                    <a:gd name="T65" fmla="*/ 68 h 607"/>
                    <a:gd name="T66" fmla="*/ 140 w 187"/>
                    <a:gd name="T67" fmla="*/ 64 h 607"/>
                    <a:gd name="T68" fmla="*/ 147 w 187"/>
                    <a:gd name="T69" fmla="*/ 57 h 607"/>
                    <a:gd name="T70" fmla="*/ 146 w 187"/>
                    <a:gd name="T71" fmla="*/ 40 h 607"/>
                    <a:gd name="T72" fmla="*/ 149 w 187"/>
                    <a:gd name="T73" fmla="*/ 22 h 60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187" h="607">
                      <a:moveTo>
                        <a:pt x="140" y="7"/>
                      </a:moveTo>
                      <a:lnTo>
                        <a:pt x="117" y="0"/>
                      </a:lnTo>
                      <a:lnTo>
                        <a:pt x="93" y="4"/>
                      </a:lnTo>
                      <a:lnTo>
                        <a:pt x="76" y="19"/>
                      </a:lnTo>
                      <a:lnTo>
                        <a:pt x="70" y="38"/>
                      </a:lnTo>
                      <a:lnTo>
                        <a:pt x="75" y="60"/>
                      </a:lnTo>
                      <a:lnTo>
                        <a:pt x="67" y="73"/>
                      </a:lnTo>
                      <a:lnTo>
                        <a:pt x="55" y="79"/>
                      </a:lnTo>
                      <a:lnTo>
                        <a:pt x="22" y="93"/>
                      </a:lnTo>
                      <a:lnTo>
                        <a:pt x="12" y="101"/>
                      </a:lnTo>
                      <a:lnTo>
                        <a:pt x="0" y="198"/>
                      </a:lnTo>
                      <a:lnTo>
                        <a:pt x="5" y="218"/>
                      </a:lnTo>
                      <a:lnTo>
                        <a:pt x="39" y="226"/>
                      </a:lnTo>
                      <a:lnTo>
                        <a:pt x="35" y="319"/>
                      </a:lnTo>
                      <a:lnTo>
                        <a:pt x="58" y="328"/>
                      </a:lnTo>
                      <a:lnTo>
                        <a:pt x="63" y="395"/>
                      </a:lnTo>
                      <a:lnTo>
                        <a:pt x="59" y="512"/>
                      </a:lnTo>
                      <a:lnTo>
                        <a:pt x="58" y="576"/>
                      </a:lnTo>
                      <a:lnTo>
                        <a:pt x="63" y="578"/>
                      </a:lnTo>
                      <a:lnTo>
                        <a:pt x="63" y="584"/>
                      </a:lnTo>
                      <a:lnTo>
                        <a:pt x="81" y="595"/>
                      </a:lnTo>
                      <a:lnTo>
                        <a:pt x="93" y="603"/>
                      </a:lnTo>
                      <a:lnTo>
                        <a:pt x="100" y="606"/>
                      </a:lnTo>
                      <a:lnTo>
                        <a:pt x="109" y="606"/>
                      </a:lnTo>
                      <a:lnTo>
                        <a:pt x="118" y="604"/>
                      </a:lnTo>
                      <a:lnTo>
                        <a:pt x="120" y="601"/>
                      </a:lnTo>
                      <a:lnTo>
                        <a:pt x="118" y="596"/>
                      </a:lnTo>
                      <a:lnTo>
                        <a:pt x="114" y="591"/>
                      </a:lnTo>
                      <a:lnTo>
                        <a:pt x="107" y="583"/>
                      </a:lnTo>
                      <a:lnTo>
                        <a:pt x="99" y="576"/>
                      </a:lnTo>
                      <a:lnTo>
                        <a:pt x="105" y="578"/>
                      </a:lnTo>
                      <a:lnTo>
                        <a:pt x="105" y="570"/>
                      </a:lnTo>
                      <a:lnTo>
                        <a:pt x="131" y="582"/>
                      </a:lnTo>
                      <a:lnTo>
                        <a:pt x="142" y="582"/>
                      </a:lnTo>
                      <a:lnTo>
                        <a:pt x="146" y="578"/>
                      </a:lnTo>
                      <a:lnTo>
                        <a:pt x="146" y="574"/>
                      </a:lnTo>
                      <a:lnTo>
                        <a:pt x="145" y="571"/>
                      </a:lnTo>
                      <a:lnTo>
                        <a:pt x="142" y="567"/>
                      </a:lnTo>
                      <a:lnTo>
                        <a:pt x="136" y="561"/>
                      </a:lnTo>
                      <a:lnTo>
                        <a:pt x="131" y="556"/>
                      </a:lnTo>
                      <a:lnTo>
                        <a:pt x="138" y="555"/>
                      </a:lnTo>
                      <a:lnTo>
                        <a:pt x="144" y="497"/>
                      </a:lnTo>
                      <a:lnTo>
                        <a:pt x="146" y="407"/>
                      </a:lnTo>
                      <a:lnTo>
                        <a:pt x="157" y="332"/>
                      </a:lnTo>
                      <a:lnTo>
                        <a:pt x="160" y="311"/>
                      </a:lnTo>
                      <a:lnTo>
                        <a:pt x="163" y="300"/>
                      </a:lnTo>
                      <a:lnTo>
                        <a:pt x="155" y="255"/>
                      </a:lnTo>
                      <a:lnTo>
                        <a:pt x="151" y="234"/>
                      </a:lnTo>
                      <a:lnTo>
                        <a:pt x="157" y="236"/>
                      </a:lnTo>
                      <a:lnTo>
                        <a:pt x="160" y="233"/>
                      </a:lnTo>
                      <a:lnTo>
                        <a:pt x="163" y="233"/>
                      </a:lnTo>
                      <a:lnTo>
                        <a:pt x="168" y="230"/>
                      </a:lnTo>
                      <a:lnTo>
                        <a:pt x="173" y="230"/>
                      </a:lnTo>
                      <a:lnTo>
                        <a:pt x="175" y="226"/>
                      </a:lnTo>
                      <a:lnTo>
                        <a:pt x="178" y="225"/>
                      </a:lnTo>
                      <a:lnTo>
                        <a:pt x="180" y="221"/>
                      </a:lnTo>
                      <a:lnTo>
                        <a:pt x="184" y="218"/>
                      </a:lnTo>
                      <a:lnTo>
                        <a:pt x="186" y="212"/>
                      </a:lnTo>
                      <a:lnTo>
                        <a:pt x="177" y="192"/>
                      </a:lnTo>
                      <a:lnTo>
                        <a:pt x="181" y="180"/>
                      </a:lnTo>
                      <a:lnTo>
                        <a:pt x="163" y="192"/>
                      </a:lnTo>
                      <a:lnTo>
                        <a:pt x="136" y="104"/>
                      </a:lnTo>
                      <a:lnTo>
                        <a:pt x="116" y="86"/>
                      </a:lnTo>
                      <a:lnTo>
                        <a:pt x="120" y="82"/>
                      </a:lnTo>
                      <a:lnTo>
                        <a:pt x="138" y="79"/>
                      </a:lnTo>
                      <a:lnTo>
                        <a:pt x="140" y="68"/>
                      </a:lnTo>
                      <a:lnTo>
                        <a:pt x="133" y="65"/>
                      </a:lnTo>
                      <a:lnTo>
                        <a:pt x="140" y="64"/>
                      </a:lnTo>
                      <a:lnTo>
                        <a:pt x="140" y="60"/>
                      </a:lnTo>
                      <a:lnTo>
                        <a:pt x="147" y="57"/>
                      </a:lnTo>
                      <a:lnTo>
                        <a:pt x="142" y="43"/>
                      </a:lnTo>
                      <a:lnTo>
                        <a:pt x="146" y="40"/>
                      </a:lnTo>
                      <a:lnTo>
                        <a:pt x="144" y="22"/>
                      </a:lnTo>
                      <a:lnTo>
                        <a:pt x="149" y="22"/>
                      </a:lnTo>
                      <a:lnTo>
                        <a:pt x="140" y="7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68" name="Freeform 58"/>
                <p:cNvSpPr>
                  <a:spLocks/>
                </p:cNvSpPr>
                <p:nvPr/>
              </p:nvSpPr>
              <p:spPr bwMode="auto">
                <a:xfrm>
                  <a:off x="2617" y="2146"/>
                  <a:ext cx="166" cy="811"/>
                </a:xfrm>
                <a:custGeom>
                  <a:avLst/>
                  <a:gdLst>
                    <a:gd name="T0" fmla="*/ 108 w 166"/>
                    <a:gd name="T1" fmla="*/ 12 h 811"/>
                    <a:gd name="T2" fmla="*/ 69 w 166"/>
                    <a:gd name="T3" fmla="*/ 0 h 811"/>
                    <a:gd name="T4" fmla="*/ 40 w 166"/>
                    <a:gd name="T5" fmla="*/ 0 h 811"/>
                    <a:gd name="T6" fmla="*/ 14 w 166"/>
                    <a:gd name="T7" fmla="*/ 7 h 811"/>
                    <a:gd name="T8" fmla="*/ 4 w 166"/>
                    <a:gd name="T9" fmla="*/ 35 h 811"/>
                    <a:gd name="T10" fmla="*/ 4 w 166"/>
                    <a:gd name="T11" fmla="*/ 59 h 811"/>
                    <a:gd name="T12" fmla="*/ 18 w 166"/>
                    <a:gd name="T13" fmla="*/ 87 h 811"/>
                    <a:gd name="T14" fmla="*/ 30 w 166"/>
                    <a:gd name="T15" fmla="*/ 87 h 811"/>
                    <a:gd name="T16" fmla="*/ 14 w 166"/>
                    <a:gd name="T17" fmla="*/ 119 h 811"/>
                    <a:gd name="T18" fmla="*/ 0 w 166"/>
                    <a:gd name="T19" fmla="*/ 174 h 811"/>
                    <a:gd name="T20" fmla="*/ 0 w 166"/>
                    <a:gd name="T21" fmla="*/ 221 h 811"/>
                    <a:gd name="T22" fmla="*/ 4 w 166"/>
                    <a:gd name="T23" fmla="*/ 280 h 811"/>
                    <a:gd name="T24" fmla="*/ 14 w 166"/>
                    <a:gd name="T25" fmla="*/ 338 h 811"/>
                    <a:gd name="T26" fmla="*/ 33 w 166"/>
                    <a:gd name="T27" fmla="*/ 341 h 811"/>
                    <a:gd name="T28" fmla="*/ 33 w 166"/>
                    <a:gd name="T29" fmla="*/ 358 h 811"/>
                    <a:gd name="T30" fmla="*/ 43 w 166"/>
                    <a:gd name="T31" fmla="*/ 365 h 811"/>
                    <a:gd name="T32" fmla="*/ 43 w 166"/>
                    <a:gd name="T33" fmla="*/ 424 h 811"/>
                    <a:gd name="T34" fmla="*/ 53 w 166"/>
                    <a:gd name="T35" fmla="*/ 435 h 811"/>
                    <a:gd name="T36" fmla="*/ 53 w 166"/>
                    <a:gd name="T37" fmla="*/ 544 h 811"/>
                    <a:gd name="T38" fmla="*/ 53 w 166"/>
                    <a:gd name="T39" fmla="*/ 613 h 811"/>
                    <a:gd name="T40" fmla="*/ 38 w 166"/>
                    <a:gd name="T41" fmla="*/ 689 h 811"/>
                    <a:gd name="T42" fmla="*/ 32 w 166"/>
                    <a:gd name="T43" fmla="*/ 788 h 811"/>
                    <a:gd name="T44" fmla="*/ 49 w 166"/>
                    <a:gd name="T45" fmla="*/ 795 h 811"/>
                    <a:gd name="T46" fmla="*/ 49 w 166"/>
                    <a:gd name="T47" fmla="*/ 807 h 811"/>
                    <a:gd name="T48" fmla="*/ 77 w 166"/>
                    <a:gd name="T49" fmla="*/ 807 h 811"/>
                    <a:gd name="T50" fmla="*/ 82 w 166"/>
                    <a:gd name="T51" fmla="*/ 803 h 811"/>
                    <a:gd name="T52" fmla="*/ 93 w 166"/>
                    <a:gd name="T53" fmla="*/ 803 h 811"/>
                    <a:gd name="T54" fmla="*/ 93 w 166"/>
                    <a:gd name="T55" fmla="*/ 810 h 811"/>
                    <a:gd name="T56" fmla="*/ 113 w 166"/>
                    <a:gd name="T57" fmla="*/ 807 h 811"/>
                    <a:gd name="T58" fmla="*/ 156 w 166"/>
                    <a:gd name="T59" fmla="*/ 803 h 811"/>
                    <a:gd name="T60" fmla="*/ 156 w 166"/>
                    <a:gd name="T61" fmla="*/ 796 h 811"/>
                    <a:gd name="T62" fmla="*/ 117 w 166"/>
                    <a:gd name="T63" fmla="*/ 780 h 811"/>
                    <a:gd name="T64" fmla="*/ 117 w 166"/>
                    <a:gd name="T65" fmla="*/ 766 h 811"/>
                    <a:gd name="T66" fmla="*/ 152 w 166"/>
                    <a:gd name="T67" fmla="*/ 759 h 811"/>
                    <a:gd name="T68" fmla="*/ 152 w 166"/>
                    <a:gd name="T69" fmla="*/ 749 h 811"/>
                    <a:gd name="T70" fmla="*/ 128 w 166"/>
                    <a:gd name="T71" fmla="*/ 734 h 811"/>
                    <a:gd name="T72" fmla="*/ 128 w 166"/>
                    <a:gd name="T73" fmla="*/ 624 h 811"/>
                    <a:gd name="T74" fmla="*/ 136 w 166"/>
                    <a:gd name="T75" fmla="*/ 523 h 811"/>
                    <a:gd name="T76" fmla="*/ 134 w 166"/>
                    <a:gd name="T77" fmla="*/ 422 h 811"/>
                    <a:gd name="T78" fmla="*/ 132 w 166"/>
                    <a:gd name="T79" fmla="*/ 365 h 811"/>
                    <a:gd name="T80" fmla="*/ 136 w 166"/>
                    <a:gd name="T81" fmla="*/ 348 h 811"/>
                    <a:gd name="T82" fmla="*/ 136 w 166"/>
                    <a:gd name="T83" fmla="*/ 268 h 811"/>
                    <a:gd name="T84" fmla="*/ 165 w 166"/>
                    <a:gd name="T85" fmla="*/ 251 h 811"/>
                    <a:gd name="T86" fmla="*/ 165 w 166"/>
                    <a:gd name="T87" fmla="*/ 240 h 811"/>
                    <a:gd name="T88" fmla="*/ 103 w 166"/>
                    <a:gd name="T89" fmla="*/ 131 h 811"/>
                    <a:gd name="T90" fmla="*/ 72 w 166"/>
                    <a:gd name="T91" fmla="*/ 117 h 811"/>
                    <a:gd name="T92" fmla="*/ 77 w 166"/>
                    <a:gd name="T93" fmla="*/ 110 h 811"/>
                    <a:gd name="T94" fmla="*/ 97 w 166"/>
                    <a:gd name="T95" fmla="*/ 105 h 811"/>
                    <a:gd name="T96" fmla="*/ 97 w 166"/>
                    <a:gd name="T97" fmla="*/ 99 h 811"/>
                    <a:gd name="T98" fmla="*/ 103 w 166"/>
                    <a:gd name="T99" fmla="*/ 95 h 811"/>
                    <a:gd name="T100" fmla="*/ 103 w 166"/>
                    <a:gd name="T101" fmla="*/ 87 h 811"/>
                    <a:gd name="T102" fmla="*/ 108 w 166"/>
                    <a:gd name="T103" fmla="*/ 84 h 811"/>
                    <a:gd name="T104" fmla="*/ 103 w 166"/>
                    <a:gd name="T105" fmla="*/ 80 h 811"/>
                    <a:gd name="T106" fmla="*/ 107 w 166"/>
                    <a:gd name="T107" fmla="*/ 77 h 811"/>
                    <a:gd name="T108" fmla="*/ 97 w 166"/>
                    <a:gd name="T109" fmla="*/ 59 h 811"/>
                    <a:gd name="T110" fmla="*/ 103 w 166"/>
                    <a:gd name="T111" fmla="*/ 49 h 811"/>
                    <a:gd name="T112" fmla="*/ 97 w 166"/>
                    <a:gd name="T113" fmla="*/ 38 h 811"/>
                    <a:gd name="T114" fmla="*/ 107 w 166"/>
                    <a:gd name="T115" fmla="*/ 30 h 811"/>
                    <a:gd name="T116" fmla="*/ 108 w 166"/>
                    <a:gd name="T117" fmla="*/ 12 h 811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166" h="811">
                      <a:moveTo>
                        <a:pt x="108" y="12"/>
                      </a:moveTo>
                      <a:lnTo>
                        <a:pt x="69" y="0"/>
                      </a:lnTo>
                      <a:lnTo>
                        <a:pt x="40" y="0"/>
                      </a:lnTo>
                      <a:lnTo>
                        <a:pt x="14" y="7"/>
                      </a:lnTo>
                      <a:lnTo>
                        <a:pt x="4" y="35"/>
                      </a:lnTo>
                      <a:lnTo>
                        <a:pt x="4" y="59"/>
                      </a:lnTo>
                      <a:lnTo>
                        <a:pt x="18" y="87"/>
                      </a:lnTo>
                      <a:lnTo>
                        <a:pt x="30" y="87"/>
                      </a:lnTo>
                      <a:lnTo>
                        <a:pt x="14" y="119"/>
                      </a:lnTo>
                      <a:lnTo>
                        <a:pt x="0" y="174"/>
                      </a:lnTo>
                      <a:lnTo>
                        <a:pt x="0" y="221"/>
                      </a:lnTo>
                      <a:lnTo>
                        <a:pt x="4" y="280"/>
                      </a:lnTo>
                      <a:lnTo>
                        <a:pt x="14" y="338"/>
                      </a:lnTo>
                      <a:lnTo>
                        <a:pt x="33" y="341"/>
                      </a:lnTo>
                      <a:lnTo>
                        <a:pt x="33" y="358"/>
                      </a:lnTo>
                      <a:lnTo>
                        <a:pt x="43" y="365"/>
                      </a:lnTo>
                      <a:lnTo>
                        <a:pt x="43" y="424"/>
                      </a:lnTo>
                      <a:lnTo>
                        <a:pt x="53" y="435"/>
                      </a:lnTo>
                      <a:lnTo>
                        <a:pt x="53" y="544"/>
                      </a:lnTo>
                      <a:lnTo>
                        <a:pt x="53" y="613"/>
                      </a:lnTo>
                      <a:lnTo>
                        <a:pt x="38" y="689"/>
                      </a:lnTo>
                      <a:lnTo>
                        <a:pt x="32" y="788"/>
                      </a:lnTo>
                      <a:lnTo>
                        <a:pt x="49" y="795"/>
                      </a:lnTo>
                      <a:lnTo>
                        <a:pt x="49" y="807"/>
                      </a:lnTo>
                      <a:lnTo>
                        <a:pt x="77" y="807"/>
                      </a:lnTo>
                      <a:lnTo>
                        <a:pt x="82" y="803"/>
                      </a:lnTo>
                      <a:lnTo>
                        <a:pt x="93" y="803"/>
                      </a:lnTo>
                      <a:lnTo>
                        <a:pt x="93" y="810"/>
                      </a:lnTo>
                      <a:lnTo>
                        <a:pt x="113" y="807"/>
                      </a:lnTo>
                      <a:lnTo>
                        <a:pt x="156" y="803"/>
                      </a:lnTo>
                      <a:lnTo>
                        <a:pt x="156" y="796"/>
                      </a:lnTo>
                      <a:lnTo>
                        <a:pt x="117" y="780"/>
                      </a:lnTo>
                      <a:lnTo>
                        <a:pt x="117" y="766"/>
                      </a:lnTo>
                      <a:lnTo>
                        <a:pt x="152" y="759"/>
                      </a:lnTo>
                      <a:lnTo>
                        <a:pt x="152" y="749"/>
                      </a:lnTo>
                      <a:lnTo>
                        <a:pt x="128" y="734"/>
                      </a:lnTo>
                      <a:lnTo>
                        <a:pt x="128" y="624"/>
                      </a:lnTo>
                      <a:lnTo>
                        <a:pt x="136" y="523"/>
                      </a:lnTo>
                      <a:lnTo>
                        <a:pt x="134" y="422"/>
                      </a:lnTo>
                      <a:lnTo>
                        <a:pt x="132" y="365"/>
                      </a:lnTo>
                      <a:lnTo>
                        <a:pt x="136" y="348"/>
                      </a:lnTo>
                      <a:lnTo>
                        <a:pt x="136" y="268"/>
                      </a:lnTo>
                      <a:lnTo>
                        <a:pt x="165" y="251"/>
                      </a:lnTo>
                      <a:lnTo>
                        <a:pt x="165" y="240"/>
                      </a:lnTo>
                      <a:lnTo>
                        <a:pt x="103" y="131"/>
                      </a:lnTo>
                      <a:lnTo>
                        <a:pt x="72" y="117"/>
                      </a:lnTo>
                      <a:lnTo>
                        <a:pt x="77" y="110"/>
                      </a:lnTo>
                      <a:lnTo>
                        <a:pt x="97" y="105"/>
                      </a:lnTo>
                      <a:lnTo>
                        <a:pt x="97" y="99"/>
                      </a:lnTo>
                      <a:lnTo>
                        <a:pt x="103" y="95"/>
                      </a:lnTo>
                      <a:lnTo>
                        <a:pt x="103" y="87"/>
                      </a:lnTo>
                      <a:lnTo>
                        <a:pt x="108" y="84"/>
                      </a:lnTo>
                      <a:lnTo>
                        <a:pt x="103" y="80"/>
                      </a:lnTo>
                      <a:lnTo>
                        <a:pt x="107" y="77"/>
                      </a:lnTo>
                      <a:lnTo>
                        <a:pt x="97" y="59"/>
                      </a:lnTo>
                      <a:lnTo>
                        <a:pt x="103" y="49"/>
                      </a:lnTo>
                      <a:lnTo>
                        <a:pt x="97" y="38"/>
                      </a:lnTo>
                      <a:lnTo>
                        <a:pt x="107" y="30"/>
                      </a:lnTo>
                      <a:lnTo>
                        <a:pt x="108" y="12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69" name="Freeform 59"/>
                <p:cNvSpPr>
                  <a:spLocks/>
                </p:cNvSpPr>
                <p:nvPr/>
              </p:nvSpPr>
              <p:spPr bwMode="auto">
                <a:xfrm>
                  <a:off x="2771" y="2258"/>
                  <a:ext cx="242" cy="835"/>
                </a:xfrm>
                <a:custGeom>
                  <a:avLst/>
                  <a:gdLst>
                    <a:gd name="T0" fmla="*/ 93 w 242"/>
                    <a:gd name="T1" fmla="*/ 11 h 835"/>
                    <a:gd name="T2" fmla="*/ 81 w 242"/>
                    <a:gd name="T3" fmla="*/ 57 h 835"/>
                    <a:gd name="T4" fmla="*/ 89 w 242"/>
                    <a:gd name="T5" fmla="*/ 62 h 835"/>
                    <a:gd name="T6" fmla="*/ 97 w 242"/>
                    <a:gd name="T7" fmla="*/ 80 h 835"/>
                    <a:gd name="T8" fmla="*/ 108 w 242"/>
                    <a:gd name="T9" fmla="*/ 108 h 835"/>
                    <a:gd name="T10" fmla="*/ 97 w 242"/>
                    <a:gd name="T11" fmla="*/ 114 h 835"/>
                    <a:gd name="T12" fmla="*/ 43 w 242"/>
                    <a:gd name="T13" fmla="*/ 156 h 835"/>
                    <a:gd name="T14" fmla="*/ 7 w 242"/>
                    <a:gd name="T15" fmla="*/ 409 h 835"/>
                    <a:gd name="T16" fmla="*/ 0 w 242"/>
                    <a:gd name="T17" fmla="*/ 452 h 835"/>
                    <a:gd name="T18" fmla="*/ 15 w 242"/>
                    <a:gd name="T19" fmla="*/ 477 h 835"/>
                    <a:gd name="T20" fmla="*/ 26 w 242"/>
                    <a:gd name="T21" fmla="*/ 483 h 835"/>
                    <a:gd name="T22" fmla="*/ 26 w 242"/>
                    <a:gd name="T23" fmla="*/ 444 h 835"/>
                    <a:gd name="T24" fmla="*/ 26 w 242"/>
                    <a:gd name="T25" fmla="*/ 464 h 835"/>
                    <a:gd name="T26" fmla="*/ 39 w 242"/>
                    <a:gd name="T27" fmla="*/ 450 h 835"/>
                    <a:gd name="T28" fmla="*/ 46 w 242"/>
                    <a:gd name="T29" fmla="*/ 418 h 835"/>
                    <a:gd name="T30" fmla="*/ 78 w 242"/>
                    <a:gd name="T31" fmla="*/ 636 h 835"/>
                    <a:gd name="T32" fmla="*/ 93 w 242"/>
                    <a:gd name="T33" fmla="*/ 769 h 835"/>
                    <a:gd name="T34" fmla="*/ 85 w 242"/>
                    <a:gd name="T35" fmla="*/ 828 h 835"/>
                    <a:gd name="T36" fmla="*/ 124 w 242"/>
                    <a:gd name="T37" fmla="*/ 820 h 835"/>
                    <a:gd name="T38" fmla="*/ 113 w 242"/>
                    <a:gd name="T39" fmla="*/ 744 h 835"/>
                    <a:gd name="T40" fmla="*/ 128 w 242"/>
                    <a:gd name="T41" fmla="*/ 642 h 835"/>
                    <a:gd name="T42" fmla="*/ 132 w 242"/>
                    <a:gd name="T43" fmla="*/ 742 h 835"/>
                    <a:gd name="T44" fmla="*/ 139 w 242"/>
                    <a:gd name="T45" fmla="*/ 812 h 835"/>
                    <a:gd name="T46" fmla="*/ 171 w 242"/>
                    <a:gd name="T47" fmla="*/ 814 h 835"/>
                    <a:gd name="T48" fmla="*/ 183 w 242"/>
                    <a:gd name="T49" fmla="*/ 636 h 835"/>
                    <a:gd name="T50" fmla="*/ 197 w 242"/>
                    <a:gd name="T51" fmla="*/ 619 h 835"/>
                    <a:gd name="T52" fmla="*/ 234 w 242"/>
                    <a:gd name="T53" fmla="*/ 636 h 835"/>
                    <a:gd name="T54" fmla="*/ 214 w 242"/>
                    <a:gd name="T55" fmla="*/ 425 h 835"/>
                    <a:gd name="T56" fmla="*/ 218 w 242"/>
                    <a:gd name="T57" fmla="*/ 384 h 835"/>
                    <a:gd name="T58" fmla="*/ 214 w 242"/>
                    <a:gd name="T59" fmla="*/ 280 h 835"/>
                    <a:gd name="T60" fmla="*/ 160 w 242"/>
                    <a:gd name="T61" fmla="*/ 140 h 835"/>
                    <a:gd name="T62" fmla="*/ 160 w 242"/>
                    <a:gd name="T63" fmla="*/ 91 h 835"/>
                    <a:gd name="T64" fmla="*/ 171 w 242"/>
                    <a:gd name="T65" fmla="*/ 83 h 835"/>
                    <a:gd name="T66" fmla="*/ 183 w 242"/>
                    <a:gd name="T67" fmla="*/ 69 h 835"/>
                    <a:gd name="T68" fmla="*/ 175 w 242"/>
                    <a:gd name="T69" fmla="*/ 11 h 835"/>
                    <a:gd name="T70" fmla="*/ 146 w 242"/>
                    <a:gd name="T71" fmla="*/ 3 h 835"/>
                    <a:gd name="T72" fmla="*/ 121 w 242"/>
                    <a:gd name="T73" fmla="*/ 6 h 835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42" h="835">
                      <a:moveTo>
                        <a:pt x="121" y="6"/>
                      </a:moveTo>
                      <a:lnTo>
                        <a:pt x="93" y="11"/>
                      </a:lnTo>
                      <a:lnTo>
                        <a:pt x="81" y="43"/>
                      </a:lnTo>
                      <a:lnTo>
                        <a:pt x="81" y="57"/>
                      </a:lnTo>
                      <a:lnTo>
                        <a:pt x="93" y="57"/>
                      </a:lnTo>
                      <a:lnTo>
                        <a:pt x="89" y="62"/>
                      </a:lnTo>
                      <a:lnTo>
                        <a:pt x="93" y="66"/>
                      </a:lnTo>
                      <a:lnTo>
                        <a:pt x="97" y="80"/>
                      </a:lnTo>
                      <a:lnTo>
                        <a:pt x="100" y="82"/>
                      </a:lnTo>
                      <a:lnTo>
                        <a:pt x="108" y="108"/>
                      </a:lnTo>
                      <a:lnTo>
                        <a:pt x="108" y="114"/>
                      </a:lnTo>
                      <a:lnTo>
                        <a:pt x="97" y="114"/>
                      </a:lnTo>
                      <a:lnTo>
                        <a:pt x="77" y="146"/>
                      </a:lnTo>
                      <a:lnTo>
                        <a:pt x="43" y="156"/>
                      </a:lnTo>
                      <a:lnTo>
                        <a:pt x="26" y="181"/>
                      </a:lnTo>
                      <a:lnTo>
                        <a:pt x="7" y="409"/>
                      </a:lnTo>
                      <a:lnTo>
                        <a:pt x="15" y="412"/>
                      </a:lnTo>
                      <a:lnTo>
                        <a:pt x="0" y="452"/>
                      </a:lnTo>
                      <a:lnTo>
                        <a:pt x="7" y="477"/>
                      </a:lnTo>
                      <a:lnTo>
                        <a:pt x="15" y="477"/>
                      </a:lnTo>
                      <a:lnTo>
                        <a:pt x="19" y="483"/>
                      </a:lnTo>
                      <a:lnTo>
                        <a:pt x="26" y="483"/>
                      </a:lnTo>
                      <a:lnTo>
                        <a:pt x="22" y="459"/>
                      </a:lnTo>
                      <a:lnTo>
                        <a:pt x="26" y="444"/>
                      </a:lnTo>
                      <a:lnTo>
                        <a:pt x="30" y="456"/>
                      </a:lnTo>
                      <a:lnTo>
                        <a:pt x="26" y="464"/>
                      </a:lnTo>
                      <a:lnTo>
                        <a:pt x="31" y="469"/>
                      </a:lnTo>
                      <a:lnTo>
                        <a:pt x="39" y="450"/>
                      </a:lnTo>
                      <a:lnTo>
                        <a:pt x="33" y="416"/>
                      </a:lnTo>
                      <a:lnTo>
                        <a:pt x="46" y="418"/>
                      </a:lnTo>
                      <a:lnTo>
                        <a:pt x="39" y="624"/>
                      </a:lnTo>
                      <a:lnTo>
                        <a:pt x="78" y="636"/>
                      </a:lnTo>
                      <a:lnTo>
                        <a:pt x="97" y="757"/>
                      </a:lnTo>
                      <a:lnTo>
                        <a:pt x="93" y="769"/>
                      </a:lnTo>
                      <a:lnTo>
                        <a:pt x="85" y="819"/>
                      </a:lnTo>
                      <a:lnTo>
                        <a:pt x="85" y="828"/>
                      </a:lnTo>
                      <a:lnTo>
                        <a:pt x="113" y="834"/>
                      </a:lnTo>
                      <a:lnTo>
                        <a:pt x="124" y="820"/>
                      </a:lnTo>
                      <a:lnTo>
                        <a:pt x="117" y="776"/>
                      </a:lnTo>
                      <a:lnTo>
                        <a:pt x="113" y="744"/>
                      </a:lnTo>
                      <a:lnTo>
                        <a:pt x="124" y="641"/>
                      </a:lnTo>
                      <a:lnTo>
                        <a:pt x="128" y="642"/>
                      </a:lnTo>
                      <a:lnTo>
                        <a:pt x="139" y="679"/>
                      </a:lnTo>
                      <a:lnTo>
                        <a:pt x="132" y="742"/>
                      </a:lnTo>
                      <a:lnTo>
                        <a:pt x="124" y="747"/>
                      </a:lnTo>
                      <a:lnTo>
                        <a:pt x="139" y="812"/>
                      </a:lnTo>
                      <a:lnTo>
                        <a:pt x="166" y="819"/>
                      </a:lnTo>
                      <a:lnTo>
                        <a:pt x="171" y="814"/>
                      </a:lnTo>
                      <a:lnTo>
                        <a:pt x="151" y="749"/>
                      </a:lnTo>
                      <a:lnTo>
                        <a:pt x="183" y="636"/>
                      </a:lnTo>
                      <a:lnTo>
                        <a:pt x="197" y="627"/>
                      </a:lnTo>
                      <a:lnTo>
                        <a:pt x="197" y="619"/>
                      </a:lnTo>
                      <a:lnTo>
                        <a:pt x="226" y="621"/>
                      </a:lnTo>
                      <a:lnTo>
                        <a:pt x="234" y="636"/>
                      </a:lnTo>
                      <a:lnTo>
                        <a:pt x="241" y="627"/>
                      </a:lnTo>
                      <a:lnTo>
                        <a:pt x="214" y="425"/>
                      </a:lnTo>
                      <a:lnTo>
                        <a:pt x="218" y="426"/>
                      </a:lnTo>
                      <a:lnTo>
                        <a:pt x="218" y="384"/>
                      </a:lnTo>
                      <a:lnTo>
                        <a:pt x="222" y="379"/>
                      </a:lnTo>
                      <a:lnTo>
                        <a:pt x="214" y="280"/>
                      </a:lnTo>
                      <a:lnTo>
                        <a:pt x="206" y="163"/>
                      </a:lnTo>
                      <a:lnTo>
                        <a:pt x="160" y="140"/>
                      </a:lnTo>
                      <a:lnTo>
                        <a:pt x="147" y="114"/>
                      </a:lnTo>
                      <a:lnTo>
                        <a:pt x="160" y="91"/>
                      </a:lnTo>
                      <a:lnTo>
                        <a:pt x="166" y="94"/>
                      </a:lnTo>
                      <a:lnTo>
                        <a:pt x="171" y="83"/>
                      </a:lnTo>
                      <a:lnTo>
                        <a:pt x="171" y="70"/>
                      </a:lnTo>
                      <a:lnTo>
                        <a:pt x="183" y="69"/>
                      </a:lnTo>
                      <a:lnTo>
                        <a:pt x="186" y="36"/>
                      </a:lnTo>
                      <a:lnTo>
                        <a:pt x="175" y="11"/>
                      </a:lnTo>
                      <a:lnTo>
                        <a:pt x="163" y="3"/>
                      </a:lnTo>
                      <a:lnTo>
                        <a:pt x="146" y="3"/>
                      </a:lnTo>
                      <a:lnTo>
                        <a:pt x="133" y="0"/>
                      </a:lnTo>
                      <a:lnTo>
                        <a:pt x="121" y="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70" name="Freeform 60"/>
                <p:cNvSpPr>
                  <a:spLocks/>
                </p:cNvSpPr>
                <p:nvPr/>
              </p:nvSpPr>
              <p:spPr bwMode="auto">
                <a:xfrm>
                  <a:off x="4083" y="2250"/>
                  <a:ext cx="268" cy="851"/>
                </a:xfrm>
                <a:custGeom>
                  <a:avLst/>
                  <a:gdLst>
                    <a:gd name="T0" fmla="*/ 163 w 268"/>
                    <a:gd name="T1" fmla="*/ 11 h 851"/>
                    <a:gd name="T2" fmla="*/ 176 w 268"/>
                    <a:gd name="T3" fmla="*/ 58 h 851"/>
                    <a:gd name="T4" fmla="*/ 167 w 268"/>
                    <a:gd name="T5" fmla="*/ 63 h 851"/>
                    <a:gd name="T6" fmla="*/ 159 w 268"/>
                    <a:gd name="T7" fmla="*/ 81 h 851"/>
                    <a:gd name="T8" fmla="*/ 145 w 268"/>
                    <a:gd name="T9" fmla="*/ 110 h 851"/>
                    <a:gd name="T10" fmla="*/ 159 w 268"/>
                    <a:gd name="T11" fmla="*/ 116 h 851"/>
                    <a:gd name="T12" fmla="*/ 219 w 268"/>
                    <a:gd name="T13" fmla="*/ 159 h 851"/>
                    <a:gd name="T14" fmla="*/ 258 w 268"/>
                    <a:gd name="T15" fmla="*/ 417 h 851"/>
                    <a:gd name="T16" fmla="*/ 267 w 268"/>
                    <a:gd name="T17" fmla="*/ 461 h 851"/>
                    <a:gd name="T18" fmla="*/ 250 w 268"/>
                    <a:gd name="T19" fmla="*/ 486 h 851"/>
                    <a:gd name="T20" fmla="*/ 237 w 268"/>
                    <a:gd name="T21" fmla="*/ 492 h 851"/>
                    <a:gd name="T22" fmla="*/ 237 w 268"/>
                    <a:gd name="T23" fmla="*/ 453 h 851"/>
                    <a:gd name="T24" fmla="*/ 237 w 268"/>
                    <a:gd name="T25" fmla="*/ 472 h 851"/>
                    <a:gd name="T26" fmla="*/ 223 w 268"/>
                    <a:gd name="T27" fmla="*/ 458 h 851"/>
                    <a:gd name="T28" fmla="*/ 215 w 268"/>
                    <a:gd name="T29" fmla="*/ 426 h 851"/>
                    <a:gd name="T30" fmla="*/ 180 w 268"/>
                    <a:gd name="T31" fmla="*/ 648 h 851"/>
                    <a:gd name="T32" fmla="*/ 163 w 268"/>
                    <a:gd name="T33" fmla="*/ 784 h 851"/>
                    <a:gd name="T34" fmla="*/ 172 w 268"/>
                    <a:gd name="T35" fmla="*/ 845 h 851"/>
                    <a:gd name="T36" fmla="*/ 129 w 268"/>
                    <a:gd name="T37" fmla="*/ 836 h 851"/>
                    <a:gd name="T38" fmla="*/ 141 w 268"/>
                    <a:gd name="T39" fmla="*/ 759 h 851"/>
                    <a:gd name="T40" fmla="*/ 124 w 268"/>
                    <a:gd name="T41" fmla="*/ 655 h 851"/>
                    <a:gd name="T42" fmla="*/ 120 w 268"/>
                    <a:gd name="T43" fmla="*/ 756 h 851"/>
                    <a:gd name="T44" fmla="*/ 112 w 268"/>
                    <a:gd name="T45" fmla="*/ 827 h 851"/>
                    <a:gd name="T46" fmla="*/ 77 w 268"/>
                    <a:gd name="T47" fmla="*/ 831 h 851"/>
                    <a:gd name="T48" fmla="*/ 63 w 268"/>
                    <a:gd name="T49" fmla="*/ 648 h 851"/>
                    <a:gd name="T50" fmla="*/ 48 w 268"/>
                    <a:gd name="T51" fmla="*/ 631 h 851"/>
                    <a:gd name="T52" fmla="*/ 8 w 268"/>
                    <a:gd name="T53" fmla="*/ 648 h 851"/>
                    <a:gd name="T54" fmla="*/ 30 w 268"/>
                    <a:gd name="T55" fmla="*/ 433 h 851"/>
                    <a:gd name="T56" fmla="*/ 25 w 268"/>
                    <a:gd name="T57" fmla="*/ 392 h 851"/>
                    <a:gd name="T58" fmla="*/ 29 w 268"/>
                    <a:gd name="T59" fmla="*/ 285 h 851"/>
                    <a:gd name="T60" fmla="*/ 89 w 268"/>
                    <a:gd name="T61" fmla="*/ 143 h 851"/>
                    <a:gd name="T62" fmla="*/ 89 w 268"/>
                    <a:gd name="T63" fmla="*/ 93 h 851"/>
                    <a:gd name="T64" fmla="*/ 77 w 268"/>
                    <a:gd name="T65" fmla="*/ 84 h 851"/>
                    <a:gd name="T66" fmla="*/ 63 w 268"/>
                    <a:gd name="T67" fmla="*/ 70 h 851"/>
                    <a:gd name="T68" fmla="*/ 72 w 268"/>
                    <a:gd name="T69" fmla="*/ 11 h 851"/>
                    <a:gd name="T70" fmla="*/ 105 w 268"/>
                    <a:gd name="T71" fmla="*/ 2 h 851"/>
                    <a:gd name="T72" fmla="*/ 132 w 268"/>
                    <a:gd name="T73" fmla="*/ 6 h 851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68" h="851">
                      <a:moveTo>
                        <a:pt x="132" y="6"/>
                      </a:moveTo>
                      <a:lnTo>
                        <a:pt x="163" y="11"/>
                      </a:lnTo>
                      <a:lnTo>
                        <a:pt x="176" y="44"/>
                      </a:lnTo>
                      <a:lnTo>
                        <a:pt x="176" y="58"/>
                      </a:lnTo>
                      <a:lnTo>
                        <a:pt x="163" y="58"/>
                      </a:lnTo>
                      <a:lnTo>
                        <a:pt x="167" y="63"/>
                      </a:lnTo>
                      <a:lnTo>
                        <a:pt x="163" y="67"/>
                      </a:lnTo>
                      <a:lnTo>
                        <a:pt x="159" y="81"/>
                      </a:lnTo>
                      <a:lnTo>
                        <a:pt x="154" y="83"/>
                      </a:lnTo>
                      <a:lnTo>
                        <a:pt x="145" y="110"/>
                      </a:lnTo>
                      <a:lnTo>
                        <a:pt x="145" y="116"/>
                      </a:lnTo>
                      <a:lnTo>
                        <a:pt x="159" y="116"/>
                      </a:lnTo>
                      <a:lnTo>
                        <a:pt x="181" y="148"/>
                      </a:lnTo>
                      <a:lnTo>
                        <a:pt x="219" y="159"/>
                      </a:lnTo>
                      <a:lnTo>
                        <a:pt x="237" y="185"/>
                      </a:lnTo>
                      <a:lnTo>
                        <a:pt x="258" y="417"/>
                      </a:lnTo>
                      <a:lnTo>
                        <a:pt x="249" y="420"/>
                      </a:lnTo>
                      <a:lnTo>
                        <a:pt x="267" y="461"/>
                      </a:lnTo>
                      <a:lnTo>
                        <a:pt x="258" y="486"/>
                      </a:lnTo>
                      <a:lnTo>
                        <a:pt x="250" y="486"/>
                      </a:lnTo>
                      <a:lnTo>
                        <a:pt x="245" y="492"/>
                      </a:lnTo>
                      <a:lnTo>
                        <a:pt x="237" y="492"/>
                      </a:lnTo>
                      <a:lnTo>
                        <a:pt x="241" y="468"/>
                      </a:lnTo>
                      <a:lnTo>
                        <a:pt x="237" y="453"/>
                      </a:lnTo>
                      <a:lnTo>
                        <a:pt x="233" y="465"/>
                      </a:lnTo>
                      <a:lnTo>
                        <a:pt x="237" y="472"/>
                      </a:lnTo>
                      <a:lnTo>
                        <a:pt x="232" y="478"/>
                      </a:lnTo>
                      <a:lnTo>
                        <a:pt x="223" y="458"/>
                      </a:lnTo>
                      <a:lnTo>
                        <a:pt x="229" y="424"/>
                      </a:lnTo>
                      <a:lnTo>
                        <a:pt x="215" y="426"/>
                      </a:lnTo>
                      <a:lnTo>
                        <a:pt x="223" y="637"/>
                      </a:lnTo>
                      <a:lnTo>
                        <a:pt x="180" y="648"/>
                      </a:lnTo>
                      <a:lnTo>
                        <a:pt x="159" y="771"/>
                      </a:lnTo>
                      <a:lnTo>
                        <a:pt x="163" y="784"/>
                      </a:lnTo>
                      <a:lnTo>
                        <a:pt x="172" y="835"/>
                      </a:lnTo>
                      <a:lnTo>
                        <a:pt x="172" y="845"/>
                      </a:lnTo>
                      <a:lnTo>
                        <a:pt x="141" y="850"/>
                      </a:lnTo>
                      <a:lnTo>
                        <a:pt x="129" y="836"/>
                      </a:lnTo>
                      <a:lnTo>
                        <a:pt x="136" y="791"/>
                      </a:lnTo>
                      <a:lnTo>
                        <a:pt x="141" y="759"/>
                      </a:lnTo>
                      <a:lnTo>
                        <a:pt x="128" y="654"/>
                      </a:lnTo>
                      <a:lnTo>
                        <a:pt x="124" y="655"/>
                      </a:lnTo>
                      <a:lnTo>
                        <a:pt x="112" y="692"/>
                      </a:lnTo>
                      <a:lnTo>
                        <a:pt x="120" y="756"/>
                      </a:lnTo>
                      <a:lnTo>
                        <a:pt x="129" y="762"/>
                      </a:lnTo>
                      <a:lnTo>
                        <a:pt x="112" y="827"/>
                      </a:lnTo>
                      <a:lnTo>
                        <a:pt x="81" y="836"/>
                      </a:lnTo>
                      <a:lnTo>
                        <a:pt x="77" y="831"/>
                      </a:lnTo>
                      <a:lnTo>
                        <a:pt x="98" y="763"/>
                      </a:lnTo>
                      <a:lnTo>
                        <a:pt x="63" y="648"/>
                      </a:lnTo>
                      <a:lnTo>
                        <a:pt x="48" y="639"/>
                      </a:lnTo>
                      <a:lnTo>
                        <a:pt x="48" y="631"/>
                      </a:lnTo>
                      <a:lnTo>
                        <a:pt x="17" y="633"/>
                      </a:lnTo>
                      <a:lnTo>
                        <a:pt x="8" y="648"/>
                      </a:lnTo>
                      <a:lnTo>
                        <a:pt x="0" y="639"/>
                      </a:lnTo>
                      <a:lnTo>
                        <a:pt x="30" y="433"/>
                      </a:lnTo>
                      <a:lnTo>
                        <a:pt x="25" y="434"/>
                      </a:lnTo>
                      <a:lnTo>
                        <a:pt x="25" y="392"/>
                      </a:lnTo>
                      <a:lnTo>
                        <a:pt x="20" y="386"/>
                      </a:lnTo>
                      <a:lnTo>
                        <a:pt x="29" y="285"/>
                      </a:lnTo>
                      <a:lnTo>
                        <a:pt x="39" y="166"/>
                      </a:lnTo>
                      <a:lnTo>
                        <a:pt x="89" y="143"/>
                      </a:lnTo>
                      <a:lnTo>
                        <a:pt x="103" y="116"/>
                      </a:lnTo>
                      <a:lnTo>
                        <a:pt x="89" y="93"/>
                      </a:lnTo>
                      <a:lnTo>
                        <a:pt x="81" y="95"/>
                      </a:lnTo>
                      <a:lnTo>
                        <a:pt x="77" y="84"/>
                      </a:lnTo>
                      <a:lnTo>
                        <a:pt x="77" y="71"/>
                      </a:lnTo>
                      <a:lnTo>
                        <a:pt x="63" y="70"/>
                      </a:lnTo>
                      <a:lnTo>
                        <a:pt x="60" y="36"/>
                      </a:lnTo>
                      <a:lnTo>
                        <a:pt x="72" y="11"/>
                      </a:lnTo>
                      <a:lnTo>
                        <a:pt x="85" y="2"/>
                      </a:lnTo>
                      <a:lnTo>
                        <a:pt x="105" y="2"/>
                      </a:lnTo>
                      <a:lnTo>
                        <a:pt x="118" y="0"/>
                      </a:lnTo>
                      <a:lnTo>
                        <a:pt x="132" y="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157" name="Freeform 61"/>
              <p:cNvSpPr>
                <a:spLocks/>
              </p:cNvSpPr>
              <p:nvPr/>
            </p:nvSpPr>
            <p:spPr bwMode="auto">
              <a:xfrm>
                <a:off x="3183" y="2118"/>
                <a:ext cx="134" cy="601"/>
              </a:xfrm>
              <a:custGeom>
                <a:avLst/>
                <a:gdLst>
                  <a:gd name="T0" fmla="*/ 30 w 134"/>
                  <a:gd name="T1" fmla="*/ 11 h 601"/>
                  <a:gd name="T2" fmla="*/ 30 w 134"/>
                  <a:gd name="T3" fmla="*/ 27 h 601"/>
                  <a:gd name="T4" fmla="*/ 33 w 134"/>
                  <a:gd name="T5" fmla="*/ 31 h 601"/>
                  <a:gd name="T6" fmla="*/ 27 w 134"/>
                  <a:gd name="T7" fmla="*/ 42 h 601"/>
                  <a:gd name="T8" fmla="*/ 30 w 134"/>
                  <a:gd name="T9" fmla="*/ 46 h 601"/>
                  <a:gd name="T10" fmla="*/ 30 w 134"/>
                  <a:gd name="T11" fmla="*/ 51 h 601"/>
                  <a:gd name="T12" fmla="*/ 34 w 134"/>
                  <a:gd name="T13" fmla="*/ 67 h 601"/>
                  <a:gd name="T14" fmla="*/ 34 w 134"/>
                  <a:gd name="T15" fmla="*/ 70 h 601"/>
                  <a:gd name="T16" fmla="*/ 10 w 134"/>
                  <a:gd name="T17" fmla="*/ 86 h 601"/>
                  <a:gd name="T18" fmla="*/ 0 w 134"/>
                  <a:gd name="T19" fmla="*/ 211 h 601"/>
                  <a:gd name="T20" fmla="*/ 13 w 134"/>
                  <a:gd name="T21" fmla="*/ 232 h 601"/>
                  <a:gd name="T22" fmla="*/ 8 w 134"/>
                  <a:gd name="T23" fmla="*/ 300 h 601"/>
                  <a:gd name="T24" fmla="*/ 17 w 134"/>
                  <a:gd name="T25" fmla="*/ 307 h 601"/>
                  <a:gd name="T26" fmla="*/ 22 w 134"/>
                  <a:gd name="T27" fmla="*/ 413 h 601"/>
                  <a:gd name="T28" fmla="*/ 28 w 134"/>
                  <a:gd name="T29" fmla="*/ 519 h 601"/>
                  <a:gd name="T30" fmla="*/ 25 w 134"/>
                  <a:gd name="T31" fmla="*/ 525 h 601"/>
                  <a:gd name="T32" fmla="*/ 2 w 134"/>
                  <a:gd name="T33" fmla="*/ 545 h 601"/>
                  <a:gd name="T34" fmla="*/ 5 w 134"/>
                  <a:gd name="T35" fmla="*/ 548 h 601"/>
                  <a:gd name="T36" fmla="*/ 13 w 134"/>
                  <a:gd name="T37" fmla="*/ 553 h 601"/>
                  <a:gd name="T38" fmla="*/ 28 w 134"/>
                  <a:gd name="T39" fmla="*/ 548 h 601"/>
                  <a:gd name="T40" fmla="*/ 41 w 134"/>
                  <a:gd name="T41" fmla="*/ 541 h 601"/>
                  <a:gd name="T42" fmla="*/ 52 w 134"/>
                  <a:gd name="T43" fmla="*/ 537 h 601"/>
                  <a:gd name="T44" fmla="*/ 52 w 134"/>
                  <a:gd name="T45" fmla="*/ 555 h 601"/>
                  <a:gd name="T46" fmla="*/ 57 w 134"/>
                  <a:gd name="T47" fmla="*/ 555 h 601"/>
                  <a:gd name="T48" fmla="*/ 49 w 134"/>
                  <a:gd name="T49" fmla="*/ 571 h 601"/>
                  <a:gd name="T50" fmla="*/ 53 w 134"/>
                  <a:gd name="T51" fmla="*/ 596 h 601"/>
                  <a:gd name="T52" fmla="*/ 61 w 134"/>
                  <a:gd name="T53" fmla="*/ 600 h 601"/>
                  <a:gd name="T54" fmla="*/ 75 w 134"/>
                  <a:gd name="T55" fmla="*/ 579 h 601"/>
                  <a:gd name="T56" fmla="*/ 75 w 134"/>
                  <a:gd name="T57" fmla="*/ 563 h 601"/>
                  <a:gd name="T58" fmla="*/ 79 w 134"/>
                  <a:gd name="T59" fmla="*/ 562 h 601"/>
                  <a:gd name="T60" fmla="*/ 85 w 134"/>
                  <a:gd name="T61" fmla="*/ 425 h 601"/>
                  <a:gd name="T62" fmla="*/ 79 w 134"/>
                  <a:gd name="T63" fmla="*/ 412 h 601"/>
                  <a:gd name="T64" fmla="*/ 95 w 134"/>
                  <a:gd name="T65" fmla="*/ 320 h 601"/>
                  <a:gd name="T66" fmla="*/ 105 w 134"/>
                  <a:gd name="T67" fmla="*/ 316 h 601"/>
                  <a:gd name="T68" fmla="*/ 108 w 134"/>
                  <a:gd name="T69" fmla="*/ 221 h 601"/>
                  <a:gd name="T70" fmla="*/ 133 w 134"/>
                  <a:gd name="T71" fmla="*/ 210 h 601"/>
                  <a:gd name="T72" fmla="*/ 123 w 134"/>
                  <a:gd name="T73" fmla="*/ 107 h 601"/>
                  <a:gd name="T74" fmla="*/ 84 w 134"/>
                  <a:gd name="T75" fmla="*/ 79 h 601"/>
                  <a:gd name="T76" fmla="*/ 75 w 134"/>
                  <a:gd name="T77" fmla="*/ 69 h 601"/>
                  <a:gd name="T78" fmla="*/ 75 w 134"/>
                  <a:gd name="T79" fmla="*/ 60 h 601"/>
                  <a:gd name="T80" fmla="*/ 78 w 134"/>
                  <a:gd name="T81" fmla="*/ 53 h 601"/>
                  <a:gd name="T82" fmla="*/ 82 w 134"/>
                  <a:gd name="T83" fmla="*/ 47 h 601"/>
                  <a:gd name="T84" fmla="*/ 86 w 134"/>
                  <a:gd name="T85" fmla="*/ 40 h 601"/>
                  <a:gd name="T86" fmla="*/ 89 w 134"/>
                  <a:gd name="T87" fmla="*/ 33 h 601"/>
                  <a:gd name="T88" fmla="*/ 89 w 134"/>
                  <a:gd name="T89" fmla="*/ 26 h 601"/>
                  <a:gd name="T90" fmla="*/ 86 w 134"/>
                  <a:gd name="T91" fmla="*/ 18 h 601"/>
                  <a:gd name="T92" fmla="*/ 82 w 134"/>
                  <a:gd name="T93" fmla="*/ 10 h 601"/>
                  <a:gd name="T94" fmla="*/ 75 w 134"/>
                  <a:gd name="T95" fmla="*/ 4 h 601"/>
                  <a:gd name="T96" fmla="*/ 67 w 134"/>
                  <a:gd name="T97" fmla="*/ 0 h 601"/>
                  <a:gd name="T98" fmla="*/ 58 w 134"/>
                  <a:gd name="T99" fmla="*/ 0 h 601"/>
                  <a:gd name="T100" fmla="*/ 49 w 134"/>
                  <a:gd name="T101" fmla="*/ 1 h 601"/>
                  <a:gd name="T102" fmla="*/ 41 w 134"/>
                  <a:gd name="T103" fmla="*/ 4 h 601"/>
                  <a:gd name="T104" fmla="*/ 30 w 134"/>
                  <a:gd name="T105" fmla="*/ 11 h 60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4" h="601">
                    <a:moveTo>
                      <a:pt x="30" y="11"/>
                    </a:moveTo>
                    <a:lnTo>
                      <a:pt x="30" y="27"/>
                    </a:lnTo>
                    <a:lnTo>
                      <a:pt x="33" y="31"/>
                    </a:lnTo>
                    <a:lnTo>
                      <a:pt x="27" y="42"/>
                    </a:lnTo>
                    <a:lnTo>
                      <a:pt x="30" y="46"/>
                    </a:lnTo>
                    <a:lnTo>
                      <a:pt x="30" y="51"/>
                    </a:lnTo>
                    <a:lnTo>
                      <a:pt x="34" y="67"/>
                    </a:lnTo>
                    <a:lnTo>
                      <a:pt x="34" y="70"/>
                    </a:lnTo>
                    <a:lnTo>
                      <a:pt x="10" y="86"/>
                    </a:lnTo>
                    <a:lnTo>
                      <a:pt x="0" y="211"/>
                    </a:lnTo>
                    <a:lnTo>
                      <a:pt x="13" y="232"/>
                    </a:lnTo>
                    <a:lnTo>
                      <a:pt x="8" y="300"/>
                    </a:lnTo>
                    <a:lnTo>
                      <a:pt x="17" y="307"/>
                    </a:lnTo>
                    <a:lnTo>
                      <a:pt x="22" y="413"/>
                    </a:lnTo>
                    <a:lnTo>
                      <a:pt x="28" y="519"/>
                    </a:lnTo>
                    <a:lnTo>
                      <a:pt x="25" y="525"/>
                    </a:lnTo>
                    <a:lnTo>
                      <a:pt x="2" y="545"/>
                    </a:lnTo>
                    <a:lnTo>
                      <a:pt x="5" y="548"/>
                    </a:lnTo>
                    <a:lnTo>
                      <a:pt x="13" y="553"/>
                    </a:lnTo>
                    <a:lnTo>
                      <a:pt x="28" y="548"/>
                    </a:lnTo>
                    <a:lnTo>
                      <a:pt x="41" y="541"/>
                    </a:lnTo>
                    <a:lnTo>
                      <a:pt x="52" y="537"/>
                    </a:lnTo>
                    <a:lnTo>
                      <a:pt x="52" y="555"/>
                    </a:lnTo>
                    <a:lnTo>
                      <a:pt x="57" y="555"/>
                    </a:lnTo>
                    <a:lnTo>
                      <a:pt x="49" y="571"/>
                    </a:lnTo>
                    <a:lnTo>
                      <a:pt x="53" y="596"/>
                    </a:lnTo>
                    <a:lnTo>
                      <a:pt x="61" y="600"/>
                    </a:lnTo>
                    <a:lnTo>
                      <a:pt x="75" y="579"/>
                    </a:lnTo>
                    <a:lnTo>
                      <a:pt x="75" y="563"/>
                    </a:lnTo>
                    <a:lnTo>
                      <a:pt x="79" y="562"/>
                    </a:lnTo>
                    <a:lnTo>
                      <a:pt x="85" y="425"/>
                    </a:lnTo>
                    <a:lnTo>
                      <a:pt x="79" y="412"/>
                    </a:lnTo>
                    <a:lnTo>
                      <a:pt x="95" y="320"/>
                    </a:lnTo>
                    <a:lnTo>
                      <a:pt x="105" y="316"/>
                    </a:lnTo>
                    <a:lnTo>
                      <a:pt x="108" y="221"/>
                    </a:lnTo>
                    <a:lnTo>
                      <a:pt x="133" y="210"/>
                    </a:lnTo>
                    <a:lnTo>
                      <a:pt x="123" y="107"/>
                    </a:lnTo>
                    <a:lnTo>
                      <a:pt x="84" y="79"/>
                    </a:lnTo>
                    <a:lnTo>
                      <a:pt x="75" y="69"/>
                    </a:lnTo>
                    <a:lnTo>
                      <a:pt x="75" y="60"/>
                    </a:lnTo>
                    <a:lnTo>
                      <a:pt x="78" y="53"/>
                    </a:lnTo>
                    <a:lnTo>
                      <a:pt x="82" y="47"/>
                    </a:lnTo>
                    <a:lnTo>
                      <a:pt x="86" y="40"/>
                    </a:lnTo>
                    <a:lnTo>
                      <a:pt x="89" y="33"/>
                    </a:lnTo>
                    <a:lnTo>
                      <a:pt x="89" y="26"/>
                    </a:lnTo>
                    <a:lnTo>
                      <a:pt x="86" y="18"/>
                    </a:lnTo>
                    <a:lnTo>
                      <a:pt x="82" y="10"/>
                    </a:lnTo>
                    <a:lnTo>
                      <a:pt x="75" y="4"/>
                    </a:lnTo>
                    <a:lnTo>
                      <a:pt x="67" y="0"/>
                    </a:lnTo>
                    <a:lnTo>
                      <a:pt x="58" y="0"/>
                    </a:lnTo>
                    <a:lnTo>
                      <a:pt x="49" y="1"/>
                    </a:lnTo>
                    <a:lnTo>
                      <a:pt x="41" y="4"/>
                    </a:lnTo>
                    <a:lnTo>
                      <a:pt x="30" y="11"/>
                    </a:lnTo>
                  </a:path>
                </a:pathLst>
              </a:custGeom>
              <a:solidFill>
                <a:srgbClr val="EAEC5E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158" name="Group 62"/>
              <p:cNvGrpSpPr>
                <a:grpSpLocks/>
              </p:cNvGrpSpPr>
              <p:nvPr/>
            </p:nvGrpSpPr>
            <p:grpSpPr bwMode="auto">
              <a:xfrm>
                <a:off x="3210" y="2435"/>
                <a:ext cx="893" cy="924"/>
                <a:chOff x="3210" y="2435"/>
                <a:chExt cx="893" cy="924"/>
              </a:xfrm>
            </p:grpSpPr>
            <p:sp>
              <p:nvSpPr>
                <p:cNvPr id="6159" name="Freeform 63"/>
                <p:cNvSpPr>
                  <a:spLocks/>
                </p:cNvSpPr>
                <p:nvPr/>
              </p:nvSpPr>
              <p:spPr bwMode="auto">
                <a:xfrm>
                  <a:off x="3503" y="2438"/>
                  <a:ext cx="268" cy="919"/>
                </a:xfrm>
                <a:custGeom>
                  <a:avLst/>
                  <a:gdLst>
                    <a:gd name="T0" fmla="*/ 104 w 268"/>
                    <a:gd name="T1" fmla="*/ 13 h 919"/>
                    <a:gd name="T2" fmla="*/ 91 w 268"/>
                    <a:gd name="T3" fmla="*/ 63 h 919"/>
                    <a:gd name="T4" fmla="*/ 100 w 268"/>
                    <a:gd name="T5" fmla="*/ 68 h 919"/>
                    <a:gd name="T6" fmla="*/ 108 w 268"/>
                    <a:gd name="T7" fmla="*/ 88 h 919"/>
                    <a:gd name="T8" fmla="*/ 121 w 268"/>
                    <a:gd name="T9" fmla="*/ 119 h 919"/>
                    <a:gd name="T10" fmla="*/ 108 w 268"/>
                    <a:gd name="T11" fmla="*/ 125 h 919"/>
                    <a:gd name="T12" fmla="*/ 48 w 268"/>
                    <a:gd name="T13" fmla="*/ 172 h 919"/>
                    <a:gd name="T14" fmla="*/ 9 w 268"/>
                    <a:gd name="T15" fmla="*/ 451 h 919"/>
                    <a:gd name="T16" fmla="*/ 0 w 268"/>
                    <a:gd name="T17" fmla="*/ 498 h 919"/>
                    <a:gd name="T18" fmla="*/ 17 w 268"/>
                    <a:gd name="T19" fmla="*/ 525 h 919"/>
                    <a:gd name="T20" fmla="*/ 30 w 268"/>
                    <a:gd name="T21" fmla="*/ 531 h 919"/>
                    <a:gd name="T22" fmla="*/ 30 w 268"/>
                    <a:gd name="T23" fmla="*/ 489 h 919"/>
                    <a:gd name="T24" fmla="*/ 30 w 268"/>
                    <a:gd name="T25" fmla="*/ 510 h 919"/>
                    <a:gd name="T26" fmla="*/ 44 w 268"/>
                    <a:gd name="T27" fmla="*/ 494 h 919"/>
                    <a:gd name="T28" fmla="*/ 52 w 268"/>
                    <a:gd name="T29" fmla="*/ 460 h 919"/>
                    <a:gd name="T30" fmla="*/ 87 w 268"/>
                    <a:gd name="T31" fmla="*/ 700 h 919"/>
                    <a:gd name="T32" fmla="*/ 104 w 268"/>
                    <a:gd name="T33" fmla="*/ 846 h 919"/>
                    <a:gd name="T34" fmla="*/ 95 w 268"/>
                    <a:gd name="T35" fmla="*/ 911 h 919"/>
                    <a:gd name="T36" fmla="*/ 138 w 268"/>
                    <a:gd name="T37" fmla="*/ 902 h 919"/>
                    <a:gd name="T38" fmla="*/ 125 w 268"/>
                    <a:gd name="T39" fmla="*/ 819 h 919"/>
                    <a:gd name="T40" fmla="*/ 142 w 268"/>
                    <a:gd name="T41" fmla="*/ 707 h 919"/>
                    <a:gd name="T42" fmla="*/ 147 w 268"/>
                    <a:gd name="T43" fmla="*/ 816 h 919"/>
                    <a:gd name="T44" fmla="*/ 155 w 268"/>
                    <a:gd name="T45" fmla="*/ 893 h 919"/>
                    <a:gd name="T46" fmla="*/ 190 w 268"/>
                    <a:gd name="T47" fmla="*/ 896 h 919"/>
                    <a:gd name="T48" fmla="*/ 203 w 268"/>
                    <a:gd name="T49" fmla="*/ 700 h 919"/>
                    <a:gd name="T50" fmla="*/ 219 w 268"/>
                    <a:gd name="T51" fmla="*/ 682 h 919"/>
                    <a:gd name="T52" fmla="*/ 259 w 268"/>
                    <a:gd name="T53" fmla="*/ 700 h 919"/>
                    <a:gd name="T54" fmla="*/ 237 w 268"/>
                    <a:gd name="T55" fmla="*/ 468 h 919"/>
                    <a:gd name="T56" fmla="*/ 242 w 268"/>
                    <a:gd name="T57" fmla="*/ 423 h 919"/>
                    <a:gd name="T58" fmla="*/ 238 w 268"/>
                    <a:gd name="T59" fmla="*/ 308 h 919"/>
                    <a:gd name="T60" fmla="*/ 178 w 268"/>
                    <a:gd name="T61" fmla="*/ 154 h 919"/>
                    <a:gd name="T62" fmla="*/ 177 w 268"/>
                    <a:gd name="T63" fmla="*/ 100 h 919"/>
                    <a:gd name="T64" fmla="*/ 190 w 268"/>
                    <a:gd name="T65" fmla="*/ 90 h 919"/>
                    <a:gd name="T66" fmla="*/ 203 w 268"/>
                    <a:gd name="T67" fmla="*/ 75 h 919"/>
                    <a:gd name="T68" fmla="*/ 194 w 268"/>
                    <a:gd name="T69" fmla="*/ 13 h 919"/>
                    <a:gd name="T70" fmla="*/ 162 w 268"/>
                    <a:gd name="T71" fmla="*/ 4 h 919"/>
                    <a:gd name="T72" fmla="*/ 135 w 268"/>
                    <a:gd name="T73" fmla="*/ 7 h 91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68" h="919">
                      <a:moveTo>
                        <a:pt x="135" y="7"/>
                      </a:moveTo>
                      <a:lnTo>
                        <a:pt x="104" y="13"/>
                      </a:lnTo>
                      <a:lnTo>
                        <a:pt x="91" y="48"/>
                      </a:lnTo>
                      <a:lnTo>
                        <a:pt x="91" y="63"/>
                      </a:lnTo>
                      <a:lnTo>
                        <a:pt x="104" y="63"/>
                      </a:lnTo>
                      <a:lnTo>
                        <a:pt x="100" y="68"/>
                      </a:lnTo>
                      <a:lnTo>
                        <a:pt x="104" y="72"/>
                      </a:lnTo>
                      <a:lnTo>
                        <a:pt x="108" y="88"/>
                      </a:lnTo>
                      <a:lnTo>
                        <a:pt x="112" y="90"/>
                      </a:lnTo>
                      <a:lnTo>
                        <a:pt x="121" y="119"/>
                      </a:lnTo>
                      <a:lnTo>
                        <a:pt x="121" y="125"/>
                      </a:lnTo>
                      <a:lnTo>
                        <a:pt x="108" y="125"/>
                      </a:lnTo>
                      <a:lnTo>
                        <a:pt x="86" y="160"/>
                      </a:lnTo>
                      <a:lnTo>
                        <a:pt x="48" y="172"/>
                      </a:lnTo>
                      <a:lnTo>
                        <a:pt x="30" y="199"/>
                      </a:lnTo>
                      <a:lnTo>
                        <a:pt x="9" y="451"/>
                      </a:lnTo>
                      <a:lnTo>
                        <a:pt x="18" y="453"/>
                      </a:lnTo>
                      <a:lnTo>
                        <a:pt x="0" y="498"/>
                      </a:lnTo>
                      <a:lnTo>
                        <a:pt x="9" y="525"/>
                      </a:lnTo>
                      <a:lnTo>
                        <a:pt x="17" y="525"/>
                      </a:lnTo>
                      <a:lnTo>
                        <a:pt x="22" y="531"/>
                      </a:lnTo>
                      <a:lnTo>
                        <a:pt x="30" y="531"/>
                      </a:lnTo>
                      <a:lnTo>
                        <a:pt x="26" y="505"/>
                      </a:lnTo>
                      <a:lnTo>
                        <a:pt x="30" y="489"/>
                      </a:lnTo>
                      <a:lnTo>
                        <a:pt x="34" y="501"/>
                      </a:lnTo>
                      <a:lnTo>
                        <a:pt x="30" y="510"/>
                      </a:lnTo>
                      <a:lnTo>
                        <a:pt x="35" y="516"/>
                      </a:lnTo>
                      <a:lnTo>
                        <a:pt x="44" y="494"/>
                      </a:lnTo>
                      <a:lnTo>
                        <a:pt x="38" y="458"/>
                      </a:lnTo>
                      <a:lnTo>
                        <a:pt x="52" y="460"/>
                      </a:lnTo>
                      <a:lnTo>
                        <a:pt x="44" y="688"/>
                      </a:lnTo>
                      <a:lnTo>
                        <a:pt x="87" y="700"/>
                      </a:lnTo>
                      <a:lnTo>
                        <a:pt x="108" y="832"/>
                      </a:lnTo>
                      <a:lnTo>
                        <a:pt x="104" y="846"/>
                      </a:lnTo>
                      <a:lnTo>
                        <a:pt x="95" y="901"/>
                      </a:lnTo>
                      <a:lnTo>
                        <a:pt x="95" y="911"/>
                      </a:lnTo>
                      <a:lnTo>
                        <a:pt x="125" y="918"/>
                      </a:lnTo>
                      <a:lnTo>
                        <a:pt x="138" y="902"/>
                      </a:lnTo>
                      <a:lnTo>
                        <a:pt x="131" y="853"/>
                      </a:lnTo>
                      <a:lnTo>
                        <a:pt x="125" y="819"/>
                      </a:lnTo>
                      <a:lnTo>
                        <a:pt x="138" y="706"/>
                      </a:lnTo>
                      <a:lnTo>
                        <a:pt x="142" y="707"/>
                      </a:lnTo>
                      <a:lnTo>
                        <a:pt x="155" y="747"/>
                      </a:lnTo>
                      <a:lnTo>
                        <a:pt x="147" y="816"/>
                      </a:lnTo>
                      <a:lnTo>
                        <a:pt x="138" y="822"/>
                      </a:lnTo>
                      <a:lnTo>
                        <a:pt x="155" y="893"/>
                      </a:lnTo>
                      <a:lnTo>
                        <a:pt x="185" y="902"/>
                      </a:lnTo>
                      <a:lnTo>
                        <a:pt x="190" y="896"/>
                      </a:lnTo>
                      <a:lnTo>
                        <a:pt x="168" y="823"/>
                      </a:lnTo>
                      <a:lnTo>
                        <a:pt x="203" y="700"/>
                      </a:lnTo>
                      <a:lnTo>
                        <a:pt x="219" y="691"/>
                      </a:lnTo>
                      <a:lnTo>
                        <a:pt x="219" y="682"/>
                      </a:lnTo>
                      <a:lnTo>
                        <a:pt x="250" y="684"/>
                      </a:lnTo>
                      <a:lnTo>
                        <a:pt x="259" y="700"/>
                      </a:lnTo>
                      <a:lnTo>
                        <a:pt x="267" y="691"/>
                      </a:lnTo>
                      <a:lnTo>
                        <a:pt x="237" y="468"/>
                      </a:lnTo>
                      <a:lnTo>
                        <a:pt x="242" y="469"/>
                      </a:lnTo>
                      <a:lnTo>
                        <a:pt x="242" y="423"/>
                      </a:lnTo>
                      <a:lnTo>
                        <a:pt x="246" y="416"/>
                      </a:lnTo>
                      <a:lnTo>
                        <a:pt x="238" y="308"/>
                      </a:lnTo>
                      <a:lnTo>
                        <a:pt x="228" y="179"/>
                      </a:lnTo>
                      <a:lnTo>
                        <a:pt x="178" y="154"/>
                      </a:lnTo>
                      <a:lnTo>
                        <a:pt x="163" y="125"/>
                      </a:lnTo>
                      <a:lnTo>
                        <a:pt x="177" y="100"/>
                      </a:lnTo>
                      <a:lnTo>
                        <a:pt x="185" y="103"/>
                      </a:lnTo>
                      <a:lnTo>
                        <a:pt x="190" y="90"/>
                      </a:lnTo>
                      <a:lnTo>
                        <a:pt x="190" y="77"/>
                      </a:lnTo>
                      <a:lnTo>
                        <a:pt x="203" y="75"/>
                      </a:lnTo>
                      <a:lnTo>
                        <a:pt x="207" y="39"/>
                      </a:lnTo>
                      <a:lnTo>
                        <a:pt x="194" y="13"/>
                      </a:lnTo>
                      <a:lnTo>
                        <a:pt x="181" y="4"/>
                      </a:lnTo>
                      <a:lnTo>
                        <a:pt x="162" y="4"/>
                      </a:lnTo>
                      <a:lnTo>
                        <a:pt x="148" y="0"/>
                      </a:lnTo>
                      <a:lnTo>
                        <a:pt x="135" y="7"/>
                      </a:lnTo>
                    </a:path>
                  </a:pathLst>
                </a:custGeom>
                <a:solidFill>
                  <a:srgbClr val="9FBFFF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60" name="Freeform 64"/>
                <p:cNvSpPr>
                  <a:spLocks/>
                </p:cNvSpPr>
                <p:nvPr/>
              </p:nvSpPr>
              <p:spPr bwMode="auto">
                <a:xfrm>
                  <a:off x="3833" y="2435"/>
                  <a:ext cx="270" cy="921"/>
                </a:xfrm>
                <a:custGeom>
                  <a:avLst/>
                  <a:gdLst>
                    <a:gd name="T0" fmla="*/ 100 w 270"/>
                    <a:gd name="T1" fmla="*/ 0 h 921"/>
                    <a:gd name="T2" fmla="*/ 159 w 270"/>
                    <a:gd name="T3" fmla="*/ 30 h 921"/>
                    <a:gd name="T4" fmla="*/ 160 w 270"/>
                    <a:gd name="T5" fmla="*/ 92 h 921"/>
                    <a:gd name="T6" fmla="*/ 188 w 270"/>
                    <a:gd name="T7" fmla="*/ 121 h 921"/>
                    <a:gd name="T8" fmla="*/ 249 w 270"/>
                    <a:gd name="T9" fmla="*/ 155 h 921"/>
                    <a:gd name="T10" fmla="*/ 261 w 270"/>
                    <a:gd name="T11" fmla="*/ 331 h 921"/>
                    <a:gd name="T12" fmla="*/ 219 w 270"/>
                    <a:gd name="T13" fmla="*/ 483 h 921"/>
                    <a:gd name="T14" fmla="*/ 177 w 270"/>
                    <a:gd name="T15" fmla="*/ 599 h 921"/>
                    <a:gd name="T16" fmla="*/ 185 w 270"/>
                    <a:gd name="T17" fmla="*/ 874 h 921"/>
                    <a:gd name="T18" fmla="*/ 177 w 270"/>
                    <a:gd name="T19" fmla="*/ 885 h 921"/>
                    <a:gd name="T20" fmla="*/ 135 w 270"/>
                    <a:gd name="T21" fmla="*/ 915 h 921"/>
                    <a:gd name="T22" fmla="*/ 112 w 270"/>
                    <a:gd name="T23" fmla="*/ 920 h 921"/>
                    <a:gd name="T24" fmla="*/ 96 w 270"/>
                    <a:gd name="T25" fmla="*/ 912 h 921"/>
                    <a:gd name="T26" fmla="*/ 105 w 270"/>
                    <a:gd name="T27" fmla="*/ 896 h 921"/>
                    <a:gd name="T28" fmla="*/ 126 w 270"/>
                    <a:gd name="T29" fmla="*/ 873 h 921"/>
                    <a:gd name="T30" fmla="*/ 117 w 270"/>
                    <a:gd name="T31" fmla="*/ 865 h 921"/>
                    <a:gd name="T32" fmla="*/ 64 w 270"/>
                    <a:gd name="T33" fmla="*/ 882 h 921"/>
                    <a:gd name="T34" fmla="*/ 59 w 270"/>
                    <a:gd name="T35" fmla="*/ 871 h 921"/>
                    <a:gd name="T36" fmla="*/ 64 w 270"/>
                    <a:gd name="T37" fmla="*/ 860 h 921"/>
                    <a:gd name="T38" fmla="*/ 81 w 270"/>
                    <a:gd name="T39" fmla="*/ 843 h 921"/>
                    <a:gd name="T40" fmla="*/ 62 w 270"/>
                    <a:gd name="T41" fmla="*/ 754 h 921"/>
                    <a:gd name="T42" fmla="*/ 44 w 270"/>
                    <a:gd name="T43" fmla="*/ 503 h 921"/>
                    <a:gd name="T44" fmla="*/ 35 w 270"/>
                    <a:gd name="T45" fmla="*/ 454 h 921"/>
                    <a:gd name="T46" fmla="*/ 50 w 270"/>
                    <a:gd name="T47" fmla="*/ 355 h 921"/>
                    <a:gd name="T48" fmla="*/ 38 w 270"/>
                    <a:gd name="T49" fmla="*/ 354 h 921"/>
                    <a:gd name="T50" fmla="*/ 28 w 270"/>
                    <a:gd name="T51" fmla="*/ 350 h 921"/>
                    <a:gd name="T52" fmla="*/ 17 w 270"/>
                    <a:gd name="T53" fmla="*/ 343 h 921"/>
                    <a:gd name="T54" fmla="*/ 11 w 270"/>
                    <a:gd name="T55" fmla="*/ 336 h 921"/>
                    <a:gd name="T56" fmla="*/ 0 w 270"/>
                    <a:gd name="T57" fmla="*/ 323 h 921"/>
                    <a:gd name="T58" fmla="*/ 8 w 270"/>
                    <a:gd name="T59" fmla="*/ 273 h 921"/>
                    <a:gd name="T60" fmla="*/ 73 w 270"/>
                    <a:gd name="T61" fmla="*/ 158 h 921"/>
                    <a:gd name="T62" fmla="*/ 96 w 270"/>
                    <a:gd name="T63" fmla="*/ 125 h 921"/>
                    <a:gd name="T64" fmla="*/ 68 w 270"/>
                    <a:gd name="T65" fmla="*/ 103 h 921"/>
                    <a:gd name="T66" fmla="*/ 66 w 270"/>
                    <a:gd name="T67" fmla="*/ 98 h 921"/>
                    <a:gd name="T68" fmla="*/ 58 w 270"/>
                    <a:gd name="T69" fmla="*/ 88 h 921"/>
                    <a:gd name="T70" fmla="*/ 59 w 270"/>
                    <a:gd name="T71" fmla="*/ 62 h 921"/>
                    <a:gd name="T72" fmla="*/ 55 w 270"/>
                    <a:gd name="T73" fmla="*/ 33 h 921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70" h="921">
                      <a:moveTo>
                        <a:pt x="67" y="12"/>
                      </a:moveTo>
                      <a:lnTo>
                        <a:pt x="100" y="0"/>
                      </a:lnTo>
                      <a:lnTo>
                        <a:pt x="135" y="7"/>
                      </a:lnTo>
                      <a:lnTo>
                        <a:pt x="159" y="30"/>
                      </a:lnTo>
                      <a:lnTo>
                        <a:pt x="168" y="58"/>
                      </a:lnTo>
                      <a:lnTo>
                        <a:pt x="160" y="92"/>
                      </a:lnTo>
                      <a:lnTo>
                        <a:pt x="172" y="111"/>
                      </a:lnTo>
                      <a:lnTo>
                        <a:pt x="188" y="121"/>
                      </a:lnTo>
                      <a:lnTo>
                        <a:pt x="236" y="141"/>
                      </a:lnTo>
                      <a:lnTo>
                        <a:pt x="249" y="155"/>
                      </a:lnTo>
                      <a:lnTo>
                        <a:pt x="269" y="301"/>
                      </a:lnTo>
                      <a:lnTo>
                        <a:pt x="261" y="331"/>
                      </a:lnTo>
                      <a:lnTo>
                        <a:pt x="211" y="343"/>
                      </a:lnTo>
                      <a:lnTo>
                        <a:pt x="219" y="483"/>
                      </a:lnTo>
                      <a:lnTo>
                        <a:pt x="185" y="496"/>
                      </a:lnTo>
                      <a:lnTo>
                        <a:pt x="177" y="599"/>
                      </a:lnTo>
                      <a:lnTo>
                        <a:pt x="184" y="776"/>
                      </a:lnTo>
                      <a:lnTo>
                        <a:pt x="185" y="874"/>
                      </a:lnTo>
                      <a:lnTo>
                        <a:pt x="177" y="877"/>
                      </a:lnTo>
                      <a:lnTo>
                        <a:pt x="177" y="885"/>
                      </a:lnTo>
                      <a:lnTo>
                        <a:pt x="151" y="903"/>
                      </a:lnTo>
                      <a:lnTo>
                        <a:pt x="135" y="915"/>
                      </a:lnTo>
                      <a:lnTo>
                        <a:pt x="124" y="919"/>
                      </a:lnTo>
                      <a:lnTo>
                        <a:pt x="112" y="920"/>
                      </a:lnTo>
                      <a:lnTo>
                        <a:pt x="99" y="916"/>
                      </a:lnTo>
                      <a:lnTo>
                        <a:pt x="96" y="912"/>
                      </a:lnTo>
                      <a:lnTo>
                        <a:pt x="99" y="905"/>
                      </a:lnTo>
                      <a:lnTo>
                        <a:pt x="105" y="896"/>
                      </a:lnTo>
                      <a:lnTo>
                        <a:pt x="114" y="884"/>
                      </a:lnTo>
                      <a:lnTo>
                        <a:pt x="126" y="873"/>
                      </a:lnTo>
                      <a:lnTo>
                        <a:pt x="117" y="877"/>
                      </a:lnTo>
                      <a:lnTo>
                        <a:pt x="117" y="865"/>
                      </a:lnTo>
                      <a:lnTo>
                        <a:pt x="80" y="882"/>
                      </a:lnTo>
                      <a:lnTo>
                        <a:pt x="64" y="882"/>
                      </a:lnTo>
                      <a:lnTo>
                        <a:pt x="59" y="877"/>
                      </a:lnTo>
                      <a:lnTo>
                        <a:pt x="59" y="871"/>
                      </a:lnTo>
                      <a:lnTo>
                        <a:pt x="61" y="866"/>
                      </a:lnTo>
                      <a:lnTo>
                        <a:pt x="64" y="860"/>
                      </a:lnTo>
                      <a:lnTo>
                        <a:pt x="73" y="851"/>
                      </a:lnTo>
                      <a:lnTo>
                        <a:pt x="81" y="843"/>
                      </a:lnTo>
                      <a:lnTo>
                        <a:pt x="71" y="841"/>
                      </a:lnTo>
                      <a:lnTo>
                        <a:pt x="62" y="754"/>
                      </a:lnTo>
                      <a:lnTo>
                        <a:pt x="59" y="617"/>
                      </a:lnTo>
                      <a:lnTo>
                        <a:pt x="44" y="503"/>
                      </a:lnTo>
                      <a:lnTo>
                        <a:pt x="39" y="472"/>
                      </a:lnTo>
                      <a:lnTo>
                        <a:pt x="35" y="454"/>
                      </a:lnTo>
                      <a:lnTo>
                        <a:pt x="46" y="386"/>
                      </a:lnTo>
                      <a:lnTo>
                        <a:pt x="50" y="355"/>
                      </a:lnTo>
                      <a:lnTo>
                        <a:pt x="43" y="359"/>
                      </a:lnTo>
                      <a:lnTo>
                        <a:pt x="38" y="354"/>
                      </a:lnTo>
                      <a:lnTo>
                        <a:pt x="35" y="354"/>
                      </a:lnTo>
                      <a:lnTo>
                        <a:pt x="28" y="350"/>
                      </a:lnTo>
                      <a:lnTo>
                        <a:pt x="20" y="350"/>
                      </a:lnTo>
                      <a:lnTo>
                        <a:pt x="17" y="343"/>
                      </a:lnTo>
                      <a:lnTo>
                        <a:pt x="13" y="342"/>
                      </a:lnTo>
                      <a:lnTo>
                        <a:pt x="11" y="336"/>
                      </a:lnTo>
                      <a:lnTo>
                        <a:pt x="4" y="331"/>
                      </a:lnTo>
                      <a:lnTo>
                        <a:pt x="0" y="323"/>
                      </a:lnTo>
                      <a:lnTo>
                        <a:pt x="15" y="292"/>
                      </a:lnTo>
                      <a:lnTo>
                        <a:pt x="8" y="273"/>
                      </a:lnTo>
                      <a:lnTo>
                        <a:pt x="34" y="292"/>
                      </a:lnTo>
                      <a:lnTo>
                        <a:pt x="73" y="158"/>
                      </a:lnTo>
                      <a:lnTo>
                        <a:pt x="102" y="132"/>
                      </a:lnTo>
                      <a:lnTo>
                        <a:pt x="96" y="125"/>
                      </a:lnTo>
                      <a:lnTo>
                        <a:pt x="71" y="121"/>
                      </a:lnTo>
                      <a:lnTo>
                        <a:pt x="68" y="103"/>
                      </a:lnTo>
                      <a:lnTo>
                        <a:pt x="76" y="99"/>
                      </a:lnTo>
                      <a:lnTo>
                        <a:pt x="66" y="98"/>
                      </a:lnTo>
                      <a:lnTo>
                        <a:pt x="68" y="91"/>
                      </a:lnTo>
                      <a:lnTo>
                        <a:pt x="58" y="88"/>
                      </a:lnTo>
                      <a:lnTo>
                        <a:pt x="65" y="66"/>
                      </a:lnTo>
                      <a:lnTo>
                        <a:pt x="59" y="62"/>
                      </a:lnTo>
                      <a:lnTo>
                        <a:pt x="62" y="34"/>
                      </a:lnTo>
                      <a:lnTo>
                        <a:pt x="55" y="33"/>
                      </a:lnTo>
                      <a:lnTo>
                        <a:pt x="67" y="12"/>
                      </a:lnTo>
                    </a:path>
                  </a:pathLst>
                </a:custGeom>
                <a:solidFill>
                  <a:srgbClr val="3F7FFF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61" name="Freeform 65"/>
                <p:cNvSpPr>
                  <a:spLocks/>
                </p:cNvSpPr>
                <p:nvPr/>
              </p:nvSpPr>
              <p:spPr bwMode="auto">
                <a:xfrm>
                  <a:off x="3210" y="2435"/>
                  <a:ext cx="192" cy="924"/>
                </a:xfrm>
                <a:custGeom>
                  <a:avLst/>
                  <a:gdLst>
                    <a:gd name="T0" fmla="*/ 124 w 192"/>
                    <a:gd name="T1" fmla="*/ 14 h 924"/>
                    <a:gd name="T2" fmla="*/ 80 w 192"/>
                    <a:gd name="T3" fmla="*/ 0 h 924"/>
                    <a:gd name="T4" fmla="*/ 46 w 192"/>
                    <a:gd name="T5" fmla="*/ 0 h 924"/>
                    <a:gd name="T6" fmla="*/ 17 w 192"/>
                    <a:gd name="T7" fmla="*/ 8 h 924"/>
                    <a:gd name="T8" fmla="*/ 5 w 192"/>
                    <a:gd name="T9" fmla="*/ 39 h 924"/>
                    <a:gd name="T10" fmla="*/ 5 w 192"/>
                    <a:gd name="T11" fmla="*/ 67 h 924"/>
                    <a:gd name="T12" fmla="*/ 22 w 192"/>
                    <a:gd name="T13" fmla="*/ 100 h 924"/>
                    <a:gd name="T14" fmla="*/ 35 w 192"/>
                    <a:gd name="T15" fmla="*/ 99 h 924"/>
                    <a:gd name="T16" fmla="*/ 16 w 192"/>
                    <a:gd name="T17" fmla="*/ 137 h 924"/>
                    <a:gd name="T18" fmla="*/ 0 w 192"/>
                    <a:gd name="T19" fmla="*/ 197 h 924"/>
                    <a:gd name="T20" fmla="*/ 0 w 192"/>
                    <a:gd name="T21" fmla="*/ 251 h 924"/>
                    <a:gd name="T22" fmla="*/ 5 w 192"/>
                    <a:gd name="T23" fmla="*/ 318 h 924"/>
                    <a:gd name="T24" fmla="*/ 17 w 192"/>
                    <a:gd name="T25" fmla="*/ 384 h 924"/>
                    <a:gd name="T26" fmla="*/ 39 w 192"/>
                    <a:gd name="T27" fmla="*/ 388 h 924"/>
                    <a:gd name="T28" fmla="*/ 39 w 192"/>
                    <a:gd name="T29" fmla="*/ 407 h 924"/>
                    <a:gd name="T30" fmla="*/ 51 w 192"/>
                    <a:gd name="T31" fmla="*/ 415 h 924"/>
                    <a:gd name="T32" fmla="*/ 51 w 192"/>
                    <a:gd name="T33" fmla="*/ 482 h 924"/>
                    <a:gd name="T34" fmla="*/ 62 w 192"/>
                    <a:gd name="T35" fmla="*/ 495 h 924"/>
                    <a:gd name="T36" fmla="*/ 62 w 192"/>
                    <a:gd name="T37" fmla="*/ 620 h 924"/>
                    <a:gd name="T38" fmla="*/ 62 w 192"/>
                    <a:gd name="T39" fmla="*/ 698 h 924"/>
                    <a:gd name="T40" fmla="*/ 45 w 192"/>
                    <a:gd name="T41" fmla="*/ 785 h 924"/>
                    <a:gd name="T42" fmla="*/ 38 w 192"/>
                    <a:gd name="T43" fmla="*/ 898 h 924"/>
                    <a:gd name="T44" fmla="*/ 58 w 192"/>
                    <a:gd name="T45" fmla="*/ 906 h 924"/>
                    <a:gd name="T46" fmla="*/ 58 w 192"/>
                    <a:gd name="T47" fmla="*/ 919 h 924"/>
                    <a:gd name="T48" fmla="*/ 90 w 192"/>
                    <a:gd name="T49" fmla="*/ 919 h 924"/>
                    <a:gd name="T50" fmla="*/ 95 w 192"/>
                    <a:gd name="T51" fmla="*/ 914 h 924"/>
                    <a:gd name="T52" fmla="*/ 107 w 192"/>
                    <a:gd name="T53" fmla="*/ 914 h 924"/>
                    <a:gd name="T54" fmla="*/ 107 w 192"/>
                    <a:gd name="T55" fmla="*/ 923 h 924"/>
                    <a:gd name="T56" fmla="*/ 131 w 192"/>
                    <a:gd name="T57" fmla="*/ 919 h 924"/>
                    <a:gd name="T58" fmla="*/ 180 w 192"/>
                    <a:gd name="T59" fmla="*/ 914 h 924"/>
                    <a:gd name="T60" fmla="*/ 180 w 192"/>
                    <a:gd name="T61" fmla="*/ 907 h 924"/>
                    <a:gd name="T62" fmla="*/ 135 w 192"/>
                    <a:gd name="T63" fmla="*/ 889 h 924"/>
                    <a:gd name="T64" fmla="*/ 135 w 192"/>
                    <a:gd name="T65" fmla="*/ 873 h 924"/>
                    <a:gd name="T66" fmla="*/ 175 w 192"/>
                    <a:gd name="T67" fmla="*/ 865 h 924"/>
                    <a:gd name="T68" fmla="*/ 175 w 192"/>
                    <a:gd name="T69" fmla="*/ 853 h 924"/>
                    <a:gd name="T70" fmla="*/ 147 w 192"/>
                    <a:gd name="T71" fmla="*/ 837 h 924"/>
                    <a:gd name="T72" fmla="*/ 147 w 192"/>
                    <a:gd name="T73" fmla="*/ 711 h 924"/>
                    <a:gd name="T74" fmla="*/ 158 w 192"/>
                    <a:gd name="T75" fmla="*/ 596 h 924"/>
                    <a:gd name="T76" fmla="*/ 154 w 192"/>
                    <a:gd name="T77" fmla="*/ 480 h 924"/>
                    <a:gd name="T78" fmla="*/ 153 w 192"/>
                    <a:gd name="T79" fmla="*/ 415 h 924"/>
                    <a:gd name="T80" fmla="*/ 157 w 192"/>
                    <a:gd name="T81" fmla="*/ 395 h 924"/>
                    <a:gd name="T82" fmla="*/ 157 w 192"/>
                    <a:gd name="T83" fmla="*/ 305 h 924"/>
                    <a:gd name="T84" fmla="*/ 190 w 192"/>
                    <a:gd name="T85" fmla="*/ 285 h 924"/>
                    <a:gd name="T86" fmla="*/ 191 w 192"/>
                    <a:gd name="T87" fmla="*/ 273 h 924"/>
                    <a:gd name="T88" fmla="*/ 119 w 192"/>
                    <a:gd name="T89" fmla="*/ 150 h 924"/>
                    <a:gd name="T90" fmla="*/ 84 w 192"/>
                    <a:gd name="T91" fmla="*/ 133 h 924"/>
                    <a:gd name="T92" fmla="*/ 89 w 192"/>
                    <a:gd name="T93" fmla="*/ 125 h 924"/>
                    <a:gd name="T94" fmla="*/ 112 w 192"/>
                    <a:gd name="T95" fmla="*/ 121 h 924"/>
                    <a:gd name="T96" fmla="*/ 112 w 192"/>
                    <a:gd name="T97" fmla="*/ 112 h 924"/>
                    <a:gd name="T98" fmla="*/ 119 w 192"/>
                    <a:gd name="T99" fmla="*/ 109 h 924"/>
                    <a:gd name="T100" fmla="*/ 119 w 192"/>
                    <a:gd name="T101" fmla="*/ 100 h 924"/>
                    <a:gd name="T102" fmla="*/ 124 w 192"/>
                    <a:gd name="T103" fmla="*/ 95 h 924"/>
                    <a:gd name="T104" fmla="*/ 119 w 192"/>
                    <a:gd name="T105" fmla="*/ 91 h 924"/>
                    <a:gd name="T106" fmla="*/ 123 w 192"/>
                    <a:gd name="T107" fmla="*/ 88 h 924"/>
                    <a:gd name="T108" fmla="*/ 112 w 192"/>
                    <a:gd name="T109" fmla="*/ 67 h 924"/>
                    <a:gd name="T110" fmla="*/ 119 w 192"/>
                    <a:gd name="T111" fmla="*/ 55 h 924"/>
                    <a:gd name="T112" fmla="*/ 112 w 192"/>
                    <a:gd name="T113" fmla="*/ 43 h 924"/>
                    <a:gd name="T114" fmla="*/ 123 w 192"/>
                    <a:gd name="T115" fmla="*/ 35 h 924"/>
                    <a:gd name="T116" fmla="*/ 124 w 192"/>
                    <a:gd name="T117" fmla="*/ 14 h 924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192" h="924">
                      <a:moveTo>
                        <a:pt x="124" y="14"/>
                      </a:moveTo>
                      <a:lnTo>
                        <a:pt x="80" y="0"/>
                      </a:lnTo>
                      <a:lnTo>
                        <a:pt x="46" y="0"/>
                      </a:lnTo>
                      <a:lnTo>
                        <a:pt x="17" y="8"/>
                      </a:lnTo>
                      <a:lnTo>
                        <a:pt x="5" y="39"/>
                      </a:lnTo>
                      <a:lnTo>
                        <a:pt x="5" y="67"/>
                      </a:lnTo>
                      <a:lnTo>
                        <a:pt x="22" y="100"/>
                      </a:lnTo>
                      <a:lnTo>
                        <a:pt x="35" y="99"/>
                      </a:lnTo>
                      <a:lnTo>
                        <a:pt x="16" y="137"/>
                      </a:lnTo>
                      <a:lnTo>
                        <a:pt x="0" y="197"/>
                      </a:lnTo>
                      <a:lnTo>
                        <a:pt x="0" y="251"/>
                      </a:lnTo>
                      <a:lnTo>
                        <a:pt x="5" y="318"/>
                      </a:lnTo>
                      <a:lnTo>
                        <a:pt x="17" y="384"/>
                      </a:lnTo>
                      <a:lnTo>
                        <a:pt x="39" y="388"/>
                      </a:lnTo>
                      <a:lnTo>
                        <a:pt x="39" y="407"/>
                      </a:lnTo>
                      <a:lnTo>
                        <a:pt x="51" y="415"/>
                      </a:lnTo>
                      <a:lnTo>
                        <a:pt x="51" y="482"/>
                      </a:lnTo>
                      <a:lnTo>
                        <a:pt x="62" y="495"/>
                      </a:lnTo>
                      <a:lnTo>
                        <a:pt x="62" y="620"/>
                      </a:lnTo>
                      <a:lnTo>
                        <a:pt x="62" y="698"/>
                      </a:lnTo>
                      <a:lnTo>
                        <a:pt x="45" y="785"/>
                      </a:lnTo>
                      <a:lnTo>
                        <a:pt x="38" y="898"/>
                      </a:lnTo>
                      <a:lnTo>
                        <a:pt x="58" y="906"/>
                      </a:lnTo>
                      <a:lnTo>
                        <a:pt x="58" y="919"/>
                      </a:lnTo>
                      <a:lnTo>
                        <a:pt x="90" y="919"/>
                      </a:lnTo>
                      <a:lnTo>
                        <a:pt x="95" y="914"/>
                      </a:lnTo>
                      <a:lnTo>
                        <a:pt x="107" y="914"/>
                      </a:lnTo>
                      <a:lnTo>
                        <a:pt x="107" y="923"/>
                      </a:lnTo>
                      <a:lnTo>
                        <a:pt x="131" y="919"/>
                      </a:lnTo>
                      <a:lnTo>
                        <a:pt x="180" y="914"/>
                      </a:lnTo>
                      <a:lnTo>
                        <a:pt x="180" y="907"/>
                      </a:lnTo>
                      <a:lnTo>
                        <a:pt x="135" y="889"/>
                      </a:lnTo>
                      <a:lnTo>
                        <a:pt x="135" y="873"/>
                      </a:lnTo>
                      <a:lnTo>
                        <a:pt x="175" y="865"/>
                      </a:lnTo>
                      <a:lnTo>
                        <a:pt x="175" y="853"/>
                      </a:lnTo>
                      <a:lnTo>
                        <a:pt x="147" y="837"/>
                      </a:lnTo>
                      <a:lnTo>
                        <a:pt x="147" y="711"/>
                      </a:lnTo>
                      <a:lnTo>
                        <a:pt x="158" y="596"/>
                      </a:lnTo>
                      <a:lnTo>
                        <a:pt x="154" y="480"/>
                      </a:lnTo>
                      <a:lnTo>
                        <a:pt x="153" y="415"/>
                      </a:lnTo>
                      <a:lnTo>
                        <a:pt x="157" y="395"/>
                      </a:lnTo>
                      <a:lnTo>
                        <a:pt x="157" y="305"/>
                      </a:lnTo>
                      <a:lnTo>
                        <a:pt x="190" y="285"/>
                      </a:lnTo>
                      <a:lnTo>
                        <a:pt x="191" y="273"/>
                      </a:lnTo>
                      <a:lnTo>
                        <a:pt x="119" y="150"/>
                      </a:lnTo>
                      <a:lnTo>
                        <a:pt x="84" y="133"/>
                      </a:lnTo>
                      <a:lnTo>
                        <a:pt x="89" y="125"/>
                      </a:lnTo>
                      <a:lnTo>
                        <a:pt x="112" y="121"/>
                      </a:lnTo>
                      <a:lnTo>
                        <a:pt x="112" y="112"/>
                      </a:lnTo>
                      <a:lnTo>
                        <a:pt x="119" y="109"/>
                      </a:lnTo>
                      <a:lnTo>
                        <a:pt x="119" y="100"/>
                      </a:lnTo>
                      <a:lnTo>
                        <a:pt x="124" y="95"/>
                      </a:lnTo>
                      <a:lnTo>
                        <a:pt x="119" y="91"/>
                      </a:lnTo>
                      <a:lnTo>
                        <a:pt x="123" y="88"/>
                      </a:lnTo>
                      <a:lnTo>
                        <a:pt x="112" y="67"/>
                      </a:lnTo>
                      <a:lnTo>
                        <a:pt x="119" y="55"/>
                      </a:lnTo>
                      <a:lnTo>
                        <a:pt x="112" y="43"/>
                      </a:lnTo>
                      <a:lnTo>
                        <a:pt x="123" y="35"/>
                      </a:lnTo>
                      <a:lnTo>
                        <a:pt x="124" y="14"/>
                      </a:lnTo>
                    </a:path>
                  </a:pathLst>
                </a:custGeom>
                <a:solidFill>
                  <a:srgbClr val="3F7FFF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02882" name="Text Box 66"/>
            <p:cNvSpPr txBox="1">
              <a:spLocks noChangeArrowheads="1"/>
            </p:cNvSpPr>
            <p:nvPr/>
          </p:nvSpPr>
          <p:spPr bwMode="auto">
            <a:xfrm>
              <a:off x="3140" y="1200"/>
              <a:ext cx="5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kumimoji="1" lang="zh-CN" altLang="en-US" sz="2000" b="0">
                  <a:solidFill>
                    <a:srgbClr val="FFFFA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总体</a:t>
              </a:r>
            </a:p>
          </p:txBody>
        </p:sp>
        <p:sp>
          <p:nvSpPr>
            <p:cNvPr id="6153" name="Oval 67"/>
            <p:cNvSpPr>
              <a:spLocks noChangeArrowheads="1"/>
            </p:cNvSpPr>
            <p:nvPr/>
          </p:nvSpPr>
          <p:spPr bwMode="auto">
            <a:xfrm>
              <a:off x="2112" y="1200"/>
              <a:ext cx="2448" cy="1488"/>
            </a:xfrm>
            <a:prstGeom prst="ellipse">
              <a:avLst/>
            </a:prstGeom>
            <a:noFill/>
            <a:ln w="19050">
              <a:solidFill>
                <a:srgbClr val="FFFFA7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algn="l" eaLnBrk="0" hangingPunct="0"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algn="l" eaLnBrk="0" hangingPunct="0"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algn="l" eaLnBrk="0" hangingPunct="0"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algn="l" eaLnBrk="0" hangingPunct="0"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zh-CN" altLang="en-US">
                <a:solidFill>
                  <a:schemeClr val="bg2"/>
                </a:solidFill>
                <a:ea typeface="黑体" pitchFamily="49" charset="-122"/>
              </a:endParaRPr>
            </a:p>
          </p:txBody>
        </p:sp>
      </p:grpSp>
      <p:sp>
        <p:nvSpPr>
          <p:cNvPr id="6150" name="AutoShape 68"/>
          <p:cNvSpPr>
            <a:spLocks noChangeArrowheads="1"/>
          </p:cNvSpPr>
          <p:nvPr/>
        </p:nvSpPr>
        <p:spPr bwMode="auto">
          <a:xfrm rot="-1095897" flipH="1" flipV="1">
            <a:off x="7283450" y="2243138"/>
            <a:ext cx="1250950" cy="2590800"/>
          </a:xfrm>
          <a:prstGeom prst="curvedRightArrow">
            <a:avLst>
              <a:gd name="adj1" fmla="val 41556"/>
              <a:gd name="adj2" fmla="val 82843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Tx/>
              <a:buNone/>
            </a:pPr>
            <a:endParaRPr lang="zh-CN" altLang="en-US">
              <a:solidFill>
                <a:schemeClr val="bg2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04813"/>
            <a:ext cx="67818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pPr eaLnBrk="1" hangingPunct="1"/>
            <a:r>
              <a:rPr lang="zh-CN" altLang="en-US" sz="4000" smtClean="0"/>
              <a:t>描述统计与推断统计的关系</a:t>
            </a:r>
            <a:endParaRPr lang="zh-CN" altLang="en-US" smtClean="0"/>
          </a:p>
        </p:txBody>
      </p:sp>
      <p:sp>
        <p:nvSpPr>
          <p:cNvPr id="839683" name="Oval 3"/>
          <p:cNvSpPr>
            <a:spLocks noChangeArrowheads="1"/>
          </p:cNvSpPr>
          <p:nvPr/>
        </p:nvSpPr>
        <p:spPr bwMode="auto">
          <a:xfrm>
            <a:off x="152400" y="3656013"/>
            <a:ext cx="2286000" cy="9969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000" dirty="0">
                <a:solidFill>
                  <a:srgbClr val="FF00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反映客观现象的数据</a:t>
            </a:r>
            <a:endParaRPr kumimoji="1" lang="zh-CN" altLang="en-US" sz="2400" dirty="0">
              <a:solidFill>
                <a:srgbClr val="FF0066"/>
              </a:solidFill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grpSp>
        <p:nvGrpSpPr>
          <p:cNvPr id="839684" name="Group 4"/>
          <p:cNvGrpSpPr>
            <a:grpSpLocks/>
          </p:cNvGrpSpPr>
          <p:nvPr/>
        </p:nvGrpSpPr>
        <p:grpSpPr bwMode="auto">
          <a:xfrm>
            <a:off x="4343400" y="4646613"/>
            <a:ext cx="2741613" cy="1431925"/>
            <a:chOff x="2640" y="2928"/>
            <a:chExt cx="1727" cy="902"/>
          </a:xfrm>
        </p:grpSpPr>
        <p:sp>
          <p:nvSpPr>
            <p:cNvPr id="839685" name="Oval 5"/>
            <p:cNvSpPr>
              <a:spLocks noChangeArrowheads="1"/>
            </p:cNvSpPr>
            <p:nvPr/>
          </p:nvSpPr>
          <p:spPr bwMode="auto">
            <a:xfrm>
              <a:off x="2784" y="3120"/>
              <a:ext cx="1583" cy="71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zh-CN" altLang="en-US" sz="2400">
                  <a:solidFill>
                    <a:srgbClr val="FF0066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总体内在的数量规律性</a:t>
              </a:r>
            </a:p>
          </p:txBody>
        </p:sp>
        <p:sp>
          <p:nvSpPr>
            <p:cNvPr id="7188" name="Line 6"/>
            <p:cNvSpPr>
              <a:spLocks noChangeShapeType="1"/>
            </p:cNvSpPr>
            <p:nvPr/>
          </p:nvSpPr>
          <p:spPr bwMode="auto">
            <a:xfrm>
              <a:off x="2640" y="2928"/>
              <a:ext cx="576" cy="24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9687" name="Group 7"/>
          <p:cNvGrpSpPr>
            <a:grpSpLocks/>
          </p:cNvGrpSpPr>
          <p:nvPr/>
        </p:nvGrpSpPr>
        <p:grpSpPr bwMode="auto">
          <a:xfrm>
            <a:off x="5638800" y="3427413"/>
            <a:ext cx="3276600" cy="1600200"/>
            <a:chOff x="3456" y="2160"/>
            <a:chExt cx="2064" cy="1008"/>
          </a:xfrm>
        </p:grpSpPr>
        <p:sp>
          <p:nvSpPr>
            <p:cNvPr id="839688" name="Text Box 8"/>
            <p:cNvSpPr txBox="1">
              <a:spLocks noChangeArrowheads="1"/>
            </p:cNvSpPr>
            <p:nvPr/>
          </p:nvSpPr>
          <p:spPr bwMode="auto">
            <a:xfrm>
              <a:off x="4080" y="2160"/>
              <a:ext cx="1440" cy="751"/>
            </a:xfrm>
            <a:prstGeom prst="rect">
              <a:avLst/>
            </a:prstGeom>
            <a:solidFill>
              <a:srgbClr val="009E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zh-CN" altLang="en-US" sz="160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推断统计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zh-CN" altLang="en-US" sz="16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（利用样本信息和概率论对总体的数量特征进行估计和检验等）</a:t>
              </a:r>
              <a:endParaRPr kumimoji="1" lang="zh-CN" altLang="en-US" sz="1600" b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7185" name="Line 9"/>
            <p:cNvSpPr>
              <a:spLocks noChangeShapeType="1"/>
            </p:cNvSpPr>
            <p:nvPr/>
          </p:nvSpPr>
          <p:spPr bwMode="auto">
            <a:xfrm>
              <a:off x="3456" y="2544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Line 10"/>
            <p:cNvSpPr>
              <a:spLocks noChangeShapeType="1"/>
            </p:cNvSpPr>
            <p:nvPr/>
          </p:nvSpPr>
          <p:spPr bwMode="auto">
            <a:xfrm flipH="1">
              <a:off x="4176" y="2928"/>
              <a:ext cx="62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9691" name="Group 11"/>
          <p:cNvGrpSpPr>
            <a:grpSpLocks/>
          </p:cNvGrpSpPr>
          <p:nvPr/>
        </p:nvGrpSpPr>
        <p:grpSpPr bwMode="auto">
          <a:xfrm>
            <a:off x="4724400" y="1903413"/>
            <a:ext cx="2667000" cy="2133600"/>
            <a:chOff x="2880" y="1200"/>
            <a:chExt cx="1680" cy="1344"/>
          </a:xfrm>
        </p:grpSpPr>
        <p:sp>
          <p:nvSpPr>
            <p:cNvPr id="839692" name="Text Box 12"/>
            <p:cNvSpPr txBox="1">
              <a:spLocks noChangeArrowheads="1"/>
            </p:cNvSpPr>
            <p:nvPr/>
          </p:nvSpPr>
          <p:spPr bwMode="auto">
            <a:xfrm>
              <a:off x="2880" y="1200"/>
              <a:ext cx="1680" cy="597"/>
            </a:xfrm>
            <a:prstGeom prst="rect">
              <a:avLst/>
            </a:prstGeom>
            <a:solidFill>
              <a:srgbClr val="D159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zh-CN" altLang="en-US" sz="160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概率论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zh-CN" altLang="en-US" sz="16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（包括分布理论、大数定律和中心极限定理等）</a:t>
              </a:r>
              <a:endParaRPr kumimoji="1" lang="zh-CN" altLang="en-US" sz="1600" b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7183" name="Line 13"/>
            <p:cNvSpPr>
              <a:spLocks noChangeShapeType="1"/>
            </p:cNvSpPr>
            <p:nvPr/>
          </p:nvSpPr>
          <p:spPr bwMode="auto">
            <a:xfrm>
              <a:off x="3744" y="1776"/>
              <a:ext cx="0" cy="768"/>
            </a:xfrm>
            <a:prstGeom prst="line">
              <a:avLst/>
            </a:prstGeom>
            <a:noFill/>
            <a:ln w="19050">
              <a:solidFill>
                <a:srgbClr val="FF9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39694" name="Text Box 14"/>
          <p:cNvSpPr txBox="1">
            <a:spLocks noChangeArrowheads="1"/>
          </p:cNvSpPr>
          <p:nvPr/>
        </p:nvSpPr>
        <p:spPr bwMode="auto">
          <a:xfrm>
            <a:off x="3352800" y="3656013"/>
            <a:ext cx="2286000" cy="949325"/>
          </a:xfrm>
          <a:prstGeom prst="rect">
            <a:avLst/>
          </a:prstGeom>
          <a:solidFill>
            <a:srgbClr val="009E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16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描述统计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itchFamily="2" charset="-122"/>
              </a:rPr>
              <a:t>（统计数据的搜集、整理、显示和分析等）</a:t>
            </a:r>
          </a:p>
        </p:txBody>
      </p:sp>
      <p:grpSp>
        <p:nvGrpSpPr>
          <p:cNvPr id="839695" name="Group 15"/>
          <p:cNvGrpSpPr>
            <a:grpSpLocks/>
          </p:cNvGrpSpPr>
          <p:nvPr/>
        </p:nvGrpSpPr>
        <p:grpSpPr bwMode="auto">
          <a:xfrm>
            <a:off x="2286000" y="4265613"/>
            <a:ext cx="1143000" cy="368300"/>
            <a:chOff x="1344" y="2688"/>
            <a:chExt cx="720" cy="231"/>
          </a:xfrm>
        </p:grpSpPr>
        <p:sp>
          <p:nvSpPr>
            <p:cNvPr id="7180" name="Line 16"/>
            <p:cNvSpPr>
              <a:spLocks noChangeShapeType="1"/>
            </p:cNvSpPr>
            <p:nvPr/>
          </p:nvSpPr>
          <p:spPr bwMode="auto">
            <a:xfrm>
              <a:off x="1440" y="2688"/>
              <a:ext cx="576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697" name="Text Box 17"/>
            <p:cNvSpPr txBox="1">
              <a:spLocks noChangeArrowheads="1"/>
            </p:cNvSpPr>
            <p:nvPr/>
          </p:nvSpPr>
          <p:spPr bwMode="auto">
            <a:xfrm>
              <a:off x="1344" y="2688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kumimoji="1" lang="zh-CN" altLang="en-US" sz="1800" b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总体数据</a:t>
              </a:r>
              <a:endParaRPr kumimoji="1" lang="zh-CN" altLang="en-US" sz="2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</p:grpSp>
      <p:grpSp>
        <p:nvGrpSpPr>
          <p:cNvPr id="839698" name="Group 18"/>
          <p:cNvGrpSpPr>
            <a:grpSpLocks/>
          </p:cNvGrpSpPr>
          <p:nvPr/>
        </p:nvGrpSpPr>
        <p:grpSpPr bwMode="auto">
          <a:xfrm>
            <a:off x="2281238" y="3579813"/>
            <a:ext cx="1143000" cy="457200"/>
            <a:chOff x="1341" y="2256"/>
            <a:chExt cx="720" cy="288"/>
          </a:xfrm>
        </p:grpSpPr>
        <p:sp>
          <p:nvSpPr>
            <p:cNvPr id="7178" name="Line 19"/>
            <p:cNvSpPr>
              <a:spLocks noChangeShapeType="1"/>
            </p:cNvSpPr>
            <p:nvPr/>
          </p:nvSpPr>
          <p:spPr bwMode="auto">
            <a:xfrm>
              <a:off x="1440" y="254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700" name="Text Box 20"/>
            <p:cNvSpPr txBox="1">
              <a:spLocks noChangeArrowheads="1"/>
            </p:cNvSpPr>
            <p:nvPr/>
          </p:nvSpPr>
          <p:spPr bwMode="auto">
            <a:xfrm>
              <a:off x="1341" y="2256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kumimoji="1" lang="zh-CN" altLang="en-US" sz="1800" b="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样本数据</a:t>
              </a:r>
              <a:endParaRPr kumimoji="1" lang="zh-CN" alt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3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3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3" grpId="0" animBg="1" autoUpdateAnimBg="0"/>
      <p:bldP spid="83969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765175"/>
            <a:ext cx="7705725" cy="106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pPr eaLnBrk="1" hangingPunct="1"/>
            <a:r>
              <a:rPr lang="zh-CN" altLang="en-US" sz="4000" smtClean="0">
                <a:solidFill>
                  <a:schemeClr val="tx1"/>
                </a:solidFill>
              </a:rPr>
              <a:t>小结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1534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609600" indent="-609600" eaLnBrk="1" hangingPunct="1">
              <a:buFontTx/>
              <a:buAutoNum type="arabicPeriod"/>
            </a:pPr>
            <a:r>
              <a:rPr lang="zh-CN" altLang="en-US" b="1" dirty="0" smtClean="0"/>
              <a:t>描述与推断的差异</a:t>
            </a:r>
          </a:p>
          <a:p>
            <a:pPr marL="609600" indent="-609600" eaLnBrk="1" hangingPunct="1">
              <a:spcBef>
                <a:spcPct val="24000"/>
              </a:spcBef>
              <a:buFontTx/>
              <a:buAutoNum type="arabicPeriod"/>
            </a:pPr>
            <a:r>
              <a:rPr lang="zh-CN" altLang="en-US" b="1" dirty="0"/>
              <a:t>数据</a:t>
            </a:r>
            <a:r>
              <a:rPr lang="zh-CN" altLang="en-US" b="1" dirty="0" smtClean="0"/>
              <a:t>分析的统计假设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9999FF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chemeClr val="bg2"/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hlink"/>
              </a:solidFill>
            </a14:hiddenFill>
          </a:ext>
        </a:extLst>
      </a:spPr>
      <a:bodyPr vert="horz" wrap="none" lIns="90488" tIns="44450" rIns="90488" bIns="44450" numCol="1" anchor="t" anchorCtr="0" compatLnSpc="1">
        <a:prstTxWarp prst="textNoShape">
          <a:avLst/>
        </a:prstTxWarp>
      </a:bodyPr>
      <a:lstStyle>
        <a:defPPr marL="571500" marR="0" indent="-5715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chemeClr val="bg2"/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hlink"/>
              </a:solidFill>
            </a14:hiddenFill>
          </a:ext>
        </a:extLst>
      </a:spPr>
      <a:bodyPr vert="horz" wrap="none" lIns="90488" tIns="44450" rIns="90488" bIns="44450" numCol="1" anchor="t" anchorCtr="0" compatLnSpc="1">
        <a:prstTxWarp prst="textNoShape">
          <a:avLst/>
        </a:prstTxWarp>
      </a:bodyPr>
      <a:lstStyle>
        <a:defPPr marL="571500" marR="0" indent="-5715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chemeClr val="bg2"/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hlink"/>
              </a:solidFill>
            </a14:hiddenFill>
          </a:ext>
        </a:extLst>
      </a:spPr>
      <a:bodyPr vert="horz" wrap="none" lIns="90488" tIns="44450" rIns="90488" bIns="44450" numCol="1" anchor="t" anchorCtr="0" compatLnSpc="1">
        <a:prstTxWarp prst="textNoShape">
          <a:avLst/>
        </a:prstTxWarp>
      </a:bodyPr>
      <a:lstStyle>
        <a:defPPr marL="571500" marR="0" indent="-5715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chemeClr val="bg2"/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hlink"/>
              </a:solidFill>
            </a14:hiddenFill>
          </a:ext>
        </a:extLst>
      </a:spPr>
      <a:bodyPr vert="horz" wrap="none" lIns="90488" tIns="44450" rIns="90488" bIns="44450" numCol="1" anchor="t" anchorCtr="0" compatLnSpc="1">
        <a:prstTxWarp prst="textNoShape">
          <a:avLst/>
        </a:prstTxWarp>
      </a:bodyPr>
      <a:lstStyle>
        <a:defPPr marL="571500" marR="0" indent="-5715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4011</TotalTime>
  <Words>223</Words>
  <Application>Microsoft Office PowerPoint</Application>
  <PresentationFormat>全屏显示(4:3)</PresentationFormat>
  <Paragraphs>82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黑体</vt:lpstr>
      <vt:lpstr>宋体</vt:lpstr>
      <vt:lpstr>Arial</vt:lpstr>
      <vt:lpstr>Symbol</vt:lpstr>
      <vt:lpstr>Times New Roman</vt:lpstr>
      <vt:lpstr>Wingdings</vt:lpstr>
      <vt:lpstr>Wingdings 2</vt:lpstr>
      <vt:lpstr>默认设计模板</vt:lpstr>
      <vt:lpstr>1_默认设计模板</vt:lpstr>
      <vt:lpstr>PowerPoint 演示文稿</vt:lpstr>
      <vt:lpstr>基本概念</vt:lpstr>
      <vt:lpstr>描述统计 (descriptive statistics)</vt:lpstr>
      <vt:lpstr>推断统计  (inferential statistics)</vt:lpstr>
      <vt:lpstr>描述统计与推断统计的关系</vt:lpstr>
      <vt:lpstr>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zsp</dc:creator>
  <cp:lastModifiedBy>duerdu</cp:lastModifiedBy>
  <cp:revision>397</cp:revision>
  <cp:lastPrinted>2003-02-20T13:26:19Z</cp:lastPrinted>
  <dcterms:created xsi:type="dcterms:W3CDTF">2000-07-16T01:36:37Z</dcterms:created>
  <dcterms:modified xsi:type="dcterms:W3CDTF">2014-12-30T14:17:38Z</dcterms:modified>
</cp:coreProperties>
</file>