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751" r:id="rId2"/>
    <p:sldId id="644" r:id="rId3"/>
    <p:sldId id="645" r:id="rId4"/>
    <p:sldId id="754" r:id="rId5"/>
    <p:sldId id="648" r:id="rId6"/>
    <p:sldId id="677" r:id="rId7"/>
    <p:sldId id="678" r:id="rId8"/>
    <p:sldId id="679" r:id="rId9"/>
    <p:sldId id="752" r:id="rId10"/>
    <p:sldId id="695" r:id="rId11"/>
    <p:sldId id="704" r:id="rId12"/>
    <p:sldId id="711" r:id="rId13"/>
    <p:sldId id="753" r:id="rId14"/>
    <p:sldId id="72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66"/>
    <a:srgbClr val="FF99CC"/>
    <a:srgbClr val="FFFF99"/>
    <a:srgbClr val="CCCCFF"/>
    <a:srgbClr val="A50021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4" autoAdjust="0"/>
    <p:restoredTop sz="94660"/>
  </p:normalViewPr>
  <p:slideViewPr>
    <p:cSldViewPr>
      <p:cViewPr varScale="1">
        <p:scale>
          <a:sx n="75" d="100"/>
          <a:sy n="75" d="100"/>
        </p:scale>
        <p:origin x="10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4BF995-1D4B-41DF-9384-6309F77CF3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BE32A-AA08-4B04-A684-1FCAAC2F0E0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CN" b="1"/>
              <a:t>Location (Position)</a:t>
            </a:r>
            <a:endParaRPr lang="en-US" altLang="zh-CN"/>
          </a:p>
          <a:p>
            <a:pPr lvl="1"/>
            <a:r>
              <a:rPr lang="en-US" altLang="zh-CN"/>
              <a:t>Concerned with </a:t>
            </a:r>
            <a:r>
              <a:rPr lang="en-US" altLang="zh-CN" b="1"/>
              <a:t>where</a:t>
            </a:r>
            <a:r>
              <a:rPr lang="en-US" altLang="zh-CN"/>
              <a:t> values are </a:t>
            </a:r>
            <a:r>
              <a:rPr lang="en-US" altLang="zh-CN" b="1"/>
              <a:t>concentrated</a:t>
            </a:r>
            <a:r>
              <a:rPr lang="en-US" altLang="zh-CN"/>
              <a:t>.</a:t>
            </a:r>
          </a:p>
          <a:p>
            <a:r>
              <a:rPr lang="en-US" altLang="zh-CN" b="1"/>
              <a:t>Variation (Dispersion)</a:t>
            </a:r>
            <a:endParaRPr lang="en-US" altLang="zh-CN"/>
          </a:p>
          <a:p>
            <a:pPr lvl="1"/>
            <a:r>
              <a:rPr lang="en-US" altLang="zh-CN"/>
              <a:t>Concerned with the extent to which values </a:t>
            </a:r>
            <a:r>
              <a:rPr lang="en-US" altLang="zh-CN" b="1"/>
              <a:t>vary</a:t>
            </a:r>
            <a:r>
              <a:rPr lang="en-US" altLang="zh-CN"/>
              <a:t>.</a:t>
            </a:r>
          </a:p>
          <a:p>
            <a:r>
              <a:rPr lang="en-US" altLang="zh-CN" b="1"/>
              <a:t>Shape</a:t>
            </a:r>
            <a:endParaRPr lang="en-US" altLang="zh-CN"/>
          </a:p>
          <a:p>
            <a:pPr lvl="1"/>
            <a:r>
              <a:rPr lang="en-US" altLang="zh-CN"/>
              <a:t>Concerned with extent to which values are </a:t>
            </a:r>
            <a:r>
              <a:rPr lang="en-US" altLang="zh-CN" b="1"/>
              <a:t>symmetrically distributed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884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0667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CACC28-302E-4FB0-A084-FC7DB817F56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/>
          </a:p>
        </p:txBody>
      </p:sp>
      <p:sp>
        <p:nvSpPr>
          <p:cNvPr id="13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994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65EBF-45CA-413E-BAE3-5E2A49B769F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170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1DF52-359B-4B63-A30E-5F5D05D2715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891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104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9A347-D775-4618-B956-16D6FDB0E03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zh-CN" b="1"/>
              <a:t>Shape</a:t>
            </a:r>
            <a:endParaRPr lang="en-US" altLang="zh-CN"/>
          </a:p>
          <a:p>
            <a:pPr lvl="1"/>
            <a:r>
              <a:rPr lang="en-US" altLang="zh-CN"/>
              <a:t>Concerned with extent to which values are </a:t>
            </a:r>
            <a:r>
              <a:rPr lang="en-US" altLang="zh-CN" b="1"/>
              <a:t>symmetrically distributed</a:t>
            </a:r>
            <a:r>
              <a:rPr lang="en-US" altLang="zh-CN"/>
              <a:t>.</a:t>
            </a:r>
          </a:p>
          <a:p>
            <a:r>
              <a:rPr lang="en-US" altLang="zh-CN" b="1"/>
              <a:t>Kurtosis</a:t>
            </a:r>
            <a:endParaRPr lang="en-US" altLang="zh-CN"/>
          </a:p>
          <a:p>
            <a:pPr lvl="1"/>
            <a:r>
              <a:rPr lang="en-US" altLang="zh-CN"/>
              <a:t>The extent to which a distribution is </a:t>
            </a:r>
            <a:r>
              <a:rPr lang="en-US" altLang="zh-CN" b="1"/>
              <a:t>peaked (flatter or taller)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For example, a distribution could be more peaked than a normal distribution (still may be </a:t>
            </a:r>
            <a:r>
              <a:rPr lang="zh-CN" altLang="en-US"/>
              <a:t>慴</a:t>
            </a:r>
            <a:r>
              <a:rPr lang="en-US" altLang="zh-CN"/>
              <a:t>ell-shaped). If values are </a:t>
            </a:r>
            <a:r>
              <a:rPr lang="en-US" altLang="zh-CN" b="1"/>
              <a:t>negative</a:t>
            </a:r>
            <a:r>
              <a:rPr lang="en-US" altLang="zh-CN"/>
              <a:t>, then distribution is </a:t>
            </a:r>
            <a:r>
              <a:rPr lang="en-US" altLang="zh-CN" b="1"/>
              <a:t>less peaked</a:t>
            </a:r>
            <a:r>
              <a:rPr lang="en-US" altLang="zh-CN"/>
              <a:t> than a normal distribution.</a:t>
            </a:r>
          </a:p>
          <a:p>
            <a:r>
              <a:rPr lang="en-US" altLang="zh-CN" b="1"/>
              <a:t>Skew</a:t>
            </a:r>
            <a:endParaRPr lang="en-US" altLang="zh-CN"/>
          </a:p>
          <a:p>
            <a:pPr lvl="1"/>
            <a:r>
              <a:rPr lang="en-US" altLang="zh-CN"/>
              <a:t>The extent to which a distribution is </a:t>
            </a:r>
            <a:r>
              <a:rPr lang="en-US" altLang="zh-CN" b="1"/>
              <a:t>symmetric</a:t>
            </a:r>
            <a:r>
              <a:rPr lang="en-US" altLang="zh-CN"/>
              <a:t> or has a </a:t>
            </a:r>
            <a:r>
              <a:rPr lang="en-US" altLang="zh-CN" b="1"/>
              <a:t>tail</a:t>
            </a:r>
            <a:r>
              <a:rPr lang="en-US" altLang="zh-CN"/>
              <a:t>. Values are 0 if normal distribution. If the values are </a:t>
            </a:r>
            <a:r>
              <a:rPr lang="en-US" altLang="zh-CN" b="1"/>
              <a:t>negative</a:t>
            </a:r>
            <a:r>
              <a:rPr lang="en-US" altLang="zh-CN"/>
              <a:t>, then negative or </a:t>
            </a:r>
            <a:r>
              <a:rPr lang="en-US" altLang="zh-CN" b="1"/>
              <a:t>left-skewed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95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56875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13148-E088-4BD7-9F69-B25DE0AEC4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952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957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08217-1C9A-41D2-B863-CA54671CED9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954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331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B83F3-D96C-439E-B89A-C852F94FB6A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959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7675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3C2B3-5B98-449A-BC24-35A278EAF4F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0035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013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C920E-9E75-49C9-B720-0AA1DE8CDF7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1016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3772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ED647-936F-4312-BBEF-15E351B3BF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7555E-0961-4AD3-9D6F-EF4CC4D891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34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3D6FE-A379-4745-8CF3-AE79408D82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53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FC28AA-CE3B-47DB-8419-41A69342F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59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35E0236-2ADB-4839-84D8-0E8F84FA3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9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53006-EB44-4989-8FF6-CA03206A1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88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6714B-890E-408A-B8F5-388766A069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3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075FE-FBBA-45EA-ADB0-FD840539E0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90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242A4-F6D8-4C70-A05B-8D038BAAE0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2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E9E05-5075-4D94-A308-5B677F9A5C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1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7BB3-0276-40AA-BF71-C3B26E2CE5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BA8E-9014-4EFD-A1FC-06D7B20C1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2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64B91-1882-43EC-9987-91C745F649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0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87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E1FD27E2-A317-4505-9CDC-CDCCA66BDA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1362075" y="1700213"/>
            <a:ext cx="64087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 smtClean="0"/>
              <a:t>描述统计</a:t>
            </a:r>
            <a:endParaRPr lang="zh-CN" altLang="en-US" sz="4000" dirty="0"/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2987675" y="5084763"/>
            <a:ext cx="309721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1800" b="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 dirty="0"/>
              <a:t>2014-12-01</a:t>
            </a: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394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97" y="476672"/>
            <a:ext cx="7200900" cy="10668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离差、方差</a:t>
            </a:r>
            <a:r>
              <a:rPr lang="zh-CN" altLang="en-US" sz="4000" dirty="0">
                <a:solidFill>
                  <a:schemeClr val="tx1"/>
                </a:solidFill>
              </a:rPr>
              <a:t>和</a:t>
            </a:r>
            <a:r>
              <a:rPr lang="zh-CN" altLang="en-US" sz="4000" dirty="0" smtClean="0">
                <a:solidFill>
                  <a:schemeClr val="tx1"/>
                </a:solidFill>
              </a:rPr>
              <a:t>标准差</a:t>
            </a:r>
            <a:endParaRPr lang="en-US" altLang="zh-CN" sz="2600" dirty="0">
              <a:solidFill>
                <a:schemeClr val="hlink"/>
              </a:solidFill>
            </a:endParaRPr>
          </a:p>
        </p:txBody>
      </p:sp>
      <p:sp>
        <p:nvSpPr>
          <p:cNvPr id="985095" name="Text Box 7"/>
          <p:cNvSpPr txBox="1">
            <a:spLocks noChangeArrowheads="1"/>
          </p:cNvSpPr>
          <p:nvPr/>
        </p:nvSpPr>
        <p:spPr bwMode="auto">
          <a:xfrm>
            <a:off x="3824858" y="2134374"/>
            <a:ext cx="119977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方差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5096" name="Text Box 8"/>
          <p:cNvSpPr txBox="1">
            <a:spLocks noChangeArrowheads="1"/>
          </p:cNvSpPr>
          <p:nvPr/>
        </p:nvSpPr>
        <p:spPr bwMode="auto">
          <a:xfrm>
            <a:off x="6804248" y="2122815"/>
            <a:ext cx="1511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标准差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85155" name="Object 6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277945"/>
              </p:ext>
            </p:extLst>
          </p:nvPr>
        </p:nvGraphicFramePr>
        <p:xfrm>
          <a:off x="3299681" y="3389154"/>
          <a:ext cx="24098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23" name="公式" r:id="rId3" imgW="1104840" imgH="609480" progId="Equation.3">
                  <p:embed/>
                </p:oleObj>
              </mc:Choice>
              <mc:Fallback>
                <p:oleObj name="公式" r:id="rId3" imgW="1104840" imgH="609480" progId="Equation.3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681" y="3389154"/>
                        <a:ext cx="24098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157" name="Object 6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03540"/>
              </p:ext>
            </p:extLst>
          </p:nvPr>
        </p:nvGraphicFramePr>
        <p:xfrm>
          <a:off x="6207459" y="3305502"/>
          <a:ext cx="24939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24" name="公式" r:id="rId5" imgW="1143000" imgH="660240" progId="Equation.3">
                  <p:embed/>
                </p:oleObj>
              </mc:Choice>
              <mc:Fallback>
                <p:oleObj name="公式" r:id="rId5" imgW="1143000" imgH="660240" progId="Equation.3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459" y="3305502"/>
                        <a:ext cx="249396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7595" y="2122815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715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1445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735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离差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/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平均差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1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333082"/>
              </p:ext>
            </p:extLst>
          </p:nvPr>
        </p:nvGraphicFramePr>
        <p:xfrm>
          <a:off x="379190" y="3544198"/>
          <a:ext cx="2498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25" name="公式" r:id="rId7" imgW="1041120" imgH="609480" progId="Equation.3">
                  <p:embed/>
                </p:oleObj>
              </mc:Choice>
              <mc:Fallback>
                <p:oleObj name="公式" r:id="rId7" imgW="104112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90" y="3544198"/>
                        <a:ext cx="24987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119688" cy="11430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zh-CN" altLang="en-US" sz="4000">
                <a:solidFill>
                  <a:schemeClr val="tx1"/>
                </a:solidFill>
              </a:rPr>
              <a:t>经验法则</a:t>
            </a:r>
            <a:endParaRPr lang="zh-CN" altLang="en-US" sz="4000">
              <a:solidFill>
                <a:srgbClr val="FE9904"/>
              </a:solidFill>
            </a:endParaRP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/>
            <a:r>
              <a:rPr lang="en-US" altLang="zh-CN" sz="3000" dirty="0">
                <a:solidFill>
                  <a:schemeClr val="tx2"/>
                </a:solidFill>
                <a:sym typeface="Wingdings 3" pitchFamily="18" charset="2"/>
              </a:rPr>
              <a:t></a:t>
            </a:r>
            <a:r>
              <a:rPr lang="zh-CN" altLang="en-US" sz="3000" dirty="0"/>
              <a:t>经验法则表明：当一组数据</a:t>
            </a:r>
            <a:r>
              <a:rPr lang="zh-CN" altLang="en-US" sz="3000" dirty="0">
                <a:solidFill>
                  <a:srgbClr val="FF0000"/>
                </a:solidFill>
              </a:rPr>
              <a:t>对称分布</a:t>
            </a:r>
            <a:r>
              <a:rPr lang="zh-CN" altLang="en-US" sz="3000" dirty="0"/>
              <a:t>时</a:t>
            </a:r>
            <a:endParaRPr lang="zh-CN" altLang="en-US" sz="3000" dirty="0">
              <a:cs typeface="Times New Roman" pitchFamily="18" charset="0"/>
            </a:endParaRPr>
          </a:p>
          <a:p>
            <a:pPr marL="609600" indent="-609600">
              <a:buClr>
                <a:schemeClr val="hlink"/>
              </a:buClr>
            </a:pPr>
            <a:r>
              <a:rPr lang="zh-CN" altLang="en-US" sz="3000" dirty="0"/>
              <a:t>约有</a:t>
            </a:r>
            <a:r>
              <a:rPr lang="en-US" altLang="zh-CN" sz="3000" dirty="0">
                <a:cs typeface="Times New Roman" pitchFamily="18" charset="0"/>
              </a:rPr>
              <a:t>68%</a:t>
            </a:r>
            <a:r>
              <a:rPr lang="zh-CN" altLang="en-US" sz="3000" dirty="0"/>
              <a:t>的数据在平均数加减</a:t>
            </a:r>
            <a:r>
              <a:rPr lang="en-US" altLang="zh-CN" sz="3000" dirty="0">
                <a:cs typeface="Times New Roman" pitchFamily="18" charset="0"/>
              </a:rPr>
              <a:t>1</a:t>
            </a:r>
            <a:r>
              <a:rPr lang="zh-CN" altLang="en-US" sz="3000" dirty="0"/>
              <a:t>个标准差的范围之内</a:t>
            </a:r>
            <a:endParaRPr lang="zh-CN" altLang="en-US" sz="3000" dirty="0">
              <a:cs typeface="Times New Roman" pitchFamily="18" charset="0"/>
            </a:endParaRPr>
          </a:p>
          <a:p>
            <a:pPr marL="609600" indent="-609600">
              <a:buClr>
                <a:schemeClr val="hlink"/>
              </a:buClr>
            </a:pPr>
            <a:r>
              <a:rPr lang="zh-CN" altLang="en-US" sz="3000" dirty="0"/>
              <a:t>约有</a:t>
            </a:r>
            <a:r>
              <a:rPr lang="en-US" altLang="zh-CN" sz="3000" dirty="0">
                <a:cs typeface="Times New Roman" pitchFamily="18" charset="0"/>
              </a:rPr>
              <a:t>95%</a:t>
            </a:r>
            <a:r>
              <a:rPr lang="zh-CN" altLang="en-US" sz="3000" dirty="0"/>
              <a:t>的数据在平均数加减</a:t>
            </a:r>
            <a:r>
              <a:rPr lang="en-US" altLang="zh-CN" sz="3000" dirty="0">
                <a:cs typeface="Times New Roman" pitchFamily="18" charset="0"/>
              </a:rPr>
              <a:t>2</a:t>
            </a:r>
            <a:r>
              <a:rPr lang="zh-CN" altLang="en-US" sz="3000" dirty="0"/>
              <a:t>个标准差的范围之内</a:t>
            </a:r>
            <a:endParaRPr lang="zh-CN" altLang="en-US" sz="3000" dirty="0">
              <a:cs typeface="Times New Roman" pitchFamily="18" charset="0"/>
            </a:endParaRPr>
          </a:p>
          <a:p>
            <a:pPr marL="609600" indent="-609600">
              <a:buClr>
                <a:schemeClr val="hlink"/>
              </a:buClr>
            </a:pPr>
            <a:r>
              <a:rPr lang="zh-CN" altLang="en-US" sz="3000" dirty="0"/>
              <a:t>约有</a:t>
            </a:r>
            <a:r>
              <a:rPr lang="en-US" altLang="zh-CN" sz="3000" dirty="0">
                <a:cs typeface="Times New Roman" pitchFamily="18" charset="0"/>
              </a:rPr>
              <a:t>99%</a:t>
            </a:r>
            <a:r>
              <a:rPr lang="zh-CN" altLang="en-US" sz="3000" dirty="0"/>
              <a:t>的数据在平均数加减</a:t>
            </a:r>
            <a:r>
              <a:rPr lang="en-US" altLang="zh-CN" sz="3000" dirty="0">
                <a:cs typeface="Times New Roman" pitchFamily="18" charset="0"/>
              </a:rPr>
              <a:t>3</a:t>
            </a:r>
            <a:r>
              <a:rPr lang="zh-CN" altLang="en-US" sz="3000" dirty="0"/>
              <a:t>个标准差的范围之内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zh-CN" altLang="en-US" sz="4000">
                <a:solidFill>
                  <a:schemeClr val="tx1"/>
                </a:solidFill>
              </a:rPr>
              <a:t>数据类型与离散程度测度值</a:t>
            </a:r>
          </a:p>
        </p:txBody>
      </p:sp>
      <p:graphicFrame>
        <p:nvGraphicFramePr>
          <p:cNvPr id="1015811" name="Group 3"/>
          <p:cNvGraphicFramePr>
            <a:graphicFrameLocks noGrp="1"/>
          </p:cNvGraphicFramePr>
          <p:nvPr/>
        </p:nvGraphicFramePr>
        <p:xfrm>
          <a:off x="381000" y="1752600"/>
          <a:ext cx="8458200" cy="4419603"/>
        </p:xfrm>
        <a:graphic>
          <a:graphicData uri="http://schemas.openxmlformats.org/drawingml/2006/table">
            <a:tbl>
              <a:tblPr/>
              <a:tblGrid>
                <a:gridCol w="1371600"/>
                <a:gridCol w="1828800"/>
                <a:gridCol w="1752600"/>
                <a:gridCol w="3505200"/>
              </a:tblGrid>
              <a:tr h="6096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数据类型和所适用的离散程度测度</a:t>
                      </a: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分类数据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顺序数据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数值型数据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547688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异众比率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方差或标准差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异众比率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离散系数（比较时用）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平均差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异众比率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7705725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小结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均值有假设，使用需谨慎</a:t>
            </a:r>
          </a:p>
          <a:p>
            <a:pPr marL="609600" indent="-609600" eaLnBrk="1" hangingPunct="1">
              <a:spcBef>
                <a:spcPct val="24000"/>
              </a:spcBef>
              <a:buFontTx/>
              <a:buAutoNum type="arabicPeriod"/>
            </a:pPr>
            <a:r>
              <a:rPr lang="zh-CN" altLang="en-US" b="1" dirty="0" smtClean="0"/>
              <a:t>多统计量交叉验证</a:t>
            </a:r>
          </a:p>
        </p:txBody>
      </p:sp>
    </p:spTree>
    <p:extLst>
      <p:ext uri="{BB962C8B-B14F-4D97-AF65-F5344CB8AC3E}">
        <p14:creationId xmlns:p14="http://schemas.microsoft.com/office/powerpoint/2010/main" val="10979301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8229600" cy="1143000"/>
          </a:xfrm>
        </p:spPr>
        <p:txBody>
          <a:bodyPr/>
          <a:lstStyle/>
          <a:p>
            <a:r>
              <a:rPr lang="zh-CN" altLang="en-US" b="1" dirty="0"/>
              <a:t>简单统计量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32038"/>
            <a:ext cx="8642350" cy="3976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sum, mean, </a:t>
            </a:r>
            <a:r>
              <a:rPr lang="en-US" altLang="zh-CN" dirty="0" err="1"/>
              <a:t>var</a:t>
            </a:r>
            <a:r>
              <a:rPr lang="en-US" altLang="zh-CN" dirty="0"/>
              <a:t>, </a:t>
            </a:r>
            <a:r>
              <a:rPr lang="en-US" altLang="zh-CN" dirty="0" err="1"/>
              <a:t>sd</a:t>
            </a:r>
            <a:r>
              <a:rPr lang="en-US" altLang="zh-CN" dirty="0"/>
              <a:t>, min, max, range, </a:t>
            </a:r>
          </a:p>
          <a:p>
            <a:pPr>
              <a:buFontTx/>
              <a:buNone/>
            </a:pPr>
            <a:r>
              <a:rPr lang="en-US" altLang="zh-CN" dirty="0"/>
              <a:t>median, IQR</a:t>
            </a:r>
            <a:r>
              <a:rPr lang="zh-CN" altLang="en-US" dirty="0"/>
              <a:t>（四分位间距）等为统计量，</a:t>
            </a:r>
          </a:p>
          <a:p>
            <a:pPr>
              <a:buFontTx/>
              <a:buNone/>
            </a:pPr>
            <a:r>
              <a:rPr lang="en-US" altLang="zh-CN" dirty="0"/>
              <a:t>sort</a:t>
            </a:r>
            <a:r>
              <a:rPr lang="zh-CN" altLang="en-US" dirty="0"/>
              <a:t>，</a:t>
            </a:r>
            <a:r>
              <a:rPr lang="en-US" altLang="zh-CN" dirty="0"/>
              <a:t>order</a:t>
            </a:r>
            <a:r>
              <a:rPr lang="zh-CN" altLang="en-US" dirty="0"/>
              <a:t>，</a:t>
            </a:r>
            <a:r>
              <a:rPr lang="en-US" altLang="zh-CN" dirty="0"/>
              <a:t>rank</a:t>
            </a:r>
            <a:r>
              <a:rPr lang="zh-CN" altLang="en-US" dirty="0"/>
              <a:t>与排序有关，</a:t>
            </a:r>
          </a:p>
          <a:p>
            <a:pPr>
              <a:buFontTx/>
              <a:buNone/>
            </a:pPr>
            <a:r>
              <a:rPr lang="zh-CN" altLang="en-US" dirty="0"/>
              <a:t>其它还有</a:t>
            </a:r>
            <a:r>
              <a:rPr lang="en-US" altLang="zh-CN" dirty="0" err="1"/>
              <a:t>ave</a:t>
            </a:r>
            <a:r>
              <a:rPr lang="zh-CN" altLang="en-US" dirty="0"/>
              <a:t>，</a:t>
            </a:r>
            <a:r>
              <a:rPr lang="en-US" altLang="zh-CN" dirty="0" err="1"/>
              <a:t>fivenum</a:t>
            </a:r>
            <a:r>
              <a:rPr lang="zh-CN" altLang="en-US" dirty="0"/>
              <a:t>，</a:t>
            </a:r>
            <a:r>
              <a:rPr lang="en-US" altLang="zh-CN" dirty="0"/>
              <a:t>mad</a:t>
            </a:r>
            <a:r>
              <a:rPr lang="zh-CN" altLang="en-US" dirty="0"/>
              <a:t>，</a:t>
            </a:r>
            <a:r>
              <a:rPr lang="en-US" altLang="zh-CN" dirty="0" err="1"/>
              <a:t>quantile</a:t>
            </a:r>
            <a:r>
              <a:rPr lang="zh-CN" altLang="en-US" dirty="0"/>
              <a:t>，</a:t>
            </a:r>
            <a:r>
              <a:rPr lang="en-US" altLang="zh-CN" dirty="0"/>
              <a:t>stem</a:t>
            </a:r>
            <a:r>
              <a:rPr lang="zh-CN" altLang="en-US" dirty="0"/>
              <a:t>等。</a:t>
            </a:r>
          </a:p>
          <a:p>
            <a:pPr>
              <a:buFontTx/>
              <a:buNone/>
            </a:pPr>
            <a:r>
              <a:rPr kumimoji="1" lang="en-US" altLang="zh-CN" dirty="0"/>
              <a:t>aggregate</a:t>
            </a:r>
            <a:r>
              <a:rPr kumimoji="1" lang="zh-CN" altLang="en-US" dirty="0"/>
              <a:t>：计算各数据子集的概括统计量</a:t>
            </a:r>
          </a:p>
        </p:txBody>
      </p:sp>
      <p:sp>
        <p:nvSpPr>
          <p:cNvPr id="1052676" name="Rectangle 4"/>
          <p:cNvSpPr>
            <a:spLocks noChangeArrowheads="1"/>
          </p:cNvSpPr>
          <p:nvPr/>
        </p:nvSpPr>
        <p:spPr bwMode="auto">
          <a:xfrm>
            <a:off x="609600" y="0"/>
            <a:ext cx="8534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kumimoji="0" lang="zh-CN" altLang="en-US" sz="4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086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zh-CN" altLang="en-US" sz="4000">
                <a:solidFill>
                  <a:schemeClr val="tx1"/>
                </a:solidFill>
              </a:rPr>
              <a:t>数据分布的特征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83715" name="Group 3"/>
          <p:cNvGrpSpPr>
            <a:grpSpLocks/>
          </p:cNvGrpSpPr>
          <p:nvPr/>
        </p:nvGrpSpPr>
        <p:grpSpPr bwMode="auto">
          <a:xfrm>
            <a:off x="457200" y="2136775"/>
            <a:ext cx="7345363" cy="1150938"/>
            <a:chOff x="288" y="1346"/>
            <a:chExt cx="4627" cy="725"/>
          </a:xfrm>
        </p:grpSpPr>
        <p:sp>
          <p:nvSpPr>
            <p:cNvPr id="883716" name="Rectangle 4"/>
            <p:cNvSpPr>
              <a:spLocks noChangeArrowheads="1"/>
            </p:cNvSpPr>
            <p:nvPr/>
          </p:nvSpPr>
          <p:spPr bwMode="auto">
            <a:xfrm>
              <a:off x="288" y="1440"/>
              <a:ext cx="1350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集中趋势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(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位置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)</a:t>
              </a:r>
            </a:p>
          </p:txBody>
        </p:sp>
        <p:grpSp>
          <p:nvGrpSpPr>
            <p:cNvPr id="883717" name="Group 5"/>
            <p:cNvGrpSpPr>
              <a:grpSpLocks/>
            </p:cNvGrpSpPr>
            <p:nvPr/>
          </p:nvGrpSpPr>
          <p:grpSpPr bwMode="auto">
            <a:xfrm>
              <a:off x="1846" y="1346"/>
              <a:ext cx="3069" cy="619"/>
              <a:chOff x="1846" y="1346"/>
              <a:chExt cx="3069" cy="619"/>
            </a:xfrm>
          </p:grpSpPr>
          <p:grpSp>
            <p:nvGrpSpPr>
              <p:cNvPr id="883718" name="Group 6"/>
              <p:cNvGrpSpPr>
                <a:grpSpLocks/>
              </p:cNvGrpSpPr>
              <p:nvPr/>
            </p:nvGrpSpPr>
            <p:grpSpPr bwMode="auto">
              <a:xfrm>
                <a:off x="2117" y="1346"/>
                <a:ext cx="2632" cy="574"/>
                <a:chOff x="2117" y="1346"/>
                <a:chExt cx="2632" cy="574"/>
              </a:xfrm>
            </p:grpSpPr>
            <p:grpSp>
              <p:nvGrpSpPr>
                <p:cNvPr id="883719" name="Group 7"/>
                <p:cNvGrpSpPr>
                  <a:grpSpLocks/>
                </p:cNvGrpSpPr>
                <p:nvPr/>
              </p:nvGrpSpPr>
              <p:grpSpPr bwMode="auto">
                <a:xfrm>
                  <a:off x="2117" y="1346"/>
                  <a:ext cx="1725" cy="574"/>
                  <a:chOff x="2117" y="1392"/>
                  <a:chExt cx="1725" cy="574"/>
                </a:xfrm>
              </p:grpSpPr>
              <p:sp>
                <p:nvSpPr>
                  <p:cNvPr id="883720" name="Freeform 8"/>
                  <p:cNvSpPr>
                    <a:spLocks/>
                  </p:cNvSpPr>
                  <p:nvPr/>
                </p:nvSpPr>
                <p:spPr bwMode="auto">
                  <a:xfrm>
                    <a:off x="2979" y="1392"/>
                    <a:ext cx="863" cy="574"/>
                  </a:xfrm>
                  <a:custGeom>
                    <a:avLst/>
                    <a:gdLst>
                      <a:gd name="T0" fmla="*/ 862 w 863"/>
                      <a:gd name="T1" fmla="*/ 573 h 574"/>
                      <a:gd name="T2" fmla="*/ 770 w 863"/>
                      <a:gd name="T3" fmla="*/ 566 h 574"/>
                      <a:gd name="T4" fmla="*/ 726 w 863"/>
                      <a:gd name="T5" fmla="*/ 560 h 574"/>
                      <a:gd name="T6" fmla="*/ 680 w 863"/>
                      <a:gd name="T7" fmla="*/ 551 h 574"/>
                      <a:gd name="T8" fmla="*/ 634 w 863"/>
                      <a:gd name="T9" fmla="*/ 537 h 574"/>
                      <a:gd name="T10" fmla="*/ 590 w 863"/>
                      <a:gd name="T11" fmla="*/ 520 h 574"/>
                      <a:gd name="T12" fmla="*/ 544 w 863"/>
                      <a:gd name="T13" fmla="*/ 495 h 574"/>
                      <a:gd name="T14" fmla="*/ 452 w 863"/>
                      <a:gd name="T15" fmla="*/ 428 h 574"/>
                      <a:gd name="T16" fmla="*/ 362 w 863"/>
                      <a:gd name="T17" fmla="*/ 334 h 574"/>
                      <a:gd name="T18" fmla="*/ 272 w 863"/>
                      <a:gd name="T19" fmla="*/ 224 h 574"/>
                      <a:gd name="T20" fmla="*/ 226 w 863"/>
                      <a:gd name="T21" fmla="*/ 166 h 574"/>
                      <a:gd name="T22" fmla="*/ 180 w 863"/>
                      <a:gd name="T23" fmla="*/ 113 h 574"/>
                      <a:gd name="T24" fmla="*/ 136 w 863"/>
                      <a:gd name="T25" fmla="*/ 67 h 574"/>
                      <a:gd name="T26" fmla="*/ 90 w 863"/>
                      <a:gd name="T27" fmla="*/ 31 h 574"/>
                      <a:gd name="T28" fmla="*/ 44 w 863"/>
                      <a:gd name="T29" fmla="*/ 8 h 574"/>
                      <a:gd name="T30" fmla="*/ 0 w 863"/>
                      <a:gd name="T31" fmla="*/ 0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4">
                        <a:moveTo>
                          <a:pt x="862" y="573"/>
                        </a:moveTo>
                        <a:lnTo>
                          <a:pt x="770" y="566"/>
                        </a:lnTo>
                        <a:lnTo>
                          <a:pt x="726" y="560"/>
                        </a:lnTo>
                        <a:lnTo>
                          <a:pt x="680" y="551"/>
                        </a:lnTo>
                        <a:lnTo>
                          <a:pt x="634" y="537"/>
                        </a:lnTo>
                        <a:lnTo>
                          <a:pt x="590" y="520"/>
                        </a:lnTo>
                        <a:lnTo>
                          <a:pt x="544" y="495"/>
                        </a:lnTo>
                        <a:lnTo>
                          <a:pt x="452" y="428"/>
                        </a:lnTo>
                        <a:lnTo>
                          <a:pt x="362" y="334"/>
                        </a:lnTo>
                        <a:lnTo>
                          <a:pt x="272" y="224"/>
                        </a:lnTo>
                        <a:lnTo>
                          <a:pt x="226" y="166"/>
                        </a:lnTo>
                        <a:lnTo>
                          <a:pt x="180" y="113"/>
                        </a:lnTo>
                        <a:lnTo>
                          <a:pt x="136" y="67"/>
                        </a:lnTo>
                        <a:lnTo>
                          <a:pt x="90" y="31"/>
                        </a:lnTo>
                        <a:lnTo>
                          <a:pt x="44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00F6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721" name="Freeform 9"/>
                  <p:cNvSpPr>
                    <a:spLocks/>
                  </p:cNvSpPr>
                  <p:nvPr/>
                </p:nvSpPr>
                <p:spPr bwMode="auto">
                  <a:xfrm>
                    <a:off x="2117" y="1392"/>
                    <a:ext cx="863" cy="574"/>
                  </a:xfrm>
                  <a:custGeom>
                    <a:avLst/>
                    <a:gdLst>
                      <a:gd name="T0" fmla="*/ 0 w 863"/>
                      <a:gd name="T1" fmla="*/ 573 h 574"/>
                      <a:gd name="T2" fmla="*/ 90 w 863"/>
                      <a:gd name="T3" fmla="*/ 566 h 574"/>
                      <a:gd name="T4" fmla="*/ 136 w 863"/>
                      <a:gd name="T5" fmla="*/ 560 h 574"/>
                      <a:gd name="T6" fmla="*/ 180 w 863"/>
                      <a:gd name="T7" fmla="*/ 551 h 574"/>
                      <a:gd name="T8" fmla="*/ 226 w 863"/>
                      <a:gd name="T9" fmla="*/ 537 h 574"/>
                      <a:gd name="T10" fmla="*/ 272 w 863"/>
                      <a:gd name="T11" fmla="*/ 520 h 574"/>
                      <a:gd name="T12" fmla="*/ 316 w 863"/>
                      <a:gd name="T13" fmla="*/ 495 h 574"/>
                      <a:gd name="T14" fmla="*/ 408 w 863"/>
                      <a:gd name="T15" fmla="*/ 428 h 574"/>
                      <a:gd name="T16" fmla="*/ 498 w 863"/>
                      <a:gd name="T17" fmla="*/ 334 h 574"/>
                      <a:gd name="T18" fmla="*/ 590 w 863"/>
                      <a:gd name="T19" fmla="*/ 224 h 574"/>
                      <a:gd name="T20" fmla="*/ 634 w 863"/>
                      <a:gd name="T21" fmla="*/ 166 h 574"/>
                      <a:gd name="T22" fmla="*/ 680 w 863"/>
                      <a:gd name="T23" fmla="*/ 113 h 574"/>
                      <a:gd name="T24" fmla="*/ 726 w 863"/>
                      <a:gd name="T25" fmla="*/ 67 h 574"/>
                      <a:gd name="T26" fmla="*/ 770 w 863"/>
                      <a:gd name="T27" fmla="*/ 31 h 574"/>
                      <a:gd name="T28" fmla="*/ 816 w 863"/>
                      <a:gd name="T29" fmla="*/ 8 h 574"/>
                      <a:gd name="T30" fmla="*/ 862 w 863"/>
                      <a:gd name="T31" fmla="*/ 0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4">
                        <a:moveTo>
                          <a:pt x="0" y="573"/>
                        </a:moveTo>
                        <a:lnTo>
                          <a:pt x="90" y="566"/>
                        </a:lnTo>
                        <a:lnTo>
                          <a:pt x="136" y="560"/>
                        </a:lnTo>
                        <a:lnTo>
                          <a:pt x="180" y="551"/>
                        </a:lnTo>
                        <a:lnTo>
                          <a:pt x="226" y="537"/>
                        </a:lnTo>
                        <a:lnTo>
                          <a:pt x="272" y="520"/>
                        </a:lnTo>
                        <a:lnTo>
                          <a:pt x="316" y="495"/>
                        </a:lnTo>
                        <a:lnTo>
                          <a:pt x="408" y="428"/>
                        </a:lnTo>
                        <a:lnTo>
                          <a:pt x="498" y="334"/>
                        </a:lnTo>
                        <a:lnTo>
                          <a:pt x="590" y="224"/>
                        </a:lnTo>
                        <a:lnTo>
                          <a:pt x="634" y="166"/>
                        </a:lnTo>
                        <a:lnTo>
                          <a:pt x="680" y="113"/>
                        </a:lnTo>
                        <a:lnTo>
                          <a:pt x="726" y="67"/>
                        </a:lnTo>
                        <a:lnTo>
                          <a:pt x="770" y="31"/>
                        </a:lnTo>
                        <a:lnTo>
                          <a:pt x="816" y="8"/>
                        </a:lnTo>
                        <a:lnTo>
                          <a:pt x="86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00F6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3722" name="Group 10"/>
                <p:cNvGrpSpPr>
                  <a:grpSpLocks/>
                </p:cNvGrpSpPr>
                <p:nvPr/>
              </p:nvGrpSpPr>
              <p:grpSpPr bwMode="auto">
                <a:xfrm>
                  <a:off x="3024" y="1346"/>
                  <a:ext cx="1725" cy="574"/>
                  <a:chOff x="3123" y="1392"/>
                  <a:chExt cx="1725" cy="574"/>
                </a:xfrm>
              </p:grpSpPr>
              <p:sp>
                <p:nvSpPr>
                  <p:cNvPr id="883723" name="Freeform 11"/>
                  <p:cNvSpPr>
                    <a:spLocks/>
                  </p:cNvSpPr>
                  <p:nvPr/>
                </p:nvSpPr>
                <p:spPr bwMode="auto">
                  <a:xfrm>
                    <a:off x="3985" y="1392"/>
                    <a:ext cx="863" cy="574"/>
                  </a:xfrm>
                  <a:custGeom>
                    <a:avLst/>
                    <a:gdLst>
                      <a:gd name="T0" fmla="*/ 862 w 863"/>
                      <a:gd name="T1" fmla="*/ 573 h 574"/>
                      <a:gd name="T2" fmla="*/ 770 w 863"/>
                      <a:gd name="T3" fmla="*/ 566 h 574"/>
                      <a:gd name="T4" fmla="*/ 726 w 863"/>
                      <a:gd name="T5" fmla="*/ 560 h 574"/>
                      <a:gd name="T6" fmla="*/ 680 w 863"/>
                      <a:gd name="T7" fmla="*/ 551 h 574"/>
                      <a:gd name="T8" fmla="*/ 634 w 863"/>
                      <a:gd name="T9" fmla="*/ 537 h 574"/>
                      <a:gd name="T10" fmla="*/ 590 w 863"/>
                      <a:gd name="T11" fmla="*/ 520 h 574"/>
                      <a:gd name="T12" fmla="*/ 544 w 863"/>
                      <a:gd name="T13" fmla="*/ 495 h 574"/>
                      <a:gd name="T14" fmla="*/ 452 w 863"/>
                      <a:gd name="T15" fmla="*/ 428 h 574"/>
                      <a:gd name="T16" fmla="*/ 362 w 863"/>
                      <a:gd name="T17" fmla="*/ 334 h 574"/>
                      <a:gd name="T18" fmla="*/ 272 w 863"/>
                      <a:gd name="T19" fmla="*/ 224 h 574"/>
                      <a:gd name="T20" fmla="*/ 226 w 863"/>
                      <a:gd name="T21" fmla="*/ 166 h 574"/>
                      <a:gd name="T22" fmla="*/ 180 w 863"/>
                      <a:gd name="T23" fmla="*/ 113 h 574"/>
                      <a:gd name="T24" fmla="*/ 136 w 863"/>
                      <a:gd name="T25" fmla="*/ 67 h 574"/>
                      <a:gd name="T26" fmla="*/ 90 w 863"/>
                      <a:gd name="T27" fmla="*/ 31 h 574"/>
                      <a:gd name="T28" fmla="*/ 44 w 863"/>
                      <a:gd name="T29" fmla="*/ 8 h 574"/>
                      <a:gd name="T30" fmla="*/ 0 w 863"/>
                      <a:gd name="T31" fmla="*/ 0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4">
                        <a:moveTo>
                          <a:pt x="862" y="573"/>
                        </a:moveTo>
                        <a:lnTo>
                          <a:pt x="770" y="566"/>
                        </a:lnTo>
                        <a:lnTo>
                          <a:pt x="726" y="560"/>
                        </a:lnTo>
                        <a:lnTo>
                          <a:pt x="680" y="551"/>
                        </a:lnTo>
                        <a:lnTo>
                          <a:pt x="634" y="537"/>
                        </a:lnTo>
                        <a:lnTo>
                          <a:pt x="590" y="520"/>
                        </a:lnTo>
                        <a:lnTo>
                          <a:pt x="544" y="495"/>
                        </a:lnTo>
                        <a:lnTo>
                          <a:pt x="452" y="428"/>
                        </a:lnTo>
                        <a:lnTo>
                          <a:pt x="362" y="334"/>
                        </a:lnTo>
                        <a:lnTo>
                          <a:pt x="272" y="224"/>
                        </a:lnTo>
                        <a:lnTo>
                          <a:pt x="226" y="166"/>
                        </a:lnTo>
                        <a:lnTo>
                          <a:pt x="180" y="113"/>
                        </a:lnTo>
                        <a:lnTo>
                          <a:pt x="136" y="67"/>
                        </a:lnTo>
                        <a:lnTo>
                          <a:pt x="90" y="31"/>
                        </a:lnTo>
                        <a:lnTo>
                          <a:pt x="44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724" name="Freeform 12"/>
                  <p:cNvSpPr>
                    <a:spLocks/>
                  </p:cNvSpPr>
                  <p:nvPr/>
                </p:nvSpPr>
                <p:spPr bwMode="auto">
                  <a:xfrm>
                    <a:off x="3123" y="1392"/>
                    <a:ext cx="863" cy="574"/>
                  </a:xfrm>
                  <a:custGeom>
                    <a:avLst/>
                    <a:gdLst>
                      <a:gd name="T0" fmla="*/ 0 w 863"/>
                      <a:gd name="T1" fmla="*/ 573 h 574"/>
                      <a:gd name="T2" fmla="*/ 90 w 863"/>
                      <a:gd name="T3" fmla="*/ 566 h 574"/>
                      <a:gd name="T4" fmla="*/ 136 w 863"/>
                      <a:gd name="T5" fmla="*/ 560 h 574"/>
                      <a:gd name="T6" fmla="*/ 180 w 863"/>
                      <a:gd name="T7" fmla="*/ 551 h 574"/>
                      <a:gd name="T8" fmla="*/ 226 w 863"/>
                      <a:gd name="T9" fmla="*/ 537 h 574"/>
                      <a:gd name="T10" fmla="*/ 272 w 863"/>
                      <a:gd name="T11" fmla="*/ 520 h 574"/>
                      <a:gd name="T12" fmla="*/ 316 w 863"/>
                      <a:gd name="T13" fmla="*/ 495 h 574"/>
                      <a:gd name="T14" fmla="*/ 408 w 863"/>
                      <a:gd name="T15" fmla="*/ 428 h 574"/>
                      <a:gd name="T16" fmla="*/ 498 w 863"/>
                      <a:gd name="T17" fmla="*/ 334 h 574"/>
                      <a:gd name="T18" fmla="*/ 590 w 863"/>
                      <a:gd name="T19" fmla="*/ 224 h 574"/>
                      <a:gd name="T20" fmla="*/ 634 w 863"/>
                      <a:gd name="T21" fmla="*/ 166 h 574"/>
                      <a:gd name="T22" fmla="*/ 680 w 863"/>
                      <a:gd name="T23" fmla="*/ 113 h 574"/>
                      <a:gd name="T24" fmla="*/ 726 w 863"/>
                      <a:gd name="T25" fmla="*/ 67 h 574"/>
                      <a:gd name="T26" fmla="*/ 770 w 863"/>
                      <a:gd name="T27" fmla="*/ 31 h 574"/>
                      <a:gd name="T28" fmla="*/ 816 w 863"/>
                      <a:gd name="T29" fmla="*/ 8 h 574"/>
                      <a:gd name="T30" fmla="*/ 862 w 863"/>
                      <a:gd name="T31" fmla="*/ 0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4">
                        <a:moveTo>
                          <a:pt x="0" y="573"/>
                        </a:moveTo>
                        <a:lnTo>
                          <a:pt x="90" y="566"/>
                        </a:lnTo>
                        <a:lnTo>
                          <a:pt x="136" y="560"/>
                        </a:lnTo>
                        <a:lnTo>
                          <a:pt x="180" y="551"/>
                        </a:lnTo>
                        <a:lnTo>
                          <a:pt x="226" y="537"/>
                        </a:lnTo>
                        <a:lnTo>
                          <a:pt x="272" y="520"/>
                        </a:lnTo>
                        <a:lnTo>
                          <a:pt x="316" y="495"/>
                        </a:lnTo>
                        <a:lnTo>
                          <a:pt x="408" y="428"/>
                        </a:lnTo>
                        <a:lnTo>
                          <a:pt x="498" y="334"/>
                        </a:lnTo>
                        <a:lnTo>
                          <a:pt x="590" y="224"/>
                        </a:lnTo>
                        <a:lnTo>
                          <a:pt x="634" y="166"/>
                        </a:lnTo>
                        <a:lnTo>
                          <a:pt x="680" y="113"/>
                        </a:lnTo>
                        <a:lnTo>
                          <a:pt x="726" y="67"/>
                        </a:lnTo>
                        <a:lnTo>
                          <a:pt x="770" y="31"/>
                        </a:lnTo>
                        <a:lnTo>
                          <a:pt x="816" y="8"/>
                        </a:lnTo>
                        <a:lnTo>
                          <a:pt x="86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83725" name="Line 13"/>
              <p:cNvSpPr>
                <a:spLocks noChangeShapeType="1"/>
              </p:cNvSpPr>
              <p:nvPr/>
            </p:nvSpPr>
            <p:spPr bwMode="auto">
              <a:xfrm>
                <a:off x="1846" y="1965"/>
                <a:ext cx="3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83726" name="Group 14"/>
          <p:cNvGrpSpPr>
            <a:grpSpLocks/>
          </p:cNvGrpSpPr>
          <p:nvPr/>
        </p:nvGrpSpPr>
        <p:grpSpPr bwMode="auto">
          <a:xfrm>
            <a:off x="381000" y="4876800"/>
            <a:ext cx="7421563" cy="1230313"/>
            <a:chOff x="240" y="3072"/>
            <a:chExt cx="4675" cy="775"/>
          </a:xfrm>
        </p:grpSpPr>
        <p:sp>
          <p:nvSpPr>
            <p:cNvPr id="883727" name="Rectangle 15"/>
            <p:cNvSpPr>
              <a:spLocks noChangeArrowheads="1"/>
            </p:cNvSpPr>
            <p:nvPr/>
          </p:nvSpPr>
          <p:spPr bwMode="auto">
            <a:xfrm>
              <a:off x="240" y="3216"/>
              <a:ext cx="1491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偏态和峰态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（形状）</a:t>
              </a:r>
            </a:p>
          </p:txBody>
        </p:sp>
        <p:grpSp>
          <p:nvGrpSpPr>
            <p:cNvPr id="883728" name="Group 16"/>
            <p:cNvGrpSpPr>
              <a:grpSpLocks/>
            </p:cNvGrpSpPr>
            <p:nvPr/>
          </p:nvGrpSpPr>
          <p:grpSpPr bwMode="auto">
            <a:xfrm>
              <a:off x="1846" y="3072"/>
              <a:ext cx="3069" cy="623"/>
              <a:chOff x="1846" y="3072"/>
              <a:chExt cx="3069" cy="623"/>
            </a:xfrm>
          </p:grpSpPr>
          <p:grpSp>
            <p:nvGrpSpPr>
              <p:cNvPr id="883729" name="Group 17"/>
              <p:cNvGrpSpPr>
                <a:grpSpLocks/>
              </p:cNvGrpSpPr>
              <p:nvPr/>
            </p:nvGrpSpPr>
            <p:grpSpPr bwMode="auto">
              <a:xfrm>
                <a:off x="2117" y="3072"/>
                <a:ext cx="1725" cy="575"/>
                <a:chOff x="2117" y="3121"/>
                <a:chExt cx="1725" cy="575"/>
              </a:xfrm>
            </p:grpSpPr>
            <p:grpSp>
              <p:nvGrpSpPr>
                <p:cNvPr id="883730" name="Group 18"/>
                <p:cNvGrpSpPr>
                  <a:grpSpLocks/>
                </p:cNvGrpSpPr>
                <p:nvPr/>
              </p:nvGrpSpPr>
              <p:grpSpPr bwMode="auto">
                <a:xfrm>
                  <a:off x="2117" y="3121"/>
                  <a:ext cx="1725" cy="575"/>
                  <a:chOff x="2117" y="3121"/>
                  <a:chExt cx="1725" cy="575"/>
                </a:xfrm>
              </p:grpSpPr>
              <p:sp>
                <p:nvSpPr>
                  <p:cNvPr id="883731" name="Freeform 19"/>
                  <p:cNvSpPr>
                    <a:spLocks/>
                  </p:cNvSpPr>
                  <p:nvPr/>
                </p:nvSpPr>
                <p:spPr bwMode="auto">
                  <a:xfrm>
                    <a:off x="2979" y="3121"/>
                    <a:ext cx="863" cy="575"/>
                  </a:xfrm>
                  <a:custGeom>
                    <a:avLst/>
                    <a:gdLst>
                      <a:gd name="T0" fmla="*/ 862 w 863"/>
                      <a:gd name="T1" fmla="*/ 574 h 575"/>
                      <a:gd name="T2" fmla="*/ 770 w 863"/>
                      <a:gd name="T3" fmla="*/ 566 h 575"/>
                      <a:gd name="T4" fmla="*/ 726 w 863"/>
                      <a:gd name="T5" fmla="*/ 561 h 575"/>
                      <a:gd name="T6" fmla="*/ 680 w 863"/>
                      <a:gd name="T7" fmla="*/ 551 h 575"/>
                      <a:gd name="T8" fmla="*/ 634 w 863"/>
                      <a:gd name="T9" fmla="*/ 538 h 575"/>
                      <a:gd name="T10" fmla="*/ 590 w 863"/>
                      <a:gd name="T11" fmla="*/ 520 h 575"/>
                      <a:gd name="T12" fmla="*/ 544 w 863"/>
                      <a:gd name="T13" fmla="*/ 496 h 575"/>
                      <a:gd name="T14" fmla="*/ 452 w 863"/>
                      <a:gd name="T15" fmla="*/ 429 h 575"/>
                      <a:gd name="T16" fmla="*/ 362 w 863"/>
                      <a:gd name="T17" fmla="*/ 335 h 575"/>
                      <a:gd name="T18" fmla="*/ 272 w 863"/>
                      <a:gd name="T19" fmla="*/ 224 h 575"/>
                      <a:gd name="T20" fmla="*/ 226 w 863"/>
                      <a:gd name="T21" fmla="*/ 167 h 575"/>
                      <a:gd name="T22" fmla="*/ 180 w 863"/>
                      <a:gd name="T23" fmla="*/ 113 h 575"/>
                      <a:gd name="T24" fmla="*/ 136 w 863"/>
                      <a:gd name="T25" fmla="*/ 67 h 575"/>
                      <a:gd name="T26" fmla="*/ 90 w 863"/>
                      <a:gd name="T27" fmla="*/ 31 h 575"/>
                      <a:gd name="T28" fmla="*/ 44 w 863"/>
                      <a:gd name="T29" fmla="*/ 8 h 575"/>
                      <a:gd name="T30" fmla="*/ 0 w 863"/>
                      <a:gd name="T31" fmla="*/ 0 h 5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862" y="574"/>
                        </a:moveTo>
                        <a:lnTo>
                          <a:pt x="770" y="566"/>
                        </a:lnTo>
                        <a:lnTo>
                          <a:pt x="726" y="561"/>
                        </a:lnTo>
                        <a:lnTo>
                          <a:pt x="680" y="551"/>
                        </a:lnTo>
                        <a:lnTo>
                          <a:pt x="634" y="538"/>
                        </a:lnTo>
                        <a:lnTo>
                          <a:pt x="590" y="520"/>
                        </a:lnTo>
                        <a:lnTo>
                          <a:pt x="544" y="496"/>
                        </a:lnTo>
                        <a:lnTo>
                          <a:pt x="452" y="429"/>
                        </a:lnTo>
                        <a:lnTo>
                          <a:pt x="362" y="335"/>
                        </a:lnTo>
                        <a:lnTo>
                          <a:pt x="272" y="224"/>
                        </a:lnTo>
                        <a:lnTo>
                          <a:pt x="226" y="167"/>
                        </a:lnTo>
                        <a:lnTo>
                          <a:pt x="180" y="113"/>
                        </a:lnTo>
                        <a:lnTo>
                          <a:pt x="136" y="67"/>
                        </a:lnTo>
                        <a:lnTo>
                          <a:pt x="90" y="31"/>
                        </a:lnTo>
                        <a:lnTo>
                          <a:pt x="44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00F6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732" name="Freeform 20"/>
                  <p:cNvSpPr>
                    <a:spLocks/>
                  </p:cNvSpPr>
                  <p:nvPr/>
                </p:nvSpPr>
                <p:spPr bwMode="auto">
                  <a:xfrm>
                    <a:off x="2117" y="3121"/>
                    <a:ext cx="863" cy="575"/>
                  </a:xfrm>
                  <a:custGeom>
                    <a:avLst/>
                    <a:gdLst>
                      <a:gd name="T0" fmla="*/ 0 w 863"/>
                      <a:gd name="T1" fmla="*/ 574 h 575"/>
                      <a:gd name="T2" fmla="*/ 90 w 863"/>
                      <a:gd name="T3" fmla="*/ 566 h 575"/>
                      <a:gd name="T4" fmla="*/ 136 w 863"/>
                      <a:gd name="T5" fmla="*/ 561 h 575"/>
                      <a:gd name="T6" fmla="*/ 180 w 863"/>
                      <a:gd name="T7" fmla="*/ 551 h 575"/>
                      <a:gd name="T8" fmla="*/ 226 w 863"/>
                      <a:gd name="T9" fmla="*/ 538 h 575"/>
                      <a:gd name="T10" fmla="*/ 272 w 863"/>
                      <a:gd name="T11" fmla="*/ 520 h 575"/>
                      <a:gd name="T12" fmla="*/ 316 w 863"/>
                      <a:gd name="T13" fmla="*/ 496 h 575"/>
                      <a:gd name="T14" fmla="*/ 408 w 863"/>
                      <a:gd name="T15" fmla="*/ 429 h 575"/>
                      <a:gd name="T16" fmla="*/ 498 w 863"/>
                      <a:gd name="T17" fmla="*/ 335 h 575"/>
                      <a:gd name="T18" fmla="*/ 590 w 863"/>
                      <a:gd name="T19" fmla="*/ 224 h 575"/>
                      <a:gd name="T20" fmla="*/ 634 w 863"/>
                      <a:gd name="T21" fmla="*/ 167 h 575"/>
                      <a:gd name="T22" fmla="*/ 680 w 863"/>
                      <a:gd name="T23" fmla="*/ 113 h 575"/>
                      <a:gd name="T24" fmla="*/ 726 w 863"/>
                      <a:gd name="T25" fmla="*/ 67 h 575"/>
                      <a:gd name="T26" fmla="*/ 770 w 863"/>
                      <a:gd name="T27" fmla="*/ 31 h 575"/>
                      <a:gd name="T28" fmla="*/ 816 w 863"/>
                      <a:gd name="T29" fmla="*/ 8 h 575"/>
                      <a:gd name="T30" fmla="*/ 862 w 863"/>
                      <a:gd name="T31" fmla="*/ 0 h 5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0" y="574"/>
                        </a:moveTo>
                        <a:lnTo>
                          <a:pt x="90" y="566"/>
                        </a:lnTo>
                        <a:lnTo>
                          <a:pt x="136" y="561"/>
                        </a:lnTo>
                        <a:lnTo>
                          <a:pt x="180" y="551"/>
                        </a:lnTo>
                        <a:lnTo>
                          <a:pt x="226" y="538"/>
                        </a:lnTo>
                        <a:lnTo>
                          <a:pt x="272" y="520"/>
                        </a:lnTo>
                        <a:lnTo>
                          <a:pt x="316" y="496"/>
                        </a:lnTo>
                        <a:lnTo>
                          <a:pt x="408" y="429"/>
                        </a:lnTo>
                        <a:lnTo>
                          <a:pt x="498" y="335"/>
                        </a:lnTo>
                        <a:lnTo>
                          <a:pt x="590" y="224"/>
                        </a:lnTo>
                        <a:lnTo>
                          <a:pt x="634" y="167"/>
                        </a:lnTo>
                        <a:lnTo>
                          <a:pt x="680" y="113"/>
                        </a:lnTo>
                        <a:lnTo>
                          <a:pt x="726" y="67"/>
                        </a:lnTo>
                        <a:lnTo>
                          <a:pt x="770" y="31"/>
                        </a:lnTo>
                        <a:lnTo>
                          <a:pt x="816" y="8"/>
                        </a:lnTo>
                        <a:lnTo>
                          <a:pt x="86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00F6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3733" name="Group 21"/>
                <p:cNvGrpSpPr>
                  <a:grpSpLocks/>
                </p:cNvGrpSpPr>
                <p:nvPr/>
              </p:nvGrpSpPr>
              <p:grpSpPr bwMode="auto">
                <a:xfrm>
                  <a:off x="2117" y="3121"/>
                  <a:ext cx="1725" cy="575"/>
                  <a:chOff x="2117" y="3121"/>
                  <a:chExt cx="1725" cy="575"/>
                </a:xfrm>
              </p:grpSpPr>
              <p:sp>
                <p:nvSpPr>
                  <p:cNvPr id="883734" name="Freeform 22"/>
                  <p:cNvSpPr>
                    <a:spLocks/>
                  </p:cNvSpPr>
                  <p:nvPr/>
                </p:nvSpPr>
                <p:spPr bwMode="auto">
                  <a:xfrm>
                    <a:off x="3410" y="3121"/>
                    <a:ext cx="432" cy="575"/>
                  </a:xfrm>
                  <a:custGeom>
                    <a:avLst/>
                    <a:gdLst>
                      <a:gd name="T0" fmla="*/ 431 w 432"/>
                      <a:gd name="T1" fmla="*/ 574 h 575"/>
                      <a:gd name="T2" fmla="*/ 385 w 432"/>
                      <a:gd name="T3" fmla="*/ 566 h 575"/>
                      <a:gd name="T4" fmla="*/ 362 w 432"/>
                      <a:gd name="T5" fmla="*/ 561 h 575"/>
                      <a:gd name="T6" fmla="*/ 339 w 432"/>
                      <a:gd name="T7" fmla="*/ 551 h 575"/>
                      <a:gd name="T8" fmla="*/ 318 w 432"/>
                      <a:gd name="T9" fmla="*/ 538 h 575"/>
                      <a:gd name="T10" fmla="*/ 295 w 432"/>
                      <a:gd name="T11" fmla="*/ 520 h 575"/>
                      <a:gd name="T12" fmla="*/ 272 w 432"/>
                      <a:gd name="T13" fmla="*/ 496 h 575"/>
                      <a:gd name="T14" fmla="*/ 226 w 432"/>
                      <a:gd name="T15" fmla="*/ 429 h 575"/>
                      <a:gd name="T16" fmla="*/ 180 w 432"/>
                      <a:gd name="T17" fmla="*/ 335 h 575"/>
                      <a:gd name="T18" fmla="*/ 136 w 432"/>
                      <a:gd name="T19" fmla="*/ 224 h 575"/>
                      <a:gd name="T20" fmla="*/ 113 w 432"/>
                      <a:gd name="T21" fmla="*/ 167 h 575"/>
                      <a:gd name="T22" fmla="*/ 90 w 432"/>
                      <a:gd name="T23" fmla="*/ 113 h 575"/>
                      <a:gd name="T24" fmla="*/ 67 w 432"/>
                      <a:gd name="T25" fmla="*/ 67 h 575"/>
                      <a:gd name="T26" fmla="*/ 44 w 432"/>
                      <a:gd name="T27" fmla="*/ 31 h 575"/>
                      <a:gd name="T28" fmla="*/ 23 w 432"/>
                      <a:gd name="T29" fmla="*/ 8 h 575"/>
                      <a:gd name="T30" fmla="*/ 0 w 432"/>
                      <a:gd name="T31" fmla="*/ 0 h 5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32" h="575">
                        <a:moveTo>
                          <a:pt x="431" y="574"/>
                        </a:moveTo>
                        <a:lnTo>
                          <a:pt x="385" y="566"/>
                        </a:lnTo>
                        <a:lnTo>
                          <a:pt x="362" y="561"/>
                        </a:lnTo>
                        <a:lnTo>
                          <a:pt x="339" y="551"/>
                        </a:lnTo>
                        <a:lnTo>
                          <a:pt x="318" y="538"/>
                        </a:lnTo>
                        <a:lnTo>
                          <a:pt x="295" y="520"/>
                        </a:lnTo>
                        <a:lnTo>
                          <a:pt x="272" y="496"/>
                        </a:lnTo>
                        <a:lnTo>
                          <a:pt x="226" y="429"/>
                        </a:lnTo>
                        <a:lnTo>
                          <a:pt x="180" y="335"/>
                        </a:lnTo>
                        <a:lnTo>
                          <a:pt x="136" y="224"/>
                        </a:lnTo>
                        <a:lnTo>
                          <a:pt x="113" y="167"/>
                        </a:lnTo>
                        <a:lnTo>
                          <a:pt x="90" y="113"/>
                        </a:lnTo>
                        <a:lnTo>
                          <a:pt x="67" y="67"/>
                        </a:lnTo>
                        <a:lnTo>
                          <a:pt x="44" y="31"/>
                        </a:lnTo>
                        <a:lnTo>
                          <a:pt x="23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735" name="Freeform 23"/>
                  <p:cNvSpPr>
                    <a:spLocks/>
                  </p:cNvSpPr>
                  <p:nvPr/>
                </p:nvSpPr>
                <p:spPr bwMode="auto">
                  <a:xfrm>
                    <a:off x="2117" y="3121"/>
                    <a:ext cx="1294" cy="575"/>
                  </a:xfrm>
                  <a:custGeom>
                    <a:avLst/>
                    <a:gdLst>
                      <a:gd name="T0" fmla="*/ 0 w 1294"/>
                      <a:gd name="T1" fmla="*/ 574 h 575"/>
                      <a:gd name="T2" fmla="*/ 136 w 1294"/>
                      <a:gd name="T3" fmla="*/ 566 h 575"/>
                      <a:gd name="T4" fmla="*/ 203 w 1294"/>
                      <a:gd name="T5" fmla="*/ 561 h 575"/>
                      <a:gd name="T6" fmla="*/ 272 w 1294"/>
                      <a:gd name="T7" fmla="*/ 551 h 575"/>
                      <a:gd name="T8" fmla="*/ 339 w 1294"/>
                      <a:gd name="T9" fmla="*/ 538 h 575"/>
                      <a:gd name="T10" fmla="*/ 408 w 1294"/>
                      <a:gd name="T11" fmla="*/ 520 h 575"/>
                      <a:gd name="T12" fmla="*/ 475 w 1294"/>
                      <a:gd name="T13" fmla="*/ 496 h 575"/>
                      <a:gd name="T14" fmla="*/ 613 w 1294"/>
                      <a:gd name="T15" fmla="*/ 429 h 575"/>
                      <a:gd name="T16" fmla="*/ 747 w 1294"/>
                      <a:gd name="T17" fmla="*/ 335 h 575"/>
                      <a:gd name="T18" fmla="*/ 885 w 1294"/>
                      <a:gd name="T19" fmla="*/ 224 h 575"/>
                      <a:gd name="T20" fmla="*/ 952 w 1294"/>
                      <a:gd name="T21" fmla="*/ 167 h 575"/>
                      <a:gd name="T22" fmla="*/ 1021 w 1294"/>
                      <a:gd name="T23" fmla="*/ 113 h 575"/>
                      <a:gd name="T24" fmla="*/ 1088 w 1294"/>
                      <a:gd name="T25" fmla="*/ 67 h 575"/>
                      <a:gd name="T26" fmla="*/ 1157 w 1294"/>
                      <a:gd name="T27" fmla="*/ 31 h 575"/>
                      <a:gd name="T28" fmla="*/ 1224 w 1294"/>
                      <a:gd name="T29" fmla="*/ 8 h 575"/>
                      <a:gd name="T30" fmla="*/ 1293 w 1294"/>
                      <a:gd name="T31" fmla="*/ 0 h 5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94" h="575">
                        <a:moveTo>
                          <a:pt x="0" y="574"/>
                        </a:moveTo>
                        <a:lnTo>
                          <a:pt x="136" y="566"/>
                        </a:lnTo>
                        <a:lnTo>
                          <a:pt x="203" y="561"/>
                        </a:lnTo>
                        <a:lnTo>
                          <a:pt x="272" y="551"/>
                        </a:lnTo>
                        <a:lnTo>
                          <a:pt x="339" y="538"/>
                        </a:lnTo>
                        <a:lnTo>
                          <a:pt x="408" y="520"/>
                        </a:lnTo>
                        <a:lnTo>
                          <a:pt x="475" y="496"/>
                        </a:lnTo>
                        <a:lnTo>
                          <a:pt x="613" y="429"/>
                        </a:lnTo>
                        <a:lnTo>
                          <a:pt x="747" y="335"/>
                        </a:lnTo>
                        <a:lnTo>
                          <a:pt x="885" y="224"/>
                        </a:lnTo>
                        <a:lnTo>
                          <a:pt x="952" y="167"/>
                        </a:lnTo>
                        <a:lnTo>
                          <a:pt x="1021" y="113"/>
                        </a:lnTo>
                        <a:lnTo>
                          <a:pt x="1088" y="67"/>
                        </a:lnTo>
                        <a:lnTo>
                          <a:pt x="1157" y="31"/>
                        </a:lnTo>
                        <a:lnTo>
                          <a:pt x="1224" y="8"/>
                        </a:lnTo>
                        <a:lnTo>
                          <a:pt x="1293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83736" name="Line 24"/>
              <p:cNvSpPr>
                <a:spLocks noChangeShapeType="1"/>
              </p:cNvSpPr>
              <p:nvPr/>
            </p:nvSpPr>
            <p:spPr bwMode="auto">
              <a:xfrm>
                <a:off x="1846" y="3695"/>
                <a:ext cx="3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83737" name="Group 25"/>
          <p:cNvGrpSpPr>
            <a:grpSpLocks/>
          </p:cNvGrpSpPr>
          <p:nvPr/>
        </p:nvGrpSpPr>
        <p:grpSpPr bwMode="auto">
          <a:xfrm>
            <a:off x="304800" y="3370263"/>
            <a:ext cx="7497763" cy="1365250"/>
            <a:chOff x="192" y="2123"/>
            <a:chExt cx="4723" cy="860"/>
          </a:xfrm>
        </p:grpSpPr>
        <p:sp>
          <p:nvSpPr>
            <p:cNvPr id="883738" name="Rectangle 26"/>
            <p:cNvSpPr>
              <a:spLocks noChangeArrowheads="1"/>
            </p:cNvSpPr>
            <p:nvPr/>
          </p:nvSpPr>
          <p:spPr bwMode="auto">
            <a:xfrm>
              <a:off x="192" y="2352"/>
              <a:ext cx="1539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离中趋势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 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(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分散程度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)</a:t>
              </a:r>
            </a:p>
          </p:txBody>
        </p:sp>
        <p:grpSp>
          <p:nvGrpSpPr>
            <p:cNvPr id="883739" name="Group 27"/>
            <p:cNvGrpSpPr>
              <a:grpSpLocks/>
            </p:cNvGrpSpPr>
            <p:nvPr/>
          </p:nvGrpSpPr>
          <p:grpSpPr bwMode="auto">
            <a:xfrm>
              <a:off x="1846" y="2123"/>
              <a:ext cx="3069" cy="712"/>
              <a:chOff x="1846" y="2123"/>
              <a:chExt cx="3069" cy="712"/>
            </a:xfrm>
          </p:grpSpPr>
          <p:sp>
            <p:nvSpPr>
              <p:cNvPr id="883740" name="Line 28"/>
              <p:cNvSpPr>
                <a:spLocks noChangeShapeType="1"/>
              </p:cNvSpPr>
              <p:nvPr/>
            </p:nvSpPr>
            <p:spPr bwMode="auto">
              <a:xfrm>
                <a:off x="1846" y="2835"/>
                <a:ext cx="3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83741" name="Group 29"/>
              <p:cNvGrpSpPr>
                <a:grpSpLocks/>
              </p:cNvGrpSpPr>
              <p:nvPr/>
            </p:nvGrpSpPr>
            <p:grpSpPr bwMode="auto">
              <a:xfrm>
                <a:off x="2117" y="2123"/>
                <a:ext cx="1725" cy="661"/>
                <a:chOff x="2117" y="2175"/>
                <a:chExt cx="1725" cy="661"/>
              </a:xfrm>
            </p:grpSpPr>
            <p:grpSp>
              <p:nvGrpSpPr>
                <p:cNvPr id="883742" name="Group 30"/>
                <p:cNvGrpSpPr>
                  <a:grpSpLocks/>
                </p:cNvGrpSpPr>
                <p:nvPr/>
              </p:nvGrpSpPr>
              <p:grpSpPr bwMode="auto">
                <a:xfrm>
                  <a:off x="2117" y="2261"/>
                  <a:ext cx="1725" cy="575"/>
                  <a:chOff x="2117" y="2261"/>
                  <a:chExt cx="1725" cy="575"/>
                </a:xfrm>
              </p:grpSpPr>
              <p:sp>
                <p:nvSpPr>
                  <p:cNvPr id="883743" name="Freeform 31"/>
                  <p:cNvSpPr>
                    <a:spLocks/>
                  </p:cNvSpPr>
                  <p:nvPr/>
                </p:nvSpPr>
                <p:spPr bwMode="auto">
                  <a:xfrm>
                    <a:off x="2979" y="2261"/>
                    <a:ext cx="863" cy="575"/>
                  </a:xfrm>
                  <a:custGeom>
                    <a:avLst/>
                    <a:gdLst>
                      <a:gd name="T0" fmla="*/ 862 w 863"/>
                      <a:gd name="T1" fmla="*/ 574 h 575"/>
                      <a:gd name="T2" fmla="*/ 770 w 863"/>
                      <a:gd name="T3" fmla="*/ 566 h 575"/>
                      <a:gd name="T4" fmla="*/ 726 w 863"/>
                      <a:gd name="T5" fmla="*/ 560 h 575"/>
                      <a:gd name="T6" fmla="*/ 680 w 863"/>
                      <a:gd name="T7" fmla="*/ 551 h 575"/>
                      <a:gd name="T8" fmla="*/ 634 w 863"/>
                      <a:gd name="T9" fmla="*/ 537 h 575"/>
                      <a:gd name="T10" fmla="*/ 590 w 863"/>
                      <a:gd name="T11" fmla="*/ 520 h 575"/>
                      <a:gd name="T12" fmla="*/ 544 w 863"/>
                      <a:gd name="T13" fmla="*/ 495 h 575"/>
                      <a:gd name="T14" fmla="*/ 452 w 863"/>
                      <a:gd name="T15" fmla="*/ 428 h 575"/>
                      <a:gd name="T16" fmla="*/ 362 w 863"/>
                      <a:gd name="T17" fmla="*/ 335 h 575"/>
                      <a:gd name="T18" fmla="*/ 272 w 863"/>
                      <a:gd name="T19" fmla="*/ 224 h 575"/>
                      <a:gd name="T20" fmla="*/ 226 w 863"/>
                      <a:gd name="T21" fmla="*/ 167 h 575"/>
                      <a:gd name="T22" fmla="*/ 180 w 863"/>
                      <a:gd name="T23" fmla="*/ 113 h 575"/>
                      <a:gd name="T24" fmla="*/ 136 w 863"/>
                      <a:gd name="T25" fmla="*/ 67 h 575"/>
                      <a:gd name="T26" fmla="*/ 90 w 863"/>
                      <a:gd name="T27" fmla="*/ 31 h 575"/>
                      <a:gd name="T28" fmla="*/ 44 w 863"/>
                      <a:gd name="T29" fmla="*/ 8 h 575"/>
                      <a:gd name="T30" fmla="*/ 0 w 863"/>
                      <a:gd name="T31" fmla="*/ 0 h 5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862" y="574"/>
                        </a:moveTo>
                        <a:lnTo>
                          <a:pt x="770" y="566"/>
                        </a:lnTo>
                        <a:lnTo>
                          <a:pt x="726" y="560"/>
                        </a:lnTo>
                        <a:lnTo>
                          <a:pt x="680" y="551"/>
                        </a:lnTo>
                        <a:lnTo>
                          <a:pt x="634" y="537"/>
                        </a:lnTo>
                        <a:lnTo>
                          <a:pt x="590" y="520"/>
                        </a:lnTo>
                        <a:lnTo>
                          <a:pt x="544" y="495"/>
                        </a:lnTo>
                        <a:lnTo>
                          <a:pt x="452" y="428"/>
                        </a:lnTo>
                        <a:lnTo>
                          <a:pt x="362" y="335"/>
                        </a:lnTo>
                        <a:lnTo>
                          <a:pt x="272" y="224"/>
                        </a:lnTo>
                        <a:lnTo>
                          <a:pt x="226" y="167"/>
                        </a:lnTo>
                        <a:lnTo>
                          <a:pt x="180" y="113"/>
                        </a:lnTo>
                        <a:lnTo>
                          <a:pt x="136" y="67"/>
                        </a:lnTo>
                        <a:lnTo>
                          <a:pt x="90" y="31"/>
                        </a:lnTo>
                        <a:lnTo>
                          <a:pt x="44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00F6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744" name="Freeform 32"/>
                  <p:cNvSpPr>
                    <a:spLocks/>
                  </p:cNvSpPr>
                  <p:nvPr/>
                </p:nvSpPr>
                <p:spPr bwMode="auto">
                  <a:xfrm>
                    <a:off x="2117" y="2261"/>
                    <a:ext cx="863" cy="575"/>
                  </a:xfrm>
                  <a:custGeom>
                    <a:avLst/>
                    <a:gdLst>
                      <a:gd name="T0" fmla="*/ 0 w 863"/>
                      <a:gd name="T1" fmla="*/ 574 h 575"/>
                      <a:gd name="T2" fmla="*/ 90 w 863"/>
                      <a:gd name="T3" fmla="*/ 566 h 575"/>
                      <a:gd name="T4" fmla="*/ 136 w 863"/>
                      <a:gd name="T5" fmla="*/ 560 h 575"/>
                      <a:gd name="T6" fmla="*/ 180 w 863"/>
                      <a:gd name="T7" fmla="*/ 551 h 575"/>
                      <a:gd name="T8" fmla="*/ 226 w 863"/>
                      <a:gd name="T9" fmla="*/ 537 h 575"/>
                      <a:gd name="T10" fmla="*/ 272 w 863"/>
                      <a:gd name="T11" fmla="*/ 520 h 575"/>
                      <a:gd name="T12" fmla="*/ 316 w 863"/>
                      <a:gd name="T13" fmla="*/ 495 h 575"/>
                      <a:gd name="T14" fmla="*/ 408 w 863"/>
                      <a:gd name="T15" fmla="*/ 428 h 575"/>
                      <a:gd name="T16" fmla="*/ 498 w 863"/>
                      <a:gd name="T17" fmla="*/ 335 h 575"/>
                      <a:gd name="T18" fmla="*/ 590 w 863"/>
                      <a:gd name="T19" fmla="*/ 224 h 575"/>
                      <a:gd name="T20" fmla="*/ 634 w 863"/>
                      <a:gd name="T21" fmla="*/ 167 h 575"/>
                      <a:gd name="T22" fmla="*/ 680 w 863"/>
                      <a:gd name="T23" fmla="*/ 113 h 575"/>
                      <a:gd name="T24" fmla="*/ 726 w 863"/>
                      <a:gd name="T25" fmla="*/ 67 h 575"/>
                      <a:gd name="T26" fmla="*/ 770 w 863"/>
                      <a:gd name="T27" fmla="*/ 31 h 575"/>
                      <a:gd name="T28" fmla="*/ 816 w 863"/>
                      <a:gd name="T29" fmla="*/ 8 h 575"/>
                      <a:gd name="T30" fmla="*/ 862 w 863"/>
                      <a:gd name="T31" fmla="*/ 0 h 5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0" y="574"/>
                        </a:moveTo>
                        <a:lnTo>
                          <a:pt x="90" y="566"/>
                        </a:lnTo>
                        <a:lnTo>
                          <a:pt x="136" y="560"/>
                        </a:lnTo>
                        <a:lnTo>
                          <a:pt x="180" y="551"/>
                        </a:lnTo>
                        <a:lnTo>
                          <a:pt x="226" y="537"/>
                        </a:lnTo>
                        <a:lnTo>
                          <a:pt x="272" y="520"/>
                        </a:lnTo>
                        <a:lnTo>
                          <a:pt x="316" y="495"/>
                        </a:lnTo>
                        <a:lnTo>
                          <a:pt x="408" y="428"/>
                        </a:lnTo>
                        <a:lnTo>
                          <a:pt x="498" y="335"/>
                        </a:lnTo>
                        <a:lnTo>
                          <a:pt x="590" y="224"/>
                        </a:lnTo>
                        <a:lnTo>
                          <a:pt x="634" y="167"/>
                        </a:lnTo>
                        <a:lnTo>
                          <a:pt x="680" y="113"/>
                        </a:lnTo>
                        <a:lnTo>
                          <a:pt x="726" y="67"/>
                        </a:lnTo>
                        <a:lnTo>
                          <a:pt x="770" y="31"/>
                        </a:lnTo>
                        <a:lnTo>
                          <a:pt x="816" y="8"/>
                        </a:lnTo>
                        <a:lnTo>
                          <a:pt x="86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rgbClr val="00F6F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3745" name="Group 33"/>
                <p:cNvGrpSpPr>
                  <a:grpSpLocks/>
                </p:cNvGrpSpPr>
                <p:nvPr/>
              </p:nvGrpSpPr>
              <p:grpSpPr bwMode="auto">
                <a:xfrm>
                  <a:off x="2405" y="2175"/>
                  <a:ext cx="1150" cy="661"/>
                  <a:chOff x="2405" y="2175"/>
                  <a:chExt cx="1150" cy="661"/>
                </a:xfrm>
              </p:grpSpPr>
              <p:sp>
                <p:nvSpPr>
                  <p:cNvPr id="883746" name="Freeform 34"/>
                  <p:cNvSpPr>
                    <a:spLocks/>
                  </p:cNvSpPr>
                  <p:nvPr/>
                </p:nvSpPr>
                <p:spPr bwMode="auto">
                  <a:xfrm>
                    <a:off x="2979" y="2175"/>
                    <a:ext cx="576" cy="661"/>
                  </a:xfrm>
                  <a:custGeom>
                    <a:avLst/>
                    <a:gdLst>
                      <a:gd name="T0" fmla="*/ 575 w 576"/>
                      <a:gd name="T1" fmla="*/ 660 h 661"/>
                      <a:gd name="T2" fmla="*/ 514 w 576"/>
                      <a:gd name="T3" fmla="*/ 650 h 661"/>
                      <a:gd name="T4" fmla="*/ 483 w 576"/>
                      <a:gd name="T5" fmla="*/ 644 h 661"/>
                      <a:gd name="T6" fmla="*/ 454 w 576"/>
                      <a:gd name="T7" fmla="*/ 633 h 661"/>
                      <a:gd name="T8" fmla="*/ 424 w 576"/>
                      <a:gd name="T9" fmla="*/ 618 h 661"/>
                      <a:gd name="T10" fmla="*/ 393 w 576"/>
                      <a:gd name="T11" fmla="*/ 597 h 661"/>
                      <a:gd name="T12" fmla="*/ 362 w 576"/>
                      <a:gd name="T13" fmla="*/ 570 h 661"/>
                      <a:gd name="T14" fmla="*/ 303 w 576"/>
                      <a:gd name="T15" fmla="*/ 493 h 661"/>
                      <a:gd name="T16" fmla="*/ 242 w 576"/>
                      <a:gd name="T17" fmla="*/ 386 h 661"/>
                      <a:gd name="T18" fmla="*/ 180 w 576"/>
                      <a:gd name="T19" fmla="*/ 258 h 661"/>
                      <a:gd name="T20" fmla="*/ 152 w 576"/>
                      <a:gd name="T21" fmla="*/ 191 h 661"/>
                      <a:gd name="T22" fmla="*/ 121 w 576"/>
                      <a:gd name="T23" fmla="*/ 130 h 661"/>
                      <a:gd name="T24" fmla="*/ 90 w 576"/>
                      <a:gd name="T25" fmla="*/ 77 h 661"/>
                      <a:gd name="T26" fmla="*/ 60 w 576"/>
                      <a:gd name="T27" fmla="*/ 36 h 661"/>
                      <a:gd name="T28" fmla="*/ 29 w 576"/>
                      <a:gd name="T29" fmla="*/ 10 h 661"/>
                      <a:gd name="T30" fmla="*/ 0 w 576"/>
                      <a:gd name="T31" fmla="*/ 0 h 6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76" h="661">
                        <a:moveTo>
                          <a:pt x="575" y="660"/>
                        </a:moveTo>
                        <a:lnTo>
                          <a:pt x="514" y="650"/>
                        </a:lnTo>
                        <a:lnTo>
                          <a:pt x="483" y="644"/>
                        </a:lnTo>
                        <a:lnTo>
                          <a:pt x="454" y="633"/>
                        </a:lnTo>
                        <a:lnTo>
                          <a:pt x="424" y="618"/>
                        </a:lnTo>
                        <a:lnTo>
                          <a:pt x="393" y="597"/>
                        </a:lnTo>
                        <a:lnTo>
                          <a:pt x="362" y="570"/>
                        </a:lnTo>
                        <a:lnTo>
                          <a:pt x="303" y="493"/>
                        </a:lnTo>
                        <a:lnTo>
                          <a:pt x="242" y="386"/>
                        </a:lnTo>
                        <a:lnTo>
                          <a:pt x="180" y="258"/>
                        </a:lnTo>
                        <a:lnTo>
                          <a:pt x="152" y="191"/>
                        </a:lnTo>
                        <a:lnTo>
                          <a:pt x="121" y="130"/>
                        </a:lnTo>
                        <a:lnTo>
                          <a:pt x="90" y="77"/>
                        </a:lnTo>
                        <a:lnTo>
                          <a:pt x="60" y="36"/>
                        </a:lnTo>
                        <a:lnTo>
                          <a:pt x="29" y="1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747" name="Freeform 35"/>
                  <p:cNvSpPr>
                    <a:spLocks/>
                  </p:cNvSpPr>
                  <p:nvPr/>
                </p:nvSpPr>
                <p:spPr bwMode="auto">
                  <a:xfrm>
                    <a:off x="2405" y="2175"/>
                    <a:ext cx="575" cy="661"/>
                  </a:xfrm>
                  <a:custGeom>
                    <a:avLst/>
                    <a:gdLst>
                      <a:gd name="T0" fmla="*/ 0 w 575"/>
                      <a:gd name="T1" fmla="*/ 660 h 661"/>
                      <a:gd name="T2" fmla="*/ 59 w 575"/>
                      <a:gd name="T3" fmla="*/ 650 h 661"/>
                      <a:gd name="T4" fmla="*/ 90 w 575"/>
                      <a:gd name="T5" fmla="*/ 644 h 661"/>
                      <a:gd name="T6" fmla="*/ 120 w 575"/>
                      <a:gd name="T7" fmla="*/ 633 h 661"/>
                      <a:gd name="T8" fmla="*/ 151 w 575"/>
                      <a:gd name="T9" fmla="*/ 618 h 661"/>
                      <a:gd name="T10" fmla="*/ 180 w 575"/>
                      <a:gd name="T11" fmla="*/ 597 h 661"/>
                      <a:gd name="T12" fmla="*/ 210 w 575"/>
                      <a:gd name="T13" fmla="*/ 570 h 661"/>
                      <a:gd name="T14" fmla="*/ 272 w 575"/>
                      <a:gd name="T15" fmla="*/ 493 h 661"/>
                      <a:gd name="T16" fmla="*/ 331 w 575"/>
                      <a:gd name="T17" fmla="*/ 386 h 661"/>
                      <a:gd name="T18" fmla="*/ 392 w 575"/>
                      <a:gd name="T19" fmla="*/ 258 h 661"/>
                      <a:gd name="T20" fmla="*/ 423 w 575"/>
                      <a:gd name="T21" fmla="*/ 191 h 661"/>
                      <a:gd name="T22" fmla="*/ 454 w 575"/>
                      <a:gd name="T23" fmla="*/ 130 h 661"/>
                      <a:gd name="T24" fmla="*/ 482 w 575"/>
                      <a:gd name="T25" fmla="*/ 77 h 661"/>
                      <a:gd name="T26" fmla="*/ 513 w 575"/>
                      <a:gd name="T27" fmla="*/ 36 h 661"/>
                      <a:gd name="T28" fmla="*/ 544 w 575"/>
                      <a:gd name="T29" fmla="*/ 10 h 661"/>
                      <a:gd name="T30" fmla="*/ 574 w 575"/>
                      <a:gd name="T31" fmla="*/ 0 h 6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75" h="661">
                        <a:moveTo>
                          <a:pt x="0" y="660"/>
                        </a:moveTo>
                        <a:lnTo>
                          <a:pt x="59" y="650"/>
                        </a:lnTo>
                        <a:lnTo>
                          <a:pt x="90" y="644"/>
                        </a:lnTo>
                        <a:lnTo>
                          <a:pt x="120" y="633"/>
                        </a:lnTo>
                        <a:lnTo>
                          <a:pt x="151" y="618"/>
                        </a:lnTo>
                        <a:lnTo>
                          <a:pt x="180" y="597"/>
                        </a:lnTo>
                        <a:lnTo>
                          <a:pt x="210" y="570"/>
                        </a:lnTo>
                        <a:lnTo>
                          <a:pt x="272" y="493"/>
                        </a:lnTo>
                        <a:lnTo>
                          <a:pt x="331" y="386"/>
                        </a:lnTo>
                        <a:lnTo>
                          <a:pt x="392" y="258"/>
                        </a:lnTo>
                        <a:lnTo>
                          <a:pt x="423" y="191"/>
                        </a:lnTo>
                        <a:lnTo>
                          <a:pt x="454" y="130"/>
                        </a:lnTo>
                        <a:lnTo>
                          <a:pt x="482" y="77"/>
                        </a:lnTo>
                        <a:lnTo>
                          <a:pt x="513" y="36"/>
                        </a:lnTo>
                        <a:lnTo>
                          <a:pt x="544" y="10"/>
                        </a:lnTo>
                        <a:lnTo>
                          <a:pt x="574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781800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数据分布特征</a:t>
            </a:r>
            <a:r>
              <a:rPr lang="zh-CN" altLang="en-US" sz="4000" dirty="0" smtClean="0">
                <a:solidFill>
                  <a:schemeClr val="tx1"/>
                </a:solidFill>
              </a:rPr>
              <a:t>的描述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grpSp>
        <p:nvGrpSpPr>
          <p:cNvPr id="885763" name="Group 3"/>
          <p:cNvGrpSpPr>
            <a:grpSpLocks/>
          </p:cNvGrpSpPr>
          <p:nvPr/>
        </p:nvGrpSpPr>
        <p:grpSpPr bwMode="auto">
          <a:xfrm>
            <a:off x="990600" y="1905000"/>
            <a:ext cx="7391400" cy="3962400"/>
            <a:chOff x="624" y="1200"/>
            <a:chExt cx="4656" cy="2496"/>
          </a:xfrm>
        </p:grpSpPr>
        <p:sp>
          <p:nvSpPr>
            <p:cNvPr id="885764" name="Text Box 4"/>
            <p:cNvSpPr txBox="1">
              <a:spLocks noChangeArrowheads="1"/>
            </p:cNvSpPr>
            <p:nvPr/>
          </p:nvSpPr>
          <p:spPr bwMode="auto">
            <a:xfrm>
              <a:off x="1920" y="1200"/>
              <a:ext cx="2112" cy="354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bg2"/>
                  </a:solidFill>
                  <a:latin typeface="Arial" pitchFamily="34" charset="0"/>
                </a:rPr>
                <a:t>数据特征</a:t>
              </a:r>
              <a:r>
                <a:rPr lang="zh-CN" altLang="en-US" sz="3000" b="1" dirty="0" smtClean="0">
                  <a:solidFill>
                    <a:schemeClr val="bg2"/>
                  </a:solidFill>
                  <a:latin typeface="Arial" pitchFamily="34" charset="0"/>
                </a:rPr>
                <a:t>的描述</a:t>
              </a:r>
              <a:endParaRPr lang="zh-CN" altLang="en-US" sz="3000" b="1" dirty="0">
                <a:solidFill>
                  <a:schemeClr val="bg2"/>
                </a:solidFill>
                <a:latin typeface="Arial" pitchFamily="34" charset="0"/>
              </a:endParaRPr>
            </a:p>
          </p:txBody>
        </p:sp>
        <p:sp>
          <p:nvSpPr>
            <p:cNvPr id="885765" name="Text Box 5"/>
            <p:cNvSpPr txBox="1">
              <a:spLocks noChangeArrowheads="1"/>
            </p:cNvSpPr>
            <p:nvPr/>
          </p:nvSpPr>
          <p:spPr bwMode="auto">
            <a:xfrm>
              <a:off x="3792" y="2112"/>
              <a:ext cx="1440" cy="335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Arial" pitchFamily="34" charset="0"/>
                </a:rPr>
                <a:t>分布的形状</a:t>
              </a:r>
              <a:endParaRPr lang="zh-CN" altLang="en-US" sz="32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85766" name="Text Box 6"/>
            <p:cNvSpPr txBox="1">
              <a:spLocks noChangeArrowheads="1"/>
            </p:cNvSpPr>
            <p:nvPr/>
          </p:nvSpPr>
          <p:spPr bwMode="auto">
            <a:xfrm>
              <a:off x="624" y="2112"/>
              <a:ext cx="1248" cy="335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Arial" pitchFamily="34" charset="0"/>
                </a:rPr>
                <a:t>集中趋势</a:t>
              </a:r>
              <a:endParaRPr lang="zh-CN" alt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85767" name="Line 7"/>
            <p:cNvSpPr>
              <a:spLocks noChangeShapeType="1"/>
            </p:cNvSpPr>
            <p:nvPr/>
          </p:nvSpPr>
          <p:spPr bwMode="auto">
            <a:xfrm>
              <a:off x="1248" y="1872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68" name="Line 8"/>
            <p:cNvSpPr>
              <a:spLocks noChangeShapeType="1"/>
            </p:cNvSpPr>
            <p:nvPr/>
          </p:nvSpPr>
          <p:spPr bwMode="auto">
            <a:xfrm>
              <a:off x="912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69" name="Line 9"/>
            <p:cNvSpPr>
              <a:spLocks noChangeShapeType="1"/>
            </p:cNvSpPr>
            <p:nvPr/>
          </p:nvSpPr>
          <p:spPr bwMode="auto">
            <a:xfrm>
              <a:off x="1248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70" name="Line 10"/>
            <p:cNvSpPr>
              <a:spLocks noChangeShapeType="1"/>
            </p:cNvSpPr>
            <p:nvPr/>
          </p:nvSpPr>
          <p:spPr bwMode="auto">
            <a:xfrm>
              <a:off x="2976" y="158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71" name="Line 11"/>
            <p:cNvSpPr>
              <a:spLocks noChangeShapeType="1"/>
            </p:cNvSpPr>
            <p:nvPr/>
          </p:nvSpPr>
          <p:spPr bwMode="auto">
            <a:xfrm>
              <a:off x="4512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72" name="Line 12"/>
            <p:cNvSpPr>
              <a:spLocks noChangeShapeType="1"/>
            </p:cNvSpPr>
            <p:nvPr/>
          </p:nvSpPr>
          <p:spPr bwMode="auto">
            <a:xfrm>
              <a:off x="912" y="249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73" name="Text Box 13"/>
            <p:cNvSpPr txBox="1">
              <a:spLocks noChangeArrowheads="1"/>
            </p:cNvSpPr>
            <p:nvPr/>
          </p:nvSpPr>
          <p:spPr bwMode="auto">
            <a:xfrm>
              <a:off x="2304" y="2112"/>
              <a:ext cx="1248" cy="335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  <a:latin typeface="Arial" pitchFamily="34" charset="0"/>
                </a:rPr>
                <a:t>离散程度</a:t>
              </a:r>
              <a:endParaRPr lang="zh-CN" altLang="en-US" sz="2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85774" name="Line 14"/>
            <p:cNvSpPr>
              <a:spLocks noChangeShapeType="1"/>
            </p:cNvSpPr>
            <p:nvPr/>
          </p:nvSpPr>
          <p:spPr bwMode="auto">
            <a:xfrm>
              <a:off x="2976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75" name="Text Box 15"/>
            <p:cNvSpPr txBox="1">
              <a:spLocks noChangeArrowheads="1"/>
            </p:cNvSpPr>
            <p:nvPr/>
          </p:nvSpPr>
          <p:spPr bwMode="auto">
            <a:xfrm>
              <a:off x="1152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众   数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76" name="Text Box 16"/>
            <p:cNvSpPr txBox="1">
              <a:spLocks noChangeArrowheads="1"/>
            </p:cNvSpPr>
            <p:nvPr/>
          </p:nvSpPr>
          <p:spPr bwMode="auto">
            <a:xfrm>
              <a:off x="1152" y="292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中位数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77" name="Text Box 17"/>
            <p:cNvSpPr txBox="1">
              <a:spLocks noChangeArrowheads="1"/>
            </p:cNvSpPr>
            <p:nvPr/>
          </p:nvSpPr>
          <p:spPr bwMode="auto">
            <a:xfrm>
              <a:off x="1152" y="326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均   值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78" name="Text Box 18"/>
            <p:cNvSpPr txBox="1">
              <a:spLocks noChangeArrowheads="1"/>
            </p:cNvSpPr>
            <p:nvPr/>
          </p:nvSpPr>
          <p:spPr bwMode="auto">
            <a:xfrm>
              <a:off x="2832" y="340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离散系数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79" name="Text Box 19"/>
            <p:cNvSpPr txBox="1">
              <a:spLocks noChangeArrowheads="1"/>
            </p:cNvSpPr>
            <p:nvPr/>
          </p:nvSpPr>
          <p:spPr bwMode="auto">
            <a:xfrm>
              <a:off x="2832" y="312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方差和标准差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80" name="Text Box 20"/>
            <p:cNvSpPr txBox="1">
              <a:spLocks noChangeArrowheads="1"/>
            </p:cNvSpPr>
            <p:nvPr/>
          </p:nvSpPr>
          <p:spPr bwMode="auto">
            <a:xfrm>
              <a:off x="4512" y="32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峰   态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81" name="Text Box 21"/>
            <p:cNvSpPr txBox="1">
              <a:spLocks noChangeArrowheads="1"/>
            </p:cNvSpPr>
            <p:nvPr/>
          </p:nvSpPr>
          <p:spPr bwMode="auto">
            <a:xfrm>
              <a:off x="2832" y="283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四分位差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82" name="Text Box 22"/>
            <p:cNvSpPr txBox="1">
              <a:spLocks noChangeArrowheads="1"/>
            </p:cNvSpPr>
            <p:nvPr/>
          </p:nvSpPr>
          <p:spPr bwMode="auto">
            <a:xfrm>
              <a:off x="2832" y="254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异众比率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83" name="Text Box 23"/>
            <p:cNvSpPr txBox="1">
              <a:spLocks noChangeArrowheads="1"/>
            </p:cNvSpPr>
            <p:nvPr/>
          </p:nvSpPr>
          <p:spPr bwMode="auto">
            <a:xfrm>
              <a:off x="4512" y="25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偏   态</a:t>
              </a:r>
              <a:endPara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85784" name="Line 24"/>
            <p:cNvSpPr>
              <a:spLocks noChangeShapeType="1"/>
            </p:cNvSpPr>
            <p:nvPr/>
          </p:nvSpPr>
          <p:spPr bwMode="auto">
            <a:xfrm>
              <a:off x="912" y="3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85" name="Line 25"/>
            <p:cNvSpPr>
              <a:spLocks noChangeShapeType="1"/>
            </p:cNvSpPr>
            <p:nvPr/>
          </p:nvSpPr>
          <p:spPr bwMode="auto">
            <a:xfrm>
              <a:off x="2592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86" name="Line 26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87" name="Line 27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88" name="Line 28"/>
            <p:cNvSpPr>
              <a:spLocks noChangeShapeType="1"/>
            </p:cNvSpPr>
            <p:nvPr/>
          </p:nvSpPr>
          <p:spPr bwMode="auto">
            <a:xfrm>
              <a:off x="2592" y="29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89" name="Line 29"/>
            <p:cNvSpPr>
              <a:spLocks noChangeShapeType="1"/>
            </p:cNvSpPr>
            <p:nvPr/>
          </p:nvSpPr>
          <p:spPr bwMode="auto">
            <a:xfrm>
              <a:off x="4272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90" name="Line 30"/>
            <p:cNvSpPr>
              <a:spLocks noChangeShapeType="1"/>
            </p:cNvSpPr>
            <p:nvPr/>
          </p:nvSpPr>
          <p:spPr bwMode="auto">
            <a:xfrm>
              <a:off x="4272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91" name="Line 31"/>
            <p:cNvSpPr>
              <a:spLocks noChangeShapeType="1"/>
            </p:cNvSpPr>
            <p:nvPr/>
          </p:nvSpPr>
          <p:spPr bwMode="auto">
            <a:xfrm>
              <a:off x="912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92" name="Line 32"/>
            <p:cNvSpPr>
              <a:spLocks noChangeShapeType="1"/>
            </p:cNvSpPr>
            <p:nvPr/>
          </p:nvSpPr>
          <p:spPr bwMode="auto">
            <a:xfrm>
              <a:off x="4272" y="249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5793" name="Line 33"/>
            <p:cNvSpPr>
              <a:spLocks noChangeShapeType="1"/>
            </p:cNvSpPr>
            <p:nvPr/>
          </p:nvSpPr>
          <p:spPr bwMode="auto">
            <a:xfrm>
              <a:off x="2592" y="249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1828800" cy="492443"/>
          </a:xfrm>
          <a:prstGeom prst="rect">
            <a:avLst/>
          </a:prstGeom>
          <a:solidFill>
            <a:srgbClr val="00FFFF"/>
          </a:solidFill>
          <a:ln w="57150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隶书" panose="02010509060101010101" pitchFamily="49" charset="-122"/>
              </a:rPr>
              <a:t>随机变量</a:t>
            </a:r>
          </a:p>
        </p:txBody>
      </p:sp>
      <p:grpSp>
        <p:nvGrpSpPr>
          <p:cNvPr id="684035" name="Group 3"/>
          <p:cNvGrpSpPr>
            <a:grpSpLocks/>
          </p:cNvGrpSpPr>
          <p:nvPr/>
        </p:nvGrpSpPr>
        <p:grpSpPr bwMode="auto">
          <a:xfrm>
            <a:off x="1828800" y="838200"/>
            <a:ext cx="3733800" cy="1106488"/>
            <a:chOff x="1152" y="528"/>
            <a:chExt cx="2352" cy="697"/>
          </a:xfrm>
        </p:grpSpPr>
        <p:sp>
          <p:nvSpPr>
            <p:cNvPr id="684036" name="Text Box 4"/>
            <p:cNvSpPr txBox="1">
              <a:spLocks noChangeArrowheads="1"/>
            </p:cNvSpPr>
            <p:nvPr/>
          </p:nvSpPr>
          <p:spPr bwMode="auto">
            <a:xfrm>
              <a:off x="1152" y="912"/>
              <a:ext cx="912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离散型</a:t>
              </a:r>
            </a:p>
          </p:txBody>
        </p:sp>
        <p:sp>
          <p:nvSpPr>
            <p:cNvPr id="684037" name="Text Box 5"/>
            <p:cNvSpPr txBox="1">
              <a:spLocks noChangeArrowheads="1"/>
            </p:cNvSpPr>
            <p:nvPr/>
          </p:nvSpPr>
          <p:spPr bwMode="auto">
            <a:xfrm>
              <a:off x="2592" y="912"/>
              <a:ext cx="912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连续型</a:t>
              </a:r>
            </a:p>
          </p:txBody>
        </p:sp>
        <p:sp>
          <p:nvSpPr>
            <p:cNvPr id="684038" name="Freeform 6"/>
            <p:cNvSpPr>
              <a:spLocks/>
            </p:cNvSpPr>
            <p:nvPr/>
          </p:nvSpPr>
          <p:spPr bwMode="auto">
            <a:xfrm>
              <a:off x="1584" y="720"/>
              <a:ext cx="1488" cy="192"/>
            </a:xfrm>
            <a:custGeom>
              <a:avLst/>
              <a:gdLst>
                <a:gd name="T0" fmla="*/ 0 w 1488"/>
                <a:gd name="T1" fmla="*/ 192 h 192"/>
                <a:gd name="T2" fmla="*/ 0 w 1488"/>
                <a:gd name="T3" fmla="*/ 0 h 192"/>
                <a:gd name="T4" fmla="*/ 1488 w 1488"/>
                <a:gd name="T5" fmla="*/ 0 h 192"/>
                <a:gd name="T6" fmla="*/ 1488 w 148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8" h="192">
                  <a:moveTo>
                    <a:pt x="0" y="192"/>
                  </a:moveTo>
                  <a:lnTo>
                    <a:pt x="0" y="0"/>
                  </a:lnTo>
                  <a:lnTo>
                    <a:pt x="1488" y="0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FF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39" name="Line 7"/>
            <p:cNvSpPr>
              <a:spLocks noChangeShapeType="1"/>
            </p:cNvSpPr>
            <p:nvPr/>
          </p:nvSpPr>
          <p:spPr bwMode="auto">
            <a:xfrm>
              <a:off x="2352" y="528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40" name="Group 8"/>
          <p:cNvGrpSpPr>
            <a:grpSpLocks/>
          </p:cNvGrpSpPr>
          <p:nvPr/>
        </p:nvGrpSpPr>
        <p:grpSpPr bwMode="auto">
          <a:xfrm>
            <a:off x="2895600" y="1143000"/>
            <a:ext cx="1676400" cy="1716088"/>
            <a:chOff x="1824" y="720"/>
            <a:chExt cx="1056" cy="1081"/>
          </a:xfrm>
        </p:grpSpPr>
        <p:sp>
          <p:nvSpPr>
            <p:cNvPr id="684041" name="Text Box 9"/>
            <p:cNvSpPr txBox="1">
              <a:spLocks noChangeArrowheads="1"/>
            </p:cNvSpPr>
            <p:nvPr/>
          </p:nvSpPr>
          <p:spPr bwMode="auto">
            <a:xfrm>
              <a:off x="1824" y="1488"/>
              <a:ext cx="1056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分布函数</a:t>
              </a:r>
            </a:p>
          </p:txBody>
        </p:sp>
        <p:sp>
          <p:nvSpPr>
            <p:cNvPr id="684042" name="Line 10"/>
            <p:cNvSpPr>
              <a:spLocks noChangeShapeType="1"/>
            </p:cNvSpPr>
            <p:nvPr/>
          </p:nvSpPr>
          <p:spPr bwMode="auto">
            <a:xfrm>
              <a:off x="2352" y="720"/>
              <a:ext cx="0" cy="76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43" name="Group 11"/>
          <p:cNvGrpSpPr>
            <a:grpSpLocks/>
          </p:cNvGrpSpPr>
          <p:nvPr/>
        </p:nvGrpSpPr>
        <p:grpSpPr bwMode="auto">
          <a:xfrm>
            <a:off x="3509959" y="2895600"/>
            <a:ext cx="492125" cy="1295400"/>
            <a:chOff x="2211" y="1824"/>
            <a:chExt cx="310" cy="816"/>
          </a:xfrm>
        </p:grpSpPr>
        <p:sp>
          <p:nvSpPr>
            <p:cNvPr id="684044" name="Text Box 12"/>
            <p:cNvSpPr txBox="1">
              <a:spLocks noChangeArrowheads="1"/>
            </p:cNvSpPr>
            <p:nvPr/>
          </p:nvSpPr>
          <p:spPr bwMode="auto">
            <a:xfrm>
              <a:off x="2211" y="2064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性质</a:t>
              </a:r>
            </a:p>
          </p:txBody>
        </p:sp>
        <p:sp>
          <p:nvSpPr>
            <p:cNvPr id="684045" name="Line 13"/>
            <p:cNvSpPr>
              <a:spLocks noChangeShapeType="1"/>
            </p:cNvSpPr>
            <p:nvPr/>
          </p:nvSpPr>
          <p:spPr bwMode="auto">
            <a:xfrm>
              <a:off x="2352" y="1824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46" name="Group 14"/>
          <p:cNvGrpSpPr>
            <a:grpSpLocks/>
          </p:cNvGrpSpPr>
          <p:nvPr/>
        </p:nvGrpSpPr>
        <p:grpSpPr bwMode="auto">
          <a:xfrm>
            <a:off x="1600200" y="1981200"/>
            <a:ext cx="1676400" cy="1752600"/>
            <a:chOff x="1008" y="1248"/>
            <a:chExt cx="1056" cy="1104"/>
          </a:xfrm>
        </p:grpSpPr>
        <p:sp>
          <p:nvSpPr>
            <p:cNvPr id="684047" name="Text Box 15"/>
            <p:cNvSpPr txBox="1">
              <a:spLocks noChangeArrowheads="1"/>
            </p:cNvSpPr>
            <p:nvPr/>
          </p:nvSpPr>
          <p:spPr bwMode="auto">
            <a:xfrm>
              <a:off x="1008" y="2039"/>
              <a:ext cx="1056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分布率</a:t>
              </a:r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auto">
            <a:xfrm>
              <a:off x="1584" y="1248"/>
              <a:ext cx="0" cy="8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49" name="Group 17"/>
          <p:cNvGrpSpPr>
            <a:grpSpLocks/>
          </p:cNvGrpSpPr>
          <p:nvPr/>
        </p:nvGrpSpPr>
        <p:grpSpPr bwMode="auto">
          <a:xfrm>
            <a:off x="152400" y="3389313"/>
            <a:ext cx="1447800" cy="984250"/>
            <a:chOff x="96" y="2135"/>
            <a:chExt cx="912" cy="620"/>
          </a:xfrm>
        </p:grpSpPr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96" y="2135"/>
              <a:ext cx="528" cy="620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表示方法</a:t>
              </a:r>
            </a:p>
          </p:txBody>
        </p:sp>
        <p:sp>
          <p:nvSpPr>
            <p:cNvPr id="684051" name="Line 19"/>
            <p:cNvSpPr>
              <a:spLocks noChangeShapeType="1"/>
            </p:cNvSpPr>
            <p:nvPr/>
          </p:nvSpPr>
          <p:spPr bwMode="auto">
            <a:xfrm flipH="1" flipV="1">
              <a:off x="624" y="2208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52" name="Group 20"/>
          <p:cNvGrpSpPr>
            <a:grpSpLocks/>
          </p:cNvGrpSpPr>
          <p:nvPr/>
        </p:nvGrpSpPr>
        <p:grpSpPr bwMode="auto">
          <a:xfrm>
            <a:off x="304800" y="2057400"/>
            <a:ext cx="2590800" cy="1219200"/>
            <a:chOff x="192" y="1296"/>
            <a:chExt cx="1632" cy="768"/>
          </a:xfrm>
        </p:grpSpPr>
        <p:sp>
          <p:nvSpPr>
            <p:cNvPr id="684053" name="Text Box 21"/>
            <p:cNvSpPr txBox="1">
              <a:spLocks noChangeArrowheads="1"/>
            </p:cNvSpPr>
            <p:nvPr/>
          </p:nvSpPr>
          <p:spPr bwMode="auto">
            <a:xfrm>
              <a:off x="192" y="1296"/>
              <a:ext cx="624" cy="620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两者联系</a:t>
              </a:r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 flipH="1">
              <a:off x="816" y="1632"/>
              <a:ext cx="100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 flipV="1">
              <a:off x="1200" y="1680"/>
              <a:ext cx="0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56" name="Oval 24"/>
            <p:cNvSpPr>
              <a:spLocks noChangeArrowheads="1"/>
            </p:cNvSpPr>
            <p:nvPr/>
          </p:nvSpPr>
          <p:spPr bwMode="auto">
            <a:xfrm>
              <a:off x="1152" y="1584"/>
              <a:ext cx="96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4057" name="Group 25"/>
          <p:cNvGrpSpPr>
            <a:grpSpLocks/>
          </p:cNvGrpSpPr>
          <p:nvPr/>
        </p:nvGrpSpPr>
        <p:grpSpPr bwMode="auto">
          <a:xfrm>
            <a:off x="1223961" y="3733800"/>
            <a:ext cx="492125" cy="1524000"/>
            <a:chOff x="771" y="2352"/>
            <a:chExt cx="310" cy="960"/>
          </a:xfrm>
        </p:grpSpPr>
        <p:sp>
          <p:nvSpPr>
            <p:cNvPr id="684058" name="Text Box 26"/>
            <p:cNvSpPr txBox="1">
              <a:spLocks noChangeArrowheads="1"/>
            </p:cNvSpPr>
            <p:nvPr/>
          </p:nvSpPr>
          <p:spPr bwMode="auto">
            <a:xfrm>
              <a:off x="771" y="2736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两点</a:t>
              </a:r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1008" y="2352"/>
              <a:ext cx="0" cy="3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60" name="Group 28"/>
          <p:cNvGrpSpPr>
            <a:grpSpLocks/>
          </p:cNvGrpSpPr>
          <p:nvPr/>
        </p:nvGrpSpPr>
        <p:grpSpPr bwMode="auto">
          <a:xfrm>
            <a:off x="2214560" y="3733800"/>
            <a:ext cx="492125" cy="1524000"/>
            <a:chOff x="1395" y="2352"/>
            <a:chExt cx="310" cy="960"/>
          </a:xfrm>
        </p:grpSpPr>
        <p:sp>
          <p:nvSpPr>
            <p:cNvPr id="684061" name="Text Box 29"/>
            <p:cNvSpPr txBox="1">
              <a:spLocks noChangeArrowheads="1"/>
            </p:cNvSpPr>
            <p:nvPr/>
          </p:nvSpPr>
          <p:spPr bwMode="auto">
            <a:xfrm>
              <a:off x="1395" y="2736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二项</a:t>
              </a:r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auto">
            <a:xfrm>
              <a:off x="1536" y="2352"/>
              <a:ext cx="0" cy="3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63" name="Group 31"/>
          <p:cNvGrpSpPr>
            <a:grpSpLocks/>
          </p:cNvGrpSpPr>
          <p:nvPr/>
        </p:nvGrpSpPr>
        <p:grpSpPr bwMode="auto">
          <a:xfrm>
            <a:off x="1447800" y="5257800"/>
            <a:ext cx="914400" cy="1447800"/>
            <a:chOff x="912" y="3312"/>
            <a:chExt cx="576" cy="912"/>
          </a:xfrm>
        </p:grpSpPr>
        <p:sp>
          <p:nvSpPr>
            <p:cNvPr id="684064" name="Text Box 32"/>
            <p:cNvSpPr txBox="1">
              <a:spLocks noChangeArrowheads="1"/>
            </p:cNvSpPr>
            <p:nvPr/>
          </p:nvSpPr>
          <p:spPr bwMode="auto">
            <a:xfrm>
              <a:off x="912" y="3604"/>
              <a:ext cx="576" cy="620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两者联系</a:t>
              </a:r>
            </a:p>
          </p:txBody>
        </p:sp>
        <p:sp>
          <p:nvSpPr>
            <p:cNvPr id="684065" name="Freeform 33"/>
            <p:cNvSpPr>
              <a:spLocks/>
            </p:cNvSpPr>
            <p:nvPr/>
          </p:nvSpPr>
          <p:spPr bwMode="auto">
            <a:xfrm>
              <a:off x="1056" y="3312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144 h 144"/>
                <a:gd name="T4" fmla="*/ 432 w 432"/>
                <a:gd name="T5" fmla="*/ 144 h 144"/>
                <a:gd name="T6" fmla="*/ 432 w 432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  <a:lnTo>
                    <a:pt x="432" y="0"/>
                  </a:lnTo>
                </a:path>
              </a:pathLst>
            </a:custGeom>
            <a:noFill/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66" name="Line 34"/>
            <p:cNvSpPr>
              <a:spLocks noChangeShapeType="1"/>
            </p:cNvSpPr>
            <p:nvPr/>
          </p:nvSpPr>
          <p:spPr bwMode="auto">
            <a:xfrm>
              <a:off x="1248" y="3456"/>
              <a:ext cx="0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67" name="Group 35"/>
          <p:cNvGrpSpPr>
            <a:grpSpLocks/>
          </p:cNvGrpSpPr>
          <p:nvPr/>
        </p:nvGrpSpPr>
        <p:grpSpPr bwMode="auto">
          <a:xfrm>
            <a:off x="3128959" y="3733800"/>
            <a:ext cx="492125" cy="1524000"/>
            <a:chOff x="1971" y="2352"/>
            <a:chExt cx="310" cy="960"/>
          </a:xfrm>
        </p:grpSpPr>
        <p:sp>
          <p:nvSpPr>
            <p:cNvPr id="684068" name="Text Box 36"/>
            <p:cNvSpPr txBox="1">
              <a:spLocks noChangeArrowheads="1"/>
            </p:cNvSpPr>
            <p:nvPr/>
          </p:nvSpPr>
          <p:spPr bwMode="auto">
            <a:xfrm>
              <a:off x="1971" y="2736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泊松</a:t>
              </a:r>
            </a:p>
          </p:txBody>
        </p:sp>
        <p:sp>
          <p:nvSpPr>
            <p:cNvPr id="684069" name="Line 37"/>
            <p:cNvSpPr>
              <a:spLocks noChangeShapeType="1"/>
            </p:cNvSpPr>
            <p:nvPr/>
          </p:nvSpPr>
          <p:spPr bwMode="auto">
            <a:xfrm>
              <a:off x="2016" y="2352"/>
              <a:ext cx="0" cy="3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70" name="Group 38"/>
          <p:cNvGrpSpPr>
            <a:grpSpLocks/>
          </p:cNvGrpSpPr>
          <p:nvPr/>
        </p:nvGrpSpPr>
        <p:grpSpPr bwMode="auto">
          <a:xfrm>
            <a:off x="4267200" y="1905000"/>
            <a:ext cx="1676400" cy="1828800"/>
            <a:chOff x="2688" y="1200"/>
            <a:chExt cx="1056" cy="1152"/>
          </a:xfrm>
        </p:grpSpPr>
        <p:sp>
          <p:nvSpPr>
            <p:cNvPr id="684071" name="Text Box 39"/>
            <p:cNvSpPr txBox="1">
              <a:spLocks noChangeArrowheads="1"/>
            </p:cNvSpPr>
            <p:nvPr/>
          </p:nvSpPr>
          <p:spPr bwMode="auto">
            <a:xfrm>
              <a:off x="2688" y="2039"/>
              <a:ext cx="1056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密度函数</a:t>
              </a:r>
            </a:p>
          </p:txBody>
        </p:sp>
        <p:sp>
          <p:nvSpPr>
            <p:cNvPr id="684072" name="Line 40"/>
            <p:cNvSpPr>
              <a:spLocks noChangeShapeType="1"/>
            </p:cNvSpPr>
            <p:nvPr/>
          </p:nvSpPr>
          <p:spPr bwMode="auto">
            <a:xfrm>
              <a:off x="3120" y="1200"/>
              <a:ext cx="0" cy="86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73" name="Group 41"/>
          <p:cNvGrpSpPr>
            <a:grpSpLocks/>
          </p:cNvGrpSpPr>
          <p:nvPr/>
        </p:nvGrpSpPr>
        <p:grpSpPr bwMode="auto">
          <a:xfrm>
            <a:off x="4572000" y="2209800"/>
            <a:ext cx="2514600" cy="990600"/>
            <a:chOff x="2880" y="1392"/>
            <a:chExt cx="1584" cy="624"/>
          </a:xfrm>
        </p:grpSpPr>
        <p:sp>
          <p:nvSpPr>
            <p:cNvPr id="684074" name="Text Box 42"/>
            <p:cNvSpPr txBox="1">
              <a:spLocks noChangeArrowheads="1"/>
            </p:cNvSpPr>
            <p:nvPr/>
          </p:nvSpPr>
          <p:spPr bwMode="auto">
            <a:xfrm>
              <a:off x="3936" y="1392"/>
              <a:ext cx="528" cy="620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两者联系</a:t>
              </a:r>
            </a:p>
          </p:txBody>
        </p:sp>
        <p:sp>
          <p:nvSpPr>
            <p:cNvPr id="684075" name="Line 43"/>
            <p:cNvSpPr>
              <a:spLocks noChangeShapeType="1"/>
            </p:cNvSpPr>
            <p:nvPr/>
          </p:nvSpPr>
          <p:spPr bwMode="auto">
            <a:xfrm>
              <a:off x="2880" y="1632"/>
              <a:ext cx="1056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76" name="Line 44"/>
            <p:cNvSpPr>
              <a:spLocks noChangeShapeType="1"/>
            </p:cNvSpPr>
            <p:nvPr/>
          </p:nvSpPr>
          <p:spPr bwMode="auto">
            <a:xfrm flipV="1">
              <a:off x="3504" y="1632"/>
              <a:ext cx="0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77" name="Oval 45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4078" name="Group 46"/>
          <p:cNvGrpSpPr>
            <a:grpSpLocks/>
          </p:cNvGrpSpPr>
          <p:nvPr/>
        </p:nvGrpSpPr>
        <p:grpSpPr bwMode="auto">
          <a:xfrm>
            <a:off x="4040183" y="3733800"/>
            <a:ext cx="492125" cy="1524000"/>
            <a:chOff x="2545" y="2352"/>
            <a:chExt cx="310" cy="960"/>
          </a:xfrm>
        </p:grpSpPr>
        <p:sp>
          <p:nvSpPr>
            <p:cNvPr id="684079" name="Text Box 47"/>
            <p:cNvSpPr txBox="1">
              <a:spLocks noChangeArrowheads="1"/>
            </p:cNvSpPr>
            <p:nvPr/>
          </p:nvSpPr>
          <p:spPr bwMode="auto">
            <a:xfrm>
              <a:off x="2545" y="2736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均匀</a:t>
              </a:r>
            </a:p>
          </p:txBody>
        </p:sp>
        <p:sp>
          <p:nvSpPr>
            <p:cNvPr id="684080" name="Line 48"/>
            <p:cNvSpPr>
              <a:spLocks noChangeShapeType="1"/>
            </p:cNvSpPr>
            <p:nvPr/>
          </p:nvSpPr>
          <p:spPr bwMode="auto">
            <a:xfrm>
              <a:off x="2736" y="2352"/>
              <a:ext cx="0" cy="3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81" name="Group 49"/>
          <p:cNvGrpSpPr>
            <a:grpSpLocks/>
          </p:cNvGrpSpPr>
          <p:nvPr/>
        </p:nvGrpSpPr>
        <p:grpSpPr bwMode="auto">
          <a:xfrm>
            <a:off x="4881558" y="3733800"/>
            <a:ext cx="492125" cy="1524000"/>
            <a:chOff x="3075" y="2352"/>
            <a:chExt cx="310" cy="960"/>
          </a:xfrm>
        </p:grpSpPr>
        <p:sp>
          <p:nvSpPr>
            <p:cNvPr id="684082" name="Text Box 50"/>
            <p:cNvSpPr txBox="1">
              <a:spLocks noChangeArrowheads="1"/>
            </p:cNvSpPr>
            <p:nvPr/>
          </p:nvSpPr>
          <p:spPr bwMode="auto">
            <a:xfrm>
              <a:off x="3075" y="2736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指数</a:t>
              </a:r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auto">
            <a:xfrm>
              <a:off x="3216" y="2352"/>
              <a:ext cx="0" cy="3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84" name="Group 52"/>
          <p:cNvGrpSpPr>
            <a:grpSpLocks/>
          </p:cNvGrpSpPr>
          <p:nvPr/>
        </p:nvGrpSpPr>
        <p:grpSpPr bwMode="auto">
          <a:xfrm>
            <a:off x="5832481" y="3733800"/>
            <a:ext cx="492125" cy="1524000"/>
            <a:chOff x="3674" y="2352"/>
            <a:chExt cx="310" cy="960"/>
          </a:xfrm>
        </p:grpSpPr>
        <p:sp>
          <p:nvSpPr>
            <p:cNvPr id="684085" name="Text Box 53"/>
            <p:cNvSpPr txBox="1">
              <a:spLocks noChangeArrowheads="1"/>
            </p:cNvSpPr>
            <p:nvPr/>
          </p:nvSpPr>
          <p:spPr bwMode="auto">
            <a:xfrm>
              <a:off x="3674" y="2736"/>
              <a:ext cx="310" cy="576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3200">
                  <a:latin typeface="宋体" panose="02010600030101010101" pitchFamily="2" charset="-122"/>
                </a:rPr>
                <a:t>正态</a:t>
              </a:r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auto">
            <a:xfrm>
              <a:off x="3744" y="2352"/>
              <a:ext cx="0" cy="38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87" name="Group 55"/>
          <p:cNvGrpSpPr>
            <a:grpSpLocks/>
          </p:cNvGrpSpPr>
          <p:nvPr/>
        </p:nvGrpSpPr>
        <p:grpSpPr bwMode="auto">
          <a:xfrm>
            <a:off x="4191000" y="5257800"/>
            <a:ext cx="1676400" cy="1335088"/>
            <a:chOff x="2640" y="3312"/>
            <a:chExt cx="1056" cy="841"/>
          </a:xfrm>
        </p:grpSpPr>
        <p:sp>
          <p:nvSpPr>
            <p:cNvPr id="684088" name="Text Box 56"/>
            <p:cNvSpPr txBox="1">
              <a:spLocks noChangeArrowheads="1"/>
            </p:cNvSpPr>
            <p:nvPr/>
          </p:nvSpPr>
          <p:spPr bwMode="auto">
            <a:xfrm>
              <a:off x="2640" y="3840"/>
              <a:ext cx="1056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密度图形</a:t>
              </a:r>
            </a:p>
          </p:txBody>
        </p:sp>
        <p:sp>
          <p:nvSpPr>
            <p:cNvPr id="684089" name="Freeform 57"/>
            <p:cNvSpPr>
              <a:spLocks/>
            </p:cNvSpPr>
            <p:nvPr/>
          </p:nvSpPr>
          <p:spPr bwMode="auto">
            <a:xfrm>
              <a:off x="2688" y="3312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0 w 528"/>
                <a:gd name="T3" fmla="*/ 288 h 288"/>
                <a:gd name="T4" fmla="*/ 528 w 528"/>
                <a:gd name="T5" fmla="*/ 288 h 288"/>
                <a:gd name="T6" fmla="*/ 528 w 528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0" y="288"/>
                  </a:lnTo>
                  <a:lnTo>
                    <a:pt x="528" y="288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90" name="Line 58"/>
            <p:cNvSpPr>
              <a:spLocks noChangeShapeType="1"/>
            </p:cNvSpPr>
            <p:nvPr/>
          </p:nvSpPr>
          <p:spPr bwMode="auto">
            <a:xfrm>
              <a:off x="2976" y="3600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91" name="Group 59"/>
          <p:cNvGrpSpPr>
            <a:grpSpLocks/>
          </p:cNvGrpSpPr>
          <p:nvPr/>
        </p:nvGrpSpPr>
        <p:grpSpPr bwMode="auto">
          <a:xfrm>
            <a:off x="5562600" y="4800600"/>
            <a:ext cx="3505200" cy="1295400"/>
            <a:chOff x="3504" y="3024"/>
            <a:chExt cx="2208" cy="816"/>
          </a:xfrm>
        </p:grpSpPr>
        <p:sp>
          <p:nvSpPr>
            <p:cNvPr id="684092" name="Text Box 60"/>
            <p:cNvSpPr txBox="1">
              <a:spLocks noChangeArrowheads="1"/>
            </p:cNvSpPr>
            <p:nvPr/>
          </p:nvSpPr>
          <p:spPr bwMode="auto">
            <a:xfrm>
              <a:off x="4656" y="3248"/>
              <a:ext cx="1056" cy="544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N(</a:t>
              </a:r>
              <a:r>
                <a:rPr kumimoji="1" lang="en-US" altLang="zh-CN" sz="2800">
                  <a:latin typeface="宋体" panose="02010600030101010101" pitchFamily="2" charset="-122"/>
                  <a:sym typeface="Symbol" panose="05050102010706020507" pitchFamily="18" charset="2"/>
                </a:rPr>
                <a:t> ,</a:t>
              </a:r>
              <a:r>
                <a:rPr kumimoji="1" lang="en-US" altLang="zh-CN" sz="2800" baseline="30000">
                  <a:latin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)</a:t>
              </a:r>
            </a:p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参数意义</a:t>
              </a:r>
            </a:p>
          </p:txBody>
        </p:sp>
        <p:sp>
          <p:nvSpPr>
            <p:cNvPr id="684093" name="Freeform 61"/>
            <p:cNvSpPr>
              <a:spLocks/>
            </p:cNvSpPr>
            <p:nvPr/>
          </p:nvSpPr>
          <p:spPr bwMode="auto">
            <a:xfrm>
              <a:off x="3504" y="3024"/>
              <a:ext cx="144" cy="816"/>
            </a:xfrm>
            <a:custGeom>
              <a:avLst/>
              <a:gdLst>
                <a:gd name="T0" fmla="*/ 144 w 144"/>
                <a:gd name="T1" fmla="*/ 0 h 816"/>
                <a:gd name="T2" fmla="*/ 0 w 144"/>
                <a:gd name="T3" fmla="*/ 0 h 816"/>
                <a:gd name="T4" fmla="*/ 0 w 144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816">
                  <a:moveTo>
                    <a:pt x="144" y="0"/>
                  </a:moveTo>
                  <a:lnTo>
                    <a:pt x="0" y="0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094" name="Line 62"/>
            <p:cNvSpPr>
              <a:spLocks noChangeShapeType="1"/>
            </p:cNvSpPr>
            <p:nvPr/>
          </p:nvSpPr>
          <p:spPr bwMode="auto">
            <a:xfrm>
              <a:off x="3984" y="3264"/>
              <a:ext cx="67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95" name="Group 63"/>
          <p:cNvGrpSpPr>
            <a:grpSpLocks/>
          </p:cNvGrpSpPr>
          <p:nvPr/>
        </p:nvGrpSpPr>
        <p:grpSpPr bwMode="auto">
          <a:xfrm>
            <a:off x="7696200" y="4303713"/>
            <a:ext cx="1295400" cy="877887"/>
            <a:chOff x="4848" y="2711"/>
            <a:chExt cx="816" cy="553"/>
          </a:xfrm>
        </p:grpSpPr>
        <p:sp>
          <p:nvSpPr>
            <p:cNvPr id="684096" name="Text Box 64"/>
            <p:cNvSpPr txBox="1">
              <a:spLocks noChangeArrowheads="1"/>
            </p:cNvSpPr>
            <p:nvPr/>
          </p:nvSpPr>
          <p:spPr bwMode="auto">
            <a:xfrm>
              <a:off x="4848" y="2711"/>
              <a:ext cx="816" cy="313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N(0,1)</a:t>
              </a:r>
            </a:p>
          </p:txBody>
        </p:sp>
        <p:sp>
          <p:nvSpPr>
            <p:cNvPr id="684097" name="Line 65"/>
            <p:cNvSpPr>
              <a:spLocks noChangeShapeType="1"/>
            </p:cNvSpPr>
            <p:nvPr/>
          </p:nvSpPr>
          <p:spPr bwMode="auto">
            <a:xfrm flipV="1">
              <a:off x="5184" y="3024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098" name="Group 66"/>
          <p:cNvGrpSpPr>
            <a:grpSpLocks/>
          </p:cNvGrpSpPr>
          <p:nvPr/>
        </p:nvGrpSpPr>
        <p:grpSpPr bwMode="auto">
          <a:xfrm>
            <a:off x="4724400" y="228600"/>
            <a:ext cx="4191000" cy="984250"/>
            <a:chOff x="2976" y="144"/>
            <a:chExt cx="2640" cy="620"/>
          </a:xfrm>
        </p:grpSpPr>
        <p:sp>
          <p:nvSpPr>
            <p:cNvPr id="684099" name="Text Box 67"/>
            <p:cNvSpPr txBox="1">
              <a:spLocks noChangeArrowheads="1"/>
            </p:cNvSpPr>
            <p:nvPr/>
          </p:nvSpPr>
          <p:spPr bwMode="auto">
            <a:xfrm>
              <a:off x="4560" y="144"/>
              <a:ext cx="1056" cy="620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随机变量的函数</a:t>
              </a:r>
            </a:p>
          </p:txBody>
        </p:sp>
        <p:sp>
          <p:nvSpPr>
            <p:cNvPr id="684100" name="Freeform 68"/>
            <p:cNvSpPr>
              <a:spLocks/>
            </p:cNvSpPr>
            <p:nvPr/>
          </p:nvSpPr>
          <p:spPr bwMode="auto">
            <a:xfrm>
              <a:off x="2976" y="480"/>
              <a:ext cx="1584" cy="240"/>
            </a:xfrm>
            <a:custGeom>
              <a:avLst/>
              <a:gdLst>
                <a:gd name="T0" fmla="*/ 0 w 1584"/>
                <a:gd name="T1" fmla="*/ 0 h 240"/>
                <a:gd name="T2" fmla="*/ 192 w 1584"/>
                <a:gd name="T3" fmla="*/ 0 h 240"/>
                <a:gd name="T4" fmla="*/ 192 w 1584"/>
                <a:gd name="T5" fmla="*/ 240 h 240"/>
                <a:gd name="T6" fmla="*/ 1584 w 1584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240">
                  <a:moveTo>
                    <a:pt x="0" y="0"/>
                  </a:moveTo>
                  <a:lnTo>
                    <a:pt x="192" y="0"/>
                  </a:lnTo>
                  <a:lnTo>
                    <a:pt x="192" y="240"/>
                  </a:lnTo>
                  <a:lnTo>
                    <a:pt x="1584" y="240"/>
                  </a:lnTo>
                </a:path>
              </a:pathLst>
            </a:cu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101" name="Group 69"/>
          <p:cNvGrpSpPr>
            <a:grpSpLocks/>
          </p:cNvGrpSpPr>
          <p:nvPr/>
        </p:nvGrpSpPr>
        <p:grpSpPr bwMode="auto">
          <a:xfrm>
            <a:off x="7239000" y="1219200"/>
            <a:ext cx="1676400" cy="1524000"/>
            <a:chOff x="4560" y="768"/>
            <a:chExt cx="1056" cy="960"/>
          </a:xfrm>
        </p:grpSpPr>
        <p:sp>
          <p:nvSpPr>
            <p:cNvPr id="684102" name="Text Box 70"/>
            <p:cNvSpPr txBox="1">
              <a:spLocks noChangeArrowheads="1"/>
            </p:cNvSpPr>
            <p:nvPr/>
          </p:nvSpPr>
          <p:spPr bwMode="auto">
            <a:xfrm>
              <a:off x="4560" y="1108"/>
              <a:ext cx="1056" cy="620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公式方法一般方法</a:t>
              </a:r>
            </a:p>
          </p:txBody>
        </p:sp>
        <p:sp>
          <p:nvSpPr>
            <p:cNvPr id="684103" name="Line 71"/>
            <p:cNvSpPr>
              <a:spLocks noChangeShapeType="1"/>
            </p:cNvSpPr>
            <p:nvPr/>
          </p:nvSpPr>
          <p:spPr bwMode="auto">
            <a:xfrm>
              <a:off x="5088" y="768"/>
              <a:ext cx="0" cy="3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4104" name="Group 72"/>
          <p:cNvGrpSpPr>
            <a:grpSpLocks/>
          </p:cNvGrpSpPr>
          <p:nvPr/>
        </p:nvGrpSpPr>
        <p:grpSpPr bwMode="auto">
          <a:xfrm>
            <a:off x="7467600" y="2743200"/>
            <a:ext cx="1295400" cy="1600200"/>
            <a:chOff x="4704" y="1728"/>
            <a:chExt cx="816" cy="1008"/>
          </a:xfrm>
        </p:grpSpPr>
        <p:sp>
          <p:nvSpPr>
            <p:cNvPr id="684105" name="Text Box 73"/>
            <p:cNvSpPr txBox="1">
              <a:spLocks noChangeArrowheads="1"/>
            </p:cNvSpPr>
            <p:nvPr/>
          </p:nvSpPr>
          <p:spPr bwMode="auto">
            <a:xfrm>
              <a:off x="4704" y="1924"/>
              <a:ext cx="816" cy="620"/>
            </a:xfrm>
            <a:prstGeom prst="rect">
              <a:avLst/>
            </a:prstGeom>
            <a:noFill/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>
                  <a:latin typeface="Times New Roman" panose="02020603050405020304" pitchFamily="18" charset="0"/>
                  <a:ea typeface="幼圆" panose="02010509060101010101" pitchFamily="49" charset="-122"/>
                </a:rPr>
                <a:t>正态标准化</a:t>
              </a:r>
            </a:p>
          </p:txBody>
        </p:sp>
        <p:sp>
          <p:nvSpPr>
            <p:cNvPr id="684106" name="Line 74"/>
            <p:cNvSpPr>
              <a:spLocks noChangeShapeType="1"/>
            </p:cNvSpPr>
            <p:nvPr/>
          </p:nvSpPr>
          <p:spPr bwMode="auto">
            <a:xfrm>
              <a:off x="5088" y="1728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107" name="Line 75"/>
            <p:cNvSpPr>
              <a:spLocks noChangeShapeType="1"/>
            </p:cNvSpPr>
            <p:nvPr/>
          </p:nvSpPr>
          <p:spPr bwMode="auto">
            <a:xfrm>
              <a:off x="5088" y="2544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6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4676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zh-CN" altLang="en-US" sz="4000">
                <a:solidFill>
                  <a:schemeClr val="tx1"/>
                </a:solidFill>
              </a:rPr>
              <a:t>集中趋势</a:t>
            </a:r>
            <a:r>
              <a:rPr lang="zh-CN" altLang="en-US" sz="4000"/>
              <a:t/>
            </a:r>
            <a:br>
              <a:rPr lang="zh-CN" altLang="en-US" sz="4000"/>
            </a:br>
            <a:r>
              <a:rPr lang="en-US" altLang="zh-CN" sz="3600">
                <a:solidFill>
                  <a:schemeClr val="hlink"/>
                </a:solidFill>
                <a:cs typeface="Times New Roman" pitchFamily="18" charset="0"/>
              </a:rPr>
              <a:t>(Central tendency)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458200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一</a:t>
            </a: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</a:rPr>
              <a:t>组数据向其中心值靠拢的倾向和程度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</a:rPr>
              <a:t>测度集中趋势就是寻找数据水平的代表值或中心值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</a:rPr>
              <a:t>不同类型的数据用不同的集中趋势测度值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</a:rPr>
              <a:t>低层次数据的测度值适用于高层次的测量数据，但高层次数据的测度值并不适用于低层次的测量数据</a:t>
            </a:r>
          </a:p>
        </p:txBody>
      </p:sp>
      <p:grpSp>
        <p:nvGrpSpPr>
          <p:cNvPr id="890884" name="Group 4"/>
          <p:cNvGrpSpPr>
            <a:grpSpLocks/>
          </p:cNvGrpSpPr>
          <p:nvPr/>
        </p:nvGrpSpPr>
        <p:grpSpPr bwMode="auto">
          <a:xfrm>
            <a:off x="2286000" y="4495800"/>
            <a:ext cx="4953000" cy="1676400"/>
            <a:chOff x="1488" y="2784"/>
            <a:chExt cx="2952" cy="1152"/>
          </a:xfrm>
        </p:grpSpPr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 flipV="1">
              <a:off x="2928" y="3744"/>
              <a:ext cx="6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0886" name="Group 6"/>
            <p:cNvGrpSpPr>
              <a:grpSpLocks/>
            </p:cNvGrpSpPr>
            <p:nvPr/>
          </p:nvGrpSpPr>
          <p:grpSpPr bwMode="auto">
            <a:xfrm>
              <a:off x="1488" y="2784"/>
              <a:ext cx="2952" cy="1152"/>
              <a:chOff x="1488" y="2784"/>
              <a:chExt cx="2952" cy="1152"/>
            </a:xfrm>
          </p:grpSpPr>
          <p:sp>
            <p:nvSpPr>
              <p:cNvPr id="890887" name="Line 7"/>
              <p:cNvSpPr>
                <a:spLocks noChangeShapeType="1"/>
              </p:cNvSpPr>
              <p:nvPr/>
            </p:nvSpPr>
            <p:spPr bwMode="auto">
              <a:xfrm flipV="1">
                <a:off x="1488" y="3936"/>
                <a:ext cx="2952" cy="0"/>
              </a:xfrm>
              <a:prstGeom prst="line">
                <a:avLst/>
              </a:prstGeom>
              <a:noFill/>
              <a:ln w="57150">
                <a:solidFill>
                  <a:srgbClr val="E8E8E8"/>
                </a:solidFill>
                <a:round/>
                <a:headEnd/>
                <a:tailEnd type="triangle" w="med" len="med"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0888" name="Line 8"/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90889" name="Group 9"/>
              <p:cNvGrpSpPr>
                <a:grpSpLocks/>
              </p:cNvGrpSpPr>
              <p:nvPr/>
            </p:nvGrpSpPr>
            <p:grpSpPr bwMode="auto">
              <a:xfrm>
                <a:off x="1584" y="2784"/>
                <a:ext cx="2613" cy="1056"/>
                <a:chOff x="1152" y="2496"/>
                <a:chExt cx="2613" cy="1056"/>
              </a:xfrm>
            </p:grpSpPr>
            <p:sp>
              <p:nvSpPr>
                <p:cNvPr id="890890" name="Freeform 10"/>
                <p:cNvSpPr>
                  <a:spLocks/>
                </p:cNvSpPr>
                <p:nvPr/>
              </p:nvSpPr>
              <p:spPr bwMode="auto">
                <a:xfrm>
                  <a:off x="2448" y="2496"/>
                  <a:ext cx="1317" cy="1038"/>
                </a:xfrm>
                <a:custGeom>
                  <a:avLst/>
                  <a:gdLst>
                    <a:gd name="T0" fmla="*/ 569 w 570"/>
                    <a:gd name="T1" fmla="*/ 674 h 675"/>
                    <a:gd name="T2" fmla="*/ 508 w 570"/>
                    <a:gd name="T3" fmla="*/ 667 h 675"/>
                    <a:gd name="T4" fmla="*/ 478 w 570"/>
                    <a:gd name="T5" fmla="*/ 659 h 675"/>
                    <a:gd name="T6" fmla="*/ 449 w 570"/>
                    <a:gd name="T7" fmla="*/ 648 h 675"/>
                    <a:gd name="T8" fmla="*/ 419 w 570"/>
                    <a:gd name="T9" fmla="*/ 633 h 675"/>
                    <a:gd name="T10" fmla="*/ 389 w 570"/>
                    <a:gd name="T11" fmla="*/ 612 h 675"/>
                    <a:gd name="T12" fmla="*/ 358 w 570"/>
                    <a:gd name="T13" fmla="*/ 583 h 675"/>
                    <a:gd name="T14" fmla="*/ 300 w 570"/>
                    <a:gd name="T15" fmla="*/ 506 h 675"/>
                    <a:gd name="T16" fmla="*/ 239 w 570"/>
                    <a:gd name="T17" fmla="*/ 396 h 675"/>
                    <a:gd name="T18" fmla="*/ 178 w 570"/>
                    <a:gd name="T19" fmla="*/ 263 h 675"/>
                    <a:gd name="T20" fmla="*/ 150 w 570"/>
                    <a:gd name="T21" fmla="*/ 197 h 675"/>
                    <a:gd name="T22" fmla="*/ 120 w 570"/>
                    <a:gd name="T23" fmla="*/ 133 h 675"/>
                    <a:gd name="T24" fmla="*/ 89 w 570"/>
                    <a:gd name="T25" fmla="*/ 78 h 675"/>
                    <a:gd name="T26" fmla="*/ 59 w 570"/>
                    <a:gd name="T27" fmla="*/ 36 h 675"/>
                    <a:gd name="T28" fmla="*/ 29 w 570"/>
                    <a:gd name="T29" fmla="*/ 10 h 675"/>
                    <a:gd name="T30" fmla="*/ 0 w 570"/>
                    <a:gd name="T31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70" h="675">
                      <a:moveTo>
                        <a:pt x="569" y="674"/>
                      </a:moveTo>
                      <a:lnTo>
                        <a:pt x="508" y="667"/>
                      </a:lnTo>
                      <a:lnTo>
                        <a:pt x="478" y="659"/>
                      </a:lnTo>
                      <a:lnTo>
                        <a:pt x="449" y="648"/>
                      </a:lnTo>
                      <a:lnTo>
                        <a:pt x="419" y="633"/>
                      </a:lnTo>
                      <a:lnTo>
                        <a:pt x="389" y="612"/>
                      </a:lnTo>
                      <a:lnTo>
                        <a:pt x="358" y="583"/>
                      </a:lnTo>
                      <a:lnTo>
                        <a:pt x="300" y="506"/>
                      </a:lnTo>
                      <a:lnTo>
                        <a:pt x="239" y="396"/>
                      </a:lnTo>
                      <a:lnTo>
                        <a:pt x="178" y="263"/>
                      </a:lnTo>
                      <a:lnTo>
                        <a:pt x="150" y="197"/>
                      </a:lnTo>
                      <a:lnTo>
                        <a:pt x="120" y="133"/>
                      </a:lnTo>
                      <a:lnTo>
                        <a:pt x="89" y="78"/>
                      </a:lnTo>
                      <a:lnTo>
                        <a:pt x="59" y="36"/>
                      </a:lnTo>
                      <a:lnTo>
                        <a:pt x="29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ap="rnd" cmpd="sng">
                  <a:solidFill>
                    <a:srgbClr val="FFF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45791" dir="2021404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0891" name="Freeform 11"/>
                <p:cNvSpPr>
                  <a:spLocks/>
                </p:cNvSpPr>
                <p:nvPr/>
              </p:nvSpPr>
              <p:spPr bwMode="auto">
                <a:xfrm>
                  <a:off x="1152" y="2496"/>
                  <a:ext cx="1294" cy="1056"/>
                </a:xfrm>
                <a:custGeom>
                  <a:avLst/>
                  <a:gdLst>
                    <a:gd name="T0" fmla="*/ 0 w 569"/>
                    <a:gd name="T1" fmla="*/ 674 h 675"/>
                    <a:gd name="T2" fmla="*/ 59 w 569"/>
                    <a:gd name="T3" fmla="*/ 667 h 675"/>
                    <a:gd name="T4" fmla="*/ 89 w 569"/>
                    <a:gd name="T5" fmla="*/ 659 h 675"/>
                    <a:gd name="T6" fmla="*/ 120 w 569"/>
                    <a:gd name="T7" fmla="*/ 648 h 675"/>
                    <a:gd name="T8" fmla="*/ 150 w 569"/>
                    <a:gd name="T9" fmla="*/ 633 h 675"/>
                    <a:gd name="T10" fmla="*/ 178 w 569"/>
                    <a:gd name="T11" fmla="*/ 612 h 675"/>
                    <a:gd name="T12" fmla="*/ 209 w 569"/>
                    <a:gd name="T13" fmla="*/ 583 h 675"/>
                    <a:gd name="T14" fmla="*/ 269 w 569"/>
                    <a:gd name="T15" fmla="*/ 506 h 675"/>
                    <a:gd name="T16" fmla="*/ 328 w 569"/>
                    <a:gd name="T17" fmla="*/ 396 h 675"/>
                    <a:gd name="T18" fmla="*/ 389 w 569"/>
                    <a:gd name="T19" fmla="*/ 263 h 675"/>
                    <a:gd name="T20" fmla="*/ 419 w 569"/>
                    <a:gd name="T21" fmla="*/ 197 h 675"/>
                    <a:gd name="T22" fmla="*/ 449 w 569"/>
                    <a:gd name="T23" fmla="*/ 133 h 675"/>
                    <a:gd name="T24" fmla="*/ 478 w 569"/>
                    <a:gd name="T25" fmla="*/ 78 h 675"/>
                    <a:gd name="T26" fmla="*/ 508 w 569"/>
                    <a:gd name="T27" fmla="*/ 36 h 675"/>
                    <a:gd name="T28" fmla="*/ 538 w 569"/>
                    <a:gd name="T29" fmla="*/ 10 h 675"/>
                    <a:gd name="T30" fmla="*/ 568 w 569"/>
                    <a:gd name="T31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9" h="675">
                      <a:moveTo>
                        <a:pt x="0" y="674"/>
                      </a:moveTo>
                      <a:lnTo>
                        <a:pt x="59" y="667"/>
                      </a:lnTo>
                      <a:lnTo>
                        <a:pt x="89" y="659"/>
                      </a:lnTo>
                      <a:lnTo>
                        <a:pt x="120" y="648"/>
                      </a:lnTo>
                      <a:lnTo>
                        <a:pt x="150" y="633"/>
                      </a:lnTo>
                      <a:lnTo>
                        <a:pt x="178" y="612"/>
                      </a:lnTo>
                      <a:lnTo>
                        <a:pt x="209" y="583"/>
                      </a:lnTo>
                      <a:lnTo>
                        <a:pt x="269" y="506"/>
                      </a:lnTo>
                      <a:lnTo>
                        <a:pt x="328" y="396"/>
                      </a:lnTo>
                      <a:lnTo>
                        <a:pt x="389" y="263"/>
                      </a:lnTo>
                      <a:lnTo>
                        <a:pt x="419" y="197"/>
                      </a:lnTo>
                      <a:lnTo>
                        <a:pt x="449" y="133"/>
                      </a:lnTo>
                      <a:lnTo>
                        <a:pt x="478" y="78"/>
                      </a:lnTo>
                      <a:lnTo>
                        <a:pt x="508" y="36"/>
                      </a:lnTo>
                      <a:lnTo>
                        <a:pt x="538" y="10"/>
                      </a:lnTo>
                      <a:lnTo>
                        <a:pt x="568" y="0"/>
                      </a:lnTo>
                    </a:path>
                  </a:pathLst>
                </a:custGeom>
                <a:noFill/>
                <a:ln w="57150" cap="rnd" cmpd="sng">
                  <a:solidFill>
                    <a:srgbClr val="FFF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398" dir="6993903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90892" name="Line 12"/>
            <p:cNvSpPr>
              <a:spLocks noChangeShapeType="1"/>
            </p:cNvSpPr>
            <p:nvPr/>
          </p:nvSpPr>
          <p:spPr bwMode="auto">
            <a:xfrm flipH="1" flipV="1">
              <a:off x="2160" y="3744"/>
              <a:ext cx="6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6705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zh-CN" altLang="en-US" sz="4000">
                <a:solidFill>
                  <a:schemeClr val="tx1"/>
                </a:solidFill>
              </a:rPr>
              <a:t>众数、中位数和均值的关系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9251" name="Rectangle 3"/>
          <p:cNvSpPr>
            <a:spLocks noChangeArrowheads="1"/>
          </p:cNvSpPr>
          <p:nvPr/>
        </p:nvSpPr>
        <p:spPr bwMode="auto">
          <a:xfrm>
            <a:off x="4441825" y="5937250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762000" y="2438400"/>
            <a:ext cx="2338388" cy="3590925"/>
            <a:chOff x="480" y="1536"/>
            <a:chExt cx="1473" cy="2262"/>
          </a:xfrm>
        </p:grpSpPr>
        <p:sp>
          <p:nvSpPr>
            <p:cNvPr id="949253" name="Rectangle 5"/>
            <p:cNvSpPr>
              <a:spLocks noChangeArrowheads="1"/>
            </p:cNvSpPr>
            <p:nvPr/>
          </p:nvSpPr>
          <p:spPr bwMode="auto">
            <a:xfrm>
              <a:off x="1022" y="3740"/>
              <a:ext cx="11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54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89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左偏分布</a:t>
              </a:r>
            </a:p>
          </p:txBody>
        </p:sp>
        <p:sp>
          <p:nvSpPr>
            <p:cNvPr id="949255" name="Rectangle 7"/>
            <p:cNvSpPr>
              <a:spLocks noChangeArrowheads="1"/>
            </p:cNvSpPr>
            <p:nvPr/>
          </p:nvSpPr>
          <p:spPr bwMode="auto">
            <a:xfrm>
              <a:off x="480" y="1536"/>
              <a:ext cx="398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均值</a:t>
              </a:r>
            </a:p>
          </p:txBody>
        </p:sp>
        <p:sp>
          <p:nvSpPr>
            <p:cNvPr id="949256" name="Rectangle 8"/>
            <p:cNvSpPr>
              <a:spLocks noChangeArrowheads="1"/>
            </p:cNvSpPr>
            <p:nvPr/>
          </p:nvSpPr>
          <p:spPr bwMode="auto">
            <a:xfrm>
              <a:off x="912" y="1536"/>
              <a:ext cx="194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  </a:t>
              </a:r>
            </a:p>
          </p:txBody>
        </p:sp>
        <p:sp>
          <p:nvSpPr>
            <p:cNvPr id="949257" name="Rectangle 9"/>
            <p:cNvSpPr>
              <a:spLocks noChangeArrowheads="1"/>
            </p:cNvSpPr>
            <p:nvPr/>
          </p:nvSpPr>
          <p:spPr bwMode="auto">
            <a:xfrm>
              <a:off x="912" y="1536"/>
              <a:ext cx="549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中位数</a:t>
              </a:r>
            </a:p>
          </p:txBody>
        </p:sp>
        <p:sp>
          <p:nvSpPr>
            <p:cNvPr id="949258" name="Rectangle 10"/>
            <p:cNvSpPr>
              <a:spLocks noChangeArrowheads="1"/>
            </p:cNvSpPr>
            <p:nvPr/>
          </p:nvSpPr>
          <p:spPr bwMode="auto">
            <a:xfrm>
              <a:off x="1381" y="2380"/>
              <a:ext cx="194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  </a:t>
              </a:r>
            </a:p>
          </p:txBody>
        </p:sp>
        <p:sp>
          <p:nvSpPr>
            <p:cNvPr id="949259" name="Rectangle 11"/>
            <p:cNvSpPr>
              <a:spLocks noChangeArrowheads="1"/>
            </p:cNvSpPr>
            <p:nvPr/>
          </p:nvSpPr>
          <p:spPr bwMode="auto">
            <a:xfrm>
              <a:off x="1488" y="1536"/>
              <a:ext cx="404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众数</a:t>
              </a:r>
            </a:p>
          </p:txBody>
        </p:sp>
        <p:sp>
          <p:nvSpPr>
            <p:cNvPr id="949260" name="Rectangle 12"/>
            <p:cNvSpPr>
              <a:spLocks noChangeArrowheads="1"/>
            </p:cNvSpPr>
            <p:nvPr/>
          </p:nvSpPr>
          <p:spPr bwMode="auto">
            <a:xfrm>
              <a:off x="1837" y="2513"/>
              <a:ext cx="116" cy="5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1" name="Line 13"/>
            <p:cNvSpPr>
              <a:spLocks noChangeShapeType="1"/>
            </p:cNvSpPr>
            <p:nvPr/>
          </p:nvSpPr>
          <p:spPr bwMode="auto">
            <a:xfrm>
              <a:off x="1440" y="1968"/>
              <a:ext cx="0" cy="6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2" name="Line 14"/>
            <p:cNvSpPr>
              <a:spLocks noChangeShapeType="1"/>
            </p:cNvSpPr>
            <p:nvPr/>
          </p:nvSpPr>
          <p:spPr bwMode="auto">
            <a:xfrm>
              <a:off x="1248" y="2112"/>
              <a:ext cx="0" cy="52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3" name="Line 15"/>
            <p:cNvSpPr>
              <a:spLocks noChangeShapeType="1"/>
            </p:cNvSpPr>
            <p:nvPr/>
          </p:nvSpPr>
          <p:spPr bwMode="auto">
            <a:xfrm>
              <a:off x="1104" y="2352"/>
              <a:ext cx="0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4" name="Line 16"/>
            <p:cNvSpPr>
              <a:spLocks noChangeShapeType="1"/>
            </p:cNvSpPr>
            <p:nvPr/>
          </p:nvSpPr>
          <p:spPr bwMode="auto">
            <a:xfrm flipH="1">
              <a:off x="1488" y="17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5" name="Line 17"/>
            <p:cNvSpPr>
              <a:spLocks noChangeShapeType="1"/>
            </p:cNvSpPr>
            <p:nvPr/>
          </p:nvSpPr>
          <p:spPr bwMode="auto">
            <a:xfrm>
              <a:off x="1200" y="1728"/>
              <a:ext cx="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6" name="Line 18"/>
            <p:cNvSpPr>
              <a:spLocks noChangeShapeType="1"/>
            </p:cNvSpPr>
            <p:nvPr/>
          </p:nvSpPr>
          <p:spPr bwMode="auto">
            <a:xfrm>
              <a:off x="672" y="1728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7" name="Line 19"/>
            <p:cNvSpPr>
              <a:spLocks noChangeShapeType="1"/>
            </p:cNvSpPr>
            <p:nvPr/>
          </p:nvSpPr>
          <p:spPr bwMode="auto">
            <a:xfrm>
              <a:off x="576" y="264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68" name="Freeform 20"/>
            <p:cNvSpPr>
              <a:spLocks/>
            </p:cNvSpPr>
            <p:nvPr/>
          </p:nvSpPr>
          <p:spPr bwMode="auto">
            <a:xfrm>
              <a:off x="1440" y="1968"/>
              <a:ext cx="285" cy="627"/>
            </a:xfrm>
            <a:custGeom>
              <a:avLst/>
              <a:gdLst>
                <a:gd name="T0" fmla="*/ 284 w 285"/>
                <a:gd name="T1" fmla="*/ 674 h 675"/>
                <a:gd name="T2" fmla="*/ 254 w 285"/>
                <a:gd name="T3" fmla="*/ 667 h 675"/>
                <a:gd name="T4" fmla="*/ 239 w 285"/>
                <a:gd name="T5" fmla="*/ 659 h 675"/>
                <a:gd name="T6" fmla="*/ 225 w 285"/>
                <a:gd name="T7" fmla="*/ 648 h 675"/>
                <a:gd name="T8" fmla="*/ 210 w 285"/>
                <a:gd name="T9" fmla="*/ 633 h 675"/>
                <a:gd name="T10" fmla="*/ 195 w 285"/>
                <a:gd name="T11" fmla="*/ 612 h 675"/>
                <a:gd name="T12" fmla="*/ 180 w 285"/>
                <a:gd name="T13" fmla="*/ 583 h 675"/>
                <a:gd name="T14" fmla="*/ 150 w 285"/>
                <a:gd name="T15" fmla="*/ 506 h 675"/>
                <a:gd name="T16" fmla="*/ 119 w 285"/>
                <a:gd name="T17" fmla="*/ 396 h 675"/>
                <a:gd name="T18" fmla="*/ 91 w 285"/>
                <a:gd name="T19" fmla="*/ 263 h 675"/>
                <a:gd name="T20" fmla="*/ 76 w 285"/>
                <a:gd name="T21" fmla="*/ 197 h 675"/>
                <a:gd name="T22" fmla="*/ 61 w 285"/>
                <a:gd name="T23" fmla="*/ 133 h 675"/>
                <a:gd name="T24" fmla="*/ 45 w 285"/>
                <a:gd name="T25" fmla="*/ 78 h 675"/>
                <a:gd name="T26" fmla="*/ 30 w 285"/>
                <a:gd name="T27" fmla="*/ 36 h 675"/>
                <a:gd name="T28" fmla="*/ 15 w 285"/>
                <a:gd name="T29" fmla="*/ 10 h 675"/>
                <a:gd name="T30" fmla="*/ 0 w 285"/>
                <a:gd name="T3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5" h="675">
                  <a:moveTo>
                    <a:pt x="284" y="674"/>
                  </a:moveTo>
                  <a:lnTo>
                    <a:pt x="254" y="667"/>
                  </a:lnTo>
                  <a:lnTo>
                    <a:pt x="239" y="659"/>
                  </a:lnTo>
                  <a:lnTo>
                    <a:pt x="225" y="648"/>
                  </a:lnTo>
                  <a:lnTo>
                    <a:pt x="210" y="633"/>
                  </a:lnTo>
                  <a:lnTo>
                    <a:pt x="195" y="612"/>
                  </a:lnTo>
                  <a:lnTo>
                    <a:pt x="180" y="583"/>
                  </a:lnTo>
                  <a:lnTo>
                    <a:pt x="150" y="506"/>
                  </a:lnTo>
                  <a:lnTo>
                    <a:pt x="119" y="396"/>
                  </a:lnTo>
                  <a:lnTo>
                    <a:pt x="91" y="263"/>
                  </a:lnTo>
                  <a:lnTo>
                    <a:pt x="76" y="197"/>
                  </a:lnTo>
                  <a:lnTo>
                    <a:pt x="61" y="133"/>
                  </a:lnTo>
                  <a:lnTo>
                    <a:pt x="45" y="78"/>
                  </a:lnTo>
                  <a:lnTo>
                    <a:pt x="30" y="36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269" name="Freeform 21"/>
            <p:cNvSpPr>
              <a:spLocks/>
            </p:cNvSpPr>
            <p:nvPr/>
          </p:nvSpPr>
          <p:spPr bwMode="auto">
            <a:xfrm>
              <a:off x="624" y="1968"/>
              <a:ext cx="816" cy="627"/>
            </a:xfrm>
            <a:custGeom>
              <a:avLst/>
              <a:gdLst>
                <a:gd name="T0" fmla="*/ 0 w 853"/>
                <a:gd name="T1" fmla="*/ 674 h 675"/>
                <a:gd name="T2" fmla="*/ 90 w 853"/>
                <a:gd name="T3" fmla="*/ 667 h 675"/>
                <a:gd name="T4" fmla="*/ 134 w 853"/>
                <a:gd name="T5" fmla="*/ 659 h 675"/>
                <a:gd name="T6" fmla="*/ 179 w 853"/>
                <a:gd name="T7" fmla="*/ 648 h 675"/>
                <a:gd name="T8" fmla="*/ 225 w 853"/>
                <a:gd name="T9" fmla="*/ 633 h 675"/>
                <a:gd name="T10" fmla="*/ 269 w 853"/>
                <a:gd name="T11" fmla="*/ 612 h 675"/>
                <a:gd name="T12" fmla="*/ 314 w 853"/>
                <a:gd name="T13" fmla="*/ 583 h 675"/>
                <a:gd name="T14" fmla="*/ 403 w 853"/>
                <a:gd name="T15" fmla="*/ 506 h 675"/>
                <a:gd name="T16" fmla="*/ 494 w 853"/>
                <a:gd name="T17" fmla="*/ 396 h 675"/>
                <a:gd name="T18" fmla="*/ 583 w 853"/>
                <a:gd name="T19" fmla="*/ 263 h 675"/>
                <a:gd name="T20" fmla="*/ 628 w 853"/>
                <a:gd name="T21" fmla="*/ 197 h 675"/>
                <a:gd name="T22" fmla="*/ 674 w 853"/>
                <a:gd name="T23" fmla="*/ 133 h 675"/>
                <a:gd name="T24" fmla="*/ 717 w 853"/>
                <a:gd name="T25" fmla="*/ 78 h 675"/>
                <a:gd name="T26" fmla="*/ 763 w 853"/>
                <a:gd name="T27" fmla="*/ 36 h 675"/>
                <a:gd name="T28" fmla="*/ 808 w 853"/>
                <a:gd name="T29" fmla="*/ 10 h 675"/>
                <a:gd name="T30" fmla="*/ 852 w 853"/>
                <a:gd name="T3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675">
                  <a:moveTo>
                    <a:pt x="0" y="674"/>
                  </a:moveTo>
                  <a:lnTo>
                    <a:pt x="90" y="667"/>
                  </a:lnTo>
                  <a:lnTo>
                    <a:pt x="134" y="659"/>
                  </a:lnTo>
                  <a:lnTo>
                    <a:pt x="179" y="648"/>
                  </a:lnTo>
                  <a:lnTo>
                    <a:pt x="225" y="633"/>
                  </a:lnTo>
                  <a:lnTo>
                    <a:pt x="269" y="612"/>
                  </a:lnTo>
                  <a:lnTo>
                    <a:pt x="314" y="583"/>
                  </a:lnTo>
                  <a:lnTo>
                    <a:pt x="403" y="506"/>
                  </a:lnTo>
                  <a:lnTo>
                    <a:pt x="494" y="396"/>
                  </a:lnTo>
                  <a:lnTo>
                    <a:pt x="583" y="263"/>
                  </a:lnTo>
                  <a:lnTo>
                    <a:pt x="628" y="197"/>
                  </a:lnTo>
                  <a:lnTo>
                    <a:pt x="674" y="133"/>
                  </a:lnTo>
                  <a:lnTo>
                    <a:pt x="717" y="78"/>
                  </a:lnTo>
                  <a:lnTo>
                    <a:pt x="763" y="36"/>
                  </a:lnTo>
                  <a:lnTo>
                    <a:pt x="808" y="10"/>
                  </a:lnTo>
                  <a:lnTo>
                    <a:pt x="852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9270" name="Group 22"/>
          <p:cNvGrpSpPr>
            <a:grpSpLocks/>
          </p:cNvGrpSpPr>
          <p:nvPr/>
        </p:nvGrpSpPr>
        <p:grpSpPr bwMode="auto">
          <a:xfrm>
            <a:off x="3276600" y="2438400"/>
            <a:ext cx="2389188" cy="2435225"/>
            <a:chOff x="2112" y="1536"/>
            <a:chExt cx="1505" cy="1534"/>
          </a:xfrm>
        </p:grpSpPr>
        <p:sp>
          <p:nvSpPr>
            <p:cNvPr id="949271" name="Rectangle 23"/>
            <p:cNvSpPr>
              <a:spLocks noChangeArrowheads="1"/>
            </p:cNvSpPr>
            <p:nvPr/>
          </p:nvSpPr>
          <p:spPr bwMode="auto">
            <a:xfrm>
              <a:off x="2496" y="2784"/>
              <a:ext cx="89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对称分布</a:t>
              </a:r>
            </a:p>
          </p:txBody>
        </p:sp>
        <p:sp>
          <p:nvSpPr>
            <p:cNvPr id="949272" name="Rectangle 24"/>
            <p:cNvSpPr>
              <a:spLocks noChangeArrowheads="1"/>
            </p:cNvSpPr>
            <p:nvPr/>
          </p:nvSpPr>
          <p:spPr bwMode="auto">
            <a:xfrm>
              <a:off x="3059" y="2384"/>
              <a:ext cx="154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949273" name="Rectangle 25"/>
            <p:cNvSpPr>
              <a:spLocks noChangeArrowheads="1"/>
            </p:cNvSpPr>
            <p:nvPr/>
          </p:nvSpPr>
          <p:spPr bwMode="auto">
            <a:xfrm>
              <a:off x="2112" y="1536"/>
              <a:ext cx="401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均值</a:t>
              </a:r>
            </a:p>
          </p:txBody>
        </p:sp>
        <p:sp>
          <p:nvSpPr>
            <p:cNvPr id="949274" name="Rectangle 26"/>
            <p:cNvSpPr>
              <a:spLocks noChangeArrowheads="1"/>
            </p:cNvSpPr>
            <p:nvPr/>
          </p:nvSpPr>
          <p:spPr bwMode="auto">
            <a:xfrm>
              <a:off x="2448" y="1536"/>
              <a:ext cx="238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= </a:t>
              </a:r>
            </a:p>
          </p:txBody>
        </p:sp>
        <p:sp>
          <p:nvSpPr>
            <p:cNvPr id="949275" name="Rectangle 27"/>
            <p:cNvSpPr>
              <a:spLocks noChangeArrowheads="1"/>
            </p:cNvSpPr>
            <p:nvPr/>
          </p:nvSpPr>
          <p:spPr bwMode="auto">
            <a:xfrm>
              <a:off x="2592" y="1536"/>
              <a:ext cx="546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中位数</a:t>
              </a:r>
            </a:p>
          </p:txBody>
        </p:sp>
        <p:sp>
          <p:nvSpPr>
            <p:cNvPr id="949276" name="Rectangle 28"/>
            <p:cNvSpPr>
              <a:spLocks noChangeArrowheads="1"/>
            </p:cNvSpPr>
            <p:nvPr/>
          </p:nvSpPr>
          <p:spPr bwMode="auto">
            <a:xfrm>
              <a:off x="3072" y="1536"/>
              <a:ext cx="238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=</a:t>
              </a:r>
              <a:r>
                <a:rPr lang="en-US" altLang="zh-CN" sz="1800" b="1">
                  <a:solidFill>
                    <a:srgbClr val="CDCDC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949277" name="Rectangle 29"/>
            <p:cNvSpPr>
              <a:spLocks noChangeArrowheads="1"/>
            </p:cNvSpPr>
            <p:nvPr/>
          </p:nvSpPr>
          <p:spPr bwMode="auto">
            <a:xfrm>
              <a:off x="3216" y="1536"/>
              <a:ext cx="401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众数</a:t>
              </a:r>
            </a:p>
          </p:txBody>
        </p:sp>
        <p:sp>
          <p:nvSpPr>
            <p:cNvPr id="949278" name="Line 30"/>
            <p:cNvSpPr>
              <a:spLocks noChangeShapeType="1"/>
            </p:cNvSpPr>
            <p:nvPr/>
          </p:nvSpPr>
          <p:spPr bwMode="auto">
            <a:xfrm>
              <a:off x="2928" y="1920"/>
              <a:ext cx="0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79" name="Line 31"/>
            <p:cNvSpPr>
              <a:spLocks noChangeShapeType="1"/>
            </p:cNvSpPr>
            <p:nvPr/>
          </p:nvSpPr>
          <p:spPr bwMode="auto">
            <a:xfrm>
              <a:off x="2928" y="1920"/>
              <a:ext cx="0" cy="62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80" name="Freeform 32"/>
            <p:cNvSpPr>
              <a:spLocks/>
            </p:cNvSpPr>
            <p:nvPr/>
          </p:nvSpPr>
          <p:spPr bwMode="auto">
            <a:xfrm>
              <a:off x="2928" y="1920"/>
              <a:ext cx="570" cy="675"/>
            </a:xfrm>
            <a:custGeom>
              <a:avLst/>
              <a:gdLst>
                <a:gd name="T0" fmla="*/ 569 w 570"/>
                <a:gd name="T1" fmla="*/ 674 h 675"/>
                <a:gd name="T2" fmla="*/ 508 w 570"/>
                <a:gd name="T3" fmla="*/ 667 h 675"/>
                <a:gd name="T4" fmla="*/ 478 w 570"/>
                <a:gd name="T5" fmla="*/ 659 h 675"/>
                <a:gd name="T6" fmla="*/ 449 w 570"/>
                <a:gd name="T7" fmla="*/ 648 h 675"/>
                <a:gd name="T8" fmla="*/ 419 w 570"/>
                <a:gd name="T9" fmla="*/ 633 h 675"/>
                <a:gd name="T10" fmla="*/ 389 w 570"/>
                <a:gd name="T11" fmla="*/ 612 h 675"/>
                <a:gd name="T12" fmla="*/ 358 w 570"/>
                <a:gd name="T13" fmla="*/ 583 h 675"/>
                <a:gd name="T14" fmla="*/ 300 w 570"/>
                <a:gd name="T15" fmla="*/ 506 h 675"/>
                <a:gd name="T16" fmla="*/ 239 w 570"/>
                <a:gd name="T17" fmla="*/ 396 h 675"/>
                <a:gd name="T18" fmla="*/ 178 w 570"/>
                <a:gd name="T19" fmla="*/ 263 h 675"/>
                <a:gd name="T20" fmla="*/ 150 w 570"/>
                <a:gd name="T21" fmla="*/ 197 h 675"/>
                <a:gd name="T22" fmla="*/ 120 w 570"/>
                <a:gd name="T23" fmla="*/ 133 h 675"/>
                <a:gd name="T24" fmla="*/ 89 w 570"/>
                <a:gd name="T25" fmla="*/ 78 h 675"/>
                <a:gd name="T26" fmla="*/ 59 w 570"/>
                <a:gd name="T27" fmla="*/ 36 h 675"/>
                <a:gd name="T28" fmla="*/ 29 w 570"/>
                <a:gd name="T29" fmla="*/ 10 h 675"/>
                <a:gd name="T30" fmla="*/ 0 w 570"/>
                <a:gd name="T3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0" h="675">
                  <a:moveTo>
                    <a:pt x="569" y="674"/>
                  </a:moveTo>
                  <a:lnTo>
                    <a:pt x="508" y="667"/>
                  </a:lnTo>
                  <a:lnTo>
                    <a:pt x="478" y="659"/>
                  </a:lnTo>
                  <a:lnTo>
                    <a:pt x="449" y="648"/>
                  </a:lnTo>
                  <a:lnTo>
                    <a:pt x="419" y="633"/>
                  </a:lnTo>
                  <a:lnTo>
                    <a:pt x="389" y="612"/>
                  </a:lnTo>
                  <a:lnTo>
                    <a:pt x="358" y="583"/>
                  </a:lnTo>
                  <a:lnTo>
                    <a:pt x="300" y="506"/>
                  </a:lnTo>
                  <a:lnTo>
                    <a:pt x="239" y="396"/>
                  </a:lnTo>
                  <a:lnTo>
                    <a:pt x="178" y="263"/>
                  </a:lnTo>
                  <a:lnTo>
                    <a:pt x="150" y="197"/>
                  </a:lnTo>
                  <a:lnTo>
                    <a:pt x="120" y="133"/>
                  </a:lnTo>
                  <a:lnTo>
                    <a:pt x="89" y="78"/>
                  </a:lnTo>
                  <a:lnTo>
                    <a:pt x="59" y="36"/>
                  </a:lnTo>
                  <a:lnTo>
                    <a:pt x="29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281" name="Freeform 33"/>
            <p:cNvSpPr>
              <a:spLocks/>
            </p:cNvSpPr>
            <p:nvPr/>
          </p:nvSpPr>
          <p:spPr bwMode="auto">
            <a:xfrm>
              <a:off x="2352" y="1920"/>
              <a:ext cx="569" cy="675"/>
            </a:xfrm>
            <a:custGeom>
              <a:avLst/>
              <a:gdLst>
                <a:gd name="T0" fmla="*/ 0 w 569"/>
                <a:gd name="T1" fmla="*/ 674 h 675"/>
                <a:gd name="T2" fmla="*/ 59 w 569"/>
                <a:gd name="T3" fmla="*/ 667 h 675"/>
                <a:gd name="T4" fmla="*/ 89 w 569"/>
                <a:gd name="T5" fmla="*/ 659 h 675"/>
                <a:gd name="T6" fmla="*/ 120 w 569"/>
                <a:gd name="T7" fmla="*/ 648 h 675"/>
                <a:gd name="T8" fmla="*/ 150 w 569"/>
                <a:gd name="T9" fmla="*/ 633 h 675"/>
                <a:gd name="T10" fmla="*/ 178 w 569"/>
                <a:gd name="T11" fmla="*/ 612 h 675"/>
                <a:gd name="T12" fmla="*/ 209 w 569"/>
                <a:gd name="T13" fmla="*/ 583 h 675"/>
                <a:gd name="T14" fmla="*/ 269 w 569"/>
                <a:gd name="T15" fmla="*/ 506 h 675"/>
                <a:gd name="T16" fmla="*/ 328 w 569"/>
                <a:gd name="T17" fmla="*/ 396 h 675"/>
                <a:gd name="T18" fmla="*/ 389 w 569"/>
                <a:gd name="T19" fmla="*/ 263 h 675"/>
                <a:gd name="T20" fmla="*/ 419 w 569"/>
                <a:gd name="T21" fmla="*/ 197 h 675"/>
                <a:gd name="T22" fmla="*/ 449 w 569"/>
                <a:gd name="T23" fmla="*/ 133 h 675"/>
                <a:gd name="T24" fmla="*/ 478 w 569"/>
                <a:gd name="T25" fmla="*/ 78 h 675"/>
                <a:gd name="T26" fmla="*/ 508 w 569"/>
                <a:gd name="T27" fmla="*/ 36 h 675"/>
                <a:gd name="T28" fmla="*/ 538 w 569"/>
                <a:gd name="T29" fmla="*/ 10 h 675"/>
                <a:gd name="T30" fmla="*/ 568 w 569"/>
                <a:gd name="T3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675">
                  <a:moveTo>
                    <a:pt x="0" y="674"/>
                  </a:moveTo>
                  <a:lnTo>
                    <a:pt x="59" y="667"/>
                  </a:lnTo>
                  <a:lnTo>
                    <a:pt x="89" y="659"/>
                  </a:lnTo>
                  <a:lnTo>
                    <a:pt x="120" y="648"/>
                  </a:lnTo>
                  <a:lnTo>
                    <a:pt x="150" y="633"/>
                  </a:lnTo>
                  <a:lnTo>
                    <a:pt x="178" y="612"/>
                  </a:lnTo>
                  <a:lnTo>
                    <a:pt x="209" y="583"/>
                  </a:lnTo>
                  <a:lnTo>
                    <a:pt x="269" y="506"/>
                  </a:lnTo>
                  <a:lnTo>
                    <a:pt x="328" y="396"/>
                  </a:lnTo>
                  <a:lnTo>
                    <a:pt x="389" y="263"/>
                  </a:lnTo>
                  <a:lnTo>
                    <a:pt x="419" y="197"/>
                  </a:lnTo>
                  <a:lnTo>
                    <a:pt x="449" y="133"/>
                  </a:lnTo>
                  <a:lnTo>
                    <a:pt x="478" y="78"/>
                  </a:lnTo>
                  <a:lnTo>
                    <a:pt x="508" y="36"/>
                  </a:lnTo>
                  <a:lnTo>
                    <a:pt x="538" y="10"/>
                  </a:lnTo>
                  <a:lnTo>
                    <a:pt x="568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282" name="Line 34"/>
            <p:cNvSpPr>
              <a:spLocks noChangeShapeType="1"/>
            </p:cNvSpPr>
            <p:nvPr/>
          </p:nvSpPr>
          <p:spPr bwMode="auto">
            <a:xfrm>
              <a:off x="2928" y="1920"/>
              <a:ext cx="0" cy="7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83" name="Line 35"/>
            <p:cNvSpPr>
              <a:spLocks noChangeShapeType="1"/>
            </p:cNvSpPr>
            <p:nvPr/>
          </p:nvSpPr>
          <p:spPr bwMode="auto">
            <a:xfrm>
              <a:off x="2208" y="264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9284" name="Group 36"/>
          <p:cNvGrpSpPr>
            <a:grpSpLocks/>
          </p:cNvGrpSpPr>
          <p:nvPr/>
        </p:nvGrpSpPr>
        <p:grpSpPr bwMode="auto">
          <a:xfrm>
            <a:off x="6019800" y="2438400"/>
            <a:ext cx="2514600" cy="3590925"/>
            <a:chOff x="3792" y="1536"/>
            <a:chExt cx="1584" cy="2262"/>
          </a:xfrm>
        </p:grpSpPr>
        <p:sp>
          <p:nvSpPr>
            <p:cNvPr id="949285" name="Rectangle 37"/>
            <p:cNvSpPr>
              <a:spLocks noChangeArrowheads="1"/>
            </p:cNvSpPr>
            <p:nvPr/>
          </p:nvSpPr>
          <p:spPr bwMode="auto">
            <a:xfrm>
              <a:off x="4503" y="3740"/>
              <a:ext cx="116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86" name="Rectangle 38"/>
            <p:cNvSpPr>
              <a:spLocks noChangeArrowheads="1"/>
            </p:cNvSpPr>
            <p:nvPr/>
          </p:nvSpPr>
          <p:spPr bwMode="auto">
            <a:xfrm>
              <a:off x="4128" y="2784"/>
              <a:ext cx="890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右偏分布</a:t>
              </a:r>
            </a:p>
          </p:txBody>
        </p:sp>
        <p:sp>
          <p:nvSpPr>
            <p:cNvPr id="949287" name="Rectangle 39"/>
            <p:cNvSpPr>
              <a:spLocks noChangeArrowheads="1"/>
            </p:cNvSpPr>
            <p:nvPr/>
          </p:nvSpPr>
          <p:spPr bwMode="auto">
            <a:xfrm>
              <a:off x="3840" y="1536"/>
              <a:ext cx="404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众数</a:t>
              </a:r>
            </a:p>
          </p:txBody>
        </p:sp>
        <p:sp>
          <p:nvSpPr>
            <p:cNvPr id="949288" name="Rectangle 40"/>
            <p:cNvSpPr>
              <a:spLocks noChangeArrowheads="1"/>
            </p:cNvSpPr>
            <p:nvPr/>
          </p:nvSpPr>
          <p:spPr bwMode="auto">
            <a:xfrm>
              <a:off x="4154" y="2384"/>
              <a:ext cx="194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  </a:t>
              </a:r>
            </a:p>
          </p:txBody>
        </p:sp>
        <p:sp>
          <p:nvSpPr>
            <p:cNvPr id="949289" name="Rectangle 41"/>
            <p:cNvSpPr>
              <a:spLocks noChangeArrowheads="1"/>
            </p:cNvSpPr>
            <p:nvPr/>
          </p:nvSpPr>
          <p:spPr bwMode="auto">
            <a:xfrm>
              <a:off x="4272" y="1536"/>
              <a:ext cx="549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中位数</a:t>
              </a:r>
            </a:p>
          </p:txBody>
        </p:sp>
        <p:sp>
          <p:nvSpPr>
            <p:cNvPr id="949290" name="Rectangle 42"/>
            <p:cNvSpPr>
              <a:spLocks noChangeArrowheads="1"/>
            </p:cNvSpPr>
            <p:nvPr/>
          </p:nvSpPr>
          <p:spPr bwMode="auto">
            <a:xfrm>
              <a:off x="4848" y="1536"/>
              <a:ext cx="398" cy="2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均值</a:t>
              </a:r>
            </a:p>
          </p:txBody>
        </p:sp>
        <p:sp>
          <p:nvSpPr>
            <p:cNvPr id="949291" name="Rectangle 43"/>
            <p:cNvSpPr>
              <a:spLocks noChangeArrowheads="1"/>
            </p:cNvSpPr>
            <p:nvPr/>
          </p:nvSpPr>
          <p:spPr bwMode="auto">
            <a:xfrm>
              <a:off x="5174" y="2517"/>
              <a:ext cx="116" cy="5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2" name="Line 44"/>
            <p:cNvSpPr>
              <a:spLocks noChangeShapeType="1"/>
            </p:cNvSpPr>
            <p:nvPr/>
          </p:nvSpPr>
          <p:spPr bwMode="auto">
            <a:xfrm>
              <a:off x="4320" y="1920"/>
              <a:ext cx="0" cy="7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3" name="Line 45"/>
            <p:cNvSpPr>
              <a:spLocks noChangeShapeType="1"/>
            </p:cNvSpPr>
            <p:nvPr/>
          </p:nvSpPr>
          <p:spPr bwMode="auto">
            <a:xfrm>
              <a:off x="4512" y="2112"/>
              <a:ext cx="0" cy="55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4" name="Line 46"/>
            <p:cNvSpPr>
              <a:spLocks noChangeShapeType="1"/>
            </p:cNvSpPr>
            <p:nvPr/>
          </p:nvSpPr>
          <p:spPr bwMode="auto">
            <a:xfrm>
              <a:off x="4704" y="2352"/>
              <a:ext cx="0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5" name="Line 47"/>
            <p:cNvSpPr>
              <a:spLocks noChangeShapeType="1"/>
            </p:cNvSpPr>
            <p:nvPr/>
          </p:nvSpPr>
          <p:spPr bwMode="auto">
            <a:xfrm>
              <a:off x="3792" y="264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6" name="Line 48"/>
            <p:cNvSpPr>
              <a:spLocks noChangeShapeType="1"/>
            </p:cNvSpPr>
            <p:nvPr/>
          </p:nvSpPr>
          <p:spPr bwMode="auto">
            <a:xfrm>
              <a:off x="4080" y="177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7" name="Line 49"/>
            <p:cNvSpPr>
              <a:spLocks noChangeShapeType="1"/>
            </p:cNvSpPr>
            <p:nvPr/>
          </p:nvSpPr>
          <p:spPr bwMode="auto">
            <a:xfrm flipH="1">
              <a:off x="4560" y="1776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8" name="Line 50"/>
            <p:cNvSpPr>
              <a:spLocks noChangeShapeType="1"/>
            </p:cNvSpPr>
            <p:nvPr/>
          </p:nvSpPr>
          <p:spPr bwMode="auto">
            <a:xfrm flipH="1">
              <a:off x="4704" y="1776"/>
              <a:ext cx="33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9299" name="Freeform 51"/>
            <p:cNvSpPr>
              <a:spLocks/>
            </p:cNvSpPr>
            <p:nvPr/>
          </p:nvSpPr>
          <p:spPr bwMode="auto">
            <a:xfrm>
              <a:off x="4320" y="1920"/>
              <a:ext cx="853" cy="675"/>
            </a:xfrm>
            <a:custGeom>
              <a:avLst/>
              <a:gdLst>
                <a:gd name="T0" fmla="*/ 852 w 853"/>
                <a:gd name="T1" fmla="*/ 674 h 675"/>
                <a:gd name="T2" fmla="*/ 761 w 853"/>
                <a:gd name="T3" fmla="*/ 667 h 675"/>
                <a:gd name="T4" fmla="*/ 718 w 853"/>
                <a:gd name="T5" fmla="*/ 659 h 675"/>
                <a:gd name="T6" fmla="*/ 672 w 853"/>
                <a:gd name="T7" fmla="*/ 648 h 675"/>
                <a:gd name="T8" fmla="*/ 627 w 853"/>
                <a:gd name="T9" fmla="*/ 633 h 675"/>
                <a:gd name="T10" fmla="*/ 583 w 853"/>
                <a:gd name="T11" fmla="*/ 612 h 675"/>
                <a:gd name="T12" fmla="*/ 538 w 853"/>
                <a:gd name="T13" fmla="*/ 583 h 675"/>
                <a:gd name="T14" fmla="*/ 447 w 853"/>
                <a:gd name="T15" fmla="*/ 506 h 675"/>
                <a:gd name="T16" fmla="*/ 358 w 853"/>
                <a:gd name="T17" fmla="*/ 396 h 675"/>
                <a:gd name="T18" fmla="*/ 269 w 853"/>
                <a:gd name="T19" fmla="*/ 263 h 675"/>
                <a:gd name="T20" fmla="*/ 224 w 853"/>
                <a:gd name="T21" fmla="*/ 197 h 675"/>
                <a:gd name="T22" fmla="*/ 178 w 853"/>
                <a:gd name="T23" fmla="*/ 133 h 675"/>
                <a:gd name="T24" fmla="*/ 135 w 853"/>
                <a:gd name="T25" fmla="*/ 78 h 675"/>
                <a:gd name="T26" fmla="*/ 89 w 853"/>
                <a:gd name="T27" fmla="*/ 36 h 675"/>
                <a:gd name="T28" fmla="*/ 44 w 853"/>
                <a:gd name="T29" fmla="*/ 10 h 675"/>
                <a:gd name="T30" fmla="*/ 0 w 853"/>
                <a:gd name="T3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675">
                  <a:moveTo>
                    <a:pt x="852" y="674"/>
                  </a:moveTo>
                  <a:lnTo>
                    <a:pt x="761" y="667"/>
                  </a:lnTo>
                  <a:lnTo>
                    <a:pt x="718" y="659"/>
                  </a:lnTo>
                  <a:lnTo>
                    <a:pt x="672" y="648"/>
                  </a:lnTo>
                  <a:lnTo>
                    <a:pt x="627" y="633"/>
                  </a:lnTo>
                  <a:lnTo>
                    <a:pt x="583" y="612"/>
                  </a:lnTo>
                  <a:lnTo>
                    <a:pt x="538" y="583"/>
                  </a:lnTo>
                  <a:lnTo>
                    <a:pt x="447" y="506"/>
                  </a:lnTo>
                  <a:lnTo>
                    <a:pt x="358" y="396"/>
                  </a:lnTo>
                  <a:lnTo>
                    <a:pt x="269" y="263"/>
                  </a:lnTo>
                  <a:lnTo>
                    <a:pt x="224" y="197"/>
                  </a:lnTo>
                  <a:lnTo>
                    <a:pt x="178" y="133"/>
                  </a:lnTo>
                  <a:lnTo>
                    <a:pt x="135" y="78"/>
                  </a:lnTo>
                  <a:lnTo>
                    <a:pt x="89" y="36"/>
                  </a:ln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300" name="Freeform 52"/>
            <p:cNvSpPr>
              <a:spLocks/>
            </p:cNvSpPr>
            <p:nvPr/>
          </p:nvSpPr>
          <p:spPr bwMode="auto">
            <a:xfrm>
              <a:off x="4032" y="1920"/>
              <a:ext cx="285" cy="675"/>
            </a:xfrm>
            <a:custGeom>
              <a:avLst/>
              <a:gdLst>
                <a:gd name="T0" fmla="*/ 0 w 285"/>
                <a:gd name="T1" fmla="*/ 674 h 675"/>
                <a:gd name="T2" fmla="*/ 28 w 285"/>
                <a:gd name="T3" fmla="*/ 667 h 675"/>
                <a:gd name="T4" fmla="*/ 43 w 285"/>
                <a:gd name="T5" fmla="*/ 659 h 675"/>
                <a:gd name="T6" fmla="*/ 59 w 285"/>
                <a:gd name="T7" fmla="*/ 648 h 675"/>
                <a:gd name="T8" fmla="*/ 74 w 285"/>
                <a:gd name="T9" fmla="*/ 633 h 675"/>
                <a:gd name="T10" fmla="*/ 89 w 285"/>
                <a:gd name="T11" fmla="*/ 612 h 675"/>
                <a:gd name="T12" fmla="*/ 104 w 285"/>
                <a:gd name="T13" fmla="*/ 583 h 675"/>
                <a:gd name="T14" fmla="*/ 134 w 285"/>
                <a:gd name="T15" fmla="*/ 506 h 675"/>
                <a:gd name="T16" fmla="*/ 165 w 285"/>
                <a:gd name="T17" fmla="*/ 396 h 675"/>
                <a:gd name="T18" fmla="*/ 193 w 285"/>
                <a:gd name="T19" fmla="*/ 263 h 675"/>
                <a:gd name="T20" fmla="*/ 208 w 285"/>
                <a:gd name="T21" fmla="*/ 197 h 675"/>
                <a:gd name="T22" fmla="*/ 223 w 285"/>
                <a:gd name="T23" fmla="*/ 133 h 675"/>
                <a:gd name="T24" fmla="*/ 239 w 285"/>
                <a:gd name="T25" fmla="*/ 78 h 675"/>
                <a:gd name="T26" fmla="*/ 254 w 285"/>
                <a:gd name="T27" fmla="*/ 36 h 675"/>
                <a:gd name="T28" fmla="*/ 269 w 285"/>
                <a:gd name="T29" fmla="*/ 10 h 675"/>
                <a:gd name="T30" fmla="*/ 284 w 285"/>
                <a:gd name="T3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5" h="675">
                  <a:moveTo>
                    <a:pt x="0" y="674"/>
                  </a:moveTo>
                  <a:lnTo>
                    <a:pt x="28" y="667"/>
                  </a:lnTo>
                  <a:lnTo>
                    <a:pt x="43" y="659"/>
                  </a:lnTo>
                  <a:lnTo>
                    <a:pt x="59" y="648"/>
                  </a:lnTo>
                  <a:lnTo>
                    <a:pt x="74" y="633"/>
                  </a:lnTo>
                  <a:lnTo>
                    <a:pt x="89" y="612"/>
                  </a:lnTo>
                  <a:lnTo>
                    <a:pt x="104" y="583"/>
                  </a:lnTo>
                  <a:lnTo>
                    <a:pt x="134" y="506"/>
                  </a:lnTo>
                  <a:lnTo>
                    <a:pt x="165" y="396"/>
                  </a:lnTo>
                  <a:lnTo>
                    <a:pt x="193" y="263"/>
                  </a:lnTo>
                  <a:lnTo>
                    <a:pt x="208" y="197"/>
                  </a:lnTo>
                  <a:lnTo>
                    <a:pt x="223" y="133"/>
                  </a:lnTo>
                  <a:lnTo>
                    <a:pt x="239" y="78"/>
                  </a:lnTo>
                  <a:lnTo>
                    <a:pt x="254" y="36"/>
                  </a:lnTo>
                  <a:lnTo>
                    <a:pt x="269" y="10"/>
                  </a:lnTo>
                  <a:lnTo>
                    <a:pt x="284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97888" cy="1081088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zh-CN" altLang="en-US" sz="4000">
                <a:solidFill>
                  <a:schemeClr val="tx1"/>
                </a:solidFill>
              </a:rPr>
              <a:t>众数、中位数和均值的特点和应用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800" dirty="0"/>
              <a:t>众数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不受极端值影响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具有不唯一性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数据分布偏斜程度较大时应用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800" dirty="0"/>
              <a:t>中位数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不受极端值影响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数据分布偏斜程度较大时应用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800" dirty="0"/>
              <a:t>均值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易受极端值影响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数学性质优良</a:t>
            </a:r>
          </a:p>
          <a:p>
            <a:pPr marL="1219200" lvl="1" indent="-533400">
              <a:lnSpc>
                <a:spcPct val="90000"/>
              </a:lnSpc>
            </a:pPr>
            <a:r>
              <a:rPr lang="zh-CN" altLang="en-US" sz="2400" dirty="0"/>
              <a:t>数据对称分布或接近对称分布时应用</a:t>
            </a:r>
            <a:endParaRPr lang="zh-CN" altLang="en-US" sz="2100" dirty="0">
              <a:sym typeface="Wingdings 3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r>
              <a:rPr lang="zh-CN" altLang="en-US" sz="4000">
                <a:solidFill>
                  <a:schemeClr val="tx1"/>
                </a:solidFill>
              </a:rPr>
              <a:t>数据类型与集中趋势测度值</a:t>
            </a:r>
          </a:p>
        </p:txBody>
      </p:sp>
      <p:graphicFrame>
        <p:nvGraphicFramePr>
          <p:cNvPr id="953347" name="Group 3"/>
          <p:cNvGraphicFramePr>
            <a:graphicFrameLocks noGrp="1"/>
          </p:cNvGraphicFramePr>
          <p:nvPr/>
        </p:nvGraphicFramePr>
        <p:xfrm>
          <a:off x="381000" y="1752600"/>
          <a:ext cx="8458200" cy="4419603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1752600"/>
                <a:gridCol w="1828800"/>
                <a:gridCol w="1752600"/>
              </a:tblGrid>
              <a:tr h="6096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数据类型和所适用的集中趋势测度值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分类数据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顺序数据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间隔数据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比率数据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547688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中位数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均值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均值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调和平均数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中位数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几何平均数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中位数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467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zh-CN" altLang="en-US" sz="4000">
                <a:solidFill>
                  <a:schemeClr val="tx1"/>
                </a:solidFill>
              </a:rPr>
              <a:t>离中趋势</a:t>
            </a:r>
            <a:endParaRPr lang="zh-CN" altLang="en-US" sz="36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8467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458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数据分布的另一个重要特征</a:t>
            </a:r>
          </a:p>
          <a:p>
            <a:pPr algn="just"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反映各变量值远离其中心值的程度（离散程度）</a:t>
            </a:r>
          </a:p>
          <a:p>
            <a:pPr algn="just"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从另一个侧面说明了集中趋势测度值的代表程度</a:t>
            </a:r>
          </a:p>
          <a:p>
            <a:pPr algn="just"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不同类型的数据有不同的离散程度测度值</a:t>
            </a:r>
          </a:p>
        </p:txBody>
      </p:sp>
      <p:grpSp>
        <p:nvGrpSpPr>
          <p:cNvPr id="958468" name="Group 4"/>
          <p:cNvGrpSpPr>
            <a:grpSpLocks/>
          </p:cNvGrpSpPr>
          <p:nvPr/>
        </p:nvGrpSpPr>
        <p:grpSpPr bwMode="auto">
          <a:xfrm>
            <a:off x="1981200" y="4343400"/>
            <a:ext cx="5410200" cy="1981200"/>
            <a:chOff x="1248" y="2400"/>
            <a:chExt cx="2952" cy="1152"/>
          </a:xfrm>
        </p:grpSpPr>
        <p:sp>
          <p:nvSpPr>
            <p:cNvPr id="958469" name="Line 5"/>
            <p:cNvSpPr>
              <a:spLocks noChangeShapeType="1"/>
            </p:cNvSpPr>
            <p:nvPr/>
          </p:nvSpPr>
          <p:spPr bwMode="auto">
            <a:xfrm flipV="1">
              <a:off x="1248" y="3552"/>
              <a:ext cx="2952" cy="0"/>
            </a:xfrm>
            <a:prstGeom prst="line">
              <a:avLst/>
            </a:prstGeom>
            <a:noFill/>
            <a:ln w="57150">
              <a:solidFill>
                <a:srgbClr val="E8E8E8"/>
              </a:solidFill>
              <a:round/>
              <a:headEnd/>
              <a:tailEnd type="triangle" w="med" len="med"/>
            </a:ln>
            <a:effectLst>
              <a:outerShdw dist="28398" dir="3806097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470" name="Line 6"/>
            <p:cNvSpPr>
              <a:spLocks noChangeShapeType="1"/>
            </p:cNvSpPr>
            <p:nvPr/>
          </p:nvSpPr>
          <p:spPr bwMode="auto">
            <a:xfrm>
              <a:off x="2640" y="2448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471" name="Line 7"/>
            <p:cNvSpPr>
              <a:spLocks noChangeShapeType="1"/>
            </p:cNvSpPr>
            <p:nvPr/>
          </p:nvSpPr>
          <p:spPr bwMode="auto">
            <a:xfrm flipH="1" flipV="1">
              <a:off x="2016" y="3360"/>
              <a:ext cx="124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8472" name="Group 8"/>
            <p:cNvGrpSpPr>
              <a:grpSpLocks/>
            </p:cNvGrpSpPr>
            <p:nvPr/>
          </p:nvGrpSpPr>
          <p:grpSpPr bwMode="auto">
            <a:xfrm>
              <a:off x="1344" y="2400"/>
              <a:ext cx="2613" cy="1056"/>
              <a:chOff x="1152" y="2496"/>
              <a:chExt cx="2613" cy="1056"/>
            </a:xfrm>
          </p:grpSpPr>
          <p:sp>
            <p:nvSpPr>
              <p:cNvPr id="958473" name="Freeform 9"/>
              <p:cNvSpPr>
                <a:spLocks/>
              </p:cNvSpPr>
              <p:nvPr/>
            </p:nvSpPr>
            <p:spPr bwMode="auto">
              <a:xfrm>
                <a:off x="2448" y="2496"/>
                <a:ext cx="1317" cy="1038"/>
              </a:xfrm>
              <a:custGeom>
                <a:avLst/>
                <a:gdLst>
                  <a:gd name="T0" fmla="*/ 569 w 570"/>
                  <a:gd name="T1" fmla="*/ 674 h 675"/>
                  <a:gd name="T2" fmla="*/ 508 w 570"/>
                  <a:gd name="T3" fmla="*/ 667 h 675"/>
                  <a:gd name="T4" fmla="*/ 478 w 570"/>
                  <a:gd name="T5" fmla="*/ 659 h 675"/>
                  <a:gd name="T6" fmla="*/ 449 w 570"/>
                  <a:gd name="T7" fmla="*/ 648 h 675"/>
                  <a:gd name="T8" fmla="*/ 419 w 570"/>
                  <a:gd name="T9" fmla="*/ 633 h 675"/>
                  <a:gd name="T10" fmla="*/ 389 w 570"/>
                  <a:gd name="T11" fmla="*/ 612 h 675"/>
                  <a:gd name="T12" fmla="*/ 358 w 570"/>
                  <a:gd name="T13" fmla="*/ 583 h 675"/>
                  <a:gd name="T14" fmla="*/ 300 w 570"/>
                  <a:gd name="T15" fmla="*/ 506 h 675"/>
                  <a:gd name="T16" fmla="*/ 239 w 570"/>
                  <a:gd name="T17" fmla="*/ 396 h 675"/>
                  <a:gd name="T18" fmla="*/ 178 w 570"/>
                  <a:gd name="T19" fmla="*/ 263 h 675"/>
                  <a:gd name="T20" fmla="*/ 150 w 570"/>
                  <a:gd name="T21" fmla="*/ 197 h 675"/>
                  <a:gd name="T22" fmla="*/ 120 w 570"/>
                  <a:gd name="T23" fmla="*/ 133 h 675"/>
                  <a:gd name="T24" fmla="*/ 89 w 570"/>
                  <a:gd name="T25" fmla="*/ 78 h 675"/>
                  <a:gd name="T26" fmla="*/ 59 w 570"/>
                  <a:gd name="T27" fmla="*/ 36 h 675"/>
                  <a:gd name="T28" fmla="*/ 29 w 570"/>
                  <a:gd name="T29" fmla="*/ 10 h 675"/>
                  <a:gd name="T30" fmla="*/ 0 w 570"/>
                  <a:gd name="T31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0" h="675">
                    <a:moveTo>
                      <a:pt x="569" y="674"/>
                    </a:moveTo>
                    <a:lnTo>
                      <a:pt x="508" y="667"/>
                    </a:lnTo>
                    <a:lnTo>
                      <a:pt x="478" y="659"/>
                    </a:lnTo>
                    <a:lnTo>
                      <a:pt x="449" y="648"/>
                    </a:lnTo>
                    <a:lnTo>
                      <a:pt x="419" y="633"/>
                    </a:lnTo>
                    <a:lnTo>
                      <a:pt x="389" y="612"/>
                    </a:lnTo>
                    <a:lnTo>
                      <a:pt x="358" y="583"/>
                    </a:lnTo>
                    <a:lnTo>
                      <a:pt x="300" y="506"/>
                    </a:lnTo>
                    <a:lnTo>
                      <a:pt x="239" y="396"/>
                    </a:lnTo>
                    <a:lnTo>
                      <a:pt x="178" y="263"/>
                    </a:lnTo>
                    <a:lnTo>
                      <a:pt x="150" y="197"/>
                    </a:lnTo>
                    <a:lnTo>
                      <a:pt x="120" y="133"/>
                    </a:lnTo>
                    <a:lnTo>
                      <a:pt x="89" y="78"/>
                    </a:lnTo>
                    <a:lnTo>
                      <a:pt x="59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rnd" cmpd="sng">
                <a:solidFill>
                  <a:srgbClr val="FFFF7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45791" dir="2021404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474" name="Freeform 10"/>
              <p:cNvSpPr>
                <a:spLocks/>
              </p:cNvSpPr>
              <p:nvPr/>
            </p:nvSpPr>
            <p:spPr bwMode="auto">
              <a:xfrm>
                <a:off x="1152" y="2496"/>
                <a:ext cx="1294" cy="1056"/>
              </a:xfrm>
              <a:custGeom>
                <a:avLst/>
                <a:gdLst>
                  <a:gd name="T0" fmla="*/ 0 w 569"/>
                  <a:gd name="T1" fmla="*/ 674 h 675"/>
                  <a:gd name="T2" fmla="*/ 59 w 569"/>
                  <a:gd name="T3" fmla="*/ 667 h 675"/>
                  <a:gd name="T4" fmla="*/ 89 w 569"/>
                  <a:gd name="T5" fmla="*/ 659 h 675"/>
                  <a:gd name="T6" fmla="*/ 120 w 569"/>
                  <a:gd name="T7" fmla="*/ 648 h 675"/>
                  <a:gd name="T8" fmla="*/ 150 w 569"/>
                  <a:gd name="T9" fmla="*/ 633 h 675"/>
                  <a:gd name="T10" fmla="*/ 178 w 569"/>
                  <a:gd name="T11" fmla="*/ 612 h 675"/>
                  <a:gd name="T12" fmla="*/ 209 w 569"/>
                  <a:gd name="T13" fmla="*/ 583 h 675"/>
                  <a:gd name="T14" fmla="*/ 269 w 569"/>
                  <a:gd name="T15" fmla="*/ 506 h 675"/>
                  <a:gd name="T16" fmla="*/ 328 w 569"/>
                  <a:gd name="T17" fmla="*/ 396 h 675"/>
                  <a:gd name="T18" fmla="*/ 389 w 569"/>
                  <a:gd name="T19" fmla="*/ 263 h 675"/>
                  <a:gd name="T20" fmla="*/ 419 w 569"/>
                  <a:gd name="T21" fmla="*/ 197 h 675"/>
                  <a:gd name="T22" fmla="*/ 449 w 569"/>
                  <a:gd name="T23" fmla="*/ 133 h 675"/>
                  <a:gd name="T24" fmla="*/ 478 w 569"/>
                  <a:gd name="T25" fmla="*/ 78 h 675"/>
                  <a:gd name="T26" fmla="*/ 508 w 569"/>
                  <a:gd name="T27" fmla="*/ 36 h 675"/>
                  <a:gd name="T28" fmla="*/ 538 w 569"/>
                  <a:gd name="T29" fmla="*/ 10 h 675"/>
                  <a:gd name="T30" fmla="*/ 568 w 569"/>
                  <a:gd name="T31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9" h="675">
                    <a:moveTo>
                      <a:pt x="0" y="674"/>
                    </a:moveTo>
                    <a:lnTo>
                      <a:pt x="59" y="667"/>
                    </a:lnTo>
                    <a:lnTo>
                      <a:pt x="89" y="659"/>
                    </a:lnTo>
                    <a:lnTo>
                      <a:pt x="120" y="648"/>
                    </a:lnTo>
                    <a:lnTo>
                      <a:pt x="150" y="633"/>
                    </a:lnTo>
                    <a:lnTo>
                      <a:pt x="178" y="612"/>
                    </a:lnTo>
                    <a:lnTo>
                      <a:pt x="209" y="583"/>
                    </a:lnTo>
                    <a:lnTo>
                      <a:pt x="269" y="506"/>
                    </a:lnTo>
                    <a:lnTo>
                      <a:pt x="328" y="396"/>
                    </a:lnTo>
                    <a:lnTo>
                      <a:pt x="389" y="263"/>
                    </a:lnTo>
                    <a:lnTo>
                      <a:pt x="419" y="197"/>
                    </a:lnTo>
                    <a:lnTo>
                      <a:pt x="449" y="133"/>
                    </a:lnTo>
                    <a:lnTo>
                      <a:pt x="478" y="78"/>
                    </a:lnTo>
                    <a:lnTo>
                      <a:pt x="508" y="36"/>
                    </a:lnTo>
                    <a:lnTo>
                      <a:pt x="538" y="10"/>
                    </a:lnTo>
                    <a:lnTo>
                      <a:pt x="568" y="0"/>
                    </a:lnTo>
                  </a:path>
                </a:pathLst>
              </a:custGeom>
              <a:noFill/>
              <a:ln w="57150" cap="rnd" cmpd="sng">
                <a:solidFill>
                  <a:srgbClr val="FFFF7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69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5950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7" grpId="0" build="p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701</Words>
  <Application>Microsoft Office PowerPoint</Application>
  <PresentationFormat>全屏显示(4:3)</PresentationFormat>
  <Paragraphs>197</Paragraphs>
  <Slides>14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隶书</vt:lpstr>
      <vt:lpstr>宋体</vt:lpstr>
      <vt:lpstr>幼圆</vt:lpstr>
      <vt:lpstr>Arial</vt:lpstr>
      <vt:lpstr>Symbol</vt:lpstr>
      <vt:lpstr>Times New Roman</vt:lpstr>
      <vt:lpstr>Wingdings 3</vt:lpstr>
      <vt:lpstr>1_默认设计模板</vt:lpstr>
      <vt:lpstr>公式</vt:lpstr>
      <vt:lpstr>PowerPoint 演示文稿</vt:lpstr>
      <vt:lpstr>数据分布的特征</vt:lpstr>
      <vt:lpstr>数据分布特征的描述</vt:lpstr>
      <vt:lpstr>PowerPoint 演示文稿</vt:lpstr>
      <vt:lpstr>集中趋势 (Central tendency)</vt:lpstr>
      <vt:lpstr>众数、中位数和均值的关系</vt:lpstr>
      <vt:lpstr>众数、中位数和均值的特点和应用</vt:lpstr>
      <vt:lpstr>数据类型与集中趋势测度值</vt:lpstr>
      <vt:lpstr>离中趋势</vt:lpstr>
      <vt:lpstr>离差、方差和标准差</vt:lpstr>
      <vt:lpstr>经验法则</vt:lpstr>
      <vt:lpstr>数据类型与离散程度测度值</vt:lpstr>
      <vt:lpstr>小结</vt:lpstr>
      <vt:lpstr>简单统计量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zsp</dc:creator>
  <cp:lastModifiedBy>duerdu</cp:lastModifiedBy>
  <cp:revision>372</cp:revision>
  <cp:lastPrinted>2003-02-20T13:26:19Z</cp:lastPrinted>
  <dcterms:created xsi:type="dcterms:W3CDTF">2000-07-16T01:36:37Z</dcterms:created>
  <dcterms:modified xsi:type="dcterms:W3CDTF">2014-12-30T14:18:08Z</dcterms:modified>
</cp:coreProperties>
</file>