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8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9" r:id="rId12"/>
    <p:sldId id="351" r:id="rId13"/>
    <p:sldId id="352" r:id="rId14"/>
    <p:sldId id="346" r:id="rId15"/>
    <p:sldId id="347" r:id="rId16"/>
    <p:sldId id="369" r:id="rId17"/>
    <p:sldId id="348" r:id="rId18"/>
    <p:sldId id="350" r:id="rId19"/>
    <p:sldId id="353" r:id="rId20"/>
    <p:sldId id="354" r:id="rId21"/>
    <p:sldId id="355" r:id="rId22"/>
    <p:sldId id="357" r:id="rId23"/>
    <p:sldId id="358" r:id="rId24"/>
    <p:sldId id="356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8" r:id="rId34"/>
    <p:sldId id="299" r:id="rId35"/>
    <p:sldId id="265" r:id="rId36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6552" autoAdjust="0"/>
  </p:normalViewPr>
  <p:slideViewPr>
    <p:cSldViewPr>
      <p:cViewPr varScale="1">
        <p:scale>
          <a:sx n="118" d="100"/>
          <a:sy n="118" d="100"/>
        </p:scale>
        <p:origin x="14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2322" y="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1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48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179512" y="6432550"/>
            <a:ext cx="316835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aseline="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plyr</a:t>
            </a:r>
            <a:r>
              <a:rPr lang="zh-CN" altLang="en-US" sz="11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</a:t>
            </a:r>
            <a:r>
              <a:rPr lang="en-US" altLang="zh-CN" sz="11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1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1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1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黄志洪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7312"/>
            <a:ext cx="9144000" cy="273769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28934"/>
            <a:ext cx="7772400" cy="928694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685808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1971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8713"/>
            <a:ext cx="9144000" cy="6016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46138" y="1703388"/>
            <a:ext cx="611187" cy="611187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457200" y="6432550"/>
            <a:ext cx="3328988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03225" y="1285875"/>
            <a:ext cx="828675" cy="828675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417638" y="2106613"/>
            <a:ext cx="40005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7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56388" y="3643313"/>
            <a:ext cx="2106612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36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36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500063" cy="501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4A8A0-A59A-4CBB-B204-29BB27B7E4CD}" type="datetime1">
              <a:rPr lang="zh-CN" altLang="en-US"/>
              <a:pPr>
                <a:defRPr/>
              </a:pPr>
              <a:t>2014/4/28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62338" y="6430963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309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F425C-B8A6-48B4-9646-B4291C58D2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76672"/>
            <a:ext cx="1971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203032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11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23528" y="1052736"/>
            <a:ext cx="8429625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179512" y="6432550"/>
            <a:ext cx="324036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Mahout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机器学习平台     讲师 黄志洪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23528" y="332656"/>
            <a:ext cx="142875" cy="6429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7312"/>
            <a:ext cx="9144000" cy="288032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64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6256" y="260648"/>
            <a:ext cx="1971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statistics.com/tag/plyr/" TargetMode="External"/><Relationship Id="rId2" Type="http://schemas.openxmlformats.org/officeDocument/2006/relationships/hyperlink" Target="http://plyr.had.co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side-r.org/packages/cran/ply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du.dataguru.c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683568" y="5301208"/>
            <a:ext cx="7776864" cy="72008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 smtClean="0"/>
              <a:t>R</a:t>
            </a:r>
            <a:r>
              <a:rPr lang="zh-CN" altLang="en-US" dirty="0" smtClean="0"/>
              <a:t>七种武器之数据加工厂</a:t>
            </a:r>
            <a:r>
              <a:rPr lang="en-US" altLang="zh-CN" dirty="0" err="1" smtClean="0"/>
              <a:t>plyr</a:t>
            </a:r>
            <a:r>
              <a:rPr lang="zh-CN" altLang="en-US" dirty="0" smtClean="0"/>
              <a:t>包 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91" y="1563407"/>
            <a:ext cx="6367650" cy="337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作者对于</a:t>
            </a:r>
            <a:r>
              <a:rPr lang="en-US" altLang="zh-CN" dirty="0"/>
              <a:t>plyr</a:t>
            </a:r>
            <a:r>
              <a:rPr lang="zh-CN" altLang="en-US" dirty="0"/>
              <a:t>包的描述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plyr</a:t>
            </a:r>
            <a:r>
              <a:rPr lang="zh-CN" altLang="en-US" dirty="0"/>
              <a:t>，</a:t>
            </a:r>
            <a:r>
              <a:rPr lang="en-US" altLang="zh-CN" dirty="0"/>
              <a:t>a package that generalises and standardises the apply family of functions for problems that require you to split up a large data structure into multiple pieces, apply a function to each piece and then join the pieces back </a:t>
            </a:r>
            <a:r>
              <a:rPr lang="en-US" altLang="zh-CN" dirty="0" smtClean="0"/>
              <a:t>together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plyr</a:t>
            </a:r>
            <a:r>
              <a:rPr lang="zh-CN" altLang="en-US" dirty="0"/>
              <a:t>包针对的问题是：把一个庞大的数据结构拆分成多个片段，然后分别对这些片段应用函数，然后再把片段函数结构组合起来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基本思想：</a:t>
            </a:r>
            <a:r>
              <a:rPr lang="en-US" altLang="zh-CN" dirty="0"/>
              <a:t> Split-Apply-Combine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203032" cy="766763"/>
          </a:xfrm>
        </p:spPr>
        <p:txBody>
          <a:bodyPr/>
          <a:lstStyle/>
          <a:p>
            <a:r>
              <a:rPr lang="en-US" altLang="zh-CN" dirty="0" err="1"/>
              <a:t>plyr</a:t>
            </a:r>
            <a:r>
              <a:rPr lang="zh-CN" altLang="en-US" dirty="0"/>
              <a:t>包</a:t>
            </a:r>
            <a:r>
              <a:rPr lang="zh-CN" altLang="en-US" dirty="0" smtClean="0"/>
              <a:t>的概述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5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的每列求均值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a=matrix(1:21,nrow=3,ncol=7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b=0</a:t>
            </a:r>
          </a:p>
          <a:p>
            <a:pPr marL="0" indent="0">
              <a:buNone/>
            </a:pPr>
            <a:r>
              <a:rPr lang="en-US" altLang="zh-CN" dirty="0"/>
              <a:t>for(i in 1:7)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b[i]=mean(a[,i])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plyr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b=aaply(a,.margins=2,.fun=mean)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plyr</a:t>
            </a:r>
            <a:r>
              <a:rPr lang="zh-CN" altLang="en-US" dirty="0"/>
              <a:t>包</a:t>
            </a:r>
            <a:r>
              <a:rPr lang="zh-CN" altLang="en-US" dirty="0" smtClean="0"/>
              <a:t>的概述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340768"/>
            <a:ext cx="4241924" cy="10081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318" y="2581317"/>
            <a:ext cx="2664297" cy="14296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7" y="4852752"/>
            <a:ext cx="336951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已有函数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dirty="0"/>
              <a:t>deseasf &lt;- function(value) rlm(value ~ month - 1</a:t>
            </a:r>
            <a:r>
              <a:rPr lang="en-US" altLang="zh-CN" sz="1400" dirty="0" smtClean="0"/>
              <a:t>)</a:t>
            </a:r>
          </a:p>
          <a:p>
            <a:r>
              <a:rPr lang="zh-CN" altLang="en-US" dirty="0" smtClean="0"/>
              <a:t>循环</a:t>
            </a:r>
            <a:r>
              <a:rPr lang="zh-CN" altLang="en-US" dirty="0"/>
              <a:t>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dirty="0"/>
              <a:t>models &lt;- </a:t>
            </a:r>
            <a:r>
              <a:rPr lang="en-US" altLang="zh-CN" sz="1400" b="1" dirty="0"/>
              <a:t>as</a:t>
            </a:r>
            <a:r>
              <a:rPr lang="en-US" altLang="zh-CN" sz="1400" dirty="0"/>
              <a:t>.list(rep(NA, 24 * 24))</a:t>
            </a:r>
          </a:p>
          <a:p>
            <a:pPr marL="0" indent="0">
              <a:buNone/>
            </a:pPr>
            <a:r>
              <a:rPr lang="en-US" altLang="zh-CN" sz="1400" dirty="0"/>
              <a:t>dim(models) &lt;- c(24, 24)</a:t>
            </a:r>
          </a:p>
          <a:p>
            <a:pPr marL="0" indent="0">
              <a:buNone/>
            </a:pPr>
            <a:r>
              <a:rPr lang="en-US" altLang="zh-CN" sz="1400" dirty="0"/>
              <a:t>deseas &lt;- array(NA, c(24, 24, 72))</a:t>
            </a:r>
          </a:p>
          <a:p>
            <a:pPr marL="0" indent="0">
              <a:buNone/>
            </a:pPr>
            <a:r>
              <a:rPr lang="en-US" altLang="zh-CN" sz="1400" dirty="0"/>
              <a:t>dimnames(deseas) &lt;- dimnames(ozone)</a:t>
            </a:r>
          </a:p>
          <a:p>
            <a:pPr marL="0" indent="0">
              <a:buNone/>
            </a:pPr>
            <a:r>
              <a:rPr lang="en-US" altLang="zh-CN" sz="1400" b="1" dirty="0"/>
              <a:t>for</a:t>
            </a:r>
            <a:r>
              <a:rPr lang="en-US" altLang="zh-CN" sz="1400" dirty="0"/>
              <a:t> (i </a:t>
            </a:r>
            <a:r>
              <a:rPr lang="en-US" altLang="zh-CN" sz="1400" b="1" dirty="0"/>
              <a:t>in</a:t>
            </a:r>
            <a:r>
              <a:rPr lang="en-US" altLang="zh-CN" sz="1400" dirty="0"/>
              <a:t> seq_len(24)) {</a:t>
            </a:r>
          </a:p>
          <a:p>
            <a:pPr marL="0" indent="0">
              <a:buNone/>
            </a:pPr>
            <a:r>
              <a:rPr lang="en-US" altLang="zh-CN" sz="1400" b="1" dirty="0"/>
              <a:t>for</a:t>
            </a:r>
            <a:r>
              <a:rPr lang="en-US" altLang="zh-CN" sz="1400" dirty="0"/>
              <a:t>(j </a:t>
            </a:r>
            <a:r>
              <a:rPr lang="en-US" altLang="zh-CN" sz="1400" b="1" dirty="0"/>
              <a:t>in</a:t>
            </a:r>
            <a:r>
              <a:rPr lang="en-US" altLang="zh-CN" sz="1400" dirty="0"/>
              <a:t> seq_len(24)) {</a:t>
            </a:r>
          </a:p>
          <a:p>
            <a:pPr marL="0" indent="0">
              <a:buNone/>
            </a:pPr>
            <a:r>
              <a:rPr lang="en-US" altLang="zh-CN" sz="1400" dirty="0"/>
              <a:t>mod &lt;- deseasf(ozone[i, j, ])</a:t>
            </a:r>
          </a:p>
          <a:p>
            <a:pPr marL="0" indent="0">
              <a:buNone/>
            </a:pPr>
            <a:r>
              <a:rPr lang="en-US" altLang="zh-CN" sz="1400" dirty="0"/>
              <a:t>models[[i, j]] &lt;- mod</a:t>
            </a:r>
          </a:p>
          <a:p>
            <a:pPr marL="0" indent="0">
              <a:buNone/>
            </a:pPr>
            <a:r>
              <a:rPr lang="en-US" altLang="zh-CN" sz="1400" dirty="0"/>
              <a:t>deseas[i, j, ] &lt;- resid(mod)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plyr</a:t>
            </a:r>
            <a:r>
              <a:rPr lang="zh-CN" altLang="en-US" dirty="0"/>
              <a:t>包</a:t>
            </a:r>
            <a:r>
              <a:rPr lang="zh-CN" altLang="en-US" dirty="0" smtClean="0"/>
              <a:t>的概述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29200" y="1104303"/>
            <a:ext cx="4114800" cy="511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非循环版：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models &lt;- apply(ozone, 1:2, deseasf)</a:t>
            </a:r>
          </a:p>
          <a:p>
            <a:pPr marL="0" indent="0">
              <a:buNone/>
            </a:pPr>
            <a:r>
              <a:rPr lang="en-US" altLang="zh-CN" dirty="0"/>
              <a:t>resids_list &lt;- lapply(models, resid)</a:t>
            </a:r>
          </a:p>
          <a:p>
            <a:pPr marL="0" indent="0">
              <a:buNone/>
            </a:pPr>
            <a:r>
              <a:rPr lang="en-US" altLang="zh-CN" dirty="0"/>
              <a:t>resids &lt;- unlist(resids_list)</a:t>
            </a:r>
          </a:p>
          <a:p>
            <a:pPr marL="0" indent="0">
              <a:buNone/>
            </a:pPr>
            <a:r>
              <a:rPr lang="en-US" altLang="zh-CN" dirty="0"/>
              <a:t>dim(resids) &lt;- c(72, 24, 24)</a:t>
            </a:r>
          </a:p>
          <a:p>
            <a:pPr marL="0" indent="0">
              <a:buNone/>
            </a:pPr>
            <a:r>
              <a:rPr lang="en-US" altLang="zh-CN" dirty="0"/>
              <a:t>deseas &lt;- aperm(resids, c(2, 3, 1))</a:t>
            </a:r>
          </a:p>
          <a:p>
            <a:pPr marL="0" indent="0">
              <a:buNone/>
            </a:pPr>
            <a:r>
              <a:rPr lang="en-US" altLang="zh-CN" dirty="0"/>
              <a:t>dimnames(deseas) &lt;- dimnames(ozone)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26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plyr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models &lt;- dlply(ozonedf, .(lat, long), deseasf_df)</a:t>
            </a:r>
          </a:p>
          <a:p>
            <a:pPr marL="0" indent="0">
              <a:buNone/>
            </a:pPr>
            <a:r>
              <a:rPr lang="en-US" altLang="zh-CN" dirty="0"/>
              <a:t>deseas &lt;- ldply(models, resid)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plyr</a:t>
            </a:r>
            <a:r>
              <a:rPr lang="zh-CN" altLang="en-US" dirty="0"/>
              <a:t>包</a:t>
            </a:r>
            <a:r>
              <a:rPr lang="zh-CN" altLang="en-US" dirty="0" smtClean="0"/>
              <a:t>的概述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6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plyr</a:t>
            </a:r>
            <a:r>
              <a:rPr lang="zh-CN" altLang="en-US" dirty="0"/>
              <a:t>包的优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替代很多问题中复杂的循环（</a:t>
            </a:r>
            <a:r>
              <a:rPr lang="en-US" altLang="zh-CN" dirty="0" smtClean="0"/>
              <a:t>loops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从数据结构中的细节脱离出来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以减少多余的代码和突出计算中的关键要素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88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plyr</a:t>
            </a:r>
            <a:r>
              <a:rPr lang="zh-CN" altLang="en-US" dirty="0" smtClean="0"/>
              <a:t>包的不足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其函数假设把数据切分成不重复的小片段，但是对于需要重复用到的数据的时候就不能直接用函数解决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例</a:t>
            </a:r>
            <a:r>
              <a:rPr lang="zh-CN" altLang="en-US" dirty="0" smtClean="0"/>
              <a:t>子：</a:t>
            </a:r>
            <a:r>
              <a:rPr lang="en-US" altLang="zh-CN" dirty="0" smtClean="0"/>
              <a:t>1,2,3,4</a:t>
            </a:r>
            <a:r>
              <a:rPr lang="zh-CN" altLang="en-US" dirty="0" smtClean="0"/>
              <a:t>中分别计算奇数和大于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的数的均值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当计算中需要用到之前循环中前面迭代的结果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plyr</a:t>
            </a:r>
            <a:r>
              <a:rPr lang="zh-CN" altLang="en-US" dirty="0"/>
              <a:t>包的学习</a:t>
            </a:r>
            <a:r>
              <a:rPr lang="zh-CN" altLang="en-US" dirty="0" smtClean="0"/>
              <a:t>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主页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http://plyr.had.co.nz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包说明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http://www.r-statistics.com/tag/plyr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A Community Site for </a:t>
            </a:r>
            <a:r>
              <a:rPr lang="en-US" altLang="zh-CN" dirty="0" smtClean="0"/>
              <a:t>R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www.inside-r.org/packages/cran/plyr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87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plyr</a:t>
            </a:r>
            <a:r>
              <a:rPr lang="zh-CN" altLang="en-US" dirty="0"/>
              <a:t>包的基本函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**</a:t>
            </a:r>
            <a:r>
              <a:rPr lang="en-US" altLang="zh-CN" dirty="0" smtClean="0"/>
              <a:t>ply() </a:t>
            </a:r>
            <a:r>
              <a:rPr lang="zh-CN" altLang="en-US" dirty="0" smtClean="0"/>
              <a:t>函数族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aaply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adply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alply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daply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ddply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dlply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m*ply()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8024" y="1124744"/>
            <a:ext cx="8229600" cy="511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辅助函数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m*ply()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splat()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each()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err="1" smtClean="0"/>
              <a:t>colwise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err="1" smtClean="0"/>
              <a:t>failwith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err="1" smtClean="0"/>
              <a:t>as.data.frame.function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err="1" smtClean="0"/>
              <a:t>arrang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rename()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count()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err="1" smtClean="0"/>
              <a:t>match_df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join()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77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作用：拆分数据，应用函数，再组合函数作用后的数据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三种格式</a:t>
            </a:r>
            <a:endParaRPr lang="en-US" altLang="zh-CN" dirty="0" smtClean="0"/>
          </a:p>
          <a:p>
            <a:r>
              <a:rPr lang="zh-CN" altLang="en-US" dirty="0"/>
              <a:t>输</a:t>
            </a:r>
            <a:r>
              <a:rPr lang="zh-CN" altLang="en-US" dirty="0" smtClean="0"/>
              <a:t>出：</a:t>
            </a:r>
            <a:r>
              <a:rPr lang="en-US" altLang="zh-CN" dirty="0"/>
              <a:t> array</a:t>
            </a:r>
            <a:r>
              <a:rPr lang="zh-CN" altLang="en-US" dirty="0"/>
              <a:t>，</a:t>
            </a:r>
            <a:r>
              <a:rPr lang="en-US" altLang="zh-CN" dirty="0"/>
              <a:t>dataframe</a:t>
            </a:r>
            <a:r>
              <a:rPr lang="zh-CN" altLang="en-US" dirty="0"/>
              <a:t>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discareded</a:t>
            </a:r>
            <a:r>
              <a:rPr lang="zh-CN" altLang="en-US" dirty="0" smtClean="0"/>
              <a:t>四种格式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函数族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54" y="3453626"/>
            <a:ext cx="7651993" cy="19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分别是什么？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array</a:t>
            </a:r>
            <a:r>
              <a:rPr lang="zh-CN" altLang="en-US" dirty="0" smtClean="0"/>
              <a:t>（数组）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维</a:t>
            </a:r>
            <a:r>
              <a:rPr lang="zh-CN" altLang="en-US" dirty="0"/>
              <a:t>数组</a:t>
            </a:r>
            <a:r>
              <a:rPr lang="zh-CN" altLang="en-US" dirty="0" smtClean="0"/>
              <a:t>是</a:t>
            </a:r>
            <a:r>
              <a:rPr lang="zh-CN" altLang="en-US" dirty="0"/>
              <a:t>向量，二</a:t>
            </a:r>
            <a:r>
              <a:rPr lang="zh-CN" altLang="en-US" dirty="0" smtClean="0"/>
              <a:t>维</a:t>
            </a:r>
            <a:r>
              <a:rPr lang="zh-CN" altLang="en-US" dirty="0"/>
              <a:t>数组</a:t>
            </a:r>
            <a:r>
              <a:rPr lang="zh-CN" altLang="en-US" dirty="0" smtClean="0"/>
              <a:t>是</a:t>
            </a:r>
            <a:r>
              <a:rPr lang="zh-CN" altLang="en-US" dirty="0"/>
              <a:t>矩阵，数</a:t>
            </a:r>
            <a:r>
              <a:rPr lang="zh-CN" altLang="en-US" dirty="0" smtClean="0"/>
              <a:t>组包含向</a:t>
            </a:r>
            <a:r>
              <a:rPr lang="zh-CN" altLang="en-US" dirty="0"/>
              <a:t>量和矩</a:t>
            </a:r>
            <a:r>
              <a:rPr lang="zh-CN" altLang="en-US" dirty="0" smtClean="0"/>
              <a:t>阵，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但是可</a:t>
            </a:r>
            <a:r>
              <a:rPr lang="zh-CN" altLang="en-US" dirty="0"/>
              <a:t>以</a:t>
            </a:r>
            <a:r>
              <a:rPr lang="zh-CN" altLang="en-US" dirty="0" smtClean="0"/>
              <a:t>由</a:t>
            </a:r>
            <a:r>
              <a:rPr lang="zh-CN" altLang="en-US" dirty="0"/>
              <a:t>三维或三维以上的数据构成的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xx &lt;- array(1:24, c(3, 4, 2)) </a:t>
            </a:r>
            <a:r>
              <a:rPr lang="en-US" altLang="zh-CN" dirty="0" smtClean="0"/>
              <a:t>#</a:t>
            </a:r>
            <a:r>
              <a:rPr lang="zh-CN" altLang="en-US" dirty="0" smtClean="0"/>
              <a:t>创建一</a:t>
            </a:r>
            <a:r>
              <a:rPr lang="zh-CN" altLang="en-US" dirty="0"/>
              <a:t>个三维数组</a:t>
            </a:r>
          </a:p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yy &lt;- array(1:36, c(2, 3, 3, 2)) #</a:t>
            </a:r>
            <a:r>
              <a:rPr lang="zh-CN" altLang="en-US" dirty="0"/>
              <a:t>一个四维数组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216574"/>
            <a:ext cx="2391866" cy="2020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492896"/>
            <a:ext cx="2592288" cy="38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36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28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hlinkClick r:id="rId2"/>
              </a:rPr>
              <a:t>http://edu.dataguru.cn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dataframe</a:t>
            </a:r>
            <a:r>
              <a:rPr lang="zh-CN" altLang="en-US" dirty="0" smtClean="0"/>
              <a:t>（数据框）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用于储存数据表格，是由等长度的向量组合而成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（列表）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向量、矩阵和数组的元素必须是同一类型的数据。一个数据对象需要包含不同的数据类型，它可以采用列表这种形式。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9" y="1124744"/>
            <a:ext cx="4032448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3" y="4455121"/>
            <a:ext cx="7096125" cy="17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按输入分类</a:t>
            </a:r>
            <a:r>
              <a:rPr lang="zh-CN" altLang="en-US" dirty="0" smtClean="0"/>
              <a:t>，我们可以分为</a:t>
            </a:r>
            <a:r>
              <a:rPr lang="en-US" altLang="zh-CN" dirty="0" smtClean="0"/>
              <a:t>a*ply(),</a:t>
            </a:r>
            <a:r>
              <a:rPr lang="en-US" altLang="zh-CN" dirty="0"/>
              <a:t> </a:t>
            </a:r>
            <a:r>
              <a:rPr lang="en-US" altLang="zh-CN" dirty="0" smtClean="0"/>
              <a:t>d*ply(),</a:t>
            </a:r>
            <a:r>
              <a:rPr lang="en-US" altLang="zh-CN" dirty="0"/>
              <a:t> </a:t>
            </a:r>
            <a:r>
              <a:rPr lang="en-US" altLang="zh-CN" dirty="0" smtClean="0"/>
              <a:t>l*ply()</a:t>
            </a:r>
            <a:r>
              <a:rPr lang="zh-CN" altLang="en-US" dirty="0" smtClean="0"/>
              <a:t>三大类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a*ply(.data, .margins, .fun, ..., .progress = "none</a:t>
            </a:r>
            <a:r>
              <a:rPr lang="en-US" altLang="zh-CN" dirty="0" smtClean="0"/>
              <a:t>")</a:t>
            </a:r>
          </a:p>
          <a:p>
            <a:endParaRPr lang="en-US" altLang="zh-CN" dirty="0"/>
          </a:p>
          <a:p>
            <a:r>
              <a:rPr lang="en-US" altLang="zh-CN" dirty="0"/>
              <a:t>d*ply(.data, .variables, .fun, ..., .progress = "none</a:t>
            </a:r>
            <a:r>
              <a:rPr lang="en-US" altLang="zh-CN" dirty="0" smtClean="0"/>
              <a:t>")</a:t>
            </a:r>
          </a:p>
          <a:p>
            <a:endParaRPr lang="en-US" altLang="zh-CN" dirty="0"/>
          </a:p>
          <a:p>
            <a:r>
              <a:rPr lang="en-US" altLang="zh-CN" dirty="0"/>
              <a:t>l*ply(.data, .fun, ..., .progress = "none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0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a*ply(.data, .margins, .fun, ..., .progress = "none")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 smtClean="0"/>
              <a:t>.data</a:t>
            </a:r>
            <a:r>
              <a:rPr lang="zh-CN" altLang="en-US" dirty="0" smtClean="0"/>
              <a:t>是要进行处理的数组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smtClean="0"/>
              <a:t>margins</a:t>
            </a:r>
            <a:r>
              <a:rPr lang="zh-CN" altLang="en-US" dirty="0" smtClean="0"/>
              <a:t>是用哪种方式去切割数据，取值为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c(1,2)</a:t>
            </a:r>
          </a:p>
          <a:p>
            <a:r>
              <a:rPr lang="en-US" altLang="zh-CN" dirty="0" smtClean="0"/>
              <a:t>.fun</a:t>
            </a:r>
            <a:r>
              <a:rPr lang="zh-CN" altLang="en-US" dirty="0" smtClean="0"/>
              <a:t>是对切割的数据指定一个函数进行处理</a:t>
            </a:r>
            <a:endParaRPr lang="en-US" altLang="zh-CN" dirty="0" smtClean="0"/>
          </a:p>
          <a:p>
            <a:r>
              <a:rPr lang="en-US" altLang="zh-CN" dirty="0" smtClean="0"/>
              <a:t>.progress</a:t>
            </a:r>
            <a:r>
              <a:rPr lang="zh-CN" altLang="en-US" dirty="0" smtClean="0"/>
              <a:t>决定是否显示及用哪种方式显示进度条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install.packages</a:t>
            </a:r>
            <a:r>
              <a:rPr lang="en-US" altLang="zh-CN" dirty="0"/>
              <a:t>("</a:t>
            </a:r>
            <a:r>
              <a:rPr lang="en-US" altLang="zh-CN" dirty="0" err="1"/>
              <a:t>plyr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en-US" altLang="zh-CN" dirty="0"/>
              <a:t>require(</a:t>
            </a:r>
            <a:r>
              <a:rPr lang="en-US" altLang="zh-CN" dirty="0" err="1"/>
              <a:t>plyr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a=matrix(1:21,nrow=3,ncol=7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aaply</a:t>
            </a:r>
            <a:r>
              <a:rPr lang="en-US" altLang="zh-CN" dirty="0"/>
              <a:t>(.data=</a:t>
            </a:r>
            <a:r>
              <a:rPr lang="en-US" altLang="zh-CN" dirty="0" err="1"/>
              <a:t>a,.margins</a:t>
            </a:r>
            <a:r>
              <a:rPr lang="en-US" altLang="zh-CN" dirty="0"/>
              <a:t>=1,.fun=mean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aaply</a:t>
            </a:r>
            <a:r>
              <a:rPr lang="en-US" altLang="zh-CN" dirty="0" smtClean="0"/>
              <a:t>(a,1,mean)</a:t>
            </a:r>
          </a:p>
          <a:p>
            <a:pPr marL="0" indent="0">
              <a:buNone/>
            </a:pPr>
            <a:r>
              <a:rPr lang="en-US" altLang="zh-CN" dirty="0" err="1" smtClean="0"/>
              <a:t>aaply</a:t>
            </a:r>
            <a:r>
              <a:rPr lang="en-US" altLang="zh-CN" dirty="0" smtClean="0"/>
              <a:t>(a,2,mean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aaply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(1,2),mean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73" y="1095086"/>
            <a:ext cx="4836206" cy="23719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73" y="3504048"/>
            <a:ext cx="29241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aaply</a:t>
            </a:r>
            <a:r>
              <a:rPr lang="en-US" altLang="zh-CN" dirty="0"/>
              <a:t>(a,1,mean,.progress="none")</a:t>
            </a:r>
          </a:p>
          <a:p>
            <a:pPr marL="0" indent="0">
              <a:buNone/>
            </a:pPr>
            <a:r>
              <a:rPr lang="en-US" altLang="zh-CN" dirty="0" err="1"/>
              <a:t>aaply</a:t>
            </a:r>
            <a:r>
              <a:rPr lang="en-US" altLang="zh-CN" dirty="0"/>
              <a:t>(a,1,mean,.progress="text")</a:t>
            </a:r>
          </a:p>
          <a:p>
            <a:pPr marL="0" indent="0">
              <a:buNone/>
            </a:pPr>
            <a:r>
              <a:rPr lang="en-US" altLang="zh-CN" dirty="0" err="1"/>
              <a:t>aaply</a:t>
            </a:r>
            <a:r>
              <a:rPr lang="en-US" altLang="zh-CN" dirty="0"/>
              <a:t>(a,1,mean,.progress="win</a:t>
            </a:r>
            <a:r>
              <a:rPr lang="en-US" altLang="zh-CN" dirty="0" smtClean="0"/>
              <a:t>")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564904"/>
            <a:ext cx="835113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d*ply(.data, .variables, .fun, ..., .progress = "none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 smtClean="0"/>
              <a:t>.variables</a:t>
            </a:r>
            <a:r>
              <a:rPr lang="zh-CN" altLang="en-US" dirty="0" smtClean="0"/>
              <a:t>指定要按其分割的变量名称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2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require(</a:t>
            </a:r>
            <a:r>
              <a:rPr lang="en-US" altLang="zh-CN" dirty="0" err="1"/>
              <a:t>plyr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names=c("John","Mary","Alice","Peter","Roger","</a:t>
            </a:r>
            <a:r>
              <a:rPr lang="en-US" altLang="zh-CN" dirty="0" err="1"/>
              <a:t>Phyillis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age=c(13,15,14,13,14,13)</a:t>
            </a:r>
          </a:p>
          <a:p>
            <a:pPr marL="0" indent="0">
              <a:buNone/>
            </a:pPr>
            <a:r>
              <a:rPr lang="en-US" altLang="zh-CN" dirty="0"/>
              <a:t>sex=c("</a:t>
            </a:r>
            <a:r>
              <a:rPr lang="en-US" altLang="zh-CN" dirty="0" err="1"/>
              <a:t>Male","Female","Female","Male","Male","Female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data=</a:t>
            </a:r>
            <a:r>
              <a:rPr lang="en-US" altLang="zh-CN" dirty="0" err="1"/>
              <a:t>data.frame</a:t>
            </a:r>
            <a:r>
              <a:rPr lang="en-US" altLang="zh-CN" dirty="0"/>
              <a:t>(</a:t>
            </a:r>
            <a:r>
              <a:rPr lang="en-US" altLang="zh-CN" dirty="0" err="1"/>
              <a:t>names,age,sex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81016"/>
            <a:ext cx="4830622" cy="21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124744"/>
            <a:ext cx="7128792" cy="2681254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amean</a:t>
            </a:r>
            <a:r>
              <a:rPr lang="en-US" altLang="zh-CN" dirty="0"/>
              <a:t>=function(data)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agemean</a:t>
            </a:r>
            <a:r>
              <a:rPr lang="en-US" altLang="zh-CN" dirty="0"/>
              <a:t>=mean(data[,2])</a:t>
            </a:r>
          </a:p>
          <a:p>
            <a:pPr marL="0" indent="0">
              <a:buNone/>
            </a:pPr>
            <a:r>
              <a:rPr lang="en-US" altLang="zh-CN" dirty="0"/>
              <a:t>	return(</a:t>
            </a:r>
            <a:r>
              <a:rPr lang="en-US" altLang="zh-CN" dirty="0" err="1"/>
              <a:t>agemean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daply</a:t>
            </a:r>
            <a:r>
              <a:rPr lang="en-US" altLang="zh-CN" dirty="0"/>
              <a:t>(data,.(age),.fun=</a:t>
            </a:r>
            <a:r>
              <a:rPr lang="en-US" altLang="zh-CN" dirty="0" err="1"/>
              <a:t>amean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daply</a:t>
            </a:r>
            <a:r>
              <a:rPr lang="en-US" altLang="zh-CN" dirty="0"/>
              <a:t>(data,.(sex),.fun=</a:t>
            </a:r>
            <a:r>
              <a:rPr lang="en-US" altLang="zh-CN" dirty="0" err="1"/>
              <a:t>amean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daply</a:t>
            </a:r>
            <a:r>
              <a:rPr lang="en-US" altLang="zh-CN" dirty="0"/>
              <a:t>(data,.(</a:t>
            </a:r>
            <a:r>
              <a:rPr lang="en-US" altLang="zh-CN" dirty="0" err="1"/>
              <a:t>age,sex</a:t>
            </a:r>
            <a:r>
              <a:rPr lang="en-US" altLang="zh-CN" dirty="0"/>
              <a:t>),.fun=</a:t>
            </a:r>
            <a:r>
              <a:rPr lang="en-US" altLang="zh-CN" dirty="0" err="1"/>
              <a:t>amean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ddply</a:t>
            </a:r>
            <a:r>
              <a:rPr lang="en-US" altLang="zh-CN" dirty="0"/>
              <a:t>(data,.(sex),.fun=</a:t>
            </a:r>
            <a:r>
              <a:rPr lang="en-US" altLang="zh-CN" dirty="0" err="1"/>
              <a:t>amean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dlply</a:t>
            </a:r>
            <a:r>
              <a:rPr lang="en-US" altLang="zh-CN" dirty="0" smtClean="0"/>
              <a:t>(data</a:t>
            </a:r>
            <a:r>
              <a:rPr lang="en-US" altLang="zh-CN" dirty="0"/>
              <a:t>,.(sex),.fun=</a:t>
            </a:r>
            <a:r>
              <a:rPr lang="en-US" altLang="zh-CN" dirty="0" err="1"/>
              <a:t>amean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109266"/>
            <a:ext cx="2686050" cy="2571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611" y="3734820"/>
            <a:ext cx="2466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l*ply(.data, .fun, ..., .progress = "none</a:t>
            </a:r>
            <a:r>
              <a:rPr lang="en-US" altLang="zh-CN" dirty="0" smtClean="0"/>
              <a:t>")</a:t>
            </a:r>
          </a:p>
          <a:p>
            <a:r>
              <a:rPr lang="zh-CN" altLang="en-US" dirty="0"/>
              <a:t>列表类型的</a:t>
            </a:r>
            <a:r>
              <a:rPr lang="zh-CN" altLang="en-US" dirty="0" smtClean="0"/>
              <a:t>数据是最简单的数据，因为它已经被分割成一个个了（也就是列表数据的一个个元素），所以这类函数没有参数用来描述是按什么进行切分的。</a:t>
            </a:r>
            <a:endParaRPr lang="en-US" altLang="zh-CN" dirty="0" smtClean="0"/>
          </a:p>
          <a:p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a=c(1,2,3,4,1,5,7,8,9,4,2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b=c(1,2,5,7,6,4,8,7)</a:t>
            </a:r>
          </a:p>
          <a:p>
            <a:pPr marL="0" indent="0">
              <a:buNone/>
            </a:pPr>
            <a:r>
              <a:rPr lang="en-US" altLang="zh-CN" dirty="0"/>
              <a:t>c=c(4,8,9,1,2,3,1)</a:t>
            </a:r>
          </a:p>
          <a:p>
            <a:pPr marL="0" indent="0">
              <a:buNone/>
            </a:pPr>
            <a:r>
              <a:rPr lang="en-US" altLang="zh-CN" dirty="0"/>
              <a:t>list=list(</a:t>
            </a:r>
            <a:r>
              <a:rPr lang="en-US" altLang="zh-CN" dirty="0" err="1"/>
              <a:t>a,b,c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llply</a:t>
            </a:r>
            <a:r>
              <a:rPr lang="en-US" altLang="zh-CN" dirty="0"/>
              <a:t>(</a:t>
            </a:r>
            <a:r>
              <a:rPr lang="en-US" altLang="zh-CN" dirty="0" err="1"/>
              <a:t>list,mean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laply</a:t>
            </a:r>
            <a:r>
              <a:rPr lang="en-US" altLang="zh-CN" dirty="0"/>
              <a:t>(</a:t>
            </a:r>
            <a:r>
              <a:rPr lang="en-US" altLang="zh-CN" dirty="0" err="1"/>
              <a:t>list,mean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ldply</a:t>
            </a:r>
            <a:r>
              <a:rPr lang="en-US" altLang="zh-CN" dirty="0"/>
              <a:t>(</a:t>
            </a:r>
            <a:r>
              <a:rPr lang="en-US" altLang="zh-CN" dirty="0" err="1"/>
              <a:t>list,mean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564904"/>
            <a:ext cx="2362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关注炼数成金企业微信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93610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提供全面的数据价值资讯，涵盖商业智能与数据分析、大数据、企业信息化、数字化技术等，各种高性价比课程信息，赶紧掏出您的手机关注吧！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dataguru.cn/static/cms/images/guru_w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060848"/>
            <a:ext cx="4095750" cy="409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按输出格式来分类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en-US" altLang="zh-CN" dirty="0" err="1" smtClean="0"/>
              <a:t>aply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*</a:t>
            </a:r>
            <a:r>
              <a:rPr lang="en-US" altLang="zh-CN" dirty="0" err="1" smtClean="0"/>
              <a:t>dply</a:t>
            </a:r>
            <a:r>
              <a:rPr lang="en-US" altLang="zh-CN" dirty="0"/>
              <a:t>()</a:t>
            </a:r>
          </a:p>
          <a:p>
            <a:r>
              <a:rPr lang="en-US" altLang="zh-CN" dirty="0" smtClean="0"/>
              <a:t>*</a:t>
            </a:r>
            <a:r>
              <a:rPr lang="en-US" altLang="zh-CN" dirty="0" err="1" smtClean="0"/>
              <a:t>lply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*_ply()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</a:t>
            </a:r>
            <a:r>
              <a:rPr lang="en-US" altLang="zh-CN" dirty="0"/>
              <a:t>ply() </a:t>
            </a:r>
            <a:r>
              <a:rPr lang="zh-CN" altLang="en-US" dirty="0"/>
              <a:t>函数</a:t>
            </a:r>
            <a:r>
              <a:rPr lang="zh-CN" altLang="en-US" dirty="0" smtClean="0"/>
              <a:t>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m*ply()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m*ply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data,.fun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NULL,.inform</a:t>
            </a:r>
            <a:r>
              <a:rPr lang="en-US" altLang="zh-CN" dirty="0" smtClean="0"/>
              <a:t>=FALSE,…)</a:t>
            </a:r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的参数数值放进函数中，得到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mdply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maply</a:t>
            </a:r>
            <a:r>
              <a:rPr lang="zh-CN" altLang="en-US" dirty="0" smtClean="0"/>
              <a:t>）或者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mlply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data=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(n=c(10,100,50</a:t>
            </a:r>
            <a:r>
              <a:rPr lang="en-US" altLang="zh-CN" dirty="0"/>
              <a:t>),mean=c(5,5,10),</a:t>
            </a:r>
            <a:r>
              <a:rPr lang="en-US" altLang="zh-CN" dirty="0" err="1"/>
              <a:t>sd</a:t>
            </a:r>
            <a:r>
              <a:rPr lang="en-US" altLang="zh-CN" dirty="0"/>
              <a:t>=c(1,2,1</a:t>
            </a:r>
            <a:r>
              <a:rPr lang="en-US" altLang="zh-CN" dirty="0" smtClean="0"/>
              <a:t>))</a:t>
            </a:r>
          </a:p>
          <a:p>
            <a:pPr marL="0" indent="0">
              <a:buNone/>
            </a:pPr>
            <a:r>
              <a:rPr lang="en-US" altLang="zh-CN" dirty="0" smtClean="0"/>
              <a:t>data</a:t>
            </a:r>
          </a:p>
          <a:p>
            <a:pPr marL="0" indent="0">
              <a:buNone/>
            </a:pPr>
            <a:r>
              <a:rPr lang="en-US" altLang="zh-CN" dirty="0" err="1"/>
              <a:t>mlply</a:t>
            </a:r>
            <a:r>
              <a:rPr lang="en-US" altLang="zh-CN" dirty="0"/>
              <a:t>(</a:t>
            </a:r>
            <a:r>
              <a:rPr lang="en-US" altLang="zh-CN" dirty="0" err="1"/>
              <a:t>data,rnorm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05" y="1988840"/>
            <a:ext cx="5298920" cy="13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412776"/>
            <a:ext cx="8229600" cy="451535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m*ply()</a:t>
            </a:r>
            <a:r>
              <a:rPr lang="zh-CN" altLang="en-US" dirty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1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辅助</a:t>
            </a:r>
            <a:r>
              <a:rPr lang="zh-CN" altLang="en-US" dirty="0" smtClean="0"/>
              <a:t>函数：</a:t>
            </a:r>
            <a:r>
              <a:rPr lang="zh-CN" altLang="en-US" b="1" dirty="0" smtClean="0"/>
              <a:t>以函数作为输入，以新的函数作为输出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m*ply()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splat()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each()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colwise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failwith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arrange()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rename()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count()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match_df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join()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309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炼数成金逆向收费式网络课程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3399"/>
                </a:solidFill>
              </a:rPr>
              <a:t>Dataguru</a:t>
            </a:r>
            <a:r>
              <a:rPr lang="zh-CN" altLang="en-US" b="1" dirty="0" smtClean="0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lang="en-US" altLang="zh-CN" b="1" dirty="0" smtClean="0">
                <a:solidFill>
                  <a:srgbClr val="003399"/>
                </a:solidFill>
              </a:rPr>
              <a:t>http://edu.dataguru.cn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Split-Apply-Combine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Split-Apply-Combine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en-US" altLang="zh-CN" dirty="0" smtClean="0"/>
              <a:t>Split-Apply-Combine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r>
              <a:rPr lang="en-US" altLang="zh-CN" dirty="0" smtClean="0"/>
              <a:t>Split-Apply-Combine</a:t>
            </a:r>
            <a:r>
              <a:rPr lang="zh-CN" altLang="en-US" dirty="0" smtClean="0"/>
              <a:t>实现的平台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4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Split-Apply-Combine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把一个大问题拆分（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）成可以操作的小问题，独立地对每个小问题进行处理（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），再把所有的小问题处理后的结果再组合起来（</a:t>
            </a:r>
            <a:r>
              <a:rPr lang="en-US" altLang="zh-CN" dirty="0" smtClean="0"/>
              <a:t>combine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例子：对被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除余数相同的数求和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7</a:t>
            </a:r>
          </a:p>
          <a:p>
            <a:pPr marL="0" indent="0">
              <a:buNone/>
            </a:pPr>
            <a:r>
              <a:rPr lang="en-US" altLang="zh-CN" dirty="0" smtClean="0"/>
              <a:t>10</a:t>
            </a:r>
          </a:p>
          <a:p>
            <a:pPr marL="0" indent="0">
              <a:buNone/>
            </a:pPr>
            <a:r>
              <a:rPr lang="en-US" altLang="zh-CN" dirty="0" smtClean="0"/>
              <a:t>11</a:t>
            </a:r>
          </a:p>
          <a:p>
            <a:pPr marL="0" indent="0">
              <a:buNone/>
            </a:pPr>
            <a:r>
              <a:rPr lang="en-US" altLang="zh-CN" dirty="0" smtClean="0"/>
              <a:t>12</a:t>
            </a:r>
          </a:p>
        </p:txBody>
      </p:sp>
      <p:sp>
        <p:nvSpPr>
          <p:cNvPr id="4" name="椭圆 3"/>
          <p:cNvSpPr/>
          <p:nvPr/>
        </p:nvSpPr>
        <p:spPr>
          <a:xfrm>
            <a:off x="236712" y="2659029"/>
            <a:ext cx="792088" cy="3168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187624" y="4027181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83768" y="4821889"/>
            <a:ext cx="6480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83768" y="3751811"/>
            <a:ext cx="6480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13307" y="4902354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7</a:t>
            </a:r>
          </a:p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7783" y="3883700"/>
            <a:ext cx="424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11</a:t>
            </a:r>
          </a:p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860032" y="4821889"/>
            <a:ext cx="6480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60032" y="3751811"/>
            <a:ext cx="6480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1187624" y="5176288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3419872" y="5176288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3419872" y="402351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19872" y="482188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1+7+10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7679" y="3650941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2+11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3495" y="50996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74869" y="40013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0" name="右箭头 39"/>
          <p:cNvSpPr/>
          <p:nvPr/>
        </p:nvSpPr>
        <p:spPr>
          <a:xfrm>
            <a:off x="1187624" y="2910103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478667" y="2720314"/>
            <a:ext cx="6480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92997" y="2802904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12</a:t>
            </a:r>
          </a:p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854931" y="2720314"/>
            <a:ext cx="6480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3419872" y="2906434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607912" y="25721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3+12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63495" y="29414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5868144" y="4077991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1885851">
            <a:off x="5921894" y="3401899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rot="20275333">
            <a:off x="5867146" y="4882985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092280" y="3120761"/>
            <a:ext cx="1008112" cy="23465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375763" y="3486617"/>
            <a:ext cx="441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75656" y="58330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split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607912" y="58330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apply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66148" y="583306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combine</a:t>
            </a:r>
            <a:endParaRPr lang="zh-CN" altLang="en-US" dirty="0"/>
          </a:p>
        </p:txBody>
      </p:sp>
      <p:sp>
        <p:nvSpPr>
          <p:cNvPr id="58" name="右箭头 57"/>
          <p:cNvSpPr/>
          <p:nvPr/>
        </p:nvSpPr>
        <p:spPr>
          <a:xfrm>
            <a:off x="2195736" y="6017727"/>
            <a:ext cx="14121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4344011" y="5994867"/>
            <a:ext cx="14121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Split-Apply-Combine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这种思想贯穿一个数据分析过程的始终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数据准备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例如创建进行分组后更容易计算的新的变量（例如分组进行排序，标准化，正态化）</a:t>
            </a:r>
            <a:endParaRPr lang="en-US" altLang="zh-CN" dirty="0" smtClean="0"/>
          </a:p>
          <a:p>
            <a:r>
              <a:rPr lang="zh-CN" altLang="en-US" dirty="0"/>
              <a:t>建模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例如对不同类型的数据运用不同的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/>
              <a:t>进行</a:t>
            </a:r>
            <a:r>
              <a:rPr lang="zh-CN" altLang="en-US" dirty="0" smtClean="0"/>
              <a:t>总结或者分析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例如计算均值，方差等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存在并行运算的思想，对应于一个高度平行的环境，可以通过充分利用计算资源从而提高效率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7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Split-Apply-Combine</a:t>
            </a:r>
            <a:r>
              <a:rPr lang="zh-CN" altLang="en-US" dirty="0" smtClean="0"/>
              <a:t>可以在很多平台上面实现：例如</a:t>
            </a:r>
            <a:endParaRPr lang="en-US" altLang="zh-CN" dirty="0" smtClean="0"/>
          </a:p>
          <a:p>
            <a:r>
              <a:rPr lang="en-US" altLang="zh-CN" dirty="0" smtClean="0"/>
              <a:t>APL's array operators </a:t>
            </a:r>
            <a:r>
              <a:rPr lang="en-US" altLang="zh-CN" dirty="0"/>
              <a:t>(Friendly and Fox </a:t>
            </a:r>
            <a:r>
              <a:rPr lang="en-US" altLang="zh-CN" dirty="0" smtClean="0"/>
              <a:t>1994)</a:t>
            </a:r>
          </a:p>
          <a:p>
            <a:r>
              <a:rPr lang="en-US" altLang="zh-CN" dirty="0" smtClean="0"/>
              <a:t>Excel's </a:t>
            </a:r>
            <a:r>
              <a:rPr lang="en-US" altLang="zh-CN" dirty="0"/>
              <a:t>pivot </a:t>
            </a:r>
            <a:r>
              <a:rPr lang="en-US" altLang="zh-CN" dirty="0" smtClean="0"/>
              <a:t>tables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SQL group by </a:t>
            </a:r>
            <a:r>
              <a:rPr lang="en-US" altLang="zh-CN" dirty="0" smtClean="0"/>
              <a:t>operator</a:t>
            </a:r>
          </a:p>
          <a:p>
            <a:r>
              <a:rPr lang="en-US" altLang="zh-CN" dirty="0" smtClean="0"/>
              <a:t>many </a:t>
            </a:r>
            <a:r>
              <a:rPr lang="en-US" altLang="zh-CN" dirty="0"/>
              <a:t>SAS procedures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Split-Apply-Combine</a:t>
            </a:r>
            <a:r>
              <a:rPr lang="zh-CN" altLang="en-US" dirty="0"/>
              <a:t>实现的平台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5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包的作者</a:t>
            </a:r>
            <a:endParaRPr lang="en-US" altLang="zh-CN" dirty="0" smtClean="0"/>
          </a:p>
          <a:p>
            <a:r>
              <a:rPr lang="en-US" altLang="zh-CN" dirty="0"/>
              <a:t>plyr</a:t>
            </a:r>
            <a:r>
              <a:rPr lang="zh-CN" altLang="en-US" dirty="0" smtClean="0"/>
              <a:t>包的概述</a:t>
            </a:r>
            <a:endParaRPr lang="en-US" altLang="zh-CN" dirty="0" smtClean="0"/>
          </a:p>
          <a:p>
            <a:r>
              <a:rPr lang="en-US" altLang="zh-CN" dirty="0"/>
              <a:t>plyr</a:t>
            </a:r>
            <a:r>
              <a:rPr lang="zh-CN" altLang="en-US" dirty="0"/>
              <a:t>包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r>
              <a:rPr lang="en-US" altLang="zh-CN" dirty="0"/>
              <a:t>plyr</a:t>
            </a:r>
            <a:r>
              <a:rPr lang="zh-CN" altLang="en-US" dirty="0" smtClean="0"/>
              <a:t>包的</a:t>
            </a:r>
            <a:r>
              <a:rPr lang="zh-CN" altLang="en-US" dirty="0" smtClean="0"/>
              <a:t>不足</a:t>
            </a:r>
            <a:endParaRPr lang="en-US" altLang="zh-CN" dirty="0" smtClean="0"/>
          </a:p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包的学习资料</a:t>
            </a:r>
            <a:endParaRPr lang="en-US" altLang="zh-CN" dirty="0" smtClean="0"/>
          </a:p>
          <a:p>
            <a:r>
              <a:rPr lang="en-US" altLang="zh-CN" dirty="0" smtClean="0"/>
              <a:t>plyr</a:t>
            </a:r>
            <a:r>
              <a:rPr lang="zh-CN" altLang="en-US" dirty="0" smtClean="0"/>
              <a:t>包的基本函数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5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plyr</a:t>
            </a:r>
            <a:r>
              <a:rPr lang="zh-CN" altLang="en-US" dirty="0"/>
              <a:t>包</a:t>
            </a:r>
            <a:r>
              <a:rPr lang="zh-CN" altLang="en-US" dirty="0" smtClean="0"/>
              <a:t>的</a:t>
            </a:r>
            <a:r>
              <a:rPr lang="zh-CN" altLang="en-US" dirty="0"/>
              <a:t>作者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作者：</a:t>
            </a:r>
            <a:r>
              <a:rPr lang="en-US" altLang="zh-CN" dirty="0" smtClean="0"/>
              <a:t>Hadley Wickham</a:t>
            </a:r>
          </a:p>
          <a:p>
            <a:pPr marL="0" indent="0">
              <a:buNone/>
            </a:pPr>
            <a:r>
              <a:rPr lang="zh-CN" altLang="en-US" dirty="0" smtClean="0"/>
              <a:t>现任</a:t>
            </a:r>
            <a:r>
              <a:rPr lang="en-US" altLang="zh-CN" dirty="0" smtClean="0"/>
              <a:t>RICE</a:t>
            </a:r>
            <a:r>
              <a:rPr lang="zh-CN" altLang="en-US" dirty="0" smtClean="0"/>
              <a:t>大学的统计学的助理教授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致力</a:t>
            </a:r>
            <a:r>
              <a:rPr lang="zh-CN" altLang="en-US" dirty="0" smtClean="0"/>
              <a:t>于研发各种工具使得分析更为简化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相</a:t>
            </a:r>
            <a:r>
              <a:rPr lang="zh-CN" altLang="en-US" dirty="0" smtClean="0"/>
              <a:t>对于传统的统计，他更研究的方向更关注数据清理</a:t>
            </a:r>
            <a:r>
              <a:rPr lang="zh-CN" altLang="en-US" dirty="0"/>
              <a:t>、</a:t>
            </a:r>
            <a:r>
              <a:rPr lang="zh-CN" altLang="en-US" dirty="0" smtClean="0"/>
              <a:t>数据结构、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和数据可视化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至今为止，他已经研发了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</a:t>
            </a:r>
            <a:r>
              <a:rPr lang="zh-CN" altLang="en-US" dirty="0" smtClean="0"/>
              <a:t>包，包括</a:t>
            </a:r>
            <a:r>
              <a:rPr lang="en-US" altLang="zh-CN" dirty="0" smtClean="0"/>
              <a:t>ggplot2,rggobi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profr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plyr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38" y="1124744"/>
            <a:ext cx="2080762" cy="30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9773</TotalTime>
  <Words>1704</Words>
  <Application>Microsoft Office PowerPoint</Application>
  <PresentationFormat>全屏显示(4:3)</PresentationFormat>
  <Paragraphs>286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 Unicode MS</vt:lpstr>
      <vt:lpstr>宋体</vt:lpstr>
      <vt:lpstr>微软雅黑</vt:lpstr>
      <vt:lpstr>Arial</vt:lpstr>
      <vt:lpstr>Arial Black</vt:lpstr>
      <vt:lpstr>Calibri</vt:lpstr>
      <vt:lpstr>Wingdings</vt:lpstr>
      <vt:lpstr>Office 主题</vt:lpstr>
      <vt:lpstr>R七种武器之数据加工厂plyr包 第1周</vt:lpstr>
      <vt:lpstr>法律声明</vt:lpstr>
      <vt:lpstr>关注炼数成金企业微信</vt:lpstr>
      <vt:lpstr>Split-Apply-Combine</vt:lpstr>
      <vt:lpstr>Split-Apply-Combine的概念</vt:lpstr>
      <vt:lpstr>Split-Apply-Combine的作用</vt:lpstr>
      <vt:lpstr>Split-Apply-Combine实现的平台</vt:lpstr>
      <vt:lpstr>plyr包</vt:lpstr>
      <vt:lpstr>plyr包的作者</vt:lpstr>
      <vt:lpstr>plyr包的概述</vt:lpstr>
      <vt:lpstr>plyr包的概述</vt:lpstr>
      <vt:lpstr>plyr包的概述</vt:lpstr>
      <vt:lpstr>plyr包的概述</vt:lpstr>
      <vt:lpstr>plyr包的优点</vt:lpstr>
      <vt:lpstr>plyr包的不足</vt:lpstr>
      <vt:lpstr>plyr包的学习资料</vt:lpstr>
      <vt:lpstr>plyr包的基本函数</vt:lpstr>
      <vt:lpstr>**ply() 函数族</vt:lpstr>
      <vt:lpstr>**ply() 函数族</vt:lpstr>
      <vt:lpstr>**ply() 函数族</vt:lpstr>
      <vt:lpstr>**ply() 函数族</vt:lpstr>
      <vt:lpstr>**ply() 函数族</vt:lpstr>
      <vt:lpstr>**ply() 函数族</vt:lpstr>
      <vt:lpstr>**ply() 函数族</vt:lpstr>
      <vt:lpstr>**ply() 函数族</vt:lpstr>
      <vt:lpstr>**ply() 函数族</vt:lpstr>
      <vt:lpstr>**ply() 函数族</vt:lpstr>
      <vt:lpstr>**ply() 函数族</vt:lpstr>
      <vt:lpstr>**ply() 函数族</vt:lpstr>
      <vt:lpstr>**ply() 函数族</vt:lpstr>
      <vt:lpstr>m*ply()函数</vt:lpstr>
      <vt:lpstr>m*ply()函数</vt:lpstr>
      <vt:lpstr>辅助函数</vt:lpstr>
      <vt:lpstr>炼数成金逆向收费式网络课程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钟健聪</cp:lastModifiedBy>
  <cp:revision>447</cp:revision>
  <cp:lastPrinted>2012-03-16T05:44:49Z</cp:lastPrinted>
  <dcterms:modified xsi:type="dcterms:W3CDTF">2014-04-28T05:29:15Z</dcterms:modified>
</cp:coreProperties>
</file>