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8E8"/>
          </a:solidFill>
        </a:fill>
      </a:tcStyle>
    </a:wholeTbl>
    <a:band2H>
      <a:tcTxStyle b="def" i="def"/>
      <a:tcStyle>
        <a:tcBdr/>
        <a:fill>
          <a:solidFill>
            <a:srgbClr val="EFF4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ECD0"/>
          </a:solidFill>
        </a:fill>
      </a:tcStyle>
    </a:wholeTbl>
    <a:band2H>
      <a:tcTxStyle b="def" i="def"/>
      <a:tcStyle>
        <a:tcBdr/>
        <a:fill>
          <a:solidFill>
            <a:srgbClr val="FAF6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5CC"/>
          </a:solidFill>
        </a:fill>
      </a:tcStyle>
    </a:wholeTbl>
    <a:band2H>
      <a:tcTxStyle b="def" i="def"/>
      <a:tcStyle>
        <a:tcBdr/>
        <a:fill>
          <a:solidFill>
            <a:srgbClr val="F2F2E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/>
        </p:nvSpPr>
        <p:spPr>
          <a:xfrm>
            <a:off x="3176" y="6400800"/>
            <a:ext cx="12188826" cy="457200"/>
          </a:xfrm>
          <a:prstGeom prst="rect">
            <a:avLst/>
          </a:prstGeom>
          <a:solidFill>
            <a:srgbClr val="82847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514949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514949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514949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514949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514949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traight Connector 8"/>
          <p:cNvSpPr/>
          <p:nvPr/>
        </p:nvSpPr>
        <p:spPr>
          <a:xfrm>
            <a:off x="1207658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Rectangle 9"/>
          <p:cNvSpPr/>
          <p:nvPr/>
        </p:nvSpPr>
        <p:spPr>
          <a:xfrm>
            <a:off x="0" y="6334316"/>
            <a:ext cx="12192003" cy="66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idx="1"/>
          </p:nvPr>
        </p:nvSpPr>
        <p:spPr>
          <a:xfrm>
            <a:off x="415600" y="1536634"/>
            <a:ext cx="11360801" cy="4340639"/>
          </a:xfrm>
          <a:prstGeom prst="rect">
            <a:avLst/>
          </a:prstGeom>
        </p:spPr>
        <p:txBody>
          <a:bodyPr lIns="91424" tIns="91424" rIns="91424" bIns="91424"/>
          <a:lstStyle>
            <a:lvl1pPr marL="457200" indent="-342900">
              <a:spcBef>
                <a:spcPts val="0"/>
              </a:spcBef>
              <a:buSzPts val="2000"/>
              <a:buChar char="●"/>
            </a:lvl1pPr>
            <a:lvl2pPr marL="949677" indent="-352777">
              <a:spcBef>
                <a:spcPts val="0"/>
              </a:spcBef>
              <a:buSzPts val="2000"/>
              <a:buChar char="○"/>
            </a:lvl2pPr>
            <a:lvl3pPr marL="1507671" indent="-453571">
              <a:spcBef>
                <a:spcPts val="0"/>
              </a:spcBef>
              <a:buSzPts val="2000"/>
              <a:buChar char="■"/>
            </a:lvl3pPr>
            <a:lvl4pPr marL="1964871" indent="-453571">
              <a:spcBef>
                <a:spcPts val="0"/>
              </a:spcBef>
              <a:buSzPts val="2000"/>
              <a:buChar char="●"/>
            </a:lvl4pPr>
            <a:lvl5pPr marL="2422071" indent="-453571">
              <a:spcBef>
                <a:spcPts val="0"/>
              </a:spcBef>
              <a:buSzPts val="2000"/>
              <a:buChar char="○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Title Text"/>
          <p:cNvSpPr txBox="1"/>
          <p:nvPr>
            <p:ph type="title"/>
          </p:nvPr>
        </p:nvSpPr>
        <p:spPr>
          <a:xfrm>
            <a:off x="415600" y="831490"/>
            <a:ext cx="11360801" cy="6892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11254854" y="134198"/>
            <a:ext cx="232877" cy="2285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6"/>
          <p:cNvSpPr/>
          <p:nvPr/>
        </p:nvSpPr>
        <p:spPr>
          <a:xfrm>
            <a:off x="0" y="6428509"/>
            <a:ext cx="12192003" cy="457201"/>
          </a:xfrm>
          <a:prstGeom prst="rect">
            <a:avLst/>
          </a:prstGeom>
          <a:solidFill>
            <a:srgbClr val="82847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Rectangle 8"/>
          <p:cNvSpPr/>
          <p:nvPr/>
        </p:nvSpPr>
        <p:spPr>
          <a:xfrm>
            <a:off x="0" y="6334316"/>
            <a:ext cx="12192003" cy="66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Straight Connector 9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Line 8"/>
          <p:cNvSpPr/>
          <p:nvPr/>
        </p:nvSpPr>
        <p:spPr>
          <a:xfrm>
            <a:off x="502832" y="5989209"/>
            <a:ext cx="11176001" cy="1"/>
          </a:xfrm>
          <a:prstGeom prst="line">
            <a:avLst/>
          </a:prstGeom>
          <a:ln w="28575">
            <a:solidFill>
              <a:srgbClr val="514949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9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789" y="6296783"/>
            <a:ext cx="1769045" cy="568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0" t="37413" r="0" b="36399"/>
          <a:stretch>
            <a:fillRect/>
          </a:stretch>
        </p:blipFill>
        <p:spPr>
          <a:xfrm>
            <a:off x="364017" y="6430521"/>
            <a:ext cx="2169755" cy="301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04378" y="6021287"/>
            <a:ext cx="2640294" cy="79208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itle Text"/>
          <p:cNvSpPr txBox="1"/>
          <p:nvPr>
            <p:ph type="title"/>
          </p:nvPr>
        </p:nvSpPr>
        <p:spPr>
          <a:xfrm>
            <a:off x="832440" y="836712"/>
            <a:ext cx="10653005" cy="69309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1239721" y="215859"/>
            <a:ext cx="232877" cy="2285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097280" y="170166"/>
            <a:ext cx="10058401" cy="145075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1097278" y="1864206"/>
            <a:ext cx="10058402" cy="40233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/>
          <p:cNvSpPr/>
          <p:nvPr/>
        </p:nvSpPr>
        <p:spPr>
          <a:xfrm>
            <a:off x="3176" y="6400800"/>
            <a:ext cx="12188826" cy="457200"/>
          </a:xfrm>
          <a:prstGeom prst="rect">
            <a:avLst/>
          </a:prstGeom>
          <a:solidFill>
            <a:srgbClr val="82847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514949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514949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514949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514949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514949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traight Connector 8"/>
          <p:cNvSpPr/>
          <p:nvPr/>
        </p:nvSpPr>
        <p:spPr>
          <a:xfrm>
            <a:off x="1207658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Rectangle 9"/>
          <p:cNvSpPr/>
          <p:nvPr/>
        </p:nvSpPr>
        <p:spPr>
          <a:xfrm>
            <a:off x="0" y="6334316"/>
            <a:ext cx="12192003" cy="66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Rectangle 10"/>
          <p:cNvSpPr/>
          <p:nvPr/>
        </p:nvSpPr>
        <p:spPr>
          <a:xfrm>
            <a:off x="335360" y="656691"/>
            <a:ext cx="11685665" cy="1266695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Rectangle 11"/>
          <p:cNvSpPr/>
          <p:nvPr/>
        </p:nvSpPr>
        <p:spPr>
          <a:xfrm>
            <a:off x="0" y="5805263"/>
            <a:ext cx="12192000" cy="105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6319" y="993553"/>
            <a:ext cx="1864312" cy="599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0" t="37413" r="0" b="36399"/>
          <a:stretch>
            <a:fillRect/>
          </a:stretch>
        </p:blipFill>
        <p:spPr>
          <a:xfrm>
            <a:off x="7550481" y="1141119"/>
            <a:ext cx="2145920" cy="29784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Line 8"/>
          <p:cNvSpPr/>
          <p:nvPr/>
        </p:nvSpPr>
        <p:spPr>
          <a:xfrm>
            <a:off x="768686" y="4341684"/>
            <a:ext cx="10653002" cy="7644"/>
          </a:xfrm>
          <a:prstGeom prst="line">
            <a:avLst/>
          </a:prstGeom>
          <a:ln w="28575">
            <a:solidFill>
              <a:srgbClr val="514949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9" name="Picture 20" descr="Picture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2796" y="797522"/>
            <a:ext cx="3095669" cy="9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/>
          <p:cNvSpPr/>
          <p:nvPr/>
        </p:nvSpPr>
        <p:spPr>
          <a:xfrm>
            <a:off x="0" y="6428509"/>
            <a:ext cx="12192003" cy="457201"/>
          </a:xfrm>
          <a:prstGeom prst="rect">
            <a:avLst/>
          </a:prstGeom>
          <a:solidFill>
            <a:srgbClr val="82847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Rectangle 8"/>
          <p:cNvSpPr/>
          <p:nvPr/>
        </p:nvSpPr>
        <p:spPr>
          <a:xfrm>
            <a:off x="0" y="6334316"/>
            <a:ext cx="12192003" cy="66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traight Connector 9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Line 8"/>
          <p:cNvSpPr/>
          <p:nvPr/>
        </p:nvSpPr>
        <p:spPr>
          <a:xfrm>
            <a:off x="502832" y="5989209"/>
            <a:ext cx="11176001" cy="1"/>
          </a:xfrm>
          <a:prstGeom prst="line">
            <a:avLst/>
          </a:prstGeom>
          <a:ln w="28575">
            <a:solidFill>
              <a:srgbClr val="514949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1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789" y="6296783"/>
            <a:ext cx="1769045" cy="568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0" t="37413" r="0" b="36399"/>
          <a:stretch>
            <a:fillRect/>
          </a:stretch>
        </p:blipFill>
        <p:spPr>
          <a:xfrm>
            <a:off x="364017" y="6430521"/>
            <a:ext cx="2169755" cy="301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04378" y="6021287"/>
            <a:ext cx="2640294" cy="79208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6428509"/>
            <a:ext cx="12192003" cy="457201"/>
          </a:xfrm>
          <a:prstGeom prst="rect">
            <a:avLst/>
          </a:prstGeom>
          <a:solidFill>
            <a:srgbClr val="82847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Rectangle 8"/>
          <p:cNvSpPr/>
          <p:nvPr/>
        </p:nvSpPr>
        <p:spPr>
          <a:xfrm>
            <a:off x="0" y="6334316"/>
            <a:ext cx="12192003" cy="66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Straight Connector 9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Line 8"/>
          <p:cNvSpPr/>
          <p:nvPr/>
        </p:nvSpPr>
        <p:spPr>
          <a:xfrm>
            <a:off x="502832" y="5989209"/>
            <a:ext cx="11176001" cy="1"/>
          </a:xfrm>
          <a:prstGeom prst="line">
            <a:avLst/>
          </a:prstGeom>
          <a:ln w="28575">
            <a:solidFill>
              <a:srgbClr val="514949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7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789" y="6296783"/>
            <a:ext cx="1769045" cy="568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0" t="37413" r="0" b="36399"/>
          <a:stretch>
            <a:fillRect/>
          </a:stretch>
        </p:blipFill>
        <p:spPr>
          <a:xfrm>
            <a:off x="364017" y="6430521"/>
            <a:ext cx="2169755" cy="301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04378" y="6021287"/>
            <a:ext cx="2640294" cy="792089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514949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514949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514949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514949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51494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4"/>
          <p:cNvSpPr/>
          <p:nvPr>
            <p:ph type="body" sz="quarter" idx="21"/>
          </p:nvPr>
        </p:nvSpPr>
        <p:spPr>
          <a:xfrm>
            <a:off x="6217920" y="1846052"/>
            <a:ext cx="4937761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514949"/>
                </a:solidFill>
              </a:defRPr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4"/>
          <p:cNvSpPr/>
          <p:nvPr/>
        </p:nvSpPr>
        <p:spPr>
          <a:xfrm>
            <a:off x="3176" y="6400800"/>
            <a:ext cx="12188826" cy="457200"/>
          </a:xfrm>
          <a:prstGeom prst="rect">
            <a:avLst/>
          </a:prstGeom>
          <a:solidFill>
            <a:srgbClr val="82847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Rectangle 5"/>
          <p:cNvSpPr/>
          <p:nvPr/>
        </p:nvSpPr>
        <p:spPr>
          <a:xfrm>
            <a:off x="17" y="6334316"/>
            <a:ext cx="12188826" cy="6400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7"/>
          <p:cNvSpPr/>
          <p:nvPr/>
        </p:nvSpPr>
        <p:spPr>
          <a:xfrm>
            <a:off x="17" y="0"/>
            <a:ext cx="4050793" cy="6858000"/>
          </a:xfrm>
          <a:prstGeom prst="rect">
            <a:avLst/>
          </a:prstGeom>
          <a:solidFill>
            <a:srgbClr val="82847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Rectangle 8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112" name="Date Placeholder 4"/>
          <p:cNvSpPr txBox="1"/>
          <p:nvPr/>
        </p:nvSpPr>
        <p:spPr>
          <a:xfrm>
            <a:off x="7406816" y="186760"/>
            <a:ext cx="2753361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August 10, 2020</a:t>
            </a:r>
          </a:p>
        </p:txBody>
      </p:sp>
      <p:sp>
        <p:nvSpPr>
          <p:cNvPr id="113" name="Footer Placeholder 5"/>
          <p:cNvSpPr txBox="1"/>
          <p:nvPr/>
        </p:nvSpPr>
        <p:spPr>
          <a:xfrm>
            <a:off x="769305" y="182434"/>
            <a:ext cx="640267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9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CyberSMART Planning Meeting</a:t>
            </a:r>
          </a:p>
        </p:txBody>
      </p:sp>
      <p:sp>
        <p:nvSpPr>
          <p:cNvPr id="114" name="Slide Number Placeholder 6"/>
          <p:cNvSpPr txBox="1"/>
          <p:nvPr/>
        </p:nvSpPr>
        <p:spPr>
          <a:xfrm>
            <a:off x="10395015" y="186760"/>
            <a:ext cx="935852" cy="2147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9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5" name="Title 1"/>
          <p:cNvSpPr txBox="1"/>
          <p:nvPr/>
        </p:nvSpPr>
        <p:spPr>
          <a:xfrm>
            <a:off x="878160" y="872716"/>
            <a:ext cx="1056156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cap="all"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1494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7"/>
          <p:cNvSpPr/>
          <p:nvPr/>
        </p:nvSpPr>
        <p:spPr>
          <a:xfrm>
            <a:off x="1" y="4953000"/>
            <a:ext cx="12188826" cy="1905000"/>
          </a:xfrm>
          <a:prstGeom prst="rect">
            <a:avLst/>
          </a:prstGeom>
          <a:solidFill>
            <a:srgbClr val="82847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Rectangle 8"/>
          <p:cNvSpPr/>
          <p:nvPr/>
        </p:nvSpPr>
        <p:spPr>
          <a:xfrm>
            <a:off x="17" y="4915075"/>
            <a:ext cx="12188826" cy="6400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Title Text"/>
          <p:cNvSpPr txBox="1"/>
          <p:nvPr>
            <p:ph type="title"/>
          </p:nvPr>
        </p:nvSpPr>
        <p:spPr>
          <a:xfrm>
            <a:off x="1097280" y="5074920"/>
            <a:ext cx="1011364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Picture Placeholder 2"/>
          <p:cNvSpPr/>
          <p:nvPr>
            <p:ph type="pic" idx="21"/>
          </p:nvPr>
        </p:nvSpPr>
        <p:spPr>
          <a:xfrm>
            <a:off x="17" y="0"/>
            <a:ext cx="12191986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9360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Title 1"/>
          <p:cNvSpPr txBox="1"/>
          <p:nvPr/>
        </p:nvSpPr>
        <p:spPr>
          <a:xfrm>
            <a:off x="878160" y="836712"/>
            <a:ext cx="1056156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cap="all"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6428509"/>
            <a:ext cx="12192003" cy="457201"/>
          </a:xfrm>
          <a:prstGeom prst="rect">
            <a:avLst/>
          </a:prstGeom>
          <a:solidFill>
            <a:srgbClr val="82847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8"/>
          <p:cNvSpPr/>
          <p:nvPr/>
        </p:nvSpPr>
        <p:spPr>
          <a:xfrm>
            <a:off x="0" y="6334316"/>
            <a:ext cx="12192003" cy="66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traight Connector 9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Line 8"/>
          <p:cNvSpPr/>
          <p:nvPr/>
        </p:nvSpPr>
        <p:spPr>
          <a:xfrm>
            <a:off x="502832" y="5989209"/>
            <a:ext cx="11176001" cy="1"/>
          </a:xfrm>
          <a:prstGeom prst="line">
            <a:avLst/>
          </a:prstGeom>
          <a:ln w="28575">
            <a:solidFill>
              <a:srgbClr val="514949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789" y="6296783"/>
            <a:ext cx="1769045" cy="568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0" t="37413" r="0" b="36399"/>
          <a:stretch>
            <a:fillRect/>
          </a:stretch>
        </p:blipFill>
        <p:spPr>
          <a:xfrm>
            <a:off x="364017" y="6430521"/>
            <a:ext cx="2169755" cy="301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04378" y="6021287"/>
            <a:ext cx="2640294" cy="79208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/>
          <p:nvPr>
            <p:ph type="title"/>
          </p:nvPr>
        </p:nvSpPr>
        <p:spPr>
          <a:xfrm>
            <a:off x="1097280" y="286605"/>
            <a:ext cx="10058401" cy="1450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10979608" y="6528094"/>
            <a:ext cx="232877" cy="22851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6"/>
          <p:cNvSpPr txBox="1"/>
          <p:nvPr/>
        </p:nvSpPr>
        <p:spPr>
          <a:xfrm>
            <a:off x="5335081" y="3802588"/>
            <a:ext cx="3724985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</a:lvl1pPr>
          </a:lstStyle>
          <a:p>
            <a:pPr/>
            <a:r>
              <a:t>Zhenyu Cui, Stevens Institute of Technology</a:t>
            </a:r>
          </a:p>
        </p:txBody>
      </p:sp>
      <p:sp>
        <p:nvSpPr>
          <p:cNvPr id="163" name="TextBox 7"/>
          <p:cNvSpPr txBox="1"/>
          <p:nvPr/>
        </p:nvSpPr>
        <p:spPr>
          <a:xfrm>
            <a:off x="5493648" y="5337211"/>
            <a:ext cx="372498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Saira"/>
                <a:ea typeface="Saira"/>
                <a:cs typeface="Saira"/>
                <a:sym typeface="Saira"/>
              </a:defRPr>
            </a:pPr>
            <a:r>
              <a:t>Rupak Chatterjee, Stevens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Saira"/>
                <a:ea typeface="Saira"/>
                <a:cs typeface="Saira"/>
                <a:sym typeface="Saira"/>
              </a:defRPr>
            </a:pPr>
            <a:r>
              <a:t>Chihoon Lee, Stevens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Saira"/>
                <a:ea typeface="Saira"/>
                <a:cs typeface="Saira"/>
                <a:sym typeface="Saira"/>
              </a:defRPr>
            </a:pPr>
            <a:r>
              <a:t>Zhiyang Deng, Stevens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/>
        </p:nvSpPr>
        <p:spPr>
          <a:xfrm>
            <a:off x="1497203" y="716865"/>
            <a:ext cx="8429161" cy="68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786384">
              <a:lnSpc>
                <a:spcPct val="76500"/>
              </a:lnSpc>
              <a:defRPr b="1" spc="-86" sz="3956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Accomplishments &amp; Results</a:t>
            </a:r>
          </a:p>
        </p:txBody>
      </p:sp>
      <p:sp>
        <p:nvSpPr>
          <p:cNvPr id="191" name="Text Placeholder 8"/>
          <p:cNvSpPr txBox="1"/>
          <p:nvPr>
            <p:ph type="body" idx="1"/>
          </p:nvPr>
        </p:nvSpPr>
        <p:spPr>
          <a:xfrm>
            <a:off x="415599" y="2528900"/>
            <a:ext cx="11360802" cy="3348374"/>
          </a:xfrm>
          <a:prstGeom prst="rect">
            <a:avLst/>
          </a:prstGeom>
        </p:spPr>
        <p:txBody>
          <a:bodyPr/>
          <a:lstStyle/>
          <a:p>
            <a:pPr marL="365760" indent="-274320" defTabSz="731520">
              <a:buSzPts val="1600"/>
              <a:defRPr sz="1600"/>
            </a:pPr>
            <a:r>
              <a:t>Options pricing: we simulate a log-normal distribution into a quantum circuit, and carry out the valuation of a European call option under the Black-Scholes model. We construct a quantum circuit to simulate a log-normal distribution into a quantum circuit.</a:t>
            </a:r>
          </a:p>
          <a:p>
            <a:pPr marL="365760" indent="-274320" defTabSz="731520">
              <a:buSzPts val="1600"/>
              <a:defRPr sz="1600"/>
            </a:pPr>
          </a:p>
        </p:txBody>
      </p:sp>
      <p:pic>
        <p:nvPicPr>
          <p:cNvPr id="19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599" y="2528900"/>
            <a:ext cx="9905130" cy="2582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/>
        </p:nvSpPr>
        <p:spPr>
          <a:xfrm>
            <a:off x="1497203" y="716865"/>
            <a:ext cx="8429161" cy="68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786384">
              <a:lnSpc>
                <a:spcPct val="76500"/>
              </a:lnSpc>
              <a:defRPr b="1" spc="-86" sz="3956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Accomplishments &amp; Results</a:t>
            </a:r>
          </a:p>
        </p:txBody>
      </p:sp>
      <p:sp>
        <p:nvSpPr>
          <p:cNvPr id="195" name="Text Placeholder 8"/>
          <p:cNvSpPr txBox="1"/>
          <p:nvPr>
            <p:ph type="body" idx="1"/>
          </p:nvPr>
        </p:nvSpPr>
        <p:spPr>
          <a:xfrm>
            <a:off x="415599" y="2528900"/>
            <a:ext cx="11360802" cy="3348374"/>
          </a:xfrm>
          <a:prstGeom prst="rect">
            <a:avLst/>
          </a:prstGeom>
        </p:spPr>
        <p:txBody>
          <a:bodyPr/>
          <a:lstStyle/>
          <a:p>
            <a:pPr marL="379475" indent="-284606" defTabSz="758951">
              <a:buSzPts val="1600"/>
              <a:defRPr sz="1660"/>
            </a:pPr>
            <a:r>
              <a:t>Solve PDE: many pricing and hedging problems in finance can be formulated as solutions to a PDE. We explore the variational quantum algorithm. </a:t>
            </a:r>
          </a:p>
          <a:p>
            <a:pPr marL="379475" indent="-284606" defTabSz="758951">
              <a:buSzPts val="1600"/>
              <a:defRPr sz="1660"/>
            </a:pPr>
          </a:p>
        </p:txBody>
      </p:sp>
      <p:pic>
        <p:nvPicPr>
          <p:cNvPr id="196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599" y="2528900"/>
            <a:ext cx="6935387" cy="2637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/>
        </p:nvSpPr>
        <p:spPr>
          <a:xfrm>
            <a:off x="1497203" y="716865"/>
            <a:ext cx="8429161" cy="68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786384">
              <a:lnSpc>
                <a:spcPct val="76500"/>
              </a:lnSpc>
              <a:defRPr b="1" spc="-86" sz="3956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Accomplishments &amp; Results</a:t>
            </a:r>
          </a:p>
        </p:txBody>
      </p:sp>
      <p:sp>
        <p:nvSpPr>
          <p:cNvPr id="199" name="Text Placeholder 8"/>
          <p:cNvSpPr txBox="1"/>
          <p:nvPr>
            <p:ph type="body" idx="1"/>
          </p:nvPr>
        </p:nvSpPr>
        <p:spPr>
          <a:xfrm>
            <a:off x="31383" y="2458696"/>
            <a:ext cx="11360802" cy="3348374"/>
          </a:xfrm>
          <a:prstGeom prst="rect">
            <a:avLst/>
          </a:prstGeom>
        </p:spPr>
        <p:txBody>
          <a:bodyPr/>
          <a:lstStyle/>
          <a:p>
            <a:pPr/>
            <a:r>
              <a:t>Foreign exchange currency arbitrage detection: </a:t>
            </a:r>
          </a:p>
        </p:txBody>
      </p:sp>
      <p:pic>
        <p:nvPicPr>
          <p:cNvPr id="200" name="Screen Shot 2022-11-02 at 11.56.17 AM.png" descr="Screen Shot 2022-11-02 at 11.56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9772" y="2692308"/>
            <a:ext cx="5815701" cy="3271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 Shot 2022-11-02 at 11.57.22 AM.png" descr="Screen Shot 2022-11-02 at 11.57.22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454" y="2873908"/>
            <a:ext cx="5815701" cy="3106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/>
        </p:nvSpPr>
        <p:spPr>
          <a:xfrm>
            <a:off x="1497203" y="716865"/>
            <a:ext cx="8429161" cy="68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786384">
              <a:lnSpc>
                <a:spcPct val="76500"/>
              </a:lnSpc>
              <a:defRPr b="1" spc="-86" sz="3956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Accomplishments &amp; Results</a:t>
            </a:r>
          </a:p>
        </p:txBody>
      </p:sp>
      <p:sp>
        <p:nvSpPr>
          <p:cNvPr id="204" name="Text Placeholder 8"/>
          <p:cNvSpPr txBox="1"/>
          <p:nvPr>
            <p:ph type="body" idx="1"/>
          </p:nvPr>
        </p:nvSpPr>
        <p:spPr>
          <a:xfrm>
            <a:off x="415599" y="2528900"/>
            <a:ext cx="11360802" cy="3348374"/>
          </a:xfrm>
          <a:prstGeom prst="rect">
            <a:avLst/>
          </a:prstGeom>
        </p:spPr>
        <p:txBody>
          <a:bodyPr/>
          <a:lstStyle/>
          <a:p>
            <a:pPr/>
            <a:r>
              <a:t>The arbitrage detection problem can be defined on a directed graph (E,V). t</a:t>
            </a:r>
          </a:p>
          <a:p>
            <a:pPr/>
            <a:r>
              <a:t>The problem of finding the most profitable arbitrage opportunity is NP-hard.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05" name="Screen Shot 2022-11-02 at 12.00.28 PM.png" descr="Screen Shot 2022-11-02 at 12.00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44" y="3163449"/>
            <a:ext cx="8288645" cy="3591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/>
        </p:nvSpPr>
        <p:spPr>
          <a:xfrm>
            <a:off x="1497203" y="716865"/>
            <a:ext cx="8429161" cy="68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786384">
              <a:lnSpc>
                <a:spcPct val="76500"/>
              </a:lnSpc>
              <a:defRPr b="1" spc="-86" sz="3956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Accomplishments &amp; Results</a:t>
            </a:r>
          </a:p>
        </p:txBody>
      </p:sp>
      <p:sp>
        <p:nvSpPr>
          <p:cNvPr id="208" name="Text Placeholder 8"/>
          <p:cNvSpPr txBox="1"/>
          <p:nvPr>
            <p:ph type="body" idx="1"/>
          </p:nvPr>
        </p:nvSpPr>
        <p:spPr>
          <a:xfrm>
            <a:off x="415599" y="2528900"/>
            <a:ext cx="11360802" cy="3348374"/>
          </a:xfrm>
          <a:prstGeom prst="rect">
            <a:avLst/>
          </a:prstGeom>
        </p:spPr>
        <p:txBody>
          <a:bodyPr/>
          <a:lstStyle/>
          <a:p>
            <a:pPr>
              <a:buSzPts val="2300"/>
              <a:defRPr sz="2300">
                <a:latin typeface="+mj-lt"/>
                <a:ea typeface="+mj-ea"/>
                <a:cs typeface="+mj-cs"/>
                <a:sym typeface="Arial"/>
              </a:defRPr>
            </a:pPr>
            <a:r>
              <a:t>Our goal could be to utilize this algorithm to find best arbitrage opportunity for cryptocurrencies due to their high volatility and high liquidity.</a:t>
            </a:r>
          </a:p>
          <a:p>
            <a:pPr>
              <a:buSzPts val="2300"/>
              <a:defRPr sz="2300">
                <a:latin typeface="+mj-lt"/>
                <a:ea typeface="+mj-ea"/>
                <a:cs typeface="+mj-cs"/>
                <a:sym typeface="Arial"/>
              </a:defRPr>
            </a:pPr>
            <a:r>
              <a:t>We aim to access the quantum machine developed by D-Wave because their quantum computer is very suitable for optimization problem due to their quantum annealer. </a:t>
            </a:r>
          </a:p>
          <a:p>
            <a:pPr>
              <a:buSzPts val="2300"/>
              <a:defRPr sz="2300">
                <a:latin typeface="+mj-lt"/>
                <a:ea typeface="+mj-ea"/>
                <a:cs typeface="+mj-cs"/>
                <a:sym typeface="Arial"/>
              </a:defRPr>
            </a:pPr>
            <a:r>
              <a:t>Our request: Data source for currency exchange rate or cryptocurrency exchange rate. Some assistance for programming on the D-wave quantum annealer.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/>
        </p:nvSpPr>
        <p:spPr>
          <a:xfrm>
            <a:off x="1742779" y="476724"/>
            <a:ext cx="876554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 defTabSz="914400">
              <a:lnSpc>
                <a:spcPct val="85000"/>
              </a:lnSpc>
              <a:defRPr b="1" spc="-50" sz="4800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Deliverables </a:t>
            </a:r>
          </a:p>
        </p:txBody>
      </p:sp>
      <p:sp>
        <p:nvSpPr>
          <p:cNvPr id="166" name="Content Placeholder 7"/>
          <p:cNvSpPr txBox="1"/>
          <p:nvPr>
            <p:ph type="body" sz="half" idx="1"/>
          </p:nvPr>
        </p:nvSpPr>
        <p:spPr>
          <a:xfrm>
            <a:off x="1220996" y="2661623"/>
            <a:ext cx="9039681" cy="2986885"/>
          </a:xfrm>
          <a:prstGeom prst="rect">
            <a:avLst/>
          </a:prstGeom>
        </p:spPr>
        <p:txBody>
          <a:bodyPr/>
          <a:lstStyle/>
          <a:p>
            <a:pPr marL="320842" indent="-320842">
              <a:buClrTx/>
              <a:buFontTx/>
              <a:buAutoNum type="arabicPeriod" startAt="1"/>
              <a:defRPr sz="2400"/>
            </a:pPr>
            <a:r>
              <a:t>Formulate practically important portfolio analysis problems.</a:t>
            </a:r>
          </a:p>
          <a:p>
            <a:pPr marL="320842" indent="-320842">
              <a:buClrTx/>
              <a:buFontTx/>
              <a:buAutoNum type="arabicPeriod" startAt="1"/>
              <a:defRPr sz="2400"/>
            </a:pPr>
            <a:r>
              <a:t>Translate into a format amenable to be input into quantum optimization softwares.</a:t>
            </a:r>
          </a:p>
          <a:p>
            <a:pPr marL="320842" indent="-320842">
              <a:buClrTx/>
              <a:buFontTx/>
              <a:buAutoNum type="arabicPeriod" startAt="1"/>
              <a:defRPr sz="2400"/>
            </a:pPr>
            <a:r>
              <a:t>Compare the performance of quantum optimization versus traditional optimization methods in terms of CPU time.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6"/>
          <p:cNvSpPr txBox="1"/>
          <p:nvPr/>
        </p:nvSpPr>
        <p:spPr>
          <a:xfrm>
            <a:off x="2257730" y="645830"/>
            <a:ext cx="7553236" cy="7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850391">
              <a:lnSpc>
                <a:spcPct val="85000"/>
              </a:lnSpc>
              <a:defRPr b="1" spc="-93" sz="4464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Deliverable Completion</a:t>
            </a:r>
          </a:p>
        </p:txBody>
      </p:sp>
      <p:sp>
        <p:nvSpPr>
          <p:cNvPr id="169" name="Text Placeholder 7"/>
          <p:cNvSpPr txBox="1"/>
          <p:nvPr/>
        </p:nvSpPr>
        <p:spPr>
          <a:xfrm>
            <a:off x="1798883" y="2414201"/>
            <a:ext cx="8820981" cy="3463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571500" indent="-457200" defTabSz="914400">
              <a:lnSpc>
                <a:spcPct val="90000"/>
              </a:lnSpc>
              <a:buClr>
                <a:schemeClr val="accent1"/>
              </a:buClr>
              <a:buSzPts val="2400"/>
              <a:buAutoNum type="arabicPeriod" startAt="1"/>
              <a:defRPr b="1" sz="2400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pPr>
            <a:r>
              <a:t>Deliverable 1</a:t>
            </a:r>
            <a:endParaRPr sz="2000">
              <a:solidFill>
                <a:srgbClr val="404040"/>
              </a:solidFill>
            </a:endParaRPr>
          </a:p>
          <a:p>
            <a:pPr lvl="1" indent="571500" defTabSz="914400">
              <a:lnSpc>
                <a:spcPct val="90000"/>
              </a:lnSpc>
              <a:defRPr>
                <a:solidFill>
                  <a:srgbClr val="1E2541"/>
                </a:solidFill>
                <a:latin typeface="Saira"/>
                <a:ea typeface="Saira"/>
                <a:cs typeface="Saira"/>
                <a:sym typeface="Saira"/>
              </a:defRPr>
            </a:pPr>
            <a:r>
              <a:t>We formulate the portfolio optimization problem as an integer programming problem, i.e. choosing whether to invest or not in each individual stock within a portfolio. </a:t>
            </a:r>
            <a:endParaRPr>
              <a:solidFill>
                <a:srgbClr val="404040"/>
              </a:solidFill>
            </a:endParaRPr>
          </a:p>
          <a:p>
            <a:pPr marL="571500" indent="-457200" defTabSz="9144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ts val="2400"/>
              <a:buAutoNum type="arabicPeriod" startAt="1"/>
              <a:defRPr b="1" sz="2400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pPr>
            <a:r>
              <a:t>Deliverable 2</a:t>
            </a:r>
            <a:endParaRPr sz="2000">
              <a:solidFill>
                <a:srgbClr val="404040"/>
              </a:solidFill>
            </a:endParaRPr>
          </a:p>
          <a:p>
            <a:pPr lvl="1" indent="571500" defTabSz="914400">
              <a:lnSpc>
                <a:spcPct val="90000"/>
              </a:lnSpc>
              <a:defRPr>
                <a:solidFill>
                  <a:srgbClr val="1E2541"/>
                </a:solidFill>
                <a:latin typeface="Saira"/>
                <a:ea typeface="Saira"/>
                <a:cs typeface="Saira"/>
                <a:sym typeface="Saira"/>
              </a:defRPr>
            </a:pPr>
            <a:r>
              <a:t>The portfolio optimization problem is written into an algorithm using Qiskit. </a:t>
            </a:r>
            <a:endParaRPr>
              <a:solidFill>
                <a:srgbClr val="404040"/>
              </a:solidFill>
            </a:endParaRPr>
          </a:p>
          <a:p>
            <a:pPr marL="571500" indent="-457200" defTabSz="9144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ts val="2400"/>
              <a:buAutoNum type="arabicPeriod" startAt="1"/>
              <a:defRPr b="1" sz="2400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pPr>
            <a:r>
              <a:t>Deliverable 3</a:t>
            </a:r>
            <a:endParaRPr sz="2000">
              <a:solidFill>
                <a:srgbClr val="404040"/>
              </a:solidFill>
            </a:endParaRPr>
          </a:p>
          <a:p>
            <a:pPr lvl="1" indent="571500" defTabSz="914400">
              <a:lnSpc>
                <a:spcPct val="90000"/>
              </a:lnSpc>
              <a:defRPr>
                <a:solidFill>
                  <a:srgbClr val="1E2541"/>
                </a:solidFill>
                <a:latin typeface="Saira"/>
                <a:ea typeface="Saira"/>
                <a:cs typeface="Saira"/>
                <a:sym typeface="Saira"/>
              </a:defRPr>
            </a:pPr>
            <a:r>
              <a:rPr sz="2000">
                <a:solidFill>
                  <a:srgbClr val="404040"/>
                </a:solidFill>
              </a:rPr>
              <a:t>We use two quantum algorithms in solving the portfolio optimization problem, and compare to the classical algorithms.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/>
        </p:nvSpPr>
        <p:spPr>
          <a:xfrm>
            <a:off x="2392680" y="368659"/>
            <a:ext cx="7452360" cy="1054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914400">
              <a:lnSpc>
                <a:spcPct val="85000"/>
              </a:lnSpc>
              <a:defRPr b="1" spc="-100" sz="4800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Risks</a:t>
            </a:r>
          </a:p>
        </p:txBody>
      </p:sp>
      <p:sp>
        <p:nvSpPr>
          <p:cNvPr id="172" name="Content Placeholder 7"/>
          <p:cNvSpPr txBox="1"/>
          <p:nvPr>
            <p:ph type="body" idx="1"/>
          </p:nvPr>
        </p:nvSpPr>
        <p:spPr>
          <a:xfrm>
            <a:off x="1190823" y="2965441"/>
            <a:ext cx="10058402" cy="3358668"/>
          </a:xfrm>
          <a:prstGeom prst="rect">
            <a:avLst/>
          </a:prstGeom>
        </p:spPr>
        <p:txBody>
          <a:bodyPr/>
          <a:lstStyle/>
          <a:p>
            <a:pPr marL="267368" indent="-267368">
              <a:buClrTx/>
              <a:buFontTx/>
              <a:buAutoNum type="arabicPeriod" startAt="1"/>
              <a:defRPr sz="2200"/>
            </a:pPr>
            <a:r>
              <a:t>Uncertainty in the availability of quantum optimization software.</a:t>
            </a:r>
          </a:p>
          <a:p>
            <a:pPr marL="267368" indent="-267368">
              <a:buClrTx/>
              <a:buFontTx/>
              <a:buAutoNum type="arabicPeriod" startAt="1"/>
              <a:defRPr sz="2200"/>
            </a:pPr>
            <a:r>
              <a:t>Numerical advantage of the quantum algorithm not apparent since we have not run them on real quantum computers.</a:t>
            </a:r>
          </a:p>
          <a:p>
            <a:pPr marL="267368" indent="-267368">
              <a:buClrTx/>
              <a:buFontTx/>
              <a:buAutoNum type="arabicPeriod" startAt="1"/>
              <a:defRPr sz="2200"/>
            </a:pPr>
            <a:r>
              <a:t>We are deciding between several providers and most likely will adopt the D-wave quantum annealer.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/>
        </p:nvSpPr>
        <p:spPr>
          <a:xfrm>
            <a:off x="2392680" y="368659"/>
            <a:ext cx="7452360" cy="1054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914400">
              <a:lnSpc>
                <a:spcPct val="85000"/>
              </a:lnSpc>
              <a:defRPr b="1" spc="-100" sz="4800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175" name="Content Placeholder 7"/>
          <p:cNvSpPr txBox="1"/>
          <p:nvPr>
            <p:ph type="body" idx="1"/>
          </p:nvPr>
        </p:nvSpPr>
        <p:spPr>
          <a:xfrm>
            <a:off x="1089659" y="2810282"/>
            <a:ext cx="10058402" cy="3430676"/>
          </a:xfrm>
          <a:prstGeom prst="rect">
            <a:avLst/>
          </a:prstGeom>
        </p:spPr>
        <p:txBody>
          <a:bodyPr/>
          <a:lstStyle/>
          <a:p>
            <a:pPr marL="267368" indent="-267368">
              <a:buClrTx/>
              <a:buFontTx/>
              <a:buAutoNum type="arabicPeriod" startAt="1"/>
              <a:defRPr sz="2200"/>
            </a:pPr>
            <a:r>
              <a:t>Initial challenge we have is on the suitable financial application to focus on.</a:t>
            </a:r>
          </a:p>
          <a:p>
            <a:pPr marL="267368" indent="-267368">
              <a:buClrTx/>
              <a:buFontTx/>
              <a:buAutoNum type="arabicPeriod" startAt="1"/>
              <a:defRPr sz="2200"/>
            </a:pPr>
            <a:r>
              <a:t>We have explored three particular applications: portfolio optimization, options pricing, solving partial differential equations systems.</a:t>
            </a:r>
          </a:p>
          <a:p>
            <a:pPr marL="267368" indent="-267368">
              <a:buClrTx/>
              <a:buFontTx/>
              <a:buAutoNum type="arabicPeriod" startAt="1"/>
              <a:defRPr sz="2200"/>
            </a:pPr>
            <a:r>
              <a:t>In options pricing application, we do not find clear quantum advantage.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/>
        </p:nvSpPr>
        <p:spPr>
          <a:xfrm>
            <a:off x="2392680" y="368659"/>
            <a:ext cx="7452360" cy="1054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914400">
              <a:lnSpc>
                <a:spcPct val="85000"/>
              </a:lnSpc>
              <a:defRPr b="1" spc="-100" sz="4800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Mitigation Plan</a:t>
            </a:r>
          </a:p>
        </p:txBody>
      </p:sp>
      <p:sp>
        <p:nvSpPr>
          <p:cNvPr id="178" name="Content Placeholder 7"/>
          <p:cNvSpPr txBox="1"/>
          <p:nvPr>
            <p:ph type="body" idx="1"/>
          </p:nvPr>
        </p:nvSpPr>
        <p:spPr>
          <a:xfrm>
            <a:off x="1097279" y="2420886"/>
            <a:ext cx="10058401" cy="346668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200"/>
            </a:pPr>
          </a:p>
          <a:p>
            <a:pPr marL="0" indent="0">
              <a:buClrTx/>
              <a:buSzTx/>
              <a:buFontTx/>
              <a:buNone/>
              <a:defRPr sz="2200"/>
            </a:pPr>
            <a:r>
              <a:t>Based on feedback from industry partners, we shall focus on problems that have potential of showing quantum advantage:</a:t>
            </a:r>
          </a:p>
          <a:p>
            <a:pPr marL="294105" indent="-294105">
              <a:buClrTx/>
              <a:buFontTx/>
              <a:buAutoNum type="arabicPeriod" startAt="1"/>
              <a:defRPr sz="2200"/>
            </a:pPr>
            <a:r>
              <a:t> Calibration of implied volatility surface.</a:t>
            </a:r>
          </a:p>
          <a:p>
            <a:pPr marL="294105" indent="-294105">
              <a:buClrTx/>
              <a:buFontTx/>
              <a:buAutoNum type="arabicPeriod" startAt="1"/>
              <a:defRPr sz="2200"/>
            </a:pPr>
            <a:r>
              <a:t> Integer programming and binary programming problems will be the focus as the quantum annealing seems to be the most promising method in showing quantum advantage.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/>
        </p:nvSpPr>
        <p:spPr>
          <a:xfrm>
            <a:off x="2073268" y="332656"/>
            <a:ext cx="7452360" cy="1026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914400">
              <a:lnSpc>
                <a:spcPct val="85000"/>
              </a:lnSpc>
              <a:defRPr b="1" spc="-100" sz="4800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Milestones</a:t>
            </a:r>
          </a:p>
        </p:txBody>
      </p:sp>
      <p:sp>
        <p:nvSpPr>
          <p:cNvPr id="181" name="Content Placeholder 7"/>
          <p:cNvSpPr txBox="1"/>
          <p:nvPr>
            <p:ph type="body" idx="1"/>
          </p:nvPr>
        </p:nvSpPr>
        <p:spPr>
          <a:xfrm>
            <a:off x="1097279" y="2528898"/>
            <a:ext cx="10058401" cy="3358669"/>
          </a:xfrm>
          <a:prstGeom prst="rect">
            <a:avLst/>
          </a:prstGeom>
        </p:spPr>
        <p:txBody>
          <a:bodyPr/>
          <a:lstStyle/>
          <a:p>
            <a:pPr marL="457200" indent="-228600" defTabSz="457200">
              <a:lnSpc>
                <a:spcPct val="130000"/>
              </a:lnSpc>
              <a:spcBef>
                <a:spcPts val="1000"/>
              </a:spcBef>
              <a:buClrTx/>
              <a:buFontTx/>
              <a:buAutoNum type="arabicPeriod" startAt="1"/>
              <a:defRPr sz="220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+mj-lt"/>
                <a:ea typeface="+mj-ea"/>
                <a:cs typeface="+mj-cs"/>
                <a:sym typeface="Arial"/>
              </a:defRPr>
            </a:pPr>
            <a:r>
              <a:t>We have implemented two particular financial applications using the </a:t>
            </a:r>
            <a:r>
              <a:rPr b="1"/>
              <a:t>Qiskit </a:t>
            </a:r>
            <a:r>
              <a:t>package from Python, and have shown that the results obtained from quantum algorithms are consistent with those from classical algorithms.</a:t>
            </a:r>
          </a:p>
          <a:p>
            <a:pPr marL="457200" indent="-228600" defTabSz="457200">
              <a:lnSpc>
                <a:spcPct val="130000"/>
              </a:lnSpc>
              <a:spcBef>
                <a:spcPts val="0"/>
              </a:spcBef>
              <a:buClrTx/>
              <a:buFontTx/>
              <a:buAutoNum type="arabicPeriod" startAt="1"/>
              <a:defRPr sz="220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+mj-lt"/>
                <a:ea typeface="+mj-ea"/>
                <a:cs typeface="+mj-cs"/>
                <a:sym typeface="Arial"/>
              </a:defRPr>
            </a:pPr>
            <a:r>
              <a:t>We get ourselves familiar with the methodological details of the quantum optimization algorithms, and also using the quantum language to code. We have made a choice of using the D-wave quantum annealer in our next-step research.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/>
        </p:nvSpPr>
        <p:spPr>
          <a:xfrm>
            <a:off x="1497203" y="716865"/>
            <a:ext cx="8429161" cy="68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786384">
              <a:lnSpc>
                <a:spcPct val="76500"/>
              </a:lnSpc>
              <a:defRPr b="1" spc="-86" sz="3956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Accomplishments &amp; Results</a:t>
            </a:r>
          </a:p>
        </p:txBody>
      </p:sp>
      <p:sp>
        <p:nvSpPr>
          <p:cNvPr id="184" name="Text Placeholder 8"/>
          <p:cNvSpPr txBox="1"/>
          <p:nvPr>
            <p:ph type="body" idx="1"/>
          </p:nvPr>
        </p:nvSpPr>
        <p:spPr>
          <a:xfrm>
            <a:off x="415599" y="2528900"/>
            <a:ext cx="11360802" cy="3348374"/>
          </a:xfrm>
          <a:prstGeom prst="rect">
            <a:avLst/>
          </a:prstGeom>
        </p:spPr>
        <p:txBody>
          <a:bodyPr/>
          <a:lstStyle/>
          <a:p>
            <a:pPr>
              <a:buSzPts val="1900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Portfolio Optimization: we have tried Variational Quantum Eigensolver (VQE) algorithm, and Quantum Approximate Optimization Algorithm (QAOA). For classical algorithm, we adopt the CVXPY python package as benchmark. </a:t>
            </a:r>
          </a:p>
          <a:p>
            <a:pPr>
              <a:buSzPts val="1900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We formulate the problem as an  integer programming problem that only consists of binary variables. </a:t>
            </a:r>
          </a:p>
          <a:p>
            <a:pPr>
              <a:buSzPts val="1900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Then we further convert it into an Ising spin glass model. After this transformation, each variable will only take one of the two eigenvalues of the related </a:t>
            </a:r>
            <a:r>
              <a:rPr b="1"/>
              <a:t>Pauli Z matrix</a:t>
            </a:r>
            <a:r>
              <a:t>. </a:t>
            </a:r>
          </a:p>
          <a:p>
            <a:pPr>
              <a:buSzPts val="1900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After formulating the Lagrangian, we can translate the cost function into a Hamiltonian for the system of n qubits. </a:t>
            </a:r>
          </a:p>
          <a:p>
            <a:pPr>
              <a:buSzPts val="1900"/>
              <a:defRPr sz="1900">
                <a:latin typeface="+mj-lt"/>
                <a:ea typeface="+mj-ea"/>
                <a:cs typeface="+mj-cs"/>
                <a:sym typeface="Arial"/>
              </a:defRPr>
            </a:pPr>
            <a:r>
              <a:t>This enables us to apply the </a:t>
            </a:r>
            <a:r>
              <a:rPr b="1"/>
              <a:t>Variational Quantum Eigensolver (VQE)</a:t>
            </a:r>
            <a:r>
              <a:t> algorithm to determine the so-called ground state of the Hamiltonian, which is exactly the optimal solution to the portfolio optimization problem.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/>
        </p:nvSpPr>
        <p:spPr>
          <a:xfrm>
            <a:off x="1497203" y="716865"/>
            <a:ext cx="8429161" cy="68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786384">
              <a:lnSpc>
                <a:spcPct val="76500"/>
              </a:lnSpc>
              <a:defRPr b="1" spc="-86" sz="3956">
                <a:solidFill>
                  <a:srgbClr val="FFFFFF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</a:lstStyle>
          <a:p>
            <a:pPr/>
            <a:r>
              <a:t>Accomplishments &amp; Results</a:t>
            </a:r>
          </a:p>
        </p:txBody>
      </p:sp>
      <p:sp>
        <p:nvSpPr>
          <p:cNvPr id="187" name="Text Placeholder 8"/>
          <p:cNvSpPr txBox="1"/>
          <p:nvPr>
            <p:ph type="body" idx="1"/>
          </p:nvPr>
        </p:nvSpPr>
        <p:spPr>
          <a:xfrm>
            <a:off x="415599" y="2528900"/>
            <a:ext cx="11360802" cy="3348374"/>
          </a:xfrm>
          <a:prstGeom prst="rect">
            <a:avLst/>
          </a:prstGeom>
        </p:spPr>
        <p:txBody>
          <a:bodyPr/>
          <a:lstStyle/>
          <a:p>
            <a:pPr marL="224027" indent="-168021" defTabSz="448055">
              <a:buSzPts val="900"/>
              <a:defRPr sz="980"/>
            </a:pPr>
          </a:p>
          <a:p>
            <a:pPr marL="224027" indent="-168021" defTabSz="448055">
              <a:buSzPts val="900"/>
              <a:defRPr sz="980"/>
            </a:pPr>
          </a:p>
        </p:txBody>
      </p:sp>
      <p:pic>
        <p:nvPicPr>
          <p:cNvPr id="188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599" y="2528900"/>
            <a:ext cx="8694777" cy="3009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E1E1DB"/>
      </a:lt1>
      <a:dk2>
        <a:srgbClr val="A7A7A7"/>
      </a:dk2>
      <a:lt2>
        <a:srgbClr val="535353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FF00FF"/>
      </a:folHlink>
    </a:clrScheme>
    <a:fontScheme name="Retrospec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FF00FF"/>
      </a:folHlink>
    </a:clrScheme>
    <a:fontScheme name="Retrospec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