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6200000"/>
        </a:gradFill>
        <a:effectLst/>
      </p:bgPr>
    </p:bg>
    <p:spTree>
      <p:nvGrpSpPr>
        <p:cNvPr id="1" name=""/>
        <p:cNvGrpSpPr/>
        <p:nvPr/>
      </p:nvGrpSpPr>
      <p:grpSpPr/>
      <p:sp>
        <p:nvSpPr>
          <p:cNvPr id="2" name="Title 1"/>
          <p:cNvSpPr>
            <a:spLocks noGrp="1"/>
          </p:cNvSpPr>
          <p:nvPr>
            <p:ph type="ctrTitle"/>
          </p:nvPr>
        </p:nvSpPr>
        <p:spPr/>
        <p:txBody>
          <a:bodyPr/>
          <a:lstStyle/>
          <a:p>
            <a:pPr>
              <a:defRPr>
                <a:solidFill>
                  <a:srgbClr val="40513B"/>
                </a:solidFill>
                <a:latin typeface="Ubuntu"/>
              </a:defRPr>
            </a:pPr>
            <a:r>
              <a:t>Nemes alma</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Virág</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Az almafa virágai is fogyaszthatók; a gyümölcsös édességek kiegészítőiként díszítésre. Esetenként cianid előanyagokat tartalmazhatnak, ezért egyszerre csak keveset együnk belőlük.</a:t>
            </a:r>
          </a:p>
        </p:txBody>
      </p:sp>
      <p:pic>
        <p:nvPicPr>
          <p:cNvPr id="5" name="Picture 4" descr="Appleblossoms.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Termesztése</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Az alma egyike a legnépszerűbb és legelterjedtebb gyümölcsöknek a világon, és szinte minden kontinensen termesztik. 2021-ben az almát több mint 90 országban termesztették, és az éves termés mennyisége meghaladta a 95 millió tonnát. A világ legnagyobb alma termelői közé tartozik Kína, Törökország, az Egyesült Államok, Lengyelország és India. Ezek az országok a 2021-es termelésük alapján az első öt helyen álltak.</a:t>
            </a:r>
          </a:p>
        </p:txBody>
      </p:sp>
      <p:pic>
        <p:nvPicPr>
          <p:cNvPr id="5" name="Picture 4" descr="Cydiapomonella7162.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Hőmérsékletigénye</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Általában: 15–33 °C – a kiegyenlített klímát kedveli</a:t>
            </a:r>
          </a:p>
          <a:p>
            <a:r>
              <a:t>Évi középhőmérséklet: 9–10 °C</a:t>
            </a:r>
          </a:p>
          <a:p>
            <a:r>
              <a:t>Vegetációs időben: 18–19 °C</a:t>
            </a:r>
          </a:p>
          <a:p>
            <a:r>
              <a:t>−20 °C alatt fagykár</a:t>
            </a:r>
          </a:p>
        </p:txBody>
      </p:sp>
      <p:pic>
        <p:nvPicPr>
          <p:cNvPr id="5" name="Picture 4" descr="Jonagold.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Csapadékigénye</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600–800 mm, ebből 350–550 mm a tenyészidőszakban.</a:t>
            </a:r>
          </a:p>
        </p:txBody>
      </p:sp>
      <p:pic>
        <p:nvPicPr>
          <p:cNvPr id="5" name="Picture 4" descr="Redapple.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Kártevői, kórokozói</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6200000"/>
        </a:gradFill>
        <a:effectLst/>
      </p:bgPr>
    </p:bg>
    <p:spTree>
      <p:nvGrpSpPr>
        <p:cNvPr id="1" name=""/>
        <p:cNvGrpSpPr/>
        <p:nvPr/>
      </p:nvGrpSpPr>
      <p:grpSpPr/>
      <p:sp>
        <p:nvSpPr>
          <p:cNvPr id="2" name="Title 1"/>
          <p:cNvSpPr>
            <a:spLocks noGrp="1"/>
          </p:cNvSpPr>
          <p:nvPr>
            <p:ph type="ctrTitle"/>
          </p:nvPr>
        </p:nvSpPr>
        <p:spPr/>
        <p:txBody>
          <a:bodyPr/>
          <a:lstStyle/>
          <a:p>
            <a:pPr>
              <a:defRPr>
                <a:solidFill>
                  <a:srgbClr val="40513B"/>
                </a:solidFill>
                <a:latin typeface="Ubuntu"/>
              </a:defRPr>
            </a:pPr>
            <a:r>
              <a:t>Nemes alma</a:t>
            </a:r>
          </a:p>
        </p:txBody>
      </p:sp>
      <p:sp>
        <p:nvSpPr>
          <p:cNvPr id="3" name="Subtitle 2"/>
          <p:cNvSpPr>
            <a:spLocks noGrp="1"/>
          </p:cNvSpPr>
          <p:nvPr>
            <p:ph type="subTitle" idx="1"/>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Termés</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Termése világszerte közkedvelt gyümölcs, frissen fogyasztható. Nyersen, kockákra vágva ideális salátákba, főzve gyümölcslevesekhez, kompótnak, de téli tárolásra befőttnek, lekvárnak is alkalmas. Használható szószok készítéséhez és süteményekben is ízletes. Jellegzetes sütemény az almáspite, aminek a töltelékét fahéjjal fűszerezett almareszelék adja. Pépesítve, akár több más gyümölccsel kombinálva kiváló bébiétel.</a:t>
            </a:r>
          </a:p>
        </p:txBody>
      </p:sp>
      <p:pic>
        <p:nvPicPr>
          <p:cNvPr id="5" name="Picture 4" descr="AppleFlowers.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Virág</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Az almafa virágai is fogyaszthatók; a gyümölcsös édességek kiegészítőiként díszítésre. Esetenként cianid előanyagokat tartalmazhatnak, ezért egyszerre csak keveset együnk belőlük.</a:t>
            </a:r>
          </a:p>
        </p:txBody>
      </p:sp>
      <p:pic>
        <p:nvPicPr>
          <p:cNvPr id="5" name="Picture 4" descr="Appleblossoms.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Termesztése</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Az alma egyike a legnépszerűbb és legelterjedtebb gyümölcsöknek a világon, és szinte minden kontinensen termesztik. 2021-ben az almát több mint 90 országban termesztették, és az éves termés mennyisége meghaladta a 95 millió tonnát. A világ legnagyobb alma termelői közé tartozik Kína, Törökország, az Egyesült Államok, Lengyelország és India. Ezek az országok a 2021-es termelésük alapján az első öt helyen álltak.</a:t>
            </a:r>
          </a:p>
        </p:txBody>
      </p:sp>
      <p:pic>
        <p:nvPicPr>
          <p:cNvPr id="5" name="Picture 4" descr="Cydiapomonella7162.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Hőmérsékletigénye</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Általában: 15–33 °C – a kiegyenlített klímát kedveli</a:t>
            </a:r>
          </a:p>
          <a:p>
            <a:r>
              <a:t>Évi középhőmérséklet: 9–10 °C</a:t>
            </a:r>
          </a:p>
          <a:p>
            <a:r>
              <a:t>Vegetációs időben: 18–19 °C</a:t>
            </a:r>
          </a:p>
          <a:p>
            <a:r>
              <a:t>−20 °C alatt fagykár</a:t>
            </a:r>
          </a:p>
        </p:txBody>
      </p:sp>
      <p:pic>
        <p:nvPicPr>
          <p:cNvPr id="5" name="Picture 4" descr="Jonagold.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Termés</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Termése világszerte közkedvelt gyümölcs, frissen fogyasztható. Nyersen, kockákra vágva ideális salátákba, főzve gyümölcslevesekhez, kompótnak, de téli tárolásra befőttnek, lekvárnak is alkalmas. Használható szószok készítéséhez és süteményekben is ízletes. Jellegzetes sütemény az almáspite, aminek a töltelékét fahéjjal fűszerezett almareszelék adja. Pépesítve, akár több más gyümölccsel kombinálva kiváló bébiétel.</a:t>
            </a:r>
          </a:p>
        </p:txBody>
      </p:sp>
      <p:pic>
        <p:nvPicPr>
          <p:cNvPr id="5" name="Picture 4" descr="AppleFlowers.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Csapadékigénye</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600–800 mm, ebből 350–550 mm a tenyészidőszakban.</a:t>
            </a:r>
          </a:p>
        </p:txBody>
      </p:sp>
      <p:pic>
        <p:nvPicPr>
          <p:cNvPr id="5" name="Picture 4" descr="Redapple.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Kártevői, kórokozói</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Virág</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Az almafa virágai is fogyaszthatók; a gyümölcsös édességek kiegészítőiként díszítésre. Esetenként cianid előanyagokat tartalmazhatnak, ezért egyszerre csak keveset együnk belőlük.</a:t>
            </a:r>
          </a:p>
        </p:txBody>
      </p:sp>
      <p:pic>
        <p:nvPicPr>
          <p:cNvPr id="5" name="Picture 4" descr="Appleblossoms.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Termesztése</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Az alma egyike a legnépszerűbb és legelterjedtebb gyümölcsöknek a világon, és szinte minden kontinensen termesztik. 2021-ben az almát több mint 90 országban termesztették, és az éves termés mennyisége meghaladta a 95 millió tonnát. A világ legnagyobb alma termelői közé tartozik Kína, Törökország, az Egyesült Államok, Lengyelország és India. Ezek az országok a 2021-es termelésük alapján az első öt helyen álltak.</a:t>
            </a:r>
          </a:p>
        </p:txBody>
      </p:sp>
      <p:pic>
        <p:nvPicPr>
          <p:cNvPr id="5" name="Picture 4" descr="Cydiapomonella7162.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Hőmérsékletigénye</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Általában: 15–33 °C – a kiegyenlített klímát kedveli</a:t>
            </a:r>
          </a:p>
          <a:p>
            <a:r>
              <a:t>Évi középhőmérséklet: 9–10 °C</a:t>
            </a:r>
          </a:p>
          <a:p>
            <a:r>
              <a:t>Vegetációs időben: 18–19 °C</a:t>
            </a:r>
          </a:p>
          <a:p>
            <a:r>
              <a:t>−20 °C alatt fagykár</a:t>
            </a:r>
          </a:p>
        </p:txBody>
      </p:sp>
      <p:pic>
        <p:nvPicPr>
          <p:cNvPr id="5" name="Picture 4" descr="Jonagold.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Csapadékigénye</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600–800 mm, ebből 350–550 mm a tenyészidőszakban.</a:t>
            </a:r>
          </a:p>
        </p:txBody>
      </p:sp>
      <p:pic>
        <p:nvPicPr>
          <p:cNvPr id="5" name="Picture 4" descr="Redapple.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Kártevői, kórokozói</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6200000"/>
        </a:gradFill>
        <a:effectLst/>
      </p:bgPr>
    </p:bg>
    <p:spTree>
      <p:nvGrpSpPr>
        <p:cNvPr id="1" name=""/>
        <p:cNvGrpSpPr/>
        <p:nvPr/>
      </p:nvGrpSpPr>
      <p:grpSpPr/>
      <p:sp>
        <p:nvSpPr>
          <p:cNvPr id="2" name="Title 1"/>
          <p:cNvSpPr>
            <a:spLocks noGrp="1"/>
          </p:cNvSpPr>
          <p:nvPr>
            <p:ph type="ctrTitle"/>
          </p:nvPr>
        </p:nvSpPr>
        <p:spPr/>
        <p:txBody>
          <a:bodyPr/>
          <a:lstStyle/>
          <a:p>
            <a:pPr>
              <a:defRPr>
                <a:solidFill>
                  <a:srgbClr val="40513B"/>
                </a:solidFill>
                <a:latin typeface="Ubuntu"/>
              </a:defRPr>
            </a:pPr>
            <a:r>
              <a:t>Nemes alma</a:t>
            </a:r>
          </a:p>
        </p:txBody>
      </p:sp>
      <p:sp>
        <p:nvSpPr>
          <p:cNvPr id="3" name="Subtitle 2"/>
          <p:cNvSpPr>
            <a:spLocks noGrp="1"/>
          </p:cNvSpPr>
          <p:nvPr>
            <p:ph type="subTitle"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30000">
              <a:srgbClr val="609966"/>
            </a:gs>
            <a:gs pos="100000">
              <a:srgbClr val="9DC08B"/>
            </a:gs>
          </a:gsLst>
          <a:lin scaled="0" ang="18900000"/>
        </a:gradFill>
        <a:effectLst/>
      </p:bgPr>
    </p:bg>
    <p:spTree>
      <p:nvGrpSpPr>
        <p:cNvPr id="1" name=""/>
        <p:cNvGrpSpPr/>
        <p:nvPr/>
      </p:nvGrpSpPr>
      <p:grpSpPr/>
      <p:sp>
        <p:nvSpPr>
          <p:cNvPr id="2" name="Title 1"/>
          <p:cNvSpPr>
            <a:spLocks noGrp="1"/>
          </p:cNvSpPr>
          <p:nvPr>
            <p:ph type="title"/>
          </p:nvPr>
        </p:nvSpPr>
        <p:spPr/>
        <p:txBody>
          <a:bodyPr/>
          <a:lstStyle/>
          <a:p>
            <a:pPr>
              <a:defRPr sz="3000">
                <a:solidFill>
                  <a:srgbClr val="40513B"/>
                </a:solidFill>
                <a:latin typeface="Ubuntu"/>
              </a:defRPr>
            </a:pPr>
            <a:r>
              <a:t>Termés</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pPr>
              <a:defRPr sz="1500">
                <a:solidFill>
                  <a:srgbClr val="2C3D27"/>
                </a:solidFill>
                <a:latin typeface="Ubuntu"/>
              </a:defRPr>
            </a:pPr>
            <a:r>
              <a:t>Termése világszerte közkedvelt gyümölcs, frissen fogyasztható. Nyersen, kockákra vágva ideális salátákba, főzve gyümölcslevesekhez, kompótnak, de téli tárolásra befőttnek, lekvárnak is alkalmas. Használható szószok készítéséhez és süteményekben is ízletes. Jellegzetes sütemény az almáspite, aminek a töltelékét fahéjjal fűszerezett almareszelék adja. Pépesítve, akár több más gyümölccsel kombinálva kiváló bébiétel.</a:t>
            </a:r>
          </a:p>
        </p:txBody>
      </p:sp>
      <p:pic>
        <p:nvPicPr>
          <p:cNvPr id="5" name="Picture 4" descr="AppleFlowers.JPG"/>
          <p:cNvPicPr>
            <a:picLocks noChangeAspect="1"/>
          </p:cNvPicPr>
          <p:nvPr/>
        </p:nvPicPr>
        <p:blipFill>
          <a:blip r:embed="rId2"/>
          <a:stretch>
            <a:fillRect/>
          </a:stretch>
        </p:blipFill>
        <p:spPr>
          <a:xfrm>
            <a:off x="3566160" y="1600200"/>
            <a:ext cx="5486400"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