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8"/>
  </p:notesMasterIdLst>
  <p:sldIdLst>
    <p:sldId id="256" r:id="rId2"/>
    <p:sldId id="257" r:id="rId3"/>
    <p:sldId id="260"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57" d="100"/>
          <a:sy n="57" d="100"/>
        </p:scale>
        <p:origin x="108" y="1260"/>
      </p:cViewPr>
      <p:guideLst/>
    </p:cSldViewPr>
  </p:slideViewPr>
  <p:notesTextViewPr>
    <p:cViewPr>
      <p:scale>
        <a:sx n="1" d="1"/>
        <a:sy n="1" d="1"/>
      </p:scale>
      <p:origin x="0" y="0"/>
    </p:cViewPr>
  </p:notesTextViewPr>
  <p:notesViewPr>
    <p:cSldViewPr snapToGrid="0">
      <p:cViewPr varScale="1">
        <p:scale>
          <a:sx n="52" d="100"/>
          <a:sy n="52" d="100"/>
        </p:scale>
        <p:origin x="286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AAEEB-8FFF-4631-87BF-9FBF2D2D58C3}" type="datetimeFigureOut">
              <a:rPr lang="en-US" smtClean="0"/>
              <a:t>8/22/2017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1EEABF-8B47-45DF-ACAE-7D0CEF288175}" type="slidenum">
              <a:rPr lang="en-US" smtClean="0"/>
              <a:t>‹#›</a:t>
            </a:fld>
            <a:endParaRPr lang="en-US"/>
          </a:p>
        </p:txBody>
      </p:sp>
    </p:spTree>
    <p:extLst>
      <p:ext uri="{BB962C8B-B14F-4D97-AF65-F5344CB8AC3E}">
        <p14:creationId xmlns:p14="http://schemas.microsoft.com/office/powerpoint/2010/main" val="1223890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5E8FEAE-351B-4461-A69B-444097F0E6BD}" type="datetime1">
              <a:rPr lang="en-US" smtClean="0"/>
              <a:t>8/22/2017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IoT-TLU Laboratory</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9DF066-A53D-44F4-9427-5536759983A4}" type="datetime1">
              <a:rPr lang="en-US" smtClean="0"/>
              <a:t>8/22/2017</a:t>
            </a:fld>
            <a:endParaRPr lang="en-US" dirty="0"/>
          </a:p>
        </p:txBody>
      </p:sp>
      <p:sp>
        <p:nvSpPr>
          <p:cNvPr id="6" name="Footer Placeholder 5"/>
          <p:cNvSpPr>
            <a:spLocks noGrp="1"/>
          </p:cNvSpPr>
          <p:nvPr>
            <p:ph type="ftr" sz="quarter" idx="11"/>
          </p:nvPr>
        </p:nvSpPr>
        <p:spPr/>
        <p:txBody>
          <a:bodyPr/>
          <a:lstStyle/>
          <a:p>
            <a:r>
              <a:rPr lang="en-US"/>
              <a:t>IoT-TLU Laboratory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1900BF-104F-47E0-BBD4-C7A238CA585C}" type="datetime1">
              <a:rPr lang="en-US" smtClean="0"/>
              <a:t>8/22/2017</a:t>
            </a:fld>
            <a:endParaRPr lang="en-US" dirty="0"/>
          </a:p>
        </p:txBody>
      </p:sp>
      <p:sp>
        <p:nvSpPr>
          <p:cNvPr id="6" name="Footer Placeholder 5"/>
          <p:cNvSpPr>
            <a:spLocks noGrp="1"/>
          </p:cNvSpPr>
          <p:nvPr>
            <p:ph type="ftr" sz="quarter" idx="11"/>
          </p:nvPr>
        </p:nvSpPr>
        <p:spPr/>
        <p:txBody>
          <a:bodyPr/>
          <a:lstStyle/>
          <a:p>
            <a:r>
              <a:rPr lang="en-US"/>
              <a:t>IoT-TLU Laboratory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60EB1F-7B4D-4145-A6F5-78864B85984A}" type="datetime1">
              <a:rPr lang="en-US" smtClean="0"/>
              <a:t>8/22/2017</a:t>
            </a:fld>
            <a:endParaRPr lang="en-US" dirty="0"/>
          </a:p>
        </p:txBody>
      </p:sp>
      <p:sp>
        <p:nvSpPr>
          <p:cNvPr id="6" name="Footer Placeholder 5"/>
          <p:cNvSpPr>
            <a:spLocks noGrp="1"/>
          </p:cNvSpPr>
          <p:nvPr>
            <p:ph type="ftr" sz="quarter" idx="11"/>
          </p:nvPr>
        </p:nvSpPr>
        <p:spPr/>
        <p:txBody>
          <a:bodyPr/>
          <a:lstStyle/>
          <a:p>
            <a:r>
              <a:rPr lang="en-US"/>
              <a:t>IoT-TLU Laboratory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70E364-5EF9-4337-9456-3577BF75D46D}" type="datetime1">
              <a:rPr lang="en-US" smtClean="0"/>
              <a:t>8/22/2017</a:t>
            </a:fld>
            <a:endParaRPr lang="en-US" dirty="0"/>
          </a:p>
        </p:txBody>
      </p:sp>
      <p:sp>
        <p:nvSpPr>
          <p:cNvPr id="6" name="Footer Placeholder 5"/>
          <p:cNvSpPr>
            <a:spLocks noGrp="1"/>
          </p:cNvSpPr>
          <p:nvPr>
            <p:ph type="ftr" sz="quarter" idx="11"/>
          </p:nvPr>
        </p:nvSpPr>
        <p:spPr/>
        <p:txBody>
          <a:bodyPr/>
          <a:lstStyle/>
          <a:p>
            <a:r>
              <a:rPr lang="en-US"/>
              <a:t>IoT-TLU Laboratory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983A4C4-45FC-4A11-A8EE-F22184CE6F92}" type="datetime1">
              <a:rPr lang="en-US" smtClean="0"/>
              <a:t>8/22/2017</a:t>
            </a:fld>
            <a:endParaRPr lang="en-US" dirty="0"/>
          </a:p>
        </p:txBody>
      </p:sp>
      <p:sp>
        <p:nvSpPr>
          <p:cNvPr id="4" name="Footer Placeholder 3"/>
          <p:cNvSpPr>
            <a:spLocks noGrp="1"/>
          </p:cNvSpPr>
          <p:nvPr>
            <p:ph type="ftr" sz="quarter" idx="11"/>
          </p:nvPr>
        </p:nvSpPr>
        <p:spPr/>
        <p:txBody>
          <a:bodyPr/>
          <a:lstStyle/>
          <a:p>
            <a:r>
              <a:rPr lang="en-US"/>
              <a:t>IoT-TLU Laboratory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07852AA-546E-4D01-9F92-4FA84F6697CD}" type="datetime1">
              <a:rPr lang="en-US" smtClean="0"/>
              <a:t>8/22/2017</a:t>
            </a:fld>
            <a:endParaRPr lang="en-US" dirty="0"/>
          </a:p>
        </p:txBody>
      </p:sp>
      <p:sp>
        <p:nvSpPr>
          <p:cNvPr id="4" name="Footer Placeholder 3"/>
          <p:cNvSpPr>
            <a:spLocks noGrp="1"/>
          </p:cNvSpPr>
          <p:nvPr>
            <p:ph type="ftr" sz="quarter" idx="11"/>
          </p:nvPr>
        </p:nvSpPr>
        <p:spPr/>
        <p:txBody>
          <a:bodyPr/>
          <a:lstStyle/>
          <a:p>
            <a:r>
              <a:rPr lang="en-US"/>
              <a:t>IoT-TLU Laboratory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B2B34E-BD50-48BC-B9E3-6E283B1AB221}" type="datetime1">
              <a:rPr lang="en-US" smtClean="0"/>
              <a:t>8/22/2017</a:t>
            </a:fld>
            <a:endParaRPr lang="en-US" dirty="0"/>
          </a:p>
        </p:txBody>
      </p:sp>
      <p:sp>
        <p:nvSpPr>
          <p:cNvPr id="5" name="Footer Placeholder 4"/>
          <p:cNvSpPr>
            <a:spLocks noGrp="1"/>
          </p:cNvSpPr>
          <p:nvPr>
            <p:ph type="ftr" sz="quarter" idx="11"/>
          </p:nvPr>
        </p:nvSpPr>
        <p:spPr/>
        <p:txBody>
          <a:bodyPr/>
          <a:lstStyle/>
          <a:p>
            <a:r>
              <a:rPr lang="en-US"/>
              <a:t>IoT-TLU Laboratory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46C7B-34EA-4F65-81CB-559B7CB2369F}" type="datetime1">
              <a:rPr lang="en-US" smtClean="0"/>
              <a:t>8/22/2017</a:t>
            </a:fld>
            <a:endParaRPr lang="en-US" dirty="0"/>
          </a:p>
        </p:txBody>
      </p:sp>
      <p:sp>
        <p:nvSpPr>
          <p:cNvPr id="5" name="Footer Placeholder 4"/>
          <p:cNvSpPr>
            <a:spLocks noGrp="1"/>
          </p:cNvSpPr>
          <p:nvPr>
            <p:ph type="ftr" sz="quarter" idx="11"/>
          </p:nvPr>
        </p:nvSpPr>
        <p:spPr/>
        <p:txBody>
          <a:bodyPr/>
          <a:lstStyle/>
          <a:p>
            <a:r>
              <a:rPr lang="en-US"/>
              <a:t>IoT-TLU Laboratory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23485F-6806-4D15-82AA-06D918068BBC}" type="datetime1">
              <a:rPr lang="en-US" smtClean="0"/>
              <a:t>8/22/2017</a:t>
            </a:fld>
            <a:endParaRPr lang="en-US" dirty="0"/>
          </a:p>
        </p:txBody>
      </p:sp>
      <p:sp>
        <p:nvSpPr>
          <p:cNvPr id="5" name="Footer Placeholder 4"/>
          <p:cNvSpPr>
            <a:spLocks noGrp="1"/>
          </p:cNvSpPr>
          <p:nvPr>
            <p:ph type="ftr" sz="quarter" idx="11"/>
          </p:nvPr>
        </p:nvSpPr>
        <p:spPr/>
        <p:txBody>
          <a:bodyPr/>
          <a:lstStyle/>
          <a:p>
            <a:r>
              <a:rPr lang="en-US"/>
              <a:t>IoT-TLU Laboratory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61A206-D507-4727-A51D-B40E3CB40B87}" type="datetime1">
              <a:rPr lang="en-US" smtClean="0"/>
              <a:t>8/22/2017</a:t>
            </a:fld>
            <a:endParaRPr lang="en-US" dirty="0"/>
          </a:p>
        </p:txBody>
      </p:sp>
      <p:sp>
        <p:nvSpPr>
          <p:cNvPr id="5" name="Footer Placeholder 4"/>
          <p:cNvSpPr>
            <a:spLocks noGrp="1"/>
          </p:cNvSpPr>
          <p:nvPr>
            <p:ph type="ftr" sz="quarter" idx="11"/>
          </p:nvPr>
        </p:nvSpPr>
        <p:spPr/>
        <p:txBody>
          <a:bodyPr/>
          <a:lstStyle/>
          <a:p>
            <a:r>
              <a:rPr lang="en-US"/>
              <a:t>IoT-TLU Laboratory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EF0CF6-490B-411C-8D11-73F2978A62DB}" type="datetime1">
              <a:rPr lang="en-US" smtClean="0"/>
              <a:t>8/22/2017</a:t>
            </a:fld>
            <a:endParaRPr lang="en-US" dirty="0"/>
          </a:p>
        </p:txBody>
      </p:sp>
      <p:sp>
        <p:nvSpPr>
          <p:cNvPr id="6" name="Footer Placeholder 5"/>
          <p:cNvSpPr>
            <a:spLocks noGrp="1"/>
          </p:cNvSpPr>
          <p:nvPr>
            <p:ph type="ftr" sz="quarter" idx="11"/>
          </p:nvPr>
        </p:nvSpPr>
        <p:spPr/>
        <p:txBody>
          <a:bodyPr/>
          <a:lstStyle/>
          <a:p>
            <a:r>
              <a:rPr lang="en-US"/>
              <a:t>IoT-TLU Laboratory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1C8928-2A0C-45BB-934F-411EB57747A7}" type="datetime1">
              <a:rPr lang="en-US" smtClean="0"/>
              <a:t>8/22/2017</a:t>
            </a:fld>
            <a:endParaRPr lang="en-US" dirty="0"/>
          </a:p>
        </p:txBody>
      </p:sp>
      <p:sp>
        <p:nvSpPr>
          <p:cNvPr id="8" name="Footer Placeholder 7"/>
          <p:cNvSpPr>
            <a:spLocks noGrp="1"/>
          </p:cNvSpPr>
          <p:nvPr>
            <p:ph type="ftr" sz="quarter" idx="11"/>
          </p:nvPr>
        </p:nvSpPr>
        <p:spPr/>
        <p:txBody>
          <a:bodyPr/>
          <a:lstStyle/>
          <a:p>
            <a:r>
              <a:rPr lang="en-US"/>
              <a:t>IoT-TLU Laboratory</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798E5B-7695-48A6-8E37-492CC3CC67EE}" type="datetime1">
              <a:rPr lang="en-US" smtClean="0"/>
              <a:t>8/22/2017</a:t>
            </a:fld>
            <a:endParaRPr lang="en-US" dirty="0"/>
          </a:p>
        </p:txBody>
      </p:sp>
      <p:sp>
        <p:nvSpPr>
          <p:cNvPr id="4" name="Footer Placeholder 3"/>
          <p:cNvSpPr>
            <a:spLocks noGrp="1"/>
          </p:cNvSpPr>
          <p:nvPr>
            <p:ph type="ftr" sz="quarter" idx="11"/>
          </p:nvPr>
        </p:nvSpPr>
        <p:spPr/>
        <p:txBody>
          <a:bodyPr/>
          <a:lstStyle/>
          <a:p>
            <a:r>
              <a:rPr lang="en-US"/>
              <a:t>IoT-TLU Laboratory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EAB0A-355F-4373-AF9B-27278FF34EB0}" type="datetime1">
              <a:rPr lang="en-US" smtClean="0"/>
              <a:t>8/22/2017</a:t>
            </a:fld>
            <a:endParaRPr lang="en-US" dirty="0"/>
          </a:p>
        </p:txBody>
      </p:sp>
      <p:sp>
        <p:nvSpPr>
          <p:cNvPr id="3" name="Footer Placeholder 2"/>
          <p:cNvSpPr>
            <a:spLocks noGrp="1"/>
          </p:cNvSpPr>
          <p:nvPr>
            <p:ph type="ftr" sz="quarter" idx="11"/>
          </p:nvPr>
        </p:nvSpPr>
        <p:spPr/>
        <p:txBody>
          <a:bodyPr/>
          <a:lstStyle/>
          <a:p>
            <a:r>
              <a:rPr lang="en-US"/>
              <a:t>IoT-TLU Laboratory</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D301B7-E1AC-4FD8-8B90-BEF3107C60F8}" type="datetime1">
              <a:rPr lang="en-US" smtClean="0"/>
              <a:t>8/22/2017</a:t>
            </a:fld>
            <a:endParaRPr lang="en-US" dirty="0"/>
          </a:p>
        </p:txBody>
      </p:sp>
      <p:sp>
        <p:nvSpPr>
          <p:cNvPr id="6" name="Footer Placeholder 5"/>
          <p:cNvSpPr>
            <a:spLocks noGrp="1"/>
          </p:cNvSpPr>
          <p:nvPr>
            <p:ph type="ftr" sz="quarter" idx="11"/>
          </p:nvPr>
        </p:nvSpPr>
        <p:spPr/>
        <p:txBody>
          <a:bodyPr/>
          <a:lstStyle/>
          <a:p>
            <a:r>
              <a:rPr lang="en-US"/>
              <a:t>IoT-TLU Laboratory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FB9FF1-F95B-44BC-B37E-ADCE9EEDCE47}" type="datetime1">
              <a:rPr lang="en-US" smtClean="0"/>
              <a:t>8/22/2017</a:t>
            </a:fld>
            <a:endParaRPr lang="en-US" dirty="0"/>
          </a:p>
        </p:txBody>
      </p:sp>
      <p:sp>
        <p:nvSpPr>
          <p:cNvPr id="6" name="Footer Placeholder 5"/>
          <p:cNvSpPr>
            <a:spLocks noGrp="1"/>
          </p:cNvSpPr>
          <p:nvPr>
            <p:ph type="ftr" sz="quarter" idx="11"/>
          </p:nvPr>
        </p:nvSpPr>
        <p:spPr/>
        <p:txBody>
          <a:bodyPr/>
          <a:lstStyle/>
          <a:p>
            <a:r>
              <a:rPr lang="en-US"/>
              <a:t>IoT-TLU Laboratory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85497" y="641667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4158A5-DEF2-45FE-9466-E1445FB13ADA}" type="datetime1">
              <a:rPr lang="en-US" smtClean="0"/>
              <a:t>8/22/2017</a:t>
            </a:fld>
            <a:endParaRPr lang="en-US" dirty="0"/>
          </a:p>
        </p:txBody>
      </p:sp>
      <p:sp>
        <p:nvSpPr>
          <p:cNvPr id="5" name="Footer Placeholder 4"/>
          <p:cNvSpPr>
            <a:spLocks noGrp="1"/>
          </p:cNvSpPr>
          <p:nvPr>
            <p:ph type="ftr" sz="quarter" idx="3"/>
          </p:nvPr>
        </p:nvSpPr>
        <p:spPr>
          <a:xfrm>
            <a:off x="1163637" y="64166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IoT-TLU Laboratory</a:t>
            </a:r>
            <a:endParaRPr lang="en-US" dirty="0"/>
          </a:p>
        </p:txBody>
      </p:sp>
      <p:sp>
        <p:nvSpPr>
          <p:cNvPr id="6" name="Slide Number Placeholder 5"/>
          <p:cNvSpPr>
            <a:spLocks noGrp="1"/>
          </p:cNvSpPr>
          <p:nvPr>
            <p:ph type="sldNum" sz="quarter" idx="4"/>
          </p:nvPr>
        </p:nvSpPr>
        <p:spPr>
          <a:xfrm>
            <a:off x="10304897" y="6416675"/>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9"/>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5" name="Picture 4">
            <a:extLst>
              <a:ext uri="{FF2B5EF4-FFF2-40B4-BE49-F238E27FC236}">
                <a16:creationId xmlns:a16="http://schemas.microsoft.com/office/drawing/2014/main" id="{CD254E78-B39B-462D-AE4D-3ECAC435ED5C}"/>
              </a:ext>
            </a:extLst>
          </p:cNvPr>
          <p:cNvPicPr>
            <a:picLocks noChangeAspect="1"/>
          </p:cNvPicPr>
          <p:nvPr/>
        </p:nvPicPr>
        <p:blipFill rotWithShape="1">
          <a:blip r:embed="rId3">
            <a:alphaModFix/>
            <a:extLst/>
          </a:blip>
          <a:srcRect l="3989" r="5372" b="1"/>
          <a:stretch/>
        </p:blipFill>
        <p:spPr>
          <a:xfrm>
            <a:off x="-2" y="10"/>
            <a:ext cx="12188389" cy="6857990"/>
          </a:xfrm>
          <a:prstGeom prst="rect">
            <a:avLst/>
          </a:prstGeom>
        </p:spPr>
      </p:pic>
      <p:grpSp>
        <p:nvGrpSpPr>
          <p:cNvPr id="39" name="Group 13"/>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Freeform 33"/>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Freeform 34"/>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Freeform 37"/>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Freeform 35"/>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Freeform 36"/>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Freeform 38"/>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Freeform 39"/>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5" name="Freeform 40"/>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Rectangle 41"/>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7" name="Freeform 32"/>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Freeform 33"/>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Freeform 34"/>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Freeform 37"/>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Freeform 35"/>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Freeform 36"/>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Freeform 38"/>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Freeform 39"/>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5" name="Freeform 40"/>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6" name="Rectangle 41"/>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grpSp>
      <p:sp>
        <p:nvSpPr>
          <p:cNvPr id="2" name="Title 1">
            <a:extLst>
              <a:ext uri="{FF2B5EF4-FFF2-40B4-BE49-F238E27FC236}">
                <a16:creationId xmlns:a16="http://schemas.microsoft.com/office/drawing/2014/main" id="{E906C331-459C-4D81-A689-0101FA4537FF}"/>
              </a:ext>
            </a:extLst>
          </p:cNvPr>
          <p:cNvSpPr>
            <a:spLocks noGrp="1"/>
          </p:cNvSpPr>
          <p:nvPr>
            <p:ph type="ctrTitle"/>
          </p:nvPr>
        </p:nvSpPr>
        <p:spPr>
          <a:xfrm>
            <a:off x="1856933" y="2223556"/>
            <a:ext cx="8475222" cy="1367896"/>
          </a:xfrm>
        </p:spPr>
        <p:txBody>
          <a:bodyPr>
            <a:normAutofit fontScale="90000"/>
          </a:bodyPr>
          <a:lstStyle/>
          <a:p>
            <a:pPr algn="ctr"/>
            <a:r>
              <a:rPr lang="en-US" dirty="0"/>
              <a:t>Embedded programing </a:t>
            </a:r>
            <a:br>
              <a:rPr lang="en-US" dirty="0"/>
            </a:br>
            <a:r>
              <a:rPr lang="en-US" dirty="0"/>
              <a:t>course</a:t>
            </a:r>
          </a:p>
        </p:txBody>
      </p:sp>
      <p:sp>
        <p:nvSpPr>
          <p:cNvPr id="3" name="Subtitle 2">
            <a:extLst>
              <a:ext uri="{FF2B5EF4-FFF2-40B4-BE49-F238E27FC236}">
                <a16:creationId xmlns:a16="http://schemas.microsoft.com/office/drawing/2014/main" id="{220890F0-9F77-4F3A-8369-9C4A73988077}"/>
              </a:ext>
            </a:extLst>
          </p:cNvPr>
          <p:cNvSpPr>
            <a:spLocks noGrp="1"/>
          </p:cNvSpPr>
          <p:nvPr>
            <p:ph type="subTitle" idx="1"/>
          </p:nvPr>
        </p:nvSpPr>
        <p:spPr>
          <a:xfrm>
            <a:off x="2667001" y="3602038"/>
            <a:ext cx="6857999" cy="953029"/>
          </a:xfrm>
        </p:spPr>
        <p:txBody>
          <a:bodyPr>
            <a:normAutofit/>
          </a:bodyPr>
          <a:lstStyle/>
          <a:p>
            <a:pPr algn="ctr"/>
            <a:endParaRPr lang="en-US" dirty="0"/>
          </a:p>
          <a:p>
            <a:pPr algn="r"/>
            <a:r>
              <a:rPr lang="en-US" cap="none" dirty="0">
                <a:latin typeface="Arial" panose="020B0604020202020204" pitchFamily="34" charset="0"/>
                <a:cs typeface="Arial" panose="020B0604020202020204" pitchFamily="34" charset="0"/>
              </a:rPr>
              <a:t>IoT-TLU Laboratory</a:t>
            </a:r>
          </a:p>
        </p:txBody>
      </p:sp>
    </p:spTree>
    <p:extLst>
      <p:ext uri="{BB962C8B-B14F-4D97-AF65-F5344CB8AC3E}">
        <p14:creationId xmlns:p14="http://schemas.microsoft.com/office/powerpoint/2010/main" val="44534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Working with Switch</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4" name="Content Placeholder 3">
            <a:extLst>
              <a:ext uri="{FF2B5EF4-FFF2-40B4-BE49-F238E27FC236}">
                <a16:creationId xmlns:a16="http://schemas.microsoft.com/office/drawing/2014/main" id="{51BAF08D-185F-45A7-8D00-7F2523860244}"/>
              </a:ext>
            </a:extLst>
          </p:cNvPr>
          <p:cNvSpPr>
            <a:spLocks noGrp="1"/>
          </p:cNvSpPr>
          <p:nvPr>
            <p:ph idx="1"/>
          </p:nvPr>
        </p:nvSpPr>
        <p:spPr>
          <a:xfrm>
            <a:off x="1141414" y="1309236"/>
            <a:ext cx="10130136" cy="5074630"/>
          </a:xfrm>
        </p:spPr>
        <p:txBody>
          <a:bodyPr>
            <a:normAutofit/>
          </a:bodyPr>
          <a:lstStyle/>
          <a:p>
            <a:r>
              <a:rPr lang="en-US" dirty="0">
                <a:solidFill>
                  <a:schemeClr val="accent5">
                    <a:lumMod val="10000"/>
                  </a:schemeClr>
                </a:solidFill>
              </a:rPr>
              <a:t>The following code lowers the sampling rate for the switch state detection, but more comfortably works with other processes inside OS</a:t>
            </a:r>
          </a:p>
        </p:txBody>
      </p:sp>
      <p:pic>
        <p:nvPicPr>
          <p:cNvPr id="3" name="Picture 2">
            <a:extLst>
              <a:ext uri="{FF2B5EF4-FFF2-40B4-BE49-F238E27FC236}">
                <a16:creationId xmlns:a16="http://schemas.microsoft.com/office/drawing/2014/main" id="{1BCDB010-E7D0-4262-943E-9EB22970E6BA}"/>
              </a:ext>
            </a:extLst>
          </p:cNvPr>
          <p:cNvPicPr>
            <a:picLocks noChangeAspect="1"/>
          </p:cNvPicPr>
          <p:nvPr/>
        </p:nvPicPr>
        <p:blipFill>
          <a:blip r:embed="rId2"/>
          <a:stretch>
            <a:fillRect/>
          </a:stretch>
        </p:blipFill>
        <p:spPr>
          <a:xfrm>
            <a:off x="1690466" y="2580536"/>
            <a:ext cx="9032032" cy="3128975"/>
          </a:xfrm>
          <a:prstGeom prst="rect">
            <a:avLst/>
          </a:prstGeom>
        </p:spPr>
      </p:pic>
    </p:spTree>
    <p:extLst>
      <p:ext uri="{BB962C8B-B14F-4D97-AF65-F5344CB8AC3E}">
        <p14:creationId xmlns:p14="http://schemas.microsoft.com/office/powerpoint/2010/main" val="556425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Working with Switch - Interrupts</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4" name="Content Placeholder 3">
            <a:extLst>
              <a:ext uri="{FF2B5EF4-FFF2-40B4-BE49-F238E27FC236}">
                <a16:creationId xmlns:a16="http://schemas.microsoft.com/office/drawing/2014/main" id="{51BAF08D-185F-45A7-8D00-7F2523860244}"/>
              </a:ext>
            </a:extLst>
          </p:cNvPr>
          <p:cNvSpPr>
            <a:spLocks noGrp="1"/>
          </p:cNvSpPr>
          <p:nvPr>
            <p:ph idx="1"/>
          </p:nvPr>
        </p:nvSpPr>
        <p:spPr>
          <a:xfrm>
            <a:off x="1141414" y="1309236"/>
            <a:ext cx="10130136" cy="5074630"/>
          </a:xfrm>
        </p:spPr>
        <p:txBody>
          <a:bodyPr>
            <a:normAutofit fontScale="92500"/>
          </a:bodyPr>
          <a:lstStyle/>
          <a:p>
            <a:r>
              <a:rPr lang="en-US" dirty="0">
                <a:solidFill>
                  <a:schemeClr val="accent5">
                    <a:lumMod val="10000"/>
                  </a:schemeClr>
                </a:solidFill>
              </a:rPr>
              <a:t>With interrupts, you can define a certain condition to watch for, and define what to do the condition occurs</a:t>
            </a:r>
          </a:p>
          <a:p>
            <a:r>
              <a:rPr lang="en-US" dirty="0">
                <a:solidFill>
                  <a:schemeClr val="accent5">
                    <a:lumMod val="10000"/>
                  </a:schemeClr>
                </a:solidFill>
              </a:rPr>
              <a:t>For the given condition, the defined what-to-do ("event handler", or "callback", or "interrupt service routine") will kick in whatever the process is currently doing.</a:t>
            </a:r>
          </a:p>
          <a:p>
            <a:r>
              <a:rPr lang="en-US" b="1" dirty="0">
                <a:solidFill>
                  <a:schemeClr val="accent5">
                    <a:lumMod val="10000"/>
                  </a:schemeClr>
                </a:solidFill>
              </a:rPr>
              <a:t>Internally, the callbacks runs in a separate dedicated thread for callback</a:t>
            </a:r>
            <a:r>
              <a:rPr lang="en-US" dirty="0">
                <a:solidFill>
                  <a:schemeClr val="accent5">
                    <a:lumMod val="10000"/>
                  </a:schemeClr>
                </a:solidFill>
              </a:rPr>
              <a:t>, which means that callback functions can be run at the same time as your main program, in immediate response to an edge.</a:t>
            </a:r>
          </a:p>
          <a:p>
            <a:r>
              <a:rPr lang="en-US" dirty="0">
                <a:solidFill>
                  <a:schemeClr val="accent5">
                    <a:lumMod val="10000"/>
                  </a:schemeClr>
                </a:solidFill>
              </a:rPr>
              <a:t>Be aware, multiple callbacks still in a same thread, so the callbacks run in sequence</a:t>
            </a:r>
          </a:p>
          <a:p>
            <a:r>
              <a:rPr lang="en-US" b="1" dirty="0">
                <a:solidFill>
                  <a:schemeClr val="accent5">
                    <a:lumMod val="10000"/>
                  </a:schemeClr>
                </a:solidFill>
              </a:rPr>
              <a:t>When working for embedded software, utilizing interrupts is a key to success</a:t>
            </a:r>
          </a:p>
          <a:p>
            <a:r>
              <a:rPr lang="en-US" dirty="0">
                <a:solidFill>
                  <a:schemeClr val="accent5">
                    <a:lumMod val="10000"/>
                  </a:schemeClr>
                </a:solidFill>
              </a:rPr>
              <a:t>One of the utilization is a design pattern called "State Machine"</a:t>
            </a:r>
            <a:endParaRPr lang="en-US" sz="2200" dirty="0">
              <a:solidFill>
                <a:schemeClr val="accent5">
                  <a:lumMod val="10000"/>
                </a:schemeClr>
              </a:solidFill>
            </a:endParaRPr>
          </a:p>
        </p:txBody>
      </p:sp>
    </p:spTree>
    <p:extLst>
      <p:ext uri="{BB962C8B-B14F-4D97-AF65-F5344CB8AC3E}">
        <p14:creationId xmlns:p14="http://schemas.microsoft.com/office/powerpoint/2010/main" val="427096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Working with Switch - Interrupts</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4" name="Content Placeholder 3">
            <a:extLst>
              <a:ext uri="{FF2B5EF4-FFF2-40B4-BE49-F238E27FC236}">
                <a16:creationId xmlns:a16="http://schemas.microsoft.com/office/drawing/2014/main" id="{51BAF08D-185F-45A7-8D00-7F2523860244}"/>
              </a:ext>
            </a:extLst>
          </p:cNvPr>
          <p:cNvSpPr>
            <a:spLocks noGrp="1"/>
          </p:cNvSpPr>
          <p:nvPr>
            <p:ph idx="1"/>
          </p:nvPr>
        </p:nvSpPr>
        <p:spPr>
          <a:xfrm>
            <a:off x="1141414" y="1309236"/>
            <a:ext cx="10130136" cy="5074630"/>
          </a:xfrm>
        </p:spPr>
        <p:txBody>
          <a:bodyPr>
            <a:normAutofit/>
          </a:bodyPr>
          <a:lstStyle/>
          <a:p>
            <a:r>
              <a:rPr lang="en-US" dirty="0">
                <a:solidFill>
                  <a:schemeClr val="accent5">
                    <a:lumMod val="10000"/>
                  </a:schemeClr>
                </a:solidFill>
              </a:rPr>
              <a:t>Using </a:t>
            </a:r>
            <a:r>
              <a:rPr lang="en-US" dirty="0" err="1">
                <a:solidFill>
                  <a:schemeClr val="accent5">
                    <a:lumMod val="10000"/>
                  </a:schemeClr>
                </a:solidFill>
              </a:rPr>
              <a:t>Rpi.GPIO</a:t>
            </a:r>
            <a:r>
              <a:rPr lang="en-US" dirty="0">
                <a:solidFill>
                  <a:schemeClr val="accent5">
                    <a:lumMod val="10000"/>
                  </a:schemeClr>
                </a:solidFill>
              </a:rPr>
              <a:t>, you can set the condition and the callback</a:t>
            </a:r>
          </a:p>
          <a:p>
            <a:endParaRPr lang="en-US" dirty="0">
              <a:solidFill>
                <a:schemeClr val="accent5">
                  <a:lumMod val="10000"/>
                </a:schemeClr>
              </a:solidFill>
            </a:endParaRPr>
          </a:p>
          <a:p>
            <a:endParaRPr lang="en-US" dirty="0">
              <a:solidFill>
                <a:schemeClr val="accent5">
                  <a:lumMod val="10000"/>
                </a:schemeClr>
              </a:solidFill>
            </a:endParaRPr>
          </a:p>
          <a:p>
            <a:r>
              <a:rPr lang="en-US" dirty="0">
                <a:solidFill>
                  <a:schemeClr val="accent5">
                    <a:lumMod val="10000"/>
                  </a:schemeClr>
                </a:solidFill>
              </a:rPr>
              <a:t>The above example, Pin 24 is set as input and internal pull-up resistor is activated, so default value is HIGH. When the event of Pin24 start falling, the function named "</a:t>
            </a:r>
            <a:r>
              <a:rPr lang="en-US" dirty="0" err="1">
                <a:solidFill>
                  <a:schemeClr val="accent5">
                    <a:lumMod val="10000"/>
                  </a:schemeClr>
                </a:solidFill>
              </a:rPr>
              <a:t>my_callback</a:t>
            </a:r>
            <a:r>
              <a:rPr lang="en-US" dirty="0">
                <a:solidFill>
                  <a:schemeClr val="accent5">
                    <a:lumMod val="10000"/>
                  </a:schemeClr>
                </a:solidFill>
              </a:rPr>
              <a:t>" will be executed, even the process calls sleep()</a:t>
            </a:r>
            <a:endParaRPr lang="en-US" sz="2200" dirty="0">
              <a:solidFill>
                <a:schemeClr val="accent5">
                  <a:lumMod val="10000"/>
                </a:schemeClr>
              </a:solidFill>
            </a:endParaRPr>
          </a:p>
        </p:txBody>
      </p:sp>
      <p:pic>
        <p:nvPicPr>
          <p:cNvPr id="9" name="Picture 8">
            <a:extLst>
              <a:ext uri="{FF2B5EF4-FFF2-40B4-BE49-F238E27FC236}">
                <a16:creationId xmlns:a16="http://schemas.microsoft.com/office/drawing/2014/main" id="{AA26F55C-8B7E-4093-82A4-8989DFE9F0F1}"/>
              </a:ext>
            </a:extLst>
          </p:cNvPr>
          <p:cNvPicPr>
            <a:picLocks noChangeAspect="1"/>
          </p:cNvPicPr>
          <p:nvPr/>
        </p:nvPicPr>
        <p:blipFill>
          <a:blip r:embed="rId2"/>
          <a:stretch>
            <a:fillRect/>
          </a:stretch>
        </p:blipFill>
        <p:spPr>
          <a:xfrm>
            <a:off x="1624957" y="2130581"/>
            <a:ext cx="9163050" cy="657225"/>
          </a:xfrm>
          <a:prstGeom prst="rect">
            <a:avLst/>
          </a:prstGeom>
        </p:spPr>
      </p:pic>
    </p:spTree>
    <p:extLst>
      <p:ext uri="{BB962C8B-B14F-4D97-AF65-F5344CB8AC3E}">
        <p14:creationId xmlns:p14="http://schemas.microsoft.com/office/powerpoint/2010/main" val="4005314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Working with Switch - Interrupts</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10" name="Picture 9">
            <a:extLst>
              <a:ext uri="{FF2B5EF4-FFF2-40B4-BE49-F238E27FC236}">
                <a16:creationId xmlns:a16="http://schemas.microsoft.com/office/drawing/2014/main" id="{D385007E-D49D-4916-9587-3220AF393F21}"/>
              </a:ext>
            </a:extLst>
          </p:cNvPr>
          <p:cNvPicPr>
            <a:picLocks noChangeAspect="1"/>
          </p:cNvPicPr>
          <p:nvPr/>
        </p:nvPicPr>
        <p:blipFill>
          <a:blip r:embed="rId2"/>
          <a:stretch>
            <a:fillRect/>
          </a:stretch>
        </p:blipFill>
        <p:spPr>
          <a:xfrm>
            <a:off x="2227262" y="1478570"/>
            <a:ext cx="7734300" cy="4695825"/>
          </a:xfrm>
          <a:prstGeom prst="rect">
            <a:avLst/>
          </a:prstGeom>
        </p:spPr>
      </p:pic>
    </p:spTree>
    <p:extLst>
      <p:ext uri="{BB962C8B-B14F-4D97-AF65-F5344CB8AC3E}">
        <p14:creationId xmlns:p14="http://schemas.microsoft.com/office/powerpoint/2010/main" val="3929144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Working with Switch - </a:t>
            </a:r>
            <a:r>
              <a:rPr lang="en-US" cap="none" dirty="0" err="1">
                <a:latin typeface="Arial" panose="020B0604020202020204" pitchFamily="34" charset="0"/>
                <a:cs typeface="Arial" panose="020B0604020202020204" pitchFamily="34" charset="0"/>
              </a:rPr>
              <a:t>Debouncing</a:t>
            </a:r>
            <a:endParaRPr lang="en-US" cap="none" dirty="0">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4" name="Content Placeholder 3">
            <a:extLst>
              <a:ext uri="{FF2B5EF4-FFF2-40B4-BE49-F238E27FC236}">
                <a16:creationId xmlns:a16="http://schemas.microsoft.com/office/drawing/2014/main" id="{51BAF08D-185F-45A7-8D00-7F2523860244}"/>
              </a:ext>
            </a:extLst>
          </p:cNvPr>
          <p:cNvSpPr>
            <a:spLocks noGrp="1"/>
          </p:cNvSpPr>
          <p:nvPr>
            <p:ph idx="1"/>
          </p:nvPr>
        </p:nvSpPr>
        <p:spPr>
          <a:xfrm>
            <a:off x="1141414" y="1309236"/>
            <a:ext cx="10130136" cy="5074630"/>
          </a:xfrm>
        </p:spPr>
        <p:txBody>
          <a:bodyPr>
            <a:normAutofit/>
          </a:bodyPr>
          <a:lstStyle/>
          <a:p>
            <a:r>
              <a:rPr lang="en-US" dirty="0">
                <a:solidFill>
                  <a:schemeClr val="accent5">
                    <a:lumMod val="10000"/>
                  </a:schemeClr>
                </a:solidFill>
              </a:rPr>
              <a:t>Sometimes, the callbacks are called more than once for each button press.</a:t>
            </a:r>
          </a:p>
          <a:p>
            <a:r>
              <a:rPr lang="en-US" dirty="0">
                <a:solidFill>
                  <a:schemeClr val="accent5">
                    <a:lumMod val="10000"/>
                  </a:schemeClr>
                </a:solidFill>
              </a:rPr>
              <a:t>This is as a result of what is known as "switch bounce", or "chattering". There are 3 ways of dealing with switch bounce</a:t>
            </a:r>
          </a:p>
          <a:p>
            <a:pPr lvl="1">
              <a:buSzPct val="100000"/>
              <a:buFont typeface="Wingdings" panose="05000000000000000000" pitchFamily="2" charset="2"/>
              <a:buChar char="§"/>
            </a:pPr>
            <a:r>
              <a:rPr lang="en-US" dirty="0">
                <a:solidFill>
                  <a:schemeClr val="accent5">
                    <a:lumMod val="10000"/>
                  </a:schemeClr>
                </a:solidFill>
              </a:rPr>
              <a:t>Add a 0.1uF capacitor across your switch.</a:t>
            </a:r>
          </a:p>
          <a:p>
            <a:pPr lvl="1">
              <a:buSzPct val="100000"/>
              <a:buFont typeface="Wingdings" panose="05000000000000000000" pitchFamily="2" charset="2"/>
              <a:buChar char="§"/>
            </a:pPr>
            <a:r>
              <a:rPr lang="en-US" dirty="0">
                <a:solidFill>
                  <a:schemeClr val="accent5">
                    <a:lumMod val="10000"/>
                  </a:schemeClr>
                </a:solidFill>
              </a:rPr>
              <a:t>Software </a:t>
            </a:r>
            <a:r>
              <a:rPr lang="en-US" dirty="0" err="1">
                <a:solidFill>
                  <a:schemeClr val="accent5">
                    <a:lumMod val="10000"/>
                  </a:schemeClr>
                </a:solidFill>
              </a:rPr>
              <a:t>debouncing</a:t>
            </a:r>
            <a:endParaRPr lang="en-US" dirty="0">
              <a:solidFill>
                <a:schemeClr val="accent5">
                  <a:lumMod val="10000"/>
                </a:schemeClr>
              </a:solidFill>
            </a:endParaRPr>
          </a:p>
          <a:p>
            <a:pPr lvl="1">
              <a:buSzPct val="100000"/>
              <a:buFont typeface="Wingdings" panose="05000000000000000000" pitchFamily="2" charset="2"/>
              <a:buChar char="§"/>
            </a:pPr>
            <a:r>
              <a:rPr lang="en-US" dirty="0">
                <a:solidFill>
                  <a:schemeClr val="accent5">
                    <a:lumMod val="10000"/>
                  </a:schemeClr>
                </a:solidFill>
              </a:rPr>
              <a:t>A combination of both</a:t>
            </a:r>
          </a:p>
          <a:p>
            <a:r>
              <a:rPr lang="en-US" dirty="0">
                <a:solidFill>
                  <a:schemeClr val="accent5">
                    <a:lumMod val="10000"/>
                  </a:schemeClr>
                </a:solidFill>
              </a:rPr>
              <a:t>Software </a:t>
            </a:r>
            <a:r>
              <a:rPr lang="en-US" dirty="0" err="1">
                <a:solidFill>
                  <a:schemeClr val="accent5">
                    <a:lumMod val="10000"/>
                  </a:schemeClr>
                </a:solidFill>
              </a:rPr>
              <a:t>debouncing</a:t>
            </a:r>
            <a:r>
              <a:rPr lang="en-US" dirty="0">
                <a:solidFill>
                  <a:schemeClr val="accent5">
                    <a:lumMod val="10000"/>
                  </a:schemeClr>
                </a:solidFill>
              </a:rPr>
              <a:t> is easy with </a:t>
            </a:r>
            <a:r>
              <a:rPr lang="en-US" dirty="0" err="1">
                <a:solidFill>
                  <a:schemeClr val="accent5">
                    <a:lumMod val="10000"/>
                  </a:schemeClr>
                </a:solidFill>
              </a:rPr>
              <a:t>RPi.GPIO</a:t>
            </a:r>
            <a:r>
              <a:rPr lang="en-US" dirty="0">
                <a:solidFill>
                  <a:schemeClr val="accent5">
                    <a:lumMod val="10000"/>
                  </a:schemeClr>
                </a:solidFill>
              </a:rPr>
              <a:t>. Just specify the duration for ignoring repeated event occurrences</a:t>
            </a:r>
          </a:p>
          <a:p>
            <a:endParaRPr lang="en-US" sz="2200" dirty="0">
              <a:solidFill>
                <a:schemeClr val="accent5">
                  <a:lumMod val="10000"/>
                </a:schemeClr>
              </a:solidFill>
            </a:endParaRPr>
          </a:p>
          <a:p>
            <a:pPr marL="0" indent="0">
              <a:buNone/>
            </a:pPr>
            <a:r>
              <a:rPr lang="en-US" sz="2200">
                <a:solidFill>
                  <a:schemeClr val="accent5">
                    <a:lumMod val="10000"/>
                  </a:schemeClr>
                </a:solidFill>
              </a:rPr>
              <a:t>   this ignores 500ms </a:t>
            </a:r>
            <a:r>
              <a:rPr lang="en-US" sz="2200" dirty="0">
                <a:solidFill>
                  <a:schemeClr val="accent5">
                    <a:lumMod val="10000"/>
                  </a:schemeClr>
                </a:solidFill>
              </a:rPr>
              <a:t>for GPIO.RISING event</a:t>
            </a:r>
          </a:p>
        </p:txBody>
      </p:sp>
      <p:pic>
        <p:nvPicPr>
          <p:cNvPr id="3" name="Picture 2">
            <a:extLst>
              <a:ext uri="{FF2B5EF4-FFF2-40B4-BE49-F238E27FC236}">
                <a16:creationId xmlns:a16="http://schemas.microsoft.com/office/drawing/2014/main" id="{BACF14D9-AA0B-42ED-93E6-A79CD0D684B3}"/>
              </a:ext>
            </a:extLst>
          </p:cNvPr>
          <p:cNvPicPr>
            <a:picLocks noChangeAspect="1"/>
          </p:cNvPicPr>
          <p:nvPr/>
        </p:nvPicPr>
        <p:blipFill>
          <a:blip r:embed="rId2"/>
          <a:stretch>
            <a:fillRect/>
          </a:stretch>
        </p:blipFill>
        <p:spPr>
          <a:xfrm>
            <a:off x="1646236" y="5246941"/>
            <a:ext cx="9401175" cy="314325"/>
          </a:xfrm>
          <a:prstGeom prst="rect">
            <a:avLst/>
          </a:prstGeom>
        </p:spPr>
      </p:pic>
    </p:spTree>
    <p:extLst>
      <p:ext uri="{BB962C8B-B14F-4D97-AF65-F5344CB8AC3E}">
        <p14:creationId xmlns:p14="http://schemas.microsoft.com/office/powerpoint/2010/main" val="2909441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2" name="Freeform 6">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7">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8">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9">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10">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1">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2">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3">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4">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5">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Line 16">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8">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9">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20">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Rectangle 21">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8" name="Freeform 22">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3">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4">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5">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6">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7">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8">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9">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30">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1">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39" name="Group 38">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0" name="Freeform 32">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33">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4">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5">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6">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7">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8">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9">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0">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Rectangle 41">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cxnSp>
        <p:nvCxnSpPr>
          <p:cNvPr id="51" name="Straight Connector 50">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028D102-9822-4044-B691-17AB573EED48}"/>
              </a:ext>
            </a:extLst>
          </p:cNvPr>
          <p:cNvSpPr>
            <a:spLocks noGrp="1"/>
          </p:cNvSpPr>
          <p:nvPr>
            <p:ph type="title"/>
          </p:nvPr>
        </p:nvSpPr>
        <p:spPr>
          <a:xfrm>
            <a:off x="617538" y="1082673"/>
            <a:ext cx="3393291" cy="4708528"/>
          </a:xfrm>
        </p:spPr>
        <p:txBody>
          <a:bodyPr>
            <a:normAutofit/>
          </a:bodyPr>
          <a:lstStyle/>
          <a:p>
            <a:pPr algn="r"/>
            <a:r>
              <a:rPr lang="en-US" sz="4000" dirty="0"/>
              <a:t>Motor controlling</a:t>
            </a:r>
          </a:p>
        </p:txBody>
      </p:sp>
      <p:sp>
        <p:nvSpPr>
          <p:cNvPr id="3" name="Content Placeholder 2">
            <a:extLst>
              <a:ext uri="{FF2B5EF4-FFF2-40B4-BE49-F238E27FC236}">
                <a16:creationId xmlns:a16="http://schemas.microsoft.com/office/drawing/2014/main" id="{DC080AE3-43C7-4C2A-A5EB-452ACA6A8F22}"/>
              </a:ext>
            </a:extLst>
          </p:cNvPr>
          <p:cNvSpPr>
            <a:spLocks noGrp="1"/>
          </p:cNvSpPr>
          <p:nvPr>
            <p:ph idx="1"/>
          </p:nvPr>
        </p:nvSpPr>
        <p:spPr>
          <a:xfrm>
            <a:off x="5297763" y="1082673"/>
            <a:ext cx="5751237" cy="4708528"/>
          </a:xfrm>
        </p:spPr>
        <p:txBody>
          <a:bodyPr anchor="ctr">
            <a:normAutofit/>
          </a:bodyPr>
          <a:lstStyle/>
          <a:p>
            <a:pPr>
              <a:buSzPct val="100000"/>
            </a:pPr>
            <a:r>
              <a:rPr lang="en-US" altLang="zh-TW" b="1" dirty="0">
                <a:solidFill>
                  <a:schemeClr val="folHlink"/>
                </a:solidFill>
              </a:rPr>
              <a:t>Lab #2: Working with Switch</a:t>
            </a:r>
          </a:p>
          <a:p>
            <a:pPr>
              <a:buSzPct val="100000"/>
            </a:pPr>
            <a:r>
              <a:rPr lang="en-US" altLang="zh-TW" b="1" dirty="0"/>
              <a:t>Lab #3: DC Motor Controlling using L298</a:t>
            </a:r>
          </a:p>
          <a:p>
            <a:pPr>
              <a:buSzPct val="100000"/>
            </a:pPr>
            <a:r>
              <a:rPr lang="en-US" altLang="zh-TW" b="1" dirty="0">
                <a:solidFill>
                  <a:schemeClr val="folHlink"/>
                </a:solidFill>
              </a:rPr>
              <a:t>Lab #4: DC Motor Controlling using </a:t>
            </a:r>
            <a:r>
              <a:rPr lang="en-US" altLang="zh-TW" b="1" dirty="0" err="1">
                <a:solidFill>
                  <a:schemeClr val="folHlink"/>
                </a:solidFill>
              </a:rPr>
              <a:t>wiringPi</a:t>
            </a:r>
            <a:r>
              <a:rPr lang="en-US" altLang="zh-TW" b="1" dirty="0">
                <a:solidFill>
                  <a:schemeClr val="folHlink"/>
                </a:solidFill>
              </a:rPr>
              <a:t> library</a:t>
            </a:r>
          </a:p>
          <a:p>
            <a:pPr>
              <a:buSzPct val="100000"/>
            </a:pPr>
            <a:r>
              <a:rPr lang="en-US" altLang="zh-TW" b="1" dirty="0">
                <a:solidFill>
                  <a:schemeClr val="folHlink"/>
                </a:solidFill>
              </a:rPr>
              <a:t>Lab #5: Controlling Motor speed</a:t>
            </a:r>
          </a:p>
        </p:txBody>
      </p:sp>
      <p:sp>
        <p:nvSpPr>
          <p:cNvPr id="7" name="Date Placeholder 6">
            <a:extLst>
              <a:ext uri="{FF2B5EF4-FFF2-40B4-BE49-F238E27FC236}">
                <a16:creationId xmlns:a16="http://schemas.microsoft.com/office/drawing/2014/main" id="{EFA71CA9-E54E-441C-87C1-FE895815A522}"/>
              </a:ext>
            </a:extLst>
          </p:cNvPr>
          <p:cNvSpPr>
            <a:spLocks noGrp="1"/>
          </p:cNvSpPr>
          <p:nvPr>
            <p:ph type="dt" sz="half" idx="10"/>
          </p:nvPr>
        </p:nvSpPr>
        <p:spPr/>
        <p:txBody>
          <a:bodyPr/>
          <a:lstStyle/>
          <a:p>
            <a:fld id="{0C2C1CE7-F750-479D-B8D8-8AC7089029C8}" type="datetime1">
              <a:rPr lang="en-US" smtClean="0"/>
              <a:t>8/22/2017</a:t>
            </a:fld>
            <a:endParaRPr lang="en-US" dirty="0"/>
          </a:p>
        </p:txBody>
      </p:sp>
      <p:sp>
        <p:nvSpPr>
          <p:cNvPr id="9" name="Footer Placeholder 8">
            <a:extLst>
              <a:ext uri="{FF2B5EF4-FFF2-40B4-BE49-F238E27FC236}">
                <a16:creationId xmlns:a16="http://schemas.microsoft.com/office/drawing/2014/main" id="{FF2FAB87-920D-4F9E-8915-763D5D2DCB0F}"/>
              </a:ext>
            </a:extLst>
          </p:cNvPr>
          <p:cNvSpPr>
            <a:spLocks noGrp="1"/>
          </p:cNvSpPr>
          <p:nvPr>
            <p:ph type="ftr" sz="quarter" idx="11"/>
          </p:nvPr>
        </p:nvSpPr>
        <p:spPr/>
        <p:txBody>
          <a:bodyPr/>
          <a:lstStyle/>
          <a:p>
            <a:r>
              <a:rPr lang="en-US"/>
              <a:t>IoT-TLU Laboratory</a:t>
            </a:r>
            <a:endParaRPr lang="en-US" dirty="0"/>
          </a:p>
        </p:txBody>
      </p:sp>
      <p:sp>
        <p:nvSpPr>
          <p:cNvPr id="38" name="Slide Number Placeholder 37">
            <a:extLst>
              <a:ext uri="{FF2B5EF4-FFF2-40B4-BE49-F238E27FC236}">
                <a16:creationId xmlns:a16="http://schemas.microsoft.com/office/drawing/2014/main" id="{BFADADE9-5694-4A35-AC34-42CEB15960EA}"/>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152369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Controlling High-Voltage Peripherals</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4" name="Content Placeholder 3">
            <a:extLst>
              <a:ext uri="{FF2B5EF4-FFF2-40B4-BE49-F238E27FC236}">
                <a16:creationId xmlns:a16="http://schemas.microsoft.com/office/drawing/2014/main" id="{51BAF08D-185F-45A7-8D00-7F2523860244}"/>
              </a:ext>
            </a:extLst>
          </p:cNvPr>
          <p:cNvSpPr>
            <a:spLocks noGrp="1"/>
          </p:cNvSpPr>
          <p:nvPr>
            <p:ph idx="1"/>
          </p:nvPr>
        </p:nvSpPr>
        <p:spPr>
          <a:xfrm>
            <a:off x="1141414" y="1309236"/>
            <a:ext cx="10130136" cy="5074630"/>
          </a:xfrm>
        </p:spPr>
        <p:txBody>
          <a:bodyPr>
            <a:normAutofit/>
          </a:bodyPr>
          <a:lstStyle/>
          <a:p>
            <a:r>
              <a:rPr lang="en-US" dirty="0">
                <a:solidFill>
                  <a:schemeClr val="accent5">
                    <a:lumMod val="10000"/>
                  </a:schemeClr>
                </a:solidFill>
              </a:rPr>
              <a:t>The Pi can only provide 3.3V or 5V from itself</a:t>
            </a:r>
          </a:p>
          <a:p>
            <a:r>
              <a:rPr lang="en-US" dirty="0">
                <a:solidFill>
                  <a:schemeClr val="accent5">
                    <a:lumMod val="10000"/>
                  </a:schemeClr>
                </a:solidFill>
              </a:rPr>
              <a:t>When you want to control a motor or devices which requires higher voltage, such as 9V or 12V, you need an extra power supply in order to drive them </a:t>
            </a:r>
          </a:p>
          <a:p>
            <a:r>
              <a:rPr lang="en-US" dirty="0">
                <a:solidFill>
                  <a:schemeClr val="accent5">
                    <a:lumMod val="10000"/>
                  </a:schemeClr>
                </a:solidFill>
              </a:rPr>
              <a:t>Furthermore, even for the 5V device, a device like a motor requires much power to drive it.  If you supply 5V to the motor from the Pi, system will become unstable.</a:t>
            </a:r>
            <a:br>
              <a:rPr lang="en-US" dirty="0">
                <a:solidFill>
                  <a:schemeClr val="accent5">
                    <a:lumMod val="10000"/>
                  </a:schemeClr>
                </a:solidFill>
              </a:rPr>
            </a:br>
            <a:r>
              <a:rPr lang="en-US" dirty="0">
                <a:solidFill>
                  <a:schemeClr val="accent5">
                    <a:lumMod val="10000"/>
                  </a:schemeClr>
                </a:solidFill>
              </a:rPr>
              <a:t>So adding dedicated power supply for those is always a good idea</a:t>
            </a:r>
          </a:p>
          <a:p>
            <a:r>
              <a:rPr lang="en-US" dirty="0">
                <a:solidFill>
                  <a:schemeClr val="accent5">
                    <a:lumMod val="10000"/>
                  </a:schemeClr>
                </a:solidFill>
              </a:rPr>
              <a:t>There are 2 solutions:</a:t>
            </a:r>
          </a:p>
          <a:p>
            <a:pPr lvl="1">
              <a:buSzPct val="100000"/>
              <a:buFont typeface="Wingdings" panose="05000000000000000000" pitchFamily="2" charset="2"/>
              <a:buChar char="§"/>
            </a:pPr>
            <a:r>
              <a:rPr lang="en-US" dirty="0">
                <a:solidFill>
                  <a:schemeClr val="accent5">
                    <a:lumMod val="10000"/>
                  </a:schemeClr>
                </a:solidFill>
              </a:rPr>
              <a:t>Buy and use a dedicated integrated IC</a:t>
            </a:r>
          </a:p>
          <a:p>
            <a:pPr lvl="1">
              <a:buSzPct val="100000"/>
              <a:buFont typeface="Wingdings" panose="05000000000000000000" pitchFamily="2" charset="2"/>
              <a:buChar char="§"/>
            </a:pPr>
            <a:r>
              <a:rPr lang="en-US" dirty="0">
                <a:solidFill>
                  <a:schemeClr val="accent5">
                    <a:lumMod val="10000"/>
                  </a:schemeClr>
                </a:solidFill>
              </a:rPr>
              <a:t>Add a transistor called as MOSFET (metal oxide semiconductor field effect transistor)</a:t>
            </a:r>
          </a:p>
        </p:txBody>
      </p:sp>
    </p:spTree>
    <p:extLst>
      <p:ext uri="{BB962C8B-B14F-4D97-AF65-F5344CB8AC3E}">
        <p14:creationId xmlns:p14="http://schemas.microsoft.com/office/powerpoint/2010/main" val="1589120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MOSFET “IRF9530”</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4" name="Content Placeholder 3">
            <a:extLst>
              <a:ext uri="{FF2B5EF4-FFF2-40B4-BE49-F238E27FC236}">
                <a16:creationId xmlns:a16="http://schemas.microsoft.com/office/drawing/2014/main" id="{51BAF08D-185F-45A7-8D00-7F2523860244}"/>
              </a:ext>
            </a:extLst>
          </p:cNvPr>
          <p:cNvSpPr>
            <a:spLocks noGrp="1"/>
          </p:cNvSpPr>
          <p:nvPr>
            <p:ph idx="1"/>
          </p:nvPr>
        </p:nvSpPr>
        <p:spPr>
          <a:xfrm>
            <a:off x="1141414" y="1309236"/>
            <a:ext cx="10130136" cy="5074630"/>
          </a:xfrm>
        </p:spPr>
        <p:txBody>
          <a:bodyPr>
            <a:normAutofit/>
          </a:bodyPr>
          <a:lstStyle/>
          <a:p>
            <a:r>
              <a:rPr lang="en-US" dirty="0">
                <a:solidFill>
                  <a:schemeClr val="accent5">
                    <a:lumMod val="10000"/>
                  </a:schemeClr>
                </a:solidFill>
              </a:rPr>
              <a:t>IRF9530 is a P-channel Enhancement Mode MOSFET</a:t>
            </a:r>
          </a:p>
          <a:p>
            <a:r>
              <a:rPr lang="en-US" dirty="0">
                <a:solidFill>
                  <a:schemeClr val="accent5">
                    <a:lumMod val="10000"/>
                  </a:schemeClr>
                </a:solidFill>
              </a:rPr>
              <a:t>There are two types: N-Channel (NMOS) or P-Channel (PMOS)</a:t>
            </a:r>
          </a:p>
          <a:p>
            <a:pPr lvl="1">
              <a:buSzPct val="100000"/>
              <a:buFont typeface="Wingdings" panose="05000000000000000000" pitchFamily="2" charset="2"/>
              <a:buChar char="§"/>
            </a:pPr>
            <a:r>
              <a:rPr lang="en-US" dirty="0">
                <a:solidFill>
                  <a:schemeClr val="accent5">
                    <a:lumMod val="10000"/>
                  </a:schemeClr>
                </a:solidFill>
              </a:rPr>
              <a:t>N-Channel</a:t>
            </a:r>
            <a:br>
              <a:rPr lang="en-US" dirty="0">
                <a:solidFill>
                  <a:schemeClr val="accent5">
                    <a:lumMod val="10000"/>
                  </a:schemeClr>
                </a:solidFill>
              </a:rPr>
            </a:br>
            <a:r>
              <a:rPr lang="en-US" dirty="0">
                <a:solidFill>
                  <a:schemeClr val="accent5">
                    <a:lumMod val="10000"/>
                  </a:schemeClr>
                </a:solidFill>
              </a:rPr>
              <a:t>the source is connected to ground. To turn the MOSFET on, we need to raise the voltage on the gate. To turn it off we need to connect the gate to ground.</a:t>
            </a:r>
          </a:p>
          <a:p>
            <a:pPr lvl="1">
              <a:buSzPct val="100000"/>
              <a:buFont typeface="Wingdings" panose="05000000000000000000" pitchFamily="2" charset="2"/>
              <a:buChar char="§"/>
            </a:pPr>
            <a:r>
              <a:rPr lang="en-US" dirty="0">
                <a:solidFill>
                  <a:schemeClr val="accent5">
                    <a:lumMod val="10000"/>
                  </a:schemeClr>
                </a:solidFill>
              </a:rPr>
              <a:t>P-Channel</a:t>
            </a:r>
            <a:br>
              <a:rPr lang="en-US" dirty="0">
                <a:solidFill>
                  <a:schemeClr val="accent5">
                    <a:lumMod val="10000"/>
                  </a:schemeClr>
                </a:solidFill>
              </a:rPr>
            </a:br>
            <a:r>
              <a:rPr lang="en-US" dirty="0">
                <a:solidFill>
                  <a:schemeClr val="accent5">
                    <a:lumMod val="10000"/>
                  </a:schemeClr>
                </a:solidFill>
              </a:rPr>
              <a:t>The source is connected to the power rail (</a:t>
            </a:r>
            <a:r>
              <a:rPr lang="en-US" dirty="0" err="1">
                <a:solidFill>
                  <a:schemeClr val="accent5">
                    <a:lumMod val="10000"/>
                  </a:schemeClr>
                </a:solidFill>
              </a:rPr>
              <a:t>Vcc</a:t>
            </a:r>
            <a:r>
              <a:rPr lang="en-US" dirty="0">
                <a:solidFill>
                  <a:schemeClr val="accent5">
                    <a:lumMod val="10000"/>
                  </a:schemeClr>
                </a:solidFill>
              </a:rPr>
              <a:t>). In order to allow current to flow the Gate needs to be pulled to ground. To turn it off the gate needs to be pulled to </a:t>
            </a:r>
            <a:r>
              <a:rPr lang="en-US" dirty="0" err="1">
                <a:solidFill>
                  <a:schemeClr val="accent5">
                    <a:lumMod val="10000"/>
                  </a:schemeClr>
                </a:solidFill>
              </a:rPr>
              <a:t>Vcc</a:t>
            </a:r>
            <a:r>
              <a:rPr lang="en-US" dirty="0">
                <a:solidFill>
                  <a:schemeClr val="accent5">
                    <a:lumMod val="10000"/>
                  </a:schemeClr>
                </a:solidFill>
              </a:rPr>
              <a:t>.</a:t>
            </a:r>
          </a:p>
          <a:p>
            <a:pPr marL="228600" lvl="1">
              <a:spcBef>
                <a:spcPts val="1000"/>
              </a:spcBef>
            </a:pPr>
            <a:r>
              <a:rPr lang="en-US" sz="2400" dirty="0">
                <a:solidFill>
                  <a:schemeClr val="accent5">
                    <a:lumMod val="10000"/>
                  </a:schemeClr>
                </a:solidFill>
              </a:rPr>
              <a:t>In short: To connect a source and a drain, you set LOW for a pin connected to the gate. To disconnect a source and a drain, you set HIGH</a:t>
            </a:r>
          </a:p>
          <a:p>
            <a:pPr marL="457200" lvl="1" indent="0">
              <a:buSzPct val="100000"/>
              <a:buNone/>
            </a:pPr>
            <a:endParaRPr lang="en-US" dirty="0">
              <a:solidFill>
                <a:schemeClr val="accent5">
                  <a:lumMod val="10000"/>
                </a:schemeClr>
              </a:solidFill>
            </a:endParaRPr>
          </a:p>
        </p:txBody>
      </p:sp>
    </p:spTree>
    <p:extLst>
      <p:ext uri="{BB962C8B-B14F-4D97-AF65-F5344CB8AC3E}">
        <p14:creationId xmlns:p14="http://schemas.microsoft.com/office/powerpoint/2010/main" val="3434583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MOSFET “IRF9530”</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4" name="Content Placeholder 3">
            <a:extLst>
              <a:ext uri="{FF2B5EF4-FFF2-40B4-BE49-F238E27FC236}">
                <a16:creationId xmlns:a16="http://schemas.microsoft.com/office/drawing/2014/main" id="{51BAF08D-185F-45A7-8D00-7F2523860244}"/>
              </a:ext>
            </a:extLst>
          </p:cNvPr>
          <p:cNvSpPr>
            <a:spLocks noGrp="1"/>
          </p:cNvSpPr>
          <p:nvPr>
            <p:ph idx="1"/>
          </p:nvPr>
        </p:nvSpPr>
        <p:spPr>
          <a:xfrm>
            <a:off x="1141413" y="1309236"/>
            <a:ext cx="6682749" cy="5074630"/>
          </a:xfrm>
        </p:spPr>
        <p:txBody>
          <a:bodyPr>
            <a:noAutofit/>
          </a:bodyPr>
          <a:lstStyle/>
          <a:p>
            <a:r>
              <a:rPr lang="en-US" sz="1800" dirty="0">
                <a:solidFill>
                  <a:schemeClr val="accent5">
                    <a:lumMod val="10000"/>
                  </a:schemeClr>
                </a:solidFill>
              </a:rPr>
              <a:t>We use MOSFET "IRF9530" to  control a motor, which drive with 5V</a:t>
            </a:r>
          </a:p>
          <a:p>
            <a:r>
              <a:rPr lang="en-US" sz="1800" dirty="0">
                <a:solidFill>
                  <a:schemeClr val="accent5">
                    <a:lumMod val="10000"/>
                  </a:schemeClr>
                </a:solidFill>
              </a:rPr>
              <a:t>With MOSFET, when you provide a certain voltage to a gate pin, circuit will connect from a source pin to a drain pin</a:t>
            </a:r>
            <a:br>
              <a:rPr lang="en-US" sz="1800" dirty="0">
                <a:solidFill>
                  <a:schemeClr val="accent5">
                    <a:lumMod val="10000"/>
                  </a:schemeClr>
                </a:solidFill>
              </a:rPr>
            </a:br>
            <a:r>
              <a:rPr lang="en-US" sz="1800" dirty="0">
                <a:solidFill>
                  <a:schemeClr val="accent5">
                    <a:lumMod val="10000"/>
                  </a:schemeClr>
                </a:solidFill>
              </a:rPr>
              <a:t>(think the gate as a switch)</a:t>
            </a:r>
          </a:p>
          <a:p>
            <a:r>
              <a:rPr lang="en-US" sz="1800" dirty="0">
                <a:solidFill>
                  <a:schemeClr val="accent5">
                    <a:lumMod val="10000"/>
                  </a:schemeClr>
                </a:solidFill>
              </a:rPr>
              <a:t>Please make sure you understand the pins' role </a:t>
            </a:r>
            <a:br>
              <a:rPr lang="en-US" sz="1800" dirty="0">
                <a:solidFill>
                  <a:schemeClr val="accent5">
                    <a:lumMod val="10000"/>
                  </a:schemeClr>
                </a:solidFill>
              </a:rPr>
            </a:br>
            <a:r>
              <a:rPr lang="en-US" sz="1800" dirty="0">
                <a:solidFill>
                  <a:schemeClr val="accent5">
                    <a:lumMod val="10000"/>
                  </a:schemeClr>
                </a:solidFill>
              </a:rPr>
              <a:t>(gate – drain - source) from the right diagram.</a:t>
            </a:r>
            <a:br>
              <a:rPr lang="en-US" sz="1800" dirty="0">
                <a:solidFill>
                  <a:schemeClr val="accent5">
                    <a:lumMod val="10000"/>
                  </a:schemeClr>
                </a:solidFill>
              </a:rPr>
            </a:br>
            <a:r>
              <a:rPr lang="en-US" sz="1800" dirty="0">
                <a:solidFill>
                  <a:schemeClr val="accent5">
                    <a:lumMod val="10000"/>
                  </a:schemeClr>
                </a:solidFill>
              </a:rPr>
              <a:t>The Iron plate is a good marker for the identification of pins</a:t>
            </a:r>
          </a:p>
          <a:p>
            <a:r>
              <a:rPr lang="en-US" sz="1800" dirty="0">
                <a:solidFill>
                  <a:schemeClr val="accent5">
                    <a:lumMod val="10000"/>
                  </a:schemeClr>
                </a:solidFill>
              </a:rPr>
              <a:t>Connecting 5V to source, and apply 3.3V on gate,</a:t>
            </a:r>
            <a:br>
              <a:rPr lang="en-US" sz="1800" dirty="0">
                <a:solidFill>
                  <a:schemeClr val="accent5">
                    <a:lumMod val="10000"/>
                  </a:schemeClr>
                </a:solidFill>
              </a:rPr>
            </a:br>
            <a:r>
              <a:rPr lang="en-US" sz="1800" dirty="0">
                <a:solidFill>
                  <a:schemeClr val="accent5">
                    <a:lumMod val="10000"/>
                  </a:schemeClr>
                </a:solidFill>
              </a:rPr>
              <a:t>then you will get 5V output voltage from drain</a:t>
            </a:r>
          </a:p>
          <a:p>
            <a:r>
              <a:rPr lang="en-US" sz="1800" dirty="0">
                <a:solidFill>
                  <a:schemeClr val="accent5">
                    <a:lumMod val="10000"/>
                  </a:schemeClr>
                </a:solidFill>
              </a:rPr>
              <a:t>Make sure ground level for both 3.3V and 5V circuits are equalized (connect both GND)</a:t>
            </a:r>
          </a:p>
          <a:p>
            <a:r>
              <a:rPr lang="en-US" sz="1800" dirty="0">
                <a:solidFill>
                  <a:schemeClr val="accent5">
                    <a:lumMod val="10000"/>
                  </a:schemeClr>
                </a:solidFill>
              </a:rPr>
              <a:t>Technically speaking IRF9530 is 4V gate drive, but it works with 3.3V</a:t>
            </a:r>
          </a:p>
        </p:txBody>
      </p:sp>
      <p:pic>
        <p:nvPicPr>
          <p:cNvPr id="9" name="Picture 4" descr="http://www.eleparts.co.kr/shop/upload/CATE5semi/1186732113/IRF9530N.gif">
            <a:extLst>
              <a:ext uri="{FF2B5EF4-FFF2-40B4-BE49-F238E27FC236}">
                <a16:creationId xmlns:a16="http://schemas.microsoft.com/office/drawing/2014/main" id="{E21CCE57-704F-4D29-B2D5-5DFA77A93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162" y="1276425"/>
            <a:ext cx="4215437" cy="47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610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MOSFET “IRF9530”</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19</a:t>
            </a:fld>
            <a:endParaRPr lang="en-US" dirty="0"/>
          </a:p>
        </p:txBody>
      </p:sp>
      <p:pic>
        <p:nvPicPr>
          <p:cNvPr id="9" name="Picture 8">
            <a:extLst>
              <a:ext uri="{FF2B5EF4-FFF2-40B4-BE49-F238E27FC236}">
                <a16:creationId xmlns:a16="http://schemas.microsoft.com/office/drawing/2014/main" id="{C96C99AA-D55F-4441-84E2-F43DC02F500E}"/>
              </a:ext>
            </a:extLst>
          </p:cNvPr>
          <p:cNvPicPr>
            <a:picLocks noChangeAspect="1"/>
          </p:cNvPicPr>
          <p:nvPr/>
        </p:nvPicPr>
        <p:blipFill>
          <a:blip r:embed="rId2"/>
          <a:stretch>
            <a:fillRect/>
          </a:stretch>
        </p:blipFill>
        <p:spPr>
          <a:xfrm>
            <a:off x="2568318" y="1313350"/>
            <a:ext cx="7052188" cy="4914274"/>
          </a:xfrm>
          <a:prstGeom prst="rect">
            <a:avLst/>
          </a:prstGeom>
        </p:spPr>
      </p:pic>
    </p:spTree>
    <p:extLst>
      <p:ext uri="{BB962C8B-B14F-4D97-AF65-F5344CB8AC3E}">
        <p14:creationId xmlns:p14="http://schemas.microsoft.com/office/powerpoint/2010/main" val="31330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2" name="Freeform 6">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7">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8">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9">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10">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1">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2">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3">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4">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5">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Line 16">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8">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9">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20">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Rectangle 21">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8" name="Freeform 22">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3">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4">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5">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6">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7">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8">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9">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30">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1">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39" name="Group 38">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0" name="Freeform 32">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33">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4">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5">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6">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7">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8">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9">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0">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Rectangle 41">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cxnSp>
        <p:nvCxnSpPr>
          <p:cNvPr id="51" name="Straight Connector 50">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028D102-9822-4044-B691-17AB573EED48}"/>
              </a:ext>
            </a:extLst>
          </p:cNvPr>
          <p:cNvSpPr>
            <a:spLocks noGrp="1"/>
          </p:cNvSpPr>
          <p:nvPr>
            <p:ph type="title"/>
          </p:nvPr>
        </p:nvSpPr>
        <p:spPr>
          <a:xfrm>
            <a:off x="617538" y="1082673"/>
            <a:ext cx="3393291" cy="4708528"/>
          </a:xfrm>
        </p:spPr>
        <p:txBody>
          <a:bodyPr>
            <a:normAutofit/>
          </a:bodyPr>
          <a:lstStyle/>
          <a:p>
            <a:pPr algn="r"/>
            <a:r>
              <a:rPr lang="en-US" sz="4000" dirty="0"/>
              <a:t>Motor controlling</a:t>
            </a:r>
          </a:p>
        </p:txBody>
      </p:sp>
      <p:sp>
        <p:nvSpPr>
          <p:cNvPr id="3" name="Content Placeholder 2">
            <a:extLst>
              <a:ext uri="{FF2B5EF4-FFF2-40B4-BE49-F238E27FC236}">
                <a16:creationId xmlns:a16="http://schemas.microsoft.com/office/drawing/2014/main" id="{DC080AE3-43C7-4C2A-A5EB-452ACA6A8F22}"/>
              </a:ext>
            </a:extLst>
          </p:cNvPr>
          <p:cNvSpPr>
            <a:spLocks noGrp="1"/>
          </p:cNvSpPr>
          <p:nvPr>
            <p:ph idx="1"/>
          </p:nvPr>
        </p:nvSpPr>
        <p:spPr>
          <a:xfrm>
            <a:off x="5297763" y="1082673"/>
            <a:ext cx="5751237" cy="4708528"/>
          </a:xfrm>
        </p:spPr>
        <p:txBody>
          <a:bodyPr anchor="ctr">
            <a:normAutofit/>
          </a:bodyPr>
          <a:lstStyle/>
          <a:p>
            <a:pPr>
              <a:buSzPct val="100000"/>
            </a:pPr>
            <a:r>
              <a:rPr lang="en-US" altLang="zh-TW" b="1" dirty="0"/>
              <a:t>Lab #2: Working with Switch</a:t>
            </a:r>
          </a:p>
          <a:p>
            <a:pPr>
              <a:buSzPct val="100000"/>
            </a:pPr>
            <a:r>
              <a:rPr lang="en-US" altLang="zh-TW" b="1" dirty="0">
                <a:solidFill>
                  <a:schemeClr val="folHlink"/>
                </a:solidFill>
              </a:rPr>
              <a:t>Lab #3: DC Motor Controlling using IC</a:t>
            </a:r>
          </a:p>
          <a:p>
            <a:pPr>
              <a:buSzPct val="100000"/>
            </a:pPr>
            <a:r>
              <a:rPr lang="en-US" altLang="zh-TW" b="1" dirty="0">
                <a:solidFill>
                  <a:schemeClr val="folHlink"/>
                </a:solidFill>
              </a:rPr>
              <a:t>Lab #4: DC Motor Controlling using module L298</a:t>
            </a:r>
          </a:p>
          <a:p>
            <a:pPr>
              <a:buSzPct val="100000"/>
            </a:pPr>
            <a:r>
              <a:rPr lang="en-US" altLang="zh-TW" b="1" dirty="0">
                <a:solidFill>
                  <a:schemeClr val="folHlink"/>
                </a:solidFill>
              </a:rPr>
              <a:t>Lab #5: Controlling a Step Motor</a:t>
            </a:r>
          </a:p>
        </p:txBody>
      </p:sp>
      <p:sp>
        <p:nvSpPr>
          <p:cNvPr id="7" name="Date Placeholder 6">
            <a:extLst>
              <a:ext uri="{FF2B5EF4-FFF2-40B4-BE49-F238E27FC236}">
                <a16:creationId xmlns:a16="http://schemas.microsoft.com/office/drawing/2014/main" id="{EFA71CA9-E54E-441C-87C1-FE895815A522}"/>
              </a:ext>
            </a:extLst>
          </p:cNvPr>
          <p:cNvSpPr>
            <a:spLocks noGrp="1"/>
          </p:cNvSpPr>
          <p:nvPr>
            <p:ph type="dt" sz="half" idx="10"/>
          </p:nvPr>
        </p:nvSpPr>
        <p:spPr/>
        <p:txBody>
          <a:bodyPr/>
          <a:lstStyle/>
          <a:p>
            <a:fld id="{0C2C1CE7-F750-479D-B8D8-8AC7089029C8}" type="datetime1">
              <a:rPr lang="en-US" smtClean="0"/>
              <a:t>8/22/2017</a:t>
            </a:fld>
            <a:endParaRPr lang="en-US" dirty="0"/>
          </a:p>
        </p:txBody>
      </p:sp>
      <p:sp>
        <p:nvSpPr>
          <p:cNvPr id="9" name="Footer Placeholder 8">
            <a:extLst>
              <a:ext uri="{FF2B5EF4-FFF2-40B4-BE49-F238E27FC236}">
                <a16:creationId xmlns:a16="http://schemas.microsoft.com/office/drawing/2014/main" id="{FF2FAB87-920D-4F9E-8915-763D5D2DCB0F}"/>
              </a:ext>
            </a:extLst>
          </p:cNvPr>
          <p:cNvSpPr>
            <a:spLocks noGrp="1"/>
          </p:cNvSpPr>
          <p:nvPr>
            <p:ph type="ftr" sz="quarter" idx="11"/>
          </p:nvPr>
        </p:nvSpPr>
        <p:spPr/>
        <p:txBody>
          <a:bodyPr/>
          <a:lstStyle/>
          <a:p>
            <a:r>
              <a:rPr lang="en-US"/>
              <a:t>IoT-TLU Laboratory</a:t>
            </a:r>
            <a:endParaRPr lang="en-US" dirty="0"/>
          </a:p>
        </p:txBody>
      </p:sp>
      <p:sp>
        <p:nvSpPr>
          <p:cNvPr id="38" name="Slide Number Placeholder 37">
            <a:extLst>
              <a:ext uri="{FF2B5EF4-FFF2-40B4-BE49-F238E27FC236}">
                <a16:creationId xmlns:a16="http://schemas.microsoft.com/office/drawing/2014/main" id="{BFADADE9-5694-4A35-AC34-42CEB15960EA}"/>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746904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MOSFET “IRF9530”</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3" name="Picture 2">
            <a:extLst>
              <a:ext uri="{FF2B5EF4-FFF2-40B4-BE49-F238E27FC236}">
                <a16:creationId xmlns:a16="http://schemas.microsoft.com/office/drawing/2014/main" id="{C95281D5-8AEF-4235-9FB4-AFA72A5C89D8}"/>
              </a:ext>
            </a:extLst>
          </p:cNvPr>
          <p:cNvPicPr>
            <a:picLocks noChangeAspect="1"/>
          </p:cNvPicPr>
          <p:nvPr/>
        </p:nvPicPr>
        <p:blipFill>
          <a:blip r:embed="rId2"/>
          <a:stretch>
            <a:fillRect/>
          </a:stretch>
        </p:blipFill>
        <p:spPr>
          <a:xfrm>
            <a:off x="2905125" y="1478570"/>
            <a:ext cx="6381750" cy="4679342"/>
          </a:xfrm>
          <a:prstGeom prst="rect">
            <a:avLst/>
          </a:prstGeom>
        </p:spPr>
      </p:pic>
    </p:spTree>
    <p:extLst>
      <p:ext uri="{BB962C8B-B14F-4D97-AF65-F5344CB8AC3E}">
        <p14:creationId xmlns:p14="http://schemas.microsoft.com/office/powerpoint/2010/main" val="1307621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Motor driving ULN2803</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21</a:t>
            </a:fld>
            <a:endParaRPr lang="en-US" dirty="0"/>
          </a:p>
        </p:txBody>
      </p:sp>
      <p:sp>
        <p:nvSpPr>
          <p:cNvPr id="4" name="Content Placeholder 3">
            <a:extLst>
              <a:ext uri="{FF2B5EF4-FFF2-40B4-BE49-F238E27FC236}">
                <a16:creationId xmlns:a16="http://schemas.microsoft.com/office/drawing/2014/main" id="{51BAF08D-185F-45A7-8D00-7F2523860244}"/>
              </a:ext>
            </a:extLst>
          </p:cNvPr>
          <p:cNvSpPr>
            <a:spLocks noGrp="1"/>
          </p:cNvSpPr>
          <p:nvPr>
            <p:ph idx="1"/>
          </p:nvPr>
        </p:nvSpPr>
        <p:spPr>
          <a:xfrm>
            <a:off x="1141414" y="1309236"/>
            <a:ext cx="10130136" cy="5074630"/>
          </a:xfrm>
        </p:spPr>
        <p:txBody>
          <a:bodyPr>
            <a:normAutofit/>
          </a:bodyPr>
          <a:lstStyle/>
          <a:p>
            <a:r>
              <a:rPr lang="en-US" sz="2200" dirty="0">
                <a:solidFill>
                  <a:schemeClr val="accent5">
                    <a:lumMod val="10000"/>
                  </a:schemeClr>
                </a:solidFill>
              </a:rPr>
              <a:t>ULN2803  is a High voltage, high current Transistor Array IC used especially with Microcontrollers where we need to drive high power loads. </a:t>
            </a:r>
            <a:r>
              <a:rPr lang="en-US" sz="2200" dirty="0" err="1">
                <a:solidFill>
                  <a:schemeClr val="accent5">
                    <a:lumMod val="10000"/>
                  </a:schemeClr>
                </a:solidFill>
              </a:rPr>
              <a:t>Thic</a:t>
            </a:r>
            <a:r>
              <a:rPr lang="en-US" sz="2200" dirty="0">
                <a:solidFill>
                  <a:schemeClr val="accent5">
                    <a:lumMod val="10000"/>
                  </a:schemeClr>
                </a:solidFill>
              </a:rPr>
              <a:t> IC consists of a eight NPN Darlington connected transistors with common Clamp diodes for switching the loads connected to the output. This IC is widely used to drive high loads such Lamps, relays, motors etc. It is usually rated at 50v/500mA. </a:t>
            </a:r>
          </a:p>
          <a:p>
            <a:pPr marL="457200" lvl="1" indent="0">
              <a:buSzPct val="100000"/>
              <a:buNone/>
            </a:pPr>
            <a:endParaRPr lang="en-US" dirty="0">
              <a:solidFill>
                <a:schemeClr val="accent5">
                  <a:lumMod val="10000"/>
                </a:schemeClr>
              </a:solidFill>
            </a:endParaRPr>
          </a:p>
        </p:txBody>
      </p:sp>
      <p:pic>
        <p:nvPicPr>
          <p:cNvPr id="9" name="Picture 2" descr="learn_raspberry_pi_uln2803-component.jpg">
            <a:extLst>
              <a:ext uri="{FF2B5EF4-FFF2-40B4-BE49-F238E27FC236}">
                <a16:creationId xmlns:a16="http://schemas.microsoft.com/office/drawing/2014/main" id="{EFDB0FE6-CF90-42B3-BB56-446C6B546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977" y="3923918"/>
            <a:ext cx="2515658" cy="16509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27974C2-02A8-487C-AA9B-FF7AB44B43B8}"/>
              </a:ext>
            </a:extLst>
          </p:cNvPr>
          <p:cNvPicPr>
            <a:picLocks noChangeAspect="1"/>
          </p:cNvPicPr>
          <p:nvPr/>
        </p:nvPicPr>
        <p:blipFill>
          <a:blip r:embed="rId3"/>
          <a:stretch>
            <a:fillRect/>
          </a:stretch>
        </p:blipFill>
        <p:spPr>
          <a:xfrm>
            <a:off x="3153385" y="3399749"/>
            <a:ext cx="1293124" cy="2804984"/>
          </a:xfrm>
          <a:prstGeom prst="rect">
            <a:avLst/>
          </a:prstGeom>
        </p:spPr>
      </p:pic>
    </p:spTree>
    <p:extLst>
      <p:ext uri="{BB962C8B-B14F-4D97-AF65-F5344CB8AC3E}">
        <p14:creationId xmlns:p14="http://schemas.microsoft.com/office/powerpoint/2010/main" val="3161824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Motor driving ULN2803</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22</a:t>
            </a:fld>
            <a:endParaRPr lang="en-US" dirty="0"/>
          </a:p>
        </p:txBody>
      </p:sp>
      <p:pic>
        <p:nvPicPr>
          <p:cNvPr id="11" name="Picture 10">
            <a:extLst>
              <a:ext uri="{FF2B5EF4-FFF2-40B4-BE49-F238E27FC236}">
                <a16:creationId xmlns:a16="http://schemas.microsoft.com/office/drawing/2014/main" id="{4DF6B670-3C9F-47B7-AFCF-B94BBD53105D}"/>
              </a:ext>
            </a:extLst>
          </p:cNvPr>
          <p:cNvPicPr>
            <a:picLocks noChangeAspect="1"/>
          </p:cNvPicPr>
          <p:nvPr/>
        </p:nvPicPr>
        <p:blipFill>
          <a:blip r:embed="rId2"/>
          <a:stretch>
            <a:fillRect/>
          </a:stretch>
        </p:blipFill>
        <p:spPr>
          <a:xfrm>
            <a:off x="2108199" y="1478570"/>
            <a:ext cx="7972425" cy="4133850"/>
          </a:xfrm>
          <a:prstGeom prst="rect">
            <a:avLst/>
          </a:prstGeom>
        </p:spPr>
      </p:pic>
    </p:spTree>
    <p:extLst>
      <p:ext uri="{BB962C8B-B14F-4D97-AF65-F5344CB8AC3E}">
        <p14:creationId xmlns:p14="http://schemas.microsoft.com/office/powerpoint/2010/main" val="2209451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Module L298</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3" name="Picture 2">
            <a:extLst>
              <a:ext uri="{FF2B5EF4-FFF2-40B4-BE49-F238E27FC236}">
                <a16:creationId xmlns:a16="http://schemas.microsoft.com/office/drawing/2014/main" id="{794F17D2-F118-4992-B409-651696AD801E}"/>
              </a:ext>
            </a:extLst>
          </p:cNvPr>
          <p:cNvPicPr>
            <a:picLocks noChangeAspect="1"/>
          </p:cNvPicPr>
          <p:nvPr/>
        </p:nvPicPr>
        <p:blipFill>
          <a:blip r:embed="rId2"/>
          <a:stretch>
            <a:fillRect/>
          </a:stretch>
        </p:blipFill>
        <p:spPr>
          <a:xfrm>
            <a:off x="6467369" y="3774422"/>
            <a:ext cx="3000375" cy="2524125"/>
          </a:xfrm>
          <a:prstGeom prst="rect">
            <a:avLst/>
          </a:prstGeom>
        </p:spPr>
      </p:pic>
      <p:pic>
        <p:nvPicPr>
          <p:cNvPr id="11" name="Picture 4" descr="Image result for h bridge IC">
            <a:extLst>
              <a:ext uri="{FF2B5EF4-FFF2-40B4-BE49-F238E27FC236}">
                <a16:creationId xmlns:a16="http://schemas.microsoft.com/office/drawing/2014/main" id="{B9300EDF-E57F-44E8-89A3-35AE8F610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5173" y="3953645"/>
            <a:ext cx="2412268" cy="24122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L298">
            <a:extLst>
              <a:ext uri="{FF2B5EF4-FFF2-40B4-BE49-F238E27FC236}">
                <a16:creationId xmlns:a16="http://schemas.microsoft.com/office/drawing/2014/main" id="{1223128A-7EB5-413E-9469-896C0334A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1307" y="1194582"/>
            <a:ext cx="4286250"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50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Module L298</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24</a:t>
            </a:fld>
            <a:endParaRPr lang="en-US" dirty="0"/>
          </a:p>
        </p:txBody>
      </p:sp>
      <p:pic>
        <p:nvPicPr>
          <p:cNvPr id="1026" name="Picture 2" descr="http://1.bp.blogspot.com/-3ZFzrW0OeFc/U-d6eAyvJ2I/AAAAAAAAAm8/pumWauPEMqA/s1600/RaspberryPiL298N_H_BridgeMotorController.png">
            <a:extLst>
              <a:ext uri="{FF2B5EF4-FFF2-40B4-BE49-F238E27FC236}">
                <a16:creationId xmlns:a16="http://schemas.microsoft.com/office/drawing/2014/main" id="{47E526C5-FF04-4474-8A2B-C6174E5F52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2763" y="1566863"/>
            <a:ext cx="6086475"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520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Module L298</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25</a:t>
            </a:fld>
            <a:endParaRPr lang="en-US" dirty="0"/>
          </a:p>
        </p:txBody>
      </p:sp>
      <p:pic>
        <p:nvPicPr>
          <p:cNvPr id="3" name="Picture 2">
            <a:extLst>
              <a:ext uri="{FF2B5EF4-FFF2-40B4-BE49-F238E27FC236}">
                <a16:creationId xmlns:a16="http://schemas.microsoft.com/office/drawing/2014/main" id="{BFCC6E5A-0A79-42E1-84FD-F8AA0AA7065D}"/>
              </a:ext>
            </a:extLst>
          </p:cNvPr>
          <p:cNvPicPr>
            <a:picLocks noChangeAspect="1"/>
          </p:cNvPicPr>
          <p:nvPr/>
        </p:nvPicPr>
        <p:blipFill>
          <a:blip r:embed="rId2"/>
          <a:stretch>
            <a:fillRect/>
          </a:stretch>
        </p:blipFill>
        <p:spPr>
          <a:xfrm>
            <a:off x="4649723" y="1478570"/>
            <a:ext cx="2889377" cy="4594951"/>
          </a:xfrm>
          <a:prstGeom prst="rect">
            <a:avLst/>
          </a:prstGeom>
        </p:spPr>
      </p:pic>
    </p:spTree>
    <p:extLst>
      <p:ext uri="{BB962C8B-B14F-4D97-AF65-F5344CB8AC3E}">
        <p14:creationId xmlns:p14="http://schemas.microsoft.com/office/powerpoint/2010/main" val="308279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5355-B906-4B61-BE0D-DD9DEDC54787}"/>
              </a:ext>
            </a:extLst>
          </p:cNvPr>
          <p:cNvSpPr>
            <a:spLocks noGrp="1"/>
          </p:cNvSpPr>
          <p:nvPr>
            <p:ph type="title"/>
          </p:nvPr>
        </p:nvSpPr>
        <p:spPr/>
        <p:txBody>
          <a:bodyPr>
            <a:normAutofit/>
          </a:bodyPr>
          <a:lstStyle/>
          <a:p>
            <a:r>
              <a:rPr lang="en-US" sz="4000" dirty="0"/>
              <a:t>QUESTIONS?</a:t>
            </a:r>
          </a:p>
        </p:txBody>
      </p:sp>
      <p:sp>
        <p:nvSpPr>
          <p:cNvPr id="3" name="Content Placeholder 2">
            <a:extLst>
              <a:ext uri="{FF2B5EF4-FFF2-40B4-BE49-F238E27FC236}">
                <a16:creationId xmlns:a16="http://schemas.microsoft.com/office/drawing/2014/main" id="{7D2A7AAA-ABED-4F64-AC94-DC62671BD9A3}"/>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D3244289-6F95-4224-967F-C4EFE2C9836A}"/>
              </a:ext>
            </a:extLst>
          </p:cNvPr>
          <p:cNvSpPr>
            <a:spLocks noGrp="1"/>
          </p:cNvSpPr>
          <p:nvPr>
            <p:ph type="dt" sz="half" idx="10"/>
          </p:nvPr>
        </p:nvSpPr>
        <p:spPr/>
        <p:txBody>
          <a:bodyPr/>
          <a:lstStyle/>
          <a:p>
            <a:fld id="{5A23485F-6806-4D15-82AA-06D918068BBC}" type="datetime1">
              <a:rPr lang="en-US" smtClean="0"/>
              <a:t>8/22/2017</a:t>
            </a:fld>
            <a:endParaRPr lang="en-US" dirty="0"/>
          </a:p>
        </p:txBody>
      </p:sp>
      <p:sp>
        <p:nvSpPr>
          <p:cNvPr id="5" name="Footer Placeholder 4">
            <a:extLst>
              <a:ext uri="{FF2B5EF4-FFF2-40B4-BE49-F238E27FC236}">
                <a16:creationId xmlns:a16="http://schemas.microsoft.com/office/drawing/2014/main" id="{5CE6D2DF-868D-4FDA-83A7-C6DEA58DBAA4}"/>
              </a:ext>
            </a:extLst>
          </p:cNvPr>
          <p:cNvSpPr>
            <a:spLocks noGrp="1"/>
          </p:cNvSpPr>
          <p:nvPr>
            <p:ph type="ftr" sz="quarter" idx="11"/>
          </p:nvPr>
        </p:nvSpPr>
        <p:spPr/>
        <p:txBody>
          <a:bodyPr/>
          <a:lstStyle/>
          <a:p>
            <a:r>
              <a:rPr lang="en-US"/>
              <a:t>IoT-TLU Laboratory</a:t>
            </a:r>
            <a:endParaRPr lang="en-US" dirty="0"/>
          </a:p>
        </p:txBody>
      </p:sp>
      <p:sp>
        <p:nvSpPr>
          <p:cNvPr id="6" name="Slide Number Placeholder 5">
            <a:extLst>
              <a:ext uri="{FF2B5EF4-FFF2-40B4-BE49-F238E27FC236}">
                <a16:creationId xmlns:a16="http://schemas.microsoft.com/office/drawing/2014/main" id="{E3CFE15C-8D39-4C37-9AA6-98FE263870B4}"/>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171705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Working with Switch</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4" name="Content Placeholder 3">
            <a:extLst>
              <a:ext uri="{FF2B5EF4-FFF2-40B4-BE49-F238E27FC236}">
                <a16:creationId xmlns:a16="http://schemas.microsoft.com/office/drawing/2014/main" id="{51BAF08D-185F-45A7-8D00-7F2523860244}"/>
              </a:ext>
            </a:extLst>
          </p:cNvPr>
          <p:cNvSpPr>
            <a:spLocks noGrp="1"/>
          </p:cNvSpPr>
          <p:nvPr>
            <p:ph idx="1"/>
          </p:nvPr>
        </p:nvSpPr>
        <p:spPr>
          <a:xfrm>
            <a:off x="1141412" y="1478570"/>
            <a:ext cx="9905999" cy="5074630"/>
          </a:xfrm>
        </p:spPr>
        <p:txBody>
          <a:bodyPr>
            <a:normAutofit lnSpcReduction="10000"/>
          </a:bodyPr>
          <a:lstStyle/>
          <a:p>
            <a:r>
              <a:rPr lang="en-US" dirty="0">
                <a:solidFill>
                  <a:schemeClr val="accent5">
                    <a:lumMod val="10000"/>
                  </a:schemeClr>
                </a:solidFill>
              </a:rPr>
              <a:t>Let's programmatically detect input from the device</a:t>
            </a:r>
          </a:p>
          <a:p>
            <a:r>
              <a:rPr lang="en-US" dirty="0">
                <a:solidFill>
                  <a:schemeClr val="accent5">
                    <a:lumMod val="10000"/>
                  </a:schemeClr>
                </a:solidFill>
              </a:rPr>
              <a:t>We use tactile (tact) switches as input devices</a:t>
            </a:r>
          </a:p>
          <a:p>
            <a:endParaRPr lang="en-US" dirty="0">
              <a:solidFill>
                <a:schemeClr val="accent5">
                  <a:lumMod val="10000"/>
                </a:schemeClr>
              </a:solidFill>
            </a:endParaRPr>
          </a:p>
          <a:p>
            <a:endParaRPr lang="en-US" dirty="0">
              <a:solidFill>
                <a:schemeClr val="accent5">
                  <a:lumMod val="10000"/>
                </a:schemeClr>
              </a:solidFill>
            </a:endParaRPr>
          </a:p>
          <a:p>
            <a:endParaRPr lang="en-US" dirty="0">
              <a:solidFill>
                <a:schemeClr val="accent5">
                  <a:lumMod val="10000"/>
                </a:schemeClr>
              </a:solidFill>
            </a:endParaRPr>
          </a:p>
          <a:p>
            <a:r>
              <a:rPr lang="en-US" dirty="0">
                <a:solidFill>
                  <a:schemeClr val="accent5">
                    <a:lumMod val="10000"/>
                  </a:schemeClr>
                </a:solidFill>
              </a:rPr>
              <a:t>Be very aware of its shape! </a:t>
            </a:r>
          </a:p>
          <a:p>
            <a:pPr lvl="1">
              <a:buSzPct val="100000"/>
              <a:buFont typeface="Wingdings" panose="05000000000000000000" pitchFamily="2" charset="2"/>
              <a:buChar char="§"/>
            </a:pPr>
            <a:r>
              <a:rPr lang="en-US" sz="2200" dirty="0">
                <a:solidFill>
                  <a:schemeClr val="accent5">
                    <a:lumMod val="10000"/>
                  </a:schemeClr>
                </a:solidFill>
              </a:rPr>
              <a:t>A-D, and B-C are connected, but nether A-B nor D-C</a:t>
            </a:r>
          </a:p>
          <a:p>
            <a:pPr lvl="1">
              <a:buSzPct val="100000"/>
              <a:buFont typeface="Wingdings" panose="05000000000000000000" pitchFamily="2" charset="2"/>
              <a:buChar char="§"/>
            </a:pPr>
            <a:r>
              <a:rPr lang="en-US" sz="2200" dirty="0">
                <a:solidFill>
                  <a:schemeClr val="accent5">
                    <a:lumMod val="10000"/>
                  </a:schemeClr>
                </a:solidFill>
              </a:rPr>
              <a:t>Connect A or D to VDD</a:t>
            </a:r>
          </a:p>
          <a:p>
            <a:pPr lvl="1">
              <a:buSzPct val="100000"/>
              <a:buFont typeface="Wingdings" panose="05000000000000000000" pitchFamily="2" charset="2"/>
              <a:buChar char="§"/>
            </a:pPr>
            <a:r>
              <a:rPr lang="en-US" sz="2200" dirty="0">
                <a:solidFill>
                  <a:schemeClr val="accent5">
                    <a:lumMod val="10000"/>
                  </a:schemeClr>
                </a:solidFill>
              </a:rPr>
              <a:t>Connect B or C to GND</a:t>
            </a:r>
          </a:p>
          <a:p>
            <a:pPr lvl="1">
              <a:buSzPct val="100000"/>
              <a:buFont typeface="Wingdings" panose="05000000000000000000" pitchFamily="2" charset="2"/>
              <a:buChar char="§"/>
            </a:pPr>
            <a:r>
              <a:rPr lang="en-US" sz="2200" dirty="0">
                <a:solidFill>
                  <a:schemeClr val="accent5">
                    <a:lumMod val="10000"/>
                  </a:schemeClr>
                </a:solidFill>
              </a:rPr>
              <a:t>When you press a button, the circuit will be connected (current goes through) </a:t>
            </a:r>
            <a:endParaRPr lang="en-US" dirty="0"/>
          </a:p>
        </p:txBody>
      </p:sp>
      <p:pic>
        <p:nvPicPr>
          <p:cNvPr id="3" name="Picture 2">
            <a:extLst>
              <a:ext uri="{FF2B5EF4-FFF2-40B4-BE49-F238E27FC236}">
                <a16:creationId xmlns:a16="http://schemas.microsoft.com/office/drawing/2014/main" id="{C45E4AD8-D49D-40BC-B217-2FBB8B5DD9D0}"/>
              </a:ext>
            </a:extLst>
          </p:cNvPr>
          <p:cNvPicPr>
            <a:picLocks noChangeAspect="1"/>
          </p:cNvPicPr>
          <p:nvPr/>
        </p:nvPicPr>
        <p:blipFill>
          <a:blip r:embed="rId2"/>
          <a:stretch>
            <a:fillRect/>
          </a:stretch>
        </p:blipFill>
        <p:spPr>
          <a:xfrm>
            <a:off x="2590799" y="2624137"/>
            <a:ext cx="5448829" cy="1512358"/>
          </a:xfrm>
          <a:prstGeom prst="rect">
            <a:avLst/>
          </a:prstGeom>
        </p:spPr>
      </p:pic>
    </p:spTree>
    <p:extLst>
      <p:ext uri="{BB962C8B-B14F-4D97-AF65-F5344CB8AC3E}">
        <p14:creationId xmlns:p14="http://schemas.microsoft.com/office/powerpoint/2010/main" val="392318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Working with Switch – Pull-Up &amp; Pull-Down</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12" name="Picture 11">
            <a:extLst>
              <a:ext uri="{FF2B5EF4-FFF2-40B4-BE49-F238E27FC236}">
                <a16:creationId xmlns:a16="http://schemas.microsoft.com/office/drawing/2014/main" id="{8B075883-16B1-4349-BB65-EFE714357CF3}"/>
              </a:ext>
            </a:extLst>
          </p:cNvPr>
          <p:cNvPicPr>
            <a:picLocks noChangeAspect="1"/>
          </p:cNvPicPr>
          <p:nvPr/>
        </p:nvPicPr>
        <p:blipFill>
          <a:blip r:embed="rId2"/>
          <a:stretch>
            <a:fillRect/>
          </a:stretch>
        </p:blipFill>
        <p:spPr>
          <a:xfrm>
            <a:off x="2665412" y="1671147"/>
            <a:ext cx="6858000" cy="4552950"/>
          </a:xfrm>
          <a:prstGeom prst="rect">
            <a:avLst/>
          </a:prstGeom>
        </p:spPr>
      </p:pic>
    </p:spTree>
    <p:extLst>
      <p:ext uri="{BB962C8B-B14F-4D97-AF65-F5344CB8AC3E}">
        <p14:creationId xmlns:p14="http://schemas.microsoft.com/office/powerpoint/2010/main" val="7544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Working with Switch</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4" name="Content Placeholder 3">
            <a:extLst>
              <a:ext uri="{FF2B5EF4-FFF2-40B4-BE49-F238E27FC236}">
                <a16:creationId xmlns:a16="http://schemas.microsoft.com/office/drawing/2014/main" id="{51BAF08D-185F-45A7-8D00-7F2523860244}"/>
              </a:ext>
            </a:extLst>
          </p:cNvPr>
          <p:cNvSpPr>
            <a:spLocks noGrp="1"/>
          </p:cNvSpPr>
          <p:nvPr>
            <p:ph idx="1"/>
          </p:nvPr>
        </p:nvSpPr>
        <p:spPr>
          <a:xfrm>
            <a:off x="4605314" y="1309236"/>
            <a:ext cx="6666235" cy="5074630"/>
          </a:xfrm>
        </p:spPr>
        <p:txBody>
          <a:bodyPr>
            <a:normAutofit/>
          </a:bodyPr>
          <a:lstStyle/>
          <a:p>
            <a:r>
              <a:rPr lang="en-US" dirty="0">
                <a:solidFill>
                  <a:schemeClr val="accent5">
                    <a:lumMod val="10000"/>
                  </a:schemeClr>
                </a:solidFill>
              </a:rPr>
              <a:t>When you press down the switch, GPIO24 (Pin18) get sink current</a:t>
            </a:r>
          </a:p>
          <a:p>
            <a:r>
              <a:rPr lang="en-US" dirty="0">
                <a:solidFill>
                  <a:schemeClr val="accent5">
                    <a:lumMod val="10000"/>
                  </a:schemeClr>
                </a:solidFill>
              </a:rPr>
              <a:t>Other wise, GPIO24 is connected to GND</a:t>
            </a:r>
          </a:p>
          <a:p>
            <a:r>
              <a:rPr lang="en-US" dirty="0">
                <a:solidFill>
                  <a:schemeClr val="accent5">
                    <a:lumMod val="10000"/>
                  </a:schemeClr>
                </a:solidFill>
              </a:rPr>
              <a:t>The role of resistor, like this usage, is called "pulldown resistor"</a:t>
            </a:r>
          </a:p>
          <a:p>
            <a:pPr lvl="1">
              <a:buSzPct val="100000"/>
              <a:buFont typeface="Wingdings" panose="05000000000000000000" pitchFamily="2" charset="2"/>
              <a:buChar char="§"/>
            </a:pPr>
            <a:r>
              <a:rPr lang="en-US" sz="2200" dirty="0">
                <a:solidFill>
                  <a:schemeClr val="accent5">
                    <a:lumMod val="10000"/>
                  </a:schemeClr>
                </a:solidFill>
              </a:rPr>
              <a:t>The 10K resistor ensures that only a little current is drawn when the switch is pressed</a:t>
            </a:r>
          </a:p>
          <a:p>
            <a:pPr lvl="1">
              <a:buSzPct val="100000"/>
              <a:buFont typeface="Wingdings" panose="05000000000000000000" pitchFamily="2" charset="2"/>
              <a:buChar char="§"/>
            </a:pPr>
            <a:r>
              <a:rPr lang="en-US" sz="2200" dirty="0">
                <a:solidFill>
                  <a:schemeClr val="accent5">
                    <a:lumMod val="10000"/>
                  </a:schemeClr>
                </a:solidFill>
              </a:rPr>
              <a:t>By using the pulldown, you make sure GPIO24 reads LOW, and when pressing the switch GPIO24 reads HIGH</a:t>
            </a:r>
            <a:endParaRPr lang="en-US" dirty="0"/>
          </a:p>
        </p:txBody>
      </p:sp>
      <p:pic>
        <p:nvPicPr>
          <p:cNvPr id="5" name="Picture 4">
            <a:extLst>
              <a:ext uri="{FF2B5EF4-FFF2-40B4-BE49-F238E27FC236}">
                <a16:creationId xmlns:a16="http://schemas.microsoft.com/office/drawing/2014/main" id="{C7DDF135-94E1-4969-91EE-01FCB52280D5}"/>
              </a:ext>
            </a:extLst>
          </p:cNvPr>
          <p:cNvPicPr>
            <a:picLocks noChangeAspect="1"/>
          </p:cNvPicPr>
          <p:nvPr/>
        </p:nvPicPr>
        <p:blipFill>
          <a:blip r:embed="rId2"/>
          <a:stretch>
            <a:fillRect/>
          </a:stretch>
        </p:blipFill>
        <p:spPr>
          <a:xfrm>
            <a:off x="1365551" y="1309236"/>
            <a:ext cx="2791487" cy="4938105"/>
          </a:xfrm>
          <a:prstGeom prst="rect">
            <a:avLst/>
          </a:prstGeom>
        </p:spPr>
      </p:pic>
    </p:spTree>
    <p:extLst>
      <p:ext uri="{BB962C8B-B14F-4D97-AF65-F5344CB8AC3E}">
        <p14:creationId xmlns:p14="http://schemas.microsoft.com/office/powerpoint/2010/main" val="662017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Working with Switch</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4" name="Content Placeholder 3">
            <a:extLst>
              <a:ext uri="{FF2B5EF4-FFF2-40B4-BE49-F238E27FC236}">
                <a16:creationId xmlns:a16="http://schemas.microsoft.com/office/drawing/2014/main" id="{51BAF08D-185F-45A7-8D00-7F2523860244}"/>
              </a:ext>
            </a:extLst>
          </p:cNvPr>
          <p:cNvSpPr>
            <a:spLocks noGrp="1"/>
          </p:cNvSpPr>
          <p:nvPr>
            <p:ph idx="1"/>
          </p:nvPr>
        </p:nvSpPr>
        <p:spPr>
          <a:xfrm>
            <a:off x="4605314" y="1309236"/>
            <a:ext cx="6666235" cy="5074630"/>
          </a:xfrm>
        </p:spPr>
        <p:txBody>
          <a:bodyPr>
            <a:normAutofit/>
          </a:bodyPr>
          <a:lstStyle/>
          <a:p>
            <a:r>
              <a:rPr lang="en-US" dirty="0">
                <a:solidFill>
                  <a:schemeClr val="accent5">
                    <a:lumMod val="10000"/>
                  </a:schemeClr>
                </a:solidFill>
              </a:rPr>
              <a:t>Consider without the resistor and the state SW open</a:t>
            </a:r>
          </a:p>
          <a:p>
            <a:pPr lvl="1">
              <a:buSzPct val="100000"/>
              <a:buFont typeface="Wingdings" panose="05000000000000000000" pitchFamily="2" charset="2"/>
              <a:buChar char="§"/>
            </a:pPr>
            <a:r>
              <a:rPr lang="en-US" sz="2200" dirty="0">
                <a:solidFill>
                  <a:schemeClr val="accent5">
                    <a:lumMod val="10000"/>
                  </a:schemeClr>
                </a:solidFill>
              </a:rPr>
              <a:t>The circuit is not closed</a:t>
            </a:r>
          </a:p>
          <a:p>
            <a:pPr lvl="1">
              <a:buSzPct val="100000"/>
              <a:buFont typeface="Wingdings" panose="05000000000000000000" pitchFamily="2" charset="2"/>
              <a:buChar char="§"/>
            </a:pPr>
            <a:r>
              <a:rPr lang="en-US" sz="2200" dirty="0">
                <a:solidFill>
                  <a:schemeClr val="accent5">
                    <a:lumMod val="10000"/>
                  </a:schemeClr>
                </a:solidFill>
              </a:rPr>
              <a:t>You cannot tell HIGH or LOW on GPIO24!</a:t>
            </a:r>
            <a:endParaRPr lang="en-US" dirty="0"/>
          </a:p>
        </p:txBody>
      </p:sp>
      <p:pic>
        <p:nvPicPr>
          <p:cNvPr id="5" name="Picture 4">
            <a:extLst>
              <a:ext uri="{FF2B5EF4-FFF2-40B4-BE49-F238E27FC236}">
                <a16:creationId xmlns:a16="http://schemas.microsoft.com/office/drawing/2014/main" id="{C7DDF135-94E1-4969-91EE-01FCB52280D5}"/>
              </a:ext>
            </a:extLst>
          </p:cNvPr>
          <p:cNvPicPr>
            <a:picLocks noChangeAspect="1"/>
          </p:cNvPicPr>
          <p:nvPr/>
        </p:nvPicPr>
        <p:blipFill>
          <a:blip r:embed="rId2"/>
          <a:stretch>
            <a:fillRect/>
          </a:stretch>
        </p:blipFill>
        <p:spPr>
          <a:xfrm>
            <a:off x="1365551" y="1309236"/>
            <a:ext cx="2791487" cy="4938105"/>
          </a:xfrm>
          <a:prstGeom prst="rect">
            <a:avLst/>
          </a:prstGeom>
        </p:spPr>
      </p:pic>
    </p:spTree>
    <p:extLst>
      <p:ext uri="{BB962C8B-B14F-4D97-AF65-F5344CB8AC3E}">
        <p14:creationId xmlns:p14="http://schemas.microsoft.com/office/powerpoint/2010/main" val="286470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Working with Switch</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4" name="Content Placeholder 3">
            <a:extLst>
              <a:ext uri="{FF2B5EF4-FFF2-40B4-BE49-F238E27FC236}">
                <a16:creationId xmlns:a16="http://schemas.microsoft.com/office/drawing/2014/main" id="{51BAF08D-185F-45A7-8D00-7F2523860244}"/>
              </a:ext>
            </a:extLst>
          </p:cNvPr>
          <p:cNvSpPr>
            <a:spLocks noGrp="1"/>
          </p:cNvSpPr>
          <p:nvPr>
            <p:ph idx="1"/>
          </p:nvPr>
        </p:nvSpPr>
        <p:spPr>
          <a:xfrm>
            <a:off x="1141414" y="1309236"/>
            <a:ext cx="10130136" cy="5074630"/>
          </a:xfrm>
        </p:spPr>
        <p:txBody>
          <a:bodyPr>
            <a:normAutofit lnSpcReduction="10000"/>
          </a:bodyPr>
          <a:lstStyle/>
          <a:p>
            <a:r>
              <a:rPr lang="en-US" dirty="0">
                <a:solidFill>
                  <a:schemeClr val="accent5">
                    <a:lumMod val="10000"/>
                  </a:schemeClr>
                </a:solidFill>
              </a:rPr>
              <a:t>So, now you know what to do with your software</a:t>
            </a:r>
            <a:endParaRPr lang="en-US" sz="2200" dirty="0">
              <a:solidFill>
                <a:schemeClr val="accent5">
                  <a:lumMod val="10000"/>
                </a:schemeClr>
              </a:solidFill>
            </a:endParaRPr>
          </a:p>
          <a:p>
            <a:pPr lvl="1">
              <a:buSzPct val="100000"/>
              <a:buFont typeface="Wingdings" panose="05000000000000000000" pitchFamily="2" charset="2"/>
              <a:buChar char="§"/>
            </a:pPr>
            <a:r>
              <a:rPr lang="en-US" sz="2200" dirty="0">
                <a:solidFill>
                  <a:schemeClr val="accent5">
                    <a:lumMod val="10000"/>
                  </a:schemeClr>
                </a:solidFill>
              </a:rPr>
              <a:t>Set GPIO24 (pin18) to input</a:t>
            </a:r>
          </a:p>
          <a:p>
            <a:pPr lvl="1">
              <a:buSzPct val="100000"/>
              <a:buFont typeface="Wingdings" panose="05000000000000000000" pitchFamily="2" charset="2"/>
              <a:buChar char="§"/>
            </a:pPr>
            <a:r>
              <a:rPr lang="en-US" sz="2200" dirty="0">
                <a:solidFill>
                  <a:schemeClr val="accent5">
                    <a:lumMod val="10000"/>
                  </a:schemeClr>
                </a:solidFill>
              </a:rPr>
              <a:t>Inside a loop, read value of the pin</a:t>
            </a:r>
          </a:p>
          <a:p>
            <a:pPr lvl="2">
              <a:buSzPct val="100000"/>
              <a:buFont typeface="Wingdings" panose="05000000000000000000" pitchFamily="2" charset="2"/>
              <a:buChar char="§"/>
            </a:pPr>
            <a:r>
              <a:rPr lang="en-US" sz="2000" dirty="0">
                <a:solidFill>
                  <a:schemeClr val="accent5">
                    <a:lumMod val="10000"/>
                  </a:schemeClr>
                </a:solidFill>
              </a:rPr>
              <a:t> If it reads 1, the button is being pressed</a:t>
            </a:r>
          </a:p>
          <a:p>
            <a:pPr lvl="2">
              <a:buSzPct val="100000"/>
              <a:buFont typeface="Wingdings" panose="05000000000000000000" pitchFamily="2" charset="2"/>
              <a:buChar char="§"/>
            </a:pPr>
            <a:r>
              <a:rPr lang="en-US" sz="2000" dirty="0">
                <a:solidFill>
                  <a:schemeClr val="accent5">
                    <a:lumMod val="10000"/>
                  </a:schemeClr>
                </a:solidFill>
              </a:rPr>
              <a:t>If it reads 0, the button is not pressed</a:t>
            </a:r>
          </a:p>
          <a:p>
            <a:pPr lvl="0"/>
            <a:r>
              <a:rPr lang="en-US" dirty="0">
                <a:solidFill>
                  <a:srgbClr val="63A0CC">
                    <a:lumMod val="10000"/>
                  </a:srgbClr>
                </a:solidFill>
              </a:rPr>
              <a:t>Let's implement </a:t>
            </a:r>
            <a:endParaRPr lang="en-US" sz="2000" dirty="0">
              <a:solidFill>
                <a:schemeClr val="accent5">
                  <a:lumMod val="10000"/>
                </a:schemeClr>
              </a:solidFill>
            </a:endParaRPr>
          </a:p>
          <a:p>
            <a:pPr lvl="1">
              <a:lnSpc>
                <a:spcPct val="130000"/>
              </a:lnSpc>
              <a:buSzPct val="100000"/>
              <a:buFont typeface="Wingdings" panose="05000000000000000000" pitchFamily="2" charset="2"/>
              <a:buChar char="§"/>
            </a:pPr>
            <a:r>
              <a:rPr lang="en-US" sz="2200" dirty="0">
                <a:solidFill>
                  <a:schemeClr val="accent5">
                    <a:lumMod val="10000"/>
                  </a:schemeClr>
                </a:solidFill>
              </a:rPr>
              <a:t>Boot up your Pi</a:t>
            </a:r>
          </a:p>
          <a:p>
            <a:pPr lvl="1">
              <a:lnSpc>
                <a:spcPct val="130000"/>
              </a:lnSpc>
              <a:buSzPct val="100000"/>
              <a:buFont typeface="Wingdings" panose="05000000000000000000" pitchFamily="2" charset="2"/>
              <a:buChar char="§"/>
            </a:pPr>
            <a:r>
              <a:rPr lang="en-US" sz="2200" dirty="0">
                <a:solidFill>
                  <a:schemeClr val="accent5">
                    <a:lumMod val="10000"/>
                  </a:schemeClr>
                </a:solidFill>
              </a:rPr>
              <a:t>Connect via Remote Desktop</a:t>
            </a:r>
          </a:p>
          <a:p>
            <a:pPr lvl="1">
              <a:lnSpc>
                <a:spcPct val="130000"/>
              </a:lnSpc>
              <a:buSzPct val="100000"/>
              <a:buFont typeface="Wingdings" panose="05000000000000000000" pitchFamily="2" charset="2"/>
              <a:buChar char="§"/>
            </a:pPr>
            <a:r>
              <a:rPr lang="en-US" sz="2200" dirty="0">
                <a:solidFill>
                  <a:schemeClr val="accent5">
                    <a:lumMod val="10000"/>
                  </a:schemeClr>
                </a:solidFill>
              </a:rPr>
              <a:t>"sudo idle" to start IDLE with root </a:t>
            </a:r>
            <a:r>
              <a:rPr lang="en-US" sz="2200" dirty="0" err="1">
                <a:solidFill>
                  <a:schemeClr val="accent5">
                    <a:lumMod val="10000"/>
                  </a:schemeClr>
                </a:solidFill>
              </a:rPr>
              <a:t>priviledge</a:t>
            </a:r>
            <a:endParaRPr lang="en-US" sz="2200" dirty="0">
              <a:solidFill>
                <a:schemeClr val="accent5">
                  <a:lumMod val="10000"/>
                </a:schemeClr>
              </a:solidFill>
            </a:endParaRPr>
          </a:p>
          <a:p>
            <a:pPr lvl="1">
              <a:lnSpc>
                <a:spcPct val="130000"/>
              </a:lnSpc>
              <a:buSzPct val="100000"/>
              <a:buFont typeface="Wingdings" panose="05000000000000000000" pitchFamily="2" charset="2"/>
              <a:buChar char="§"/>
            </a:pPr>
            <a:r>
              <a:rPr lang="en-US" sz="2200" dirty="0">
                <a:solidFill>
                  <a:schemeClr val="accent5">
                    <a:lumMod val="10000"/>
                  </a:schemeClr>
                </a:solidFill>
              </a:rPr>
              <a:t>"CTRL+n" to create a new file</a:t>
            </a:r>
            <a:br>
              <a:rPr lang="en-US" sz="2200" dirty="0"/>
            </a:br>
            <a:endParaRPr lang="en-US" sz="2200" dirty="0">
              <a:solidFill>
                <a:schemeClr val="accent5">
                  <a:lumMod val="10000"/>
                </a:schemeClr>
              </a:solidFill>
            </a:endParaRPr>
          </a:p>
        </p:txBody>
      </p:sp>
    </p:spTree>
    <p:extLst>
      <p:ext uri="{BB962C8B-B14F-4D97-AF65-F5344CB8AC3E}">
        <p14:creationId xmlns:p14="http://schemas.microsoft.com/office/powerpoint/2010/main" val="1446399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Working with Switch</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4" name="Content Placeholder 3">
            <a:extLst>
              <a:ext uri="{FF2B5EF4-FFF2-40B4-BE49-F238E27FC236}">
                <a16:creationId xmlns:a16="http://schemas.microsoft.com/office/drawing/2014/main" id="{51BAF08D-185F-45A7-8D00-7F2523860244}"/>
              </a:ext>
            </a:extLst>
          </p:cNvPr>
          <p:cNvSpPr>
            <a:spLocks noGrp="1"/>
          </p:cNvSpPr>
          <p:nvPr>
            <p:ph idx="1"/>
          </p:nvPr>
        </p:nvSpPr>
        <p:spPr>
          <a:xfrm>
            <a:off x="1141414" y="1309236"/>
            <a:ext cx="10130136" cy="5074630"/>
          </a:xfrm>
        </p:spPr>
        <p:txBody>
          <a:bodyPr>
            <a:normAutofit/>
          </a:bodyPr>
          <a:lstStyle/>
          <a:p>
            <a:pPr lvl="1">
              <a:buSzPct val="100000"/>
              <a:buFont typeface="Wingdings" panose="05000000000000000000" pitchFamily="2" charset="2"/>
              <a:buChar char="§"/>
            </a:pPr>
            <a:r>
              <a:rPr lang="en-US" sz="2200" dirty="0">
                <a:solidFill>
                  <a:schemeClr val="accent5">
                    <a:lumMod val="10000"/>
                  </a:schemeClr>
                </a:solidFill>
              </a:rPr>
              <a:t>Type the following (be careful with 4-spaces indent), and save as "switch.py“</a:t>
            </a:r>
          </a:p>
          <a:p>
            <a:pPr lvl="1">
              <a:buSzPct val="100000"/>
              <a:buFont typeface="Wingdings" panose="05000000000000000000" pitchFamily="2" charset="2"/>
              <a:buChar char="§"/>
            </a:pPr>
            <a:endParaRPr lang="en-US" sz="2200" dirty="0">
              <a:solidFill>
                <a:schemeClr val="accent5">
                  <a:lumMod val="10000"/>
                </a:schemeClr>
              </a:solidFill>
            </a:endParaRPr>
          </a:p>
          <a:p>
            <a:pPr lvl="1">
              <a:buSzPct val="100000"/>
              <a:buFont typeface="Wingdings" panose="05000000000000000000" pitchFamily="2" charset="2"/>
              <a:buChar char="§"/>
            </a:pPr>
            <a:endParaRPr lang="en-US" sz="2200" dirty="0">
              <a:solidFill>
                <a:schemeClr val="accent5">
                  <a:lumMod val="10000"/>
                </a:schemeClr>
              </a:solidFill>
            </a:endParaRPr>
          </a:p>
          <a:p>
            <a:pPr lvl="1">
              <a:buSzPct val="100000"/>
              <a:buFont typeface="Wingdings" panose="05000000000000000000" pitchFamily="2" charset="2"/>
              <a:buChar char="§"/>
            </a:pPr>
            <a:endParaRPr lang="en-US" sz="2200" dirty="0">
              <a:solidFill>
                <a:schemeClr val="accent5">
                  <a:lumMod val="10000"/>
                </a:schemeClr>
              </a:solidFill>
            </a:endParaRPr>
          </a:p>
          <a:p>
            <a:pPr lvl="1">
              <a:buSzPct val="100000"/>
              <a:buFont typeface="Wingdings" panose="05000000000000000000" pitchFamily="2" charset="2"/>
              <a:buChar char="§"/>
            </a:pPr>
            <a:endParaRPr lang="en-US" sz="2200" dirty="0">
              <a:solidFill>
                <a:schemeClr val="accent5">
                  <a:lumMod val="10000"/>
                </a:schemeClr>
              </a:solidFill>
            </a:endParaRPr>
          </a:p>
          <a:p>
            <a:pPr lvl="1">
              <a:buSzPct val="100000"/>
              <a:buFont typeface="Wingdings" panose="05000000000000000000" pitchFamily="2" charset="2"/>
              <a:buChar char="§"/>
            </a:pPr>
            <a:endParaRPr lang="en-US" sz="2200" dirty="0">
              <a:solidFill>
                <a:schemeClr val="accent5">
                  <a:lumMod val="10000"/>
                </a:schemeClr>
              </a:solidFill>
            </a:endParaRPr>
          </a:p>
          <a:p>
            <a:pPr lvl="1">
              <a:buSzPct val="100000"/>
              <a:buFont typeface="Wingdings" panose="05000000000000000000" pitchFamily="2" charset="2"/>
              <a:buChar char="§"/>
            </a:pPr>
            <a:endParaRPr lang="en-US" sz="2200" dirty="0">
              <a:solidFill>
                <a:schemeClr val="accent5">
                  <a:lumMod val="10000"/>
                </a:schemeClr>
              </a:solidFill>
            </a:endParaRPr>
          </a:p>
          <a:p>
            <a:pPr lvl="1">
              <a:buSzPct val="100000"/>
              <a:buFont typeface="Wingdings" panose="05000000000000000000" pitchFamily="2" charset="2"/>
              <a:buChar char="§"/>
            </a:pPr>
            <a:r>
              <a:rPr lang="en-US" sz="2200" dirty="0">
                <a:solidFill>
                  <a:schemeClr val="accent5">
                    <a:lumMod val="10000"/>
                  </a:schemeClr>
                </a:solidFill>
              </a:rPr>
              <a:t>Hit F5 to run the program</a:t>
            </a:r>
          </a:p>
          <a:p>
            <a:pPr lvl="1">
              <a:buSzPct val="100000"/>
              <a:buFont typeface="Wingdings" panose="05000000000000000000" pitchFamily="2" charset="2"/>
              <a:buChar char="§"/>
            </a:pPr>
            <a:r>
              <a:rPr lang="en-US" sz="2200" dirty="0">
                <a:solidFill>
                  <a:schemeClr val="accent5">
                    <a:lumMod val="10000"/>
                  </a:schemeClr>
                </a:solidFill>
              </a:rPr>
              <a:t>Press the tactile switch and observe the console output</a:t>
            </a:r>
          </a:p>
          <a:p>
            <a:pPr lvl="1">
              <a:buSzPct val="100000"/>
              <a:buFont typeface="Wingdings" panose="05000000000000000000" pitchFamily="2" charset="2"/>
              <a:buChar char="§"/>
            </a:pPr>
            <a:r>
              <a:rPr lang="en-US" sz="2200" dirty="0">
                <a:solidFill>
                  <a:schemeClr val="accent5">
                    <a:lumMod val="10000"/>
                  </a:schemeClr>
                </a:solidFill>
              </a:rPr>
              <a:t>CTRL+C to exit the program</a:t>
            </a:r>
          </a:p>
        </p:txBody>
      </p:sp>
      <p:pic>
        <p:nvPicPr>
          <p:cNvPr id="5" name="Picture 4">
            <a:extLst>
              <a:ext uri="{FF2B5EF4-FFF2-40B4-BE49-F238E27FC236}">
                <a16:creationId xmlns:a16="http://schemas.microsoft.com/office/drawing/2014/main" id="{AA160CD7-A877-4A89-B8AE-88701E7A663D}"/>
              </a:ext>
            </a:extLst>
          </p:cNvPr>
          <p:cNvPicPr>
            <a:picLocks noChangeAspect="1"/>
          </p:cNvPicPr>
          <p:nvPr/>
        </p:nvPicPr>
        <p:blipFill>
          <a:blip r:embed="rId2"/>
          <a:stretch>
            <a:fillRect/>
          </a:stretch>
        </p:blipFill>
        <p:spPr>
          <a:xfrm>
            <a:off x="2025779" y="1920998"/>
            <a:ext cx="8361405" cy="2555792"/>
          </a:xfrm>
          <a:prstGeom prst="rect">
            <a:avLst/>
          </a:prstGeom>
        </p:spPr>
      </p:pic>
    </p:spTree>
    <p:extLst>
      <p:ext uri="{BB962C8B-B14F-4D97-AF65-F5344CB8AC3E}">
        <p14:creationId xmlns:p14="http://schemas.microsoft.com/office/powerpoint/2010/main" val="92496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C44F-1973-4907-A81E-7725272361C4}"/>
              </a:ext>
            </a:extLst>
          </p:cNvPr>
          <p:cNvSpPr>
            <a:spLocks noGrp="1"/>
          </p:cNvSpPr>
          <p:nvPr>
            <p:ph type="title"/>
          </p:nvPr>
        </p:nvSpPr>
        <p:spPr>
          <a:xfrm>
            <a:off x="1141413" y="0"/>
            <a:ext cx="9905998" cy="1478570"/>
          </a:xfrm>
        </p:spPr>
        <p:txBody>
          <a:bodyPr/>
          <a:lstStyle/>
          <a:p>
            <a:r>
              <a:rPr lang="en-US" cap="none" dirty="0">
                <a:latin typeface="Arial" panose="020B0604020202020204" pitchFamily="34" charset="0"/>
                <a:cs typeface="Arial" panose="020B0604020202020204" pitchFamily="34" charset="0"/>
              </a:rPr>
              <a:t>Working with Switch</a:t>
            </a:r>
          </a:p>
        </p:txBody>
      </p:sp>
      <p:sp>
        <p:nvSpPr>
          <p:cNvPr id="6" name="Date Placeholder 5">
            <a:extLst>
              <a:ext uri="{FF2B5EF4-FFF2-40B4-BE49-F238E27FC236}">
                <a16:creationId xmlns:a16="http://schemas.microsoft.com/office/drawing/2014/main" id="{6113EF73-62C2-4CE1-8FAD-71965F8915C7}"/>
              </a:ext>
            </a:extLst>
          </p:cNvPr>
          <p:cNvSpPr>
            <a:spLocks noGrp="1"/>
          </p:cNvSpPr>
          <p:nvPr>
            <p:ph type="dt" sz="half" idx="10"/>
          </p:nvPr>
        </p:nvSpPr>
        <p:spPr/>
        <p:txBody>
          <a:bodyPr/>
          <a:lstStyle/>
          <a:p>
            <a:fld id="{AB458BF2-5553-4970-B3DA-FEB1F388E4B9}" type="datetime1">
              <a:rPr lang="en-US" smtClean="0"/>
              <a:t>8/22/2017</a:t>
            </a:fld>
            <a:endParaRPr lang="en-US" dirty="0"/>
          </a:p>
        </p:txBody>
      </p:sp>
      <p:sp>
        <p:nvSpPr>
          <p:cNvPr id="7" name="Footer Placeholder 6">
            <a:extLst>
              <a:ext uri="{FF2B5EF4-FFF2-40B4-BE49-F238E27FC236}">
                <a16:creationId xmlns:a16="http://schemas.microsoft.com/office/drawing/2014/main" id="{C4FD54B9-6645-4C6C-A005-F251205F6724}"/>
              </a:ext>
            </a:extLst>
          </p:cNvPr>
          <p:cNvSpPr>
            <a:spLocks noGrp="1"/>
          </p:cNvSpPr>
          <p:nvPr>
            <p:ph type="ftr" sz="quarter" idx="11"/>
          </p:nvPr>
        </p:nvSpPr>
        <p:spPr/>
        <p:txBody>
          <a:bodyPr/>
          <a:lstStyle/>
          <a:p>
            <a:r>
              <a:rPr lang="en-US"/>
              <a:t>IoT-TLU Laboratory</a:t>
            </a:r>
            <a:endParaRPr lang="en-US" dirty="0"/>
          </a:p>
        </p:txBody>
      </p:sp>
      <p:sp>
        <p:nvSpPr>
          <p:cNvPr id="8" name="Slide Number Placeholder 7">
            <a:extLst>
              <a:ext uri="{FF2B5EF4-FFF2-40B4-BE49-F238E27FC236}">
                <a16:creationId xmlns:a16="http://schemas.microsoft.com/office/drawing/2014/main" id="{4EDC5A1E-B213-4A21-9BBE-DCB1CEDAB86C}"/>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10" name="Picture 9">
            <a:extLst>
              <a:ext uri="{FF2B5EF4-FFF2-40B4-BE49-F238E27FC236}">
                <a16:creationId xmlns:a16="http://schemas.microsoft.com/office/drawing/2014/main" id="{F5DB44CD-2B8D-4A30-881A-B75B409732DD}"/>
              </a:ext>
            </a:extLst>
          </p:cNvPr>
          <p:cNvPicPr>
            <a:picLocks noChangeAspect="1"/>
          </p:cNvPicPr>
          <p:nvPr/>
        </p:nvPicPr>
        <p:blipFill>
          <a:blip r:embed="rId2"/>
          <a:stretch>
            <a:fillRect/>
          </a:stretch>
        </p:blipFill>
        <p:spPr>
          <a:xfrm>
            <a:off x="3605477" y="1168041"/>
            <a:ext cx="4977870" cy="5029188"/>
          </a:xfrm>
          <a:prstGeom prst="rect">
            <a:avLst/>
          </a:prstGeom>
        </p:spPr>
      </p:pic>
    </p:spTree>
    <p:extLst>
      <p:ext uri="{BB962C8B-B14F-4D97-AF65-F5344CB8AC3E}">
        <p14:creationId xmlns:p14="http://schemas.microsoft.com/office/powerpoint/2010/main" val="3337964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588</TotalTime>
  <Words>1045</Words>
  <Application>Microsoft Office PowerPoint</Application>
  <PresentationFormat>Widescreen</PresentationFormat>
  <Paragraphs>186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新細明體</vt:lpstr>
      <vt:lpstr>Arial</vt:lpstr>
      <vt:lpstr>Calibri</vt:lpstr>
      <vt:lpstr>Trebuchet MS</vt:lpstr>
      <vt:lpstr>Tw Cen MT</vt:lpstr>
      <vt:lpstr>Wingdings</vt:lpstr>
      <vt:lpstr>Circuit</vt:lpstr>
      <vt:lpstr>Embedded programing  course</vt:lpstr>
      <vt:lpstr>Motor controlling</vt:lpstr>
      <vt:lpstr>Working with Switch</vt:lpstr>
      <vt:lpstr>Working with Switch – Pull-Up &amp; Pull-Down</vt:lpstr>
      <vt:lpstr>Working with Switch</vt:lpstr>
      <vt:lpstr>Working with Switch</vt:lpstr>
      <vt:lpstr>Working with Switch</vt:lpstr>
      <vt:lpstr>Working with Switch</vt:lpstr>
      <vt:lpstr>Working with Switch</vt:lpstr>
      <vt:lpstr>Working with Switch</vt:lpstr>
      <vt:lpstr>Working with Switch - Interrupts</vt:lpstr>
      <vt:lpstr>Working with Switch - Interrupts</vt:lpstr>
      <vt:lpstr>Working with Switch - Interrupts</vt:lpstr>
      <vt:lpstr>Working with Switch - Debouncing</vt:lpstr>
      <vt:lpstr>Motor controlling</vt:lpstr>
      <vt:lpstr>Controlling High-Voltage Peripherals</vt:lpstr>
      <vt:lpstr>MOSFET “IRF9530”</vt:lpstr>
      <vt:lpstr>MOSFET “IRF9530”</vt:lpstr>
      <vt:lpstr>MOSFET “IRF9530”</vt:lpstr>
      <vt:lpstr>MOSFET “IRF9530”</vt:lpstr>
      <vt:lpstr>Motor driving ULN2803</vt:lpstr>
      <vt:lpstr>Motor driving ULN2803</vt:lpstr>
      <vt:lpstr>Module L298</vt:lpstr>
      <vt:lpstr>Module L298</vt:lpstr>
      <vt:lpstr>Module L298</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Controlling_EP</dc:title>
  <dc:creator>Ngoc Tan Nguyen</dc:creator>
  <cp:lastModifiedBy>Nguyễn Ngọc Tân</cp:lastModifiedBy>
  <cp:revision>108</cp:revision>
  <dcterms:created xsi:type="dcterms:W3CDTF">2017-06-30T04:17:02Z</dcterms:created>
  <dcterms:modified xsi:type="dcterms:W3CDTF">2017-08-22T16:01:06Z</dcterms:modified>
</cp:coreProperties>
</file>