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9" r:id="rId14"/>
    <p:sldId id="298" r:id="rId15"/>
    <p:sldId id="300" r:id="rId16"/>
    <p:sldId id="301" r:id="rId17"/>
    <p:sldId id="303" r:id="rId18"/>
    <p:sldId id="30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AAEEB-8FFF-4631-87BF-9FBF2D2D58C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EEABF-8B47-45DF-ACAE-7D0CEF28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9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5E8FEAE-351B-4461-A69B-444097F0E6BD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IoT-TLU Laboratory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F066-A53D-44F4-9427-5536759983A4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IoT-TLU Laboratory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0BF-104F-47E0-BBD4-C7A238CA585C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IoT-TLU Laboratory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EB1F-7B4D-4145-A6F5-78864B85984A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IoT-TLU Laboratory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E364-5EF9-4337-9456-3577BF75D46D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IoT-TLU Laboratory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A4C4-45FC-4A11-A8EE-F22184CE6F92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IoT-TLU Laboratory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52AA-546E-4D01-9F92-4FA84F6697CD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IoT-TLU Laboratory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B34E-BD50-48BC-B9E3-6E283B1AB221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IoT-TLU Laboratory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6C7B-34EA-4F65-81CB-559B7CB2369F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IoT-TLU Laboratory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485F-6806-4D15-82AA-06D918068BBC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IoT-TLU Laboratory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A206-D507-4727-A51D-B40E3CB40B87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IoT-TLU Laboratory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F0CF6-490B-411C-8D11-73F2978A62DB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IoT-TLU Laboratory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8928-2A0C-45BB-934F-411EB57747A7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IoT-TLU Laboratory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8E5B-7695-48A6-8E37-492CC3CC67EE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IoT-TLU Laboratory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AB0A-355F-4373-AF9B-27278FF34EB0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IoT-TLU Laboratory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01B7-E1AC-4FD8-8B90-BEF3107C60F8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IoT-TLU Laboratory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9FF1-F95B-44BC-B37E-ADCE9EEDCE47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IoT-TLU Laboratory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85497" y="64166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158A5-DEF2-45FE-9466-E1445FB13ADA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637" y="64166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IoT-TLU Laboratory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04897" y="6416675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D254E78-B39B-462D-AE4D-3ECAC435ED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l="3989" r="5372" b="1"/>
          <a:stretch/>
        </p:blipFill>
        <p:spPr>
          <a:xfrm>
            <a:off x="-2" y="10"/>
            <a:ext cx="12188389" cy="6857990"/>
          </a:xfrm>
          <a:prstGeom prst="rect">
            <a:avLst/>
          </a:prstGeom>
        </p:spPr>
      </p:pic>
      <p:grpSp>
        <p:nvGrpSpPr>
          <p:cNvPr id="39" name="Group 1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8" name="Freeform 3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9" name="Freeform 34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0" name="Freeform 3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1" name="Freeform 35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2" name="Freeform 3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3" name="Freeform 3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4" name="Freeform 3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5" name="Freeform 4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6" name="Rectangle 4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7" name="Freeform 3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8" name="Freeform 3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9" name="Freeform 34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0" name="Freeform 3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1" name="Freeform 35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2" name="Freeform 3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3" name="Freeform 3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4" name="Freeform 3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5" name="Freeform 4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6" name="Rectangle 4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06C331-459C-4D81-A689-0101FA453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6933" y="2223556"/>
            <a:ext cx="8475222" cy="13678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Embedded programing </a:t>
            </a:r>
            <a:br>
              <a:rPr lang="en-US" dirty="0"/>
            </a:br>
            <a:r>
              <a:rPr lang="en-US" dirty="0"/>
              <a:t>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890F0-9F77-4F3A-8369-9C4A73988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  <a:p>
            <a:pPr algn="r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IoT-TLU Laboratory</a:t>
            </a:r>
          </a:p>
        </p:txBody>
      </p:sp>
    </p:spTree>
    <p:extLst>
      <p:ext uri="{BB962C8B-B14F-4D97-AF65-F5344CB8AC3E}">
        <p14:creationId xmlns:p14="http://schemas.microsoft.com/office/powerpoint/2010/main" val="44534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/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/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/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/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39" name="Group 38">
            <a:extLst/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0" name="Freeform 32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/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cxnSp>
        <p:nvCxnSpPr>
          <p:cNvPr id="51" name="Straight Connector 50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28D102-9822-4044-B691-17AB573E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1082673"/>
            <a:ext cx="3393291" cy="4708528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Handling analog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80AE3-43C7-4C2A-A5EB-452ACA6A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>
              <a:buSzPct val="100000"/>
            </a:pPr>
            <a:r>
              <a:rPr lang="en-US" altLang="zh-TW" b="1" dirty="0">
                <a:solidFill>
                  <a:schemeClr val="folHlink"/>
                </a:solidFill>
              </a:rPr>
              <a:t>Lab #6: Temperature Sensor</a:t>
            </a:r>
          </a:p>
          <a:p>
            <a:pPr>
              <a:buSzPct val="100000"/>
            </a:pPr>
            <a:r>
              <a:rPr lang="en-US" altLang="zh-TW" b="1" dirty="0"/>
              <a:t>Lab #7: Moisture Sensing</a:t>
            </a:r>
          </a:p>
          <a:p>
            <a:pPr>
              <a:buSzPct val="100000"/>
            </a:pPr>
            <a:r>
              <a:rPr lang="en-US" altLang="zh-TW" b="1" dirty="0">
                <a:solidFill>
                  <a:schemeClr val="folHlink"/>
                </a:solidFill>
              </a:rPr>
              <a:t>Lab #8: Light Sensor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A71CA9-E54E-441C-87C1-FE895815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1CE7-F750-479D-B8D8-8AC7089029C8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F2FAB87-920D-4F9E-8915-763D5D2D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IoT-TLU Laboratory</a:t>
            </a:r>
            <a:endParaRPr lang="en-US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FADADE9-5694-4A35-AC34-42CEB159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331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C44F-1973-4907-A81E-772527236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Moisture Sensor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113EF73-62C2-4CE1-8FAD-71965F89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8BF2-5553-4970-B3DA-FEB1F388E4B9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FD54B9-6645-4C6C-A005-F251205F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IoT-TLU Laboratory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DC5A1E-B213-4A21-9BBE-DCB1CEDA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5126" name="Picture 6" descr="Image result for moisture sensor mcp3008">
            <a:extLst>
              <a:ext uri="{FF2B5EF4-FFF2-40B4-BE49-F238E27FC236}">
                <a16:creationId xmlns:a16="http://schemas.microsoft.com/office/drawing/2014/main" id="{5A060911-CD66-455C-9224-2FE60D0DF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980" y="1439446"/>
            <a:ext cx="9142863" cy="497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740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C44F-1973-4907-A81E-772527236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Moisture Sensor – Assignment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2FC96-6274-45C7-9DEB-4741D5891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0017"/>
            <a:ext cx="9905999" cy="4598505"/>
          </a:xfrm>
        </p:spPr>
        <p:txBody>
          <a:bodyPr>
            <a:normAutofit/>
          </a:bodyPr>
          <a:lstStyle/>
          <a:p>
            <a:pPr marL="287338" lvl="1">
              <a:lnSpc>
                <a:spcPct val="130000"/>
              </a:lnSpc>
              <a:buClr>
                <a:schemeClr val="bg1"/>
              </a:buClr>
              <a:buSzPct val="100000"/>
            </a:pPr>
            <a:r>
              <a:rPr lang="en-US" sz="1900" dirty="0">
                <a:solidFill>
                  <a:schemeClr val="bg1"/>
                </a:solidFill>
              </a:rPr>
              <a:t>Try to modify file mcp3008.py to measure moisture</a:t>
            </a:r>
          </a:p>
          <a:p>
            <a:pPr marL="287338" lvl="1">
              <a:lnSpc>
                <a:spcPct val="130000"/>
              </a:lnSpc>
              <a:buClr>
                <a:schemeClr val="bg1"/>
              </a:buClr>
              <a:buSzPct val="100000"/>
            </a:pPr>
            <a:endParaRPr lang="en-US" sz="1900" dirty="0">
              <a:solidFill>
                <a:schemeClr val="bg1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E726D-5BF2-4459-9540-A5DA54D4D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573C-4AE4-4435-9DCF-AD241C0EA7C6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8CA8DF-5BC2-4311-9637-66CD1540B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IoT-TLU Lab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C3A56-37FE-419E-B314-60571E20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9222" name="Picture 6" descr="soil moisture sensor arduino">
            <a:extLst>
              <a:ext uri="{FF2B5EF4-FFF2-40B4-BE49-F238E27FC236}">
                <a16:creationId xmlns:a16="http://schemas.microsoft.com/office/drawing/2014/main" id="{077739B3-737A-46DD-9E7F-717F49E94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97" y="2603974"/>
            <a:ext cx="6875228" cy="337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505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C44F-1973-4907-A81E-772527236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Display on LCD – Assignment 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2FC96-6274-45C7-9DEB-4741D5891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0017"/>
            <a:ext cx="9905999" cy="4598505"/>
          </a:xfrm>
        </p:spPr>
        <p:txBody>
          <a:bodyPr>
            <a:normAutofit/>
          </a:bodyPr>
          <a:lstStyle/>
          <a:p>
            <a:pPr marL="287338" lvl="1">
              <a:lnSpc>
                <a:spcPct val="130000"/>
              </a:lnSpc>
              <a:buClr>
                <a:schemeClr val="bg1"/>
              </a:buClr>
              <a:buSzPct val="100000"/>
            </a:pPr>
            <a:r>
              <a:rPr lang="en-US" sz="1900" dirty="0">
                <a:solidFill>
                  <a:schemeClr val="bg1"/>
                </a:solidFill>
              </a:rPr>
              <a:t>Try to display temperature and moisture information on the LCD 16x2</a:t>
            </a:r>
          </a:p>
          <a:p>
            <a:pPr marL="287338" lvl="1">
              <a:lnSpc>
                <a:spcPct val="130000"/>
              </a:lnSpc>
              <a:buClr>
                <a:schemeClr val="bg1"/>
              </a:buClr>
              <a:buSzPct val="100000"/>
            </a:pPr>
            <a:endParaRPr lang="en-US" sz="1900" dirty="0">
              <a:solidFill>
                <a:schemeClr val="bg1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E726D-5BF2-4459-9540-A5DA54D4D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573C-4AE4-4435-9DCF-AD241C0EA7C6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8CA8DF-5BC2-4311-9637-66CD1540B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IoT-TLU Lab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C3A56-37FE-419E-B314-60571E20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76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/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/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/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/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39" name="Group 38">
            <a:extLst/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0" name="Freeform 32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/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cxnSp>
        <p:nvCxnSpPr>
          <p:cNvPr id="51" name="Straight Connector 50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28D102-9822-4044-B691-17AB573E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1082673"/>
            <a:ext cx="3393291" cy="4708528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Handling analog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80AE3-43C7-4C2A-A5EB-452ACA6A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>
              <a:buSzPct val="100000"/>
            </a:pPr>
            <a:r>
              <a:rPr lang="en-US" altLang="zh-TW" b="1" dirty="0">
                <a:solidFill>
                  <a:schemeClr val="folHlink"/>
                </a:solidFill>
              </a:rPr>
              <a:t>Lab #6: Temperature Sensor</a:t>
            </a:r>
          </a:p>
          <a:p>
            <a:pPr>
              <a:buSzPct val="100000"/>
            </a:pPr>
            <a:r>
              <a:rPr lang="en-US" altLang="zh-TW" b="1" dirty="0">
                <a:solidFill>
                  <a:schemeClr val="folHlink"/>
                </a:solidFill>
              </a:rPr>
              <a:t>Lab #7: Moisture Sensing</a:t>
            </a:r>
          </a:p>
          <a:p>
            <a:pPr>
              <a:buSzPct val="100000"/>
            </a:pPr>
            <a:r>
              <a:rPr lang="en-US" altLang="zh-TW" b="1" dirty="0"/>
              <a:t>Lab #8: Light Sensor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A71CA9-E54E-441C-87C1-FE895815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1CE7-F750-479D-B8D8-8AC7089029C8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F2FAB87-920D-4F9E-8915-763D5D2D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IoT-TLU Laboratory</a:t>
            </a:r>
            <a:endParaRPr lang="en-US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FADADE9-5694-4A35-AC34-42CEB159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83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C44F-1973-4907-A81E-772527236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Light Intensity Sensor - BH1750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113EF73-62C2-4CE1-8FAD-71965F89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8BF2-5553-4970-B3DA-FEB1F388E4B9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FD54B9-6645-4C6C-A005-F251205F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IoT-TLU Laboratory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DC5A1E-B213-4A21-9BBE-DCB1CEDA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5C4A51A-B12D-41BA-9898-453776FAF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0017"/>
            <a:ext cx="9905999" cy="4598505"/>
          </a:xfrm>
        </p:spPr>
        <p:txBody>
          <a:bodyPr>
            <a:normAutofit/>
          </a:bodyPr>
          <a:lstStyle/>
          <a:p>
            <a:pPr marL="344488" lvl="1" indent="-344488">
              <a:spcBef>
                <a:spcPts val="1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TheBH1750FVI device is a digital light intensity sensor which uses the I2C interface. This allows it to be connected to the Raspberry Pi with only four wires</a:t>
            </a:r>
          </a:p>
        </p:txBody>
      </p:sp>
      <p:pic>
        <p:nvPicPr>
          <p:cNvPr id="10242" name="Picture 2" descr="Image result for bh1750">
            <a:extLst>
              <a:ext uri="{FF2B5EF4-FFF2-40B4-BE49-F238E27FC236}">
                <a16:creationId xmlns:a16="http://schemas.microsoft.com/office/drawing/2014/main" id="{E8F07745-E94D-4560-BE52-572B58679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905" y="2891968"/>
            <a:ext cx="4435092" cy="333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588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C44F-1973-4907-A81E-772527236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Connecting Hardware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113EF73-62C2-4CE1-8FAD-71965F89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8BF2-5553-4970-B3DA-FEB1F388E4B9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FD54B9-6645-4C6C-A005-F251205F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IoT-TLU Laboratory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DC5A1E-B213-4A21-9BBE-DCB1CEDA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6473A-B7BE-452C-A941-9AD331755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744787"/>
            <a:ext cx="3714750" cy="2257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2ABE42-1CE2-4ED3-A08F-14E7E636F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819" y="1330325"/>
            <a:ext cx="54006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45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C44F-1973-4907-A81E-772527236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Getting the program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113EF73-62C2-4CE1-8FAD-71965F89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8BF2-5553-4970-B3DA-FEB1F388E4B9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FD54B9-6645-4C6C-A005-F251205F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IoT-TLU Laboratory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DC5A1E-B213-4A21-9BBE-DCB1CEDA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5C4A51A-B12D-41BA-9898-453776FAF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0017"/>
            <a:ext cx="9905999" cy="4598505"/>
          </a:xfrm>
        </p:spPr>
        <p:txBody>
          <a:bodyPr>
            <a:normAutofit/>
          </a:bodyPr>
          <a:lstStyle/>
          <a:p>
            <a:pPr marL="344488" lvl="1" indent="-344488">
              <a:spcBef>
                <a:spcPts val="1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Run command “</a:t>
            </a:r>
            <a:r>
              <a:rPr lang="en-US" sz="2400" dirty="0" err="1">
                <a:solidFill>
                  <a:schemeClr val="bg1"/>
                </a:solidFill>
              </a:rPr>
              <a:t>wget</a:t>
            </a:r>
            <a:r>
              <a:rPr lang="en-US" sz="2400" dirty="0">
                <a:solidFill>
                  <a:schemeClr val="bg1"/>
                </a:solidFill>
              </a:rPr>
              <a:t> https://bitbucket.org/MattHawkinsUK/rpispy-misc/raw/master/python/bh1750.py</a:t>
            </a:r>
          </a:p>
        </p:txBody>
      </p:sp>
      <p:pic>
        <p:nvPicPr>
          <p:cNvPr id="10242" name="Picture 2" descr="Image result for bh1750">
            <a:extLst>
              <a:ext uri="{FF2B5EF4-FFF2-40B4-BE49-F238E27FC236}">
                <a16:creationId xmlns:a16="http://schemas.microsoft.com/office/drawing/2014/main" id="{E8F07745-E94D-4560-BE52-572B58679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905" y="2891968"/>
            <a:ext cx="4435092" cy="333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55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C44F-1973-4907-A81E-772527236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Running the program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113EF73-62C2-4CE1-8FAD-71965F89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8BF2-5553-4970-B3DA-FEB1F388E4B9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FD54B9-6645-4C6C-A005-F251205F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IoT-TLU Laboratory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DC5A1E-B213-4A21-9BBE-DCB1CEDA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5C4A51A-B12D-41BA-9898-453776FAF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0017"/>
            <a:ext cx="9905999" cy="4598505"/>
          </a:xfrm>
        </p:spPr>
        <p:txBody>
          <a:bodyPr>
            <a:normAutofit/>
          </a:bodyPr>
          <a:lstStyle/>
          <a:p>
            <a:pPr marL="344488" lvl="1" indent="-344488">
              <a:spcBef>
                <a:spcPts val="1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Open file “bh1750.py” from Python Shell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3927D4-9363-426C-84B8-182797A16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347" y="2228358"/>
            <a:ext cx="4694128" cy="437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5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/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/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/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/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39" name="Group 38">
            <a:extLst/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0" name="Freeform 32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/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/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cxnSp>
        <p:nvCxnSpPr>
          <p:cNvPr id="51" name="Straight Connector 50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28D102-9822-4044-B691-17AB573E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1082673"/>
            <a:ext cx="3393291" cy="4708528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Handling analog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80AE3-43C7-4C2A-A5EB-452ACA6A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>
              <a:buSzPct val="100000"/>
            </a:pPr>
            <a:r>
              <a:rPr lang="en-US" altLang="zh-TW" b="1" dirty="0"/>
              <a:t>Lab #6: Temperature Sensor</a:t>
            </a:r>
          </a:p>
          <a:p>
            <a:pPr>
              <a:buSzPct val="100000"/>
            </a:pPr>
            <a:r>
              <a:rPr lang="en-US" altLang="zh-TW" b="1" dirty="0">
                <a:solidFill>
                  <a:schemeClr val="folHlink"/>
                </a:solidFill>
              </a:rPr>
              <a:t>Lab #7: Moisture Sensing</a:t>
            </a:r>
          </a:p>
          <a:p>
            <a:pPr>
              <a:buSzPct val="100000"/>
            </a:pPr>
            <a:r>
              <a:rPr lang="en-US" altLang="zh-TW" b="1" dirty="0">
                <a:solidFill>
                  <a:schemeClr val="folHlink"/>
                </a:solidFill>
              </a:rPr>
              <a:t>Lab #8: Light Sensor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A71CA9-E54E-441C-87C1-FE895815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1CE7-F750-479D-B8D8-8AC7089029C8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F2FAB87-920D-4F9E-8915-763D5D2D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IoT-TLU Laboratory</a:t>
            </a:r>
            <a:endParaRPr lang="en-US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FADADE9-5694-4A35-AC34-42CEB159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0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C44F-1973-4907-A81E-772527236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Analog-to-Digital (ADC)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113EF73-62C2-4CE1-8FAD-71965F89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8BF2-5553-4970-B3DA-FEB1F388E4B9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FD54B9-6645-4C6C-A005-F251205F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IoT-TLU Laboratory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DC5A1E-B213-4A21-9BBE-DCB1CEDA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Image result for mcp3008">
            <a:extLst>
              <a:ext uri="{FF2B5EF4-FFF2-40B4-BE49-F238E27FC236}">
                <a16:creationId xmlns:a16="http://schemas.microsoft.com/office/drawing/2014/main" id="{D47F98D4-45F0-409C-B5D3-9B5879A33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461" y="4359175"/>
            <a:ext cx="2549900" cy="196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5C4A51A-B12D-41BA-9898-453776FAF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0017"/>
            <a:ext cx="9905999" cy="4598505"/>
          </a:xfrm>
        </p:spPr>
        <p:txBody>
          <a:bodyPr>
            <a:normAutofit/>
          </a:bodyPr>
          <a:lstStyle/>
          <a:p>
            <a:pPr marL="344488" lvl="1" indent="-344488">
              <a:spcBef>
                <a:spcPts val="1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The Raspberry Pi has no built in analogue inputs which means it is a bit of a pain to use many of the available sensors</a:t>
            </a:r>
          </a:p>
          <a:p>
            <a:pPr marL="344488" lvl="1" indent="-344488">
              <a:spcBef>
                <a:spcPts val="1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The MCP3008 is a 10bit 8-channel Analogue-to-digital converter (ADC). It is cheap, easy to connect and doesn’t require any additional components. It uses the SPI bus protocol which is supported by the Pi’s GPIO header</a:t>
            </a:r>
          </a:p>
        </p:txBody>
      </p:sp>
    </p:spTree>
    <p:extLst>
      <p:ext uri="{BB962C8B-B14F-4D97-AF65-F5344CB8AC3E}">
        <p14:creationId xmlns:p14="http://schemas.microsoft.com/office/powerpoint/2010/main" val="392318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C44F-1973-4907-A81E-772527236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How to connect MCP3008?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113EF73-62C2-4CE1-8FAD-71965F89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8BF2-5553-4970-B3DA-FEB1F388E4B9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FD54B9-6645-4C6C-A005-F251205F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IoT-TLU Laboratory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DC5A1E-B213-4A21-9BBE-DCB1CEDA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2884CE-65A4-4A2A-924A-D3FF067C8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643" y="1828800"/>
            <a:ext cx="8793538" cy="38444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C1464F-D8FF-432C-8D74-3429CBBFA7F1}"/>
              </a:ext>
            </a:extLst>
          </p:cNvPr>
          <p:cNvSpPr txBox="1"/>
          <p:nvPr/>
        </p:nvSpPr>
        <p:spPr>
          <a:xfrm>
            <a:off x="4868884" y="3024292"/>
            <a:ext cx="2220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Double check before connecting to power supply and coding</a:t>
            </a:r>
          </a:p>
        </p:txBody>
      </p:sp>
    </p:spTree>
    <p:extLst>
      <p:ext uri="{BB962C8B-B14F-4D97-AF65-F5344CB8AC3E}">
        <p14:creationId xmlns:p14="http://schemas.microsoft.com/office/powerpoint/2010/main" val="265155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C44F-1973-4907-A81E-772527236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How to connect MCP3008?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113EF73-62C2-4CE1-8FAD-71965F89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8BF2-5553-4970-B3DA-FEB1F388E4B9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FD54B9-6645-4C6C-A005-F251205F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IoT-TLU Laboratory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DC5A1E-B213-4A21-9BBE-DCB1CEDA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D9BB3B-2336-47BA-8BB3-EC1D3A20F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49" y="1478570"/>
            <a:ext cx="65627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8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C44F-1973-4907-A81E-772527236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Temperature Sensor – LM335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113EF73-62C2-4CE1-8FAD-71965F89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8BF2-5553-4970-B3DA-FEB1F388E4B9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FD54B9-6645-4C6C-A005-F251205F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IoT-TLU Laboratory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DC5A1E-B213-4A21-9BBE-DCB1CEDA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 descr="Image result for lm335 + mcp3008">
            <a:extLst>
              <a:ext uri="{FF2B5EF4-FFF2-40B4-BE49-F238E27FC236}">
                <a16:creationId xmlns:a16="http://schemas.microsoft.com/office/drawing/2014/main" id="{5F73259B-C62F-4984-B4B8-A84C4DB7B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907" y="1945387"/>
            <a:ext cx="5150504" cy="362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lm335 + mcp3008">
            <a:extLst>
              <a:ext uri="{FF2B5EF4-FFF2-40B4-BE49-F238E27FC236}">
                <a16:creationId xmlns:a16="http://schemas.microsoft.com/office/drawing/2014/main" id="{5C6A2C79-3835-4179-AA61-1799205E4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03" y="1945387"/>
            <a:ext cx="4733180" cy="362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B9F7D3-AD72-49AB-9A3C-C163FC58EA19}"/>
              </a:ext>
            </a:extLst>
          </p:cNvPr>
          <p:cNvSpPr txBox="1"/>
          <p:nvPr/>
        </p:nvSpPr>
        <p:spPr>
          <a:xfrm>
            <a:off x="7161397" y="2897580"/>
            <a:ext cx="24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0D12E8-628C-4E34-9B97-476F70016F23}"/>
              </a:ext>
            </a:extLst>
          </p:cNvPr>
          <p:cNvSpPr txBox="1"/>
          <p:nvPr/>
        </p:nvSpPr>
        <p:spPr>
          <a:xfrm>
            <a:off x="7080290" y="3733729"/>
            <a:ext cx="24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8329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C44F-1973-4907-A81E-772527236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Installing the library “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spidev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113EF73-62C2-4CE1-8FAD-71965F89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8BF2-5553-4970-B3DA-FEB1F388E4B9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FD54B9-6645-4C6C-A005-F251205F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IoT-TLU Laboratory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DC5A1E-B213-4A21-9BBE-DCB1CEDA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7159A2-C6C7-48C4-9D1C-5623731D9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210938"/>
            <a:ext cx="7631371" cy="143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40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C44F-1973-4907-A81E-772527236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113EF73-62C2-4CE1-8FAD-71965F89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8BF2-5553-4970-B3DA-FEB1F388E4B9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FD54B9-6645-4C6C-A005-F251205F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IoT-TLU Laboratory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DC5A1E-B213-4A21-9BBE-DCB1CEDA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364242C-876B-4823-864C-29B874981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0017"/>
            <a:ext cx="9905999" cy="4598505"/>
          </a:xfrm>
        </p:spPr>
        <p:txBody>
          <a:bodyPr>
            <a:normAutofit/>
          </a:bodyPr>
          <a:lstStyle/>
          <a:p>
            <a:pPr marL="344488" lvl="1" indent="-344488">
              <a:spcBef>
                <a:spcPts val="1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Create the following program mcp3008.py: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41473-87A1-4B4B-AF06-47C1F653F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200" y="2239477"/>
            <a:ext cx="5758422" cy="441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0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C44F-1973-4907-A81E-772527236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113EF73-62C2-4CE1-8FAD-71965F89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8BF2-5553-4970-B3DA-FEB1F388E4B9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FD54B9-6645-4C6C-A005-F251205F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IoT-TLU Laboratory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DC5A1E-B213-4A21-9BBE-DCB1CEDA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364242C-876B-4823-864C-29B874981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0017"/>
            <a:ext cx="9905999" cy="4598505"/>
          </a:xfrm>
        </p:spPr>
        <p:txBody>
          <a:bodyPr>
            <a:normAutofit/>
          </a:bodyPr>
          <a:lstStyle/>
          <a:p>
            <a:pPr marL="344488" lvl="1" indent="-344488">
              <a:spcBef>
                <a:spcPts val="1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Create the following program mcp3008.py: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AC2BA-FF84-4924-8E12-31B142C7C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685" y="2273859"/>
            <a:ext cx="6677451" cy="414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23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465</TotalTime>
  <Words>360</Words>
  <Application>Microsoft Office PowerPoint</Application>
  <PresentationFormat>Widescreen</PresentationFormat>
  <Paragraphs>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Tw Cen MT</vt:lpstr>
      <vt:lpstr>Wingdings</vt:lpstr>
      <vt:lpstr>Circuit</vt:lpstr>
      <vt:lpstr>Embedded programing  course</vt:lpstr>
      <vt:lpstr>Handling analog input</vt:lpstr>
      <vt:lpstr>Analog-to-Digital (ADC)</vt:lpstr>
      <vt:lpstr>How to connect MCP3008?</vt:lpstr>
      <vt:lpstr>How to connect MCP3008?</vt:lpstr>
      <vt:lpstr>Temperature Sensor – LM335</vt:lpstr>
      <vt:lpstr>Installing the library “spidev”</vt:lpstr>
      <vt:lpstr>Programming</vt:lpstr>
      <vt:lpstr>Programming</vt:lpstr>
      <vt:lpstr>Handling analog input</vt:lpstr>
      <vt:lpstr>Moisture Sensor</vt:lpstr>
      <vt:lpstr>Moisture Sensor – Assignment 3</vt:lpstr>
      <vt:lpstr>Display on LCD – Assignment 4</vt:lpstr>
      <vt:lpstr>Handling analog input</vt:lpstr>
      <vt:lpstr>Light Intensity Sensor - BH1750</vt:lpstr>
      <vt:lpstr>Connecting Hardware</vt:lpstr>
      <vt:lpstr>Getting the program</vt:lpstr>
      <vt:lpstr>Running the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 Controlling_EP</dc:title>
  <dc:creator>Ngoc Tan Nguyen</dc:creator>
  <cp:lastModifiedBy>Nguyễn Ngọc Tân</cp:lastModifiedBy>
  <cp:revision>114</cp:revision>
  <dcterms:created xsi:type="dcterms:W3CDTF">2017-06-30T04:17:02Z</dcterms:created>
  <dcterms:modified xsi:type="dcterms:W3CDTF">2019-04-22T02:15:43Z</dcterms:modified>
</cp:coreProperties>
</file>