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2" r:id="rId4"/>
    <p:sldId id="267" r:id="rId5"/>
    <p:sldId id="260" r:id="rId6"/>
    <p:sldId id="271" r:id="rId7"/>
    <p:sldId id="276" r:id="rId8"/>
    <p:sldId id="278" r:id="rId9"/>
    <p:sldId id="280" r:id="rId10"/>
    <p:sldId id="281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 autoAdjust="0"/>
    <p:restoredTop sz="95745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3EE1B-C2E7-1A4D-A0FE-AD2A903C784E}" type="datetimeFigureOut">
              <a:rPr kumimoji="1" lang="zh-HK" altLang="en-US" smtClean="0"/>
              <a:t>24/04/25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8FF07-D171-C041-A599-4274598C6224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5962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8219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A9986-8CDD-26C2-61E5-1E63DA60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F0AE543-2126-AC19-17F3-661EACFCA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CC2BE5-DD0E-846A-68E6-8637F133D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2ED1F6-4B26-4AD3-E69A-CF14E2AC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33908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49C7-09C7-F449-28E5-74254E37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D11CC2A-F2AB-D343-3544-B213F8BA0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BA5E79-712D-3EA4-041F-700B83325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04DC42-EBE4-0F46-DE5D-97A7C7721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9932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FF7D-804F-B54A-27DE-FECAD3AF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34E54B-902F-354A-5331-18CADD0D7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7ED10A-1AF1-D34D-74B8-10F63E793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88D32-1E58-186C-3203-B83A5F2AD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0731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34424-04AD-7327-9545-DD555B7DC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B3D62B-A5B7-D030-A2C5-D5A4C0F19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A8A16C4-F64A-A09E-152F-2D375A04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2D1544-A979-E9E7-13A4-7ADD236B4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8928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E949-8550-7584-FC78-928069333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C7E247-1F4B-28A7-685D-DCC547906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8BD831-06F1-E709-ED46-43339A117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D230DD-3877-FABB-28FE-2D0B891C8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9058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45CCD-F2C5-B8E0-14E1-16ABEF6F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58A4D14-1297-0B89-7DBE-992AA4A94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2AC501B-958E-2380-C580-D29C7171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291B1-D9B6-B6AC-F35E-A58BA8B93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6379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CE18D-C9E0-6297-AAF0-E1656CE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6FACC97-1410-7F73-D976-F75574032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AD51C51-1E62-56CC-345D-4923F9541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FC4872-E305-A9BE-3E85-8EC914857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3812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3E9BF-290F-BCD0-0233-29A6EED98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7F309B5-254C-72B2-F97A-4D7273EF5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DDED79E-E2E2-84A4-B0BD-1060C695B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498BD5-0F9F-2640-22C2-8F98D8B50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F07-D171-C041-A599-4274598C6224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3199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0DA-BA3D-4BE7-BB4F-E57F1AD2E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5E205-2BFB-414A-A78A-05709C89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F162-C7A0-434D-84B8-2306E61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BEB6-B1D1-432E-8BA5-E2948AB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86A1-CF2A-46E2-9863-162A1C6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3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8B6-D063-4D8F-8CA7-DBC618E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F8D4-1D13-4892-B426-7ABDB13A2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F359-6658-44D6-A3C2-266B249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F0A1-44A0-4E59-A3EF-75FA0492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6A2D-9928-4763-A4E0-D0B49F6E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E2639-F253-4FE0-A6F0-949EC633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37C6-1F76-4D13-8EA3-8CF576058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A21A-E2F6-458D-B8FC-6C1C0A0C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4F26-DEC0-47CF-9886-4FE37B3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6E4A-51D8-4413-8E1D-02E68079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1AAE-50BE-4C41-B4F6-DB8256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8C7F-09F1-4107-B3B6-C2B05C9F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DD95B-9AC1-4EE7-8DB0-DA2D0DB7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332A-6BF9-4480-BFB5-5C1098C6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05BC-1145-4154-903B-9BF37337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B9E9-2DE1-4445-B506-F1370719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C745-3601-4253-A718-0C8005C1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9A62-478F-440C-9910-F6C74A40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C848-0843-4FA0-9916-7368AB69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8C19-2BE4-4DFE-BBF8-EA392A4E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6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46EA-A734-4CFF-A217-DA12058C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05CD-27E3-4389-8F1F-50AA92134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B556E-798D-4715-80C7-AFED3454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A56E-2968-4F2A-95AE-490F040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E825-6C34-4A17-BC7B-2FDA14F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032D-5D69-4970-838A-C690D2E2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6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4525-1DFB-420B-AA1F-DABF8A3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8769-C5CA-4FA5-AA9C-BBC09836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A8E43-6560-4755-A946-AF22EC4D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8B113-4E58-4214-8AF7-20CFE972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AF99-7209-444A-97CE-78DF4B81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D1209-63B2-4BE1-9B81-950B4481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184BA-D218-4C0D-830D-9F8EEE7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7E5B9-1D29-426A-8E54-27840A65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F2-ECA6-41A1-B188-AF4946D1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314FB-0075-4DE6-BED7-656CC25A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EF585-9CF2-40FE-8A92-3681EE64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AAC3E-BF9B-447F-9411-32FC9E1A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8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97186-2A4E-45DF-A04F-16BC3C3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F449E-9D82-47C0-B052-AE2F7457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3962-839B-437D-A671-A56CD543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12E8-83EA-477F-846A-E37BE93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8444-00B5-479E-9FBC-F60DBF411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3144-61C7-497C-A59A-9F7D676E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0DC1-388E-4E17-9592-5046F4FF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0A16-B6B9-4A65-A231-051CE74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C5DAA-4298-4A3C-8B3A-4614B9B5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2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E1D1-A42D-40FD-8846-2A608272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B3BB5-B691-4D10-9352-E1C15D43A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E3C4-DB93-439C-BB54-AB3A6FF7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B035-6CDC-4119-8F30-DF622B49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A322A-88EB-4688-B671-3A0BAC30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6DD1-0AE7-41BC-A9CA-B6B888CA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EDFF6-9238-43CB-B469-ABB37096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6C2F-263C-4354-8F9F-7D483B72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174B-912B-4270-91F1-D9D7009E6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F404-9D2E-47A3-A451-A6E2084A6CF6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96EC-0393-4841-883B-D2F657DA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CCC8-5EAB-4BE0-BF3A-4E92FBB41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747A-6C36-4211-B6AE-48380810E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Dissertation Viva</a:t>
            </a:r>
            <a:br>
              <a:rPr lang="en-GB" dirty="0"/>
            </a:br>
            <a:r>
              <a:rPr lang="en-GB" sz="2800" dirty="0"/>
              <a:t>MSc Computer Science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EEC2E-C3D1-40E3-AB26-E91C3CF13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Project Title: Analysing the Spread of Misinformation in Social Networks Using Random Graph Models</a:t>
            </a:r>
          </a:p>
          <a:p>
            <a:r>
              <a:rPr lang="en-GB" dirty="0"/>
              <a:t>Predictive Modelling and Mitigation Strategies for Enhancing Network Resilience</a:t>
            </a:r>
          </a:p>
          <a:p>
            <a:r>
              <a:rPr lang="en-GB" sz="1600" dirty="0"/>
              <a:t>Student Name: Chan Kin Lok Gerald</a:t>
            </a:r>
          </a:p>
          <a:p>
            <a:r>
              <a:rPr lang="en-GB" sz="1600" dirty="0"/>
              <a:t>Student ID: 220144144</a:t>
            </a:r>
          </a:p>
          <a:p>
            <a:r>
              <a:rPr lang="en-GB" sz="1600" dirty="0"/>
              <a:t>Date: 24</a:t>
            </a:r>
            <a:r>
              <a:rPr lang="en-GB" sz="2100" baseline="30000" dirty="0"/>
              <a:t>th</a:t>
            </a:r>
            <a:r>
              <a:rPr lang="en-GB" sz="1600" dirty="0"/>
              <a:t> April 2025</a:t>
            </a:r>
          </a:p>
        </p:txBody>
      </p:sp>
      <p:pic>
        <p:nvPicPr>
          <p:cNvPr id="1026" name="Picture 2" descr="University of Sunderland - Wikipedia">
            <a:extLst>
              <a:ext uri="{FF2B5EF4-FFF2-40B4-BE49-F238E27FC236}">
                <a16:creationId xmlns:a16="http://schemas.microsoft.com/office/drawing/2014/main" id="{06E1CE48-C466-438C-AC3F-1FC6EF8A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62" y="128619"/>
            <a:ext cx="2487386" cy="11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5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F41A3-98EA-A829-8AAD-50E1F00B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C4D3-3356-84CE-EA45-7989CE2C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Evaluation and 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6ECE-200B-0DC9-1917-65EF076D4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BERT outperforms TF-IDF in fake news detection</a:t>
            </a:r>
          </a:p>
          <a:p>
            <a:r>
              <a:rPr lang="en-GB" dirty="0"/>
              <a:t>BA networks more vulnerable but targetable</a:t>
            </a:r>
          </a:p>
          <a:p>
            <a:r>
              <a:rPr lang="en-GB" dirty="0"/>
              <a:t>Sensitivity confirms need for early intervention</a:t>
            </a:r>
          </a:p>
          <a:p>
            <a:r>
              <a:rPr lang="en-GB" dirty="0"/>
              <a:t>Community detection offers actionable clusters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✅ Results align with real-world behaviour &amp; literature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4ECD07-C418-7108-E924-FD38F183B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HK" dirty="0"/>
              <a:t>Dataset lacks real user-to-user links</a:t>
            </a:r>
          </a:p>
          <a:p>
            <a:r>
              <a:rPr lang="en-GB" altLang="zh-HK" dirty="0"/>
              <a:t>Static network assumptions (parameters fixed)</a:t>
            </a:r>
          </a:p>
          <a:p>
            <a:r>
              <a:rPr lang="en-GB" altLang="zh-HK" dirty="0"/>
              <a:t>Real-time dynamics not modelled</a:t>
            </a:r>
          </a:p>
          <a:p>
            <a:r>
              <a:rPr lang="en-GB" altLang="zh-HK" dirty="0"/>
              <a:t>Models are synthetic representations</a:t>
            </a:r>
          </a:p>
          <a:p>
            <a:pPr marL="0" indent="0">
              <a:buNone/>
            </a:pPr>
            <a:endParaRPr lang="en-GB" altLang="zh-HK" dirty="0"/>
          </a:p>
          <a:p>
            <a:pPr marL="0" indent="0">
              <a:buNone/>
            </a:pPr>
            <a:r>
              <a:rPr lang="en-GB" altLang="zh-HK" dirty="0"/>
              <a:t>🔄 Future work can include dynamic parameters and real social graphs</a:t>
            </a:r>
          </a:p>
          <a:p>
            <a:endParaRPr lang="zh-HK" altLang="en-US" dirty="0"/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44317285-7269-B738-74D8-1C95CA7C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E8CE6-7D14-3AC1-0C05-5EF4AEC7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0CC-37BA-272D-43DE-77F7BE25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Recommendations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D8E-9AEC-4976-E3AF-A69FF25FF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contextual NLP models (e.g., BERT) for content filtering</a:t>
            </a:r>
          </a:p>
          <a:p>
            <a:r>
              <a:rPr lang="en-GB" dirty="0"/>
              <a:t>Prioritise hub-based monitoring in networks</a:t>
            </a:r>
          </a:p>
          <a:p>
            <a:r>
              <a:rPr lang="en-GB" dirty="0"/>
              <a:t>Develop modular detection systems with adaptive thresholds</a:t>
            </a:r>
          </a:p>
          <a:p>
            <a:r>
              <a:rPr lang="en-GB" dirty="0"/>
              <a:t>Explore real-time intervention strategies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A6ADF5-499C-C1EE-58AF-B2890C50B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HK" dirty="0"/>
              <a:t>Combined ML + Network Science to model misinformation spread</a:t>
            </a:r>
          </a:p>
          <a:p>
            <a:r>
              <a:rPr lang="en-GB" altLang="zh-HK" dirty="0"/>
              <a:t>Identified structural vulnerabilities (BA hubs, ER diffusion)</a:t>
            </a:r>
          </a:p>
          <a:p>
            <a:r>
              <a:rPr lang="en-GB" altLang="zh-HK" dirty="0"/>
              <a:t>Delivered predictive, interpretable, and replicable simulations</a:t>
            </a:r>
          </a:p>
          <a:p>
            <a:r>
              <a:rPr lang="en-GB" altLang="zh-HK" dirty="0"/>
              <a:t>Framework supports targeted mitigation and policy design</a:t>
            </a:r>
          </a:p>
          <a:p>
            <a:pPr marL="0" indent="0">
              <a:buNone/>
            </a:pPr>
            <a:endParaRPr lang="en-GB" altLang="zh-HK" dirty="0"/>
          </a:p>
          <a:p>
            <a:pPr marL="0" indent="0">
              <a:buNone/>
            </a:pPr>
            <a:r>
              <a:rPr lang="en-GB" altLang="zh-HK" dirty="0"/>
              <a:t>🌐 Builds groundwork for resilient digital communication systems</a:t>
            </a:r>
          </a:p>
          <a:p>
            <a:endParaRPr lang="zh-HK" altLang="en-US" dirty="0"/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AA92E3FD-C8E8-7D17-5231-7B44470B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2A9586-B981-B4E1-6521-998CB446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ts val="1000"/>
              </a:spcBef>
            </a:pPr>
            <a:r>
              <a:rPr lang="en-US" altLang="zh-HK" sz="2600" dirty="0">
                <a:latin typeface="+mn-lt"/>
                <a:ea typeface="+mn-ea"/>
                <a:cs typeface="+mn-cs"/>
              </a:rPr>
              <a:t>Thank You very much!</a:t>
            </a:r>
            <a:endParaRPr lang="zh-HK" altLang="en-US" sz="26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University of Sunderland - Wikipedia">
            <a:extLst>
              <a:ext uri="{FF2B5EF4-FFF2-40B4-BE49-F238E27FC236}">
                <a16:creationId xmlns:a16="http://schemas.microsoft.com/office/drawing/2014/main" id="{17E1F23D-C424-A871-4358-371E9C28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4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3334A-38DE-7E30-7DE1-F07FA5B0E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AF86-FE45-217A-0BE2-CEBDF0B7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Research Aims &amp;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DA4B-A27F-633D-5D9C-2889913D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Aim:</a:t>
            </a:r>
          </a:p>
          <a:p>
            <a:r>
              <a:rPr lang="en-GB" dirty="0"/>
              <a:t>To analyse and simulate the spread of misinformation using random graph theory and develop predictive models for mitigation.</a:t>
            </a:r>
          </a:p>
          <a:p>
            <a:pPr marL="0" indent="0">
              <a:buNone/>
            </a:pPr>
            <a:r>
              <a:rPr lang="en-GB" altLang="zh-HK" dirty="0"/>
              <a:t>Objectives:</a:t>
            </a:r>
          </a:p>
          <a:p>
            <a:r>
              <a:rPr lang="en-GB" altLang="zh-HK" dirty="0"/>
              <a:t>Conduct literature review on misinformation and graph models.</a:t>
            </a:r>
          </a:p>
          <a:p>
            <a:r>
              <a:rPr lang="en-GB" altLang="zh-HK" dirty="0"/>
              <a:t>Classify fake vs real news using ML and NLP.</a:t>
            </a:r>
          </a:p>
          <a:p>
            <a:r>
              <a:rPr lang="en-GB" altLang="zh-HK" dirty="0"/>
              <a:t>Construct and simulate BA and ER networks.</a:t>
            </a:r>
          </a:p>
          <a:p>
            <a:r>
              <a:rPr lang="en-GB" altLang="zh-HK" dirty="0"/>
              <a:t>Apply SIR models for dynamic simulations.</a:t>
            </a:r>
          </a:p>
          <a:p>
            <a:r>
              <a:rPr lang="en-GB" altLang="zh-HK" dirty="0"/>
              <a:t>Perform sensitivity analysis and community detection.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99C9E7DA-72CB-2E9A-89E5-1FF8CF31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FB057-F39F-C6FE-54CB-C44B4376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9594-0025-68EB-A876-DD10F61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Methodology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4BB6-3FB2-EE4F-0F4E-56B99FF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Mixed-method: </a:t>
            </a:r>
            <a:r>
              <a:rPr lang="en-GB" b="1" dirty="0"/>
              <a:t>Empirical data </a:t>
            </a:r>
            <a:r>
              <a:rPr lang="en-GB"/>
              <a:t>+ </a:t>
            </a:r>
            <a:r>
              <a:rPr lang="en-GB" b="1" dirty="0"/>
              <a:t>T</a:t>
            </a:r>
            <a:r>
              <a:rPr lang="en-GB" b="1"/>
              <a:t>heoretical </a:t>
            </a:r>
            <a:r>
              <a:rPr lang="en-GB" b="1" dirty="0"/>
              <a:t>simulation</a:t>
            </a:r>
            <a:r>
              <a:rPr lang="en-GB" dirty="0"/>
              <a:t>.</a:t>
            </a:r>
          </a:p>
          <a:p>
            <a:r>
              <a:rPr lang="en-GB" dirty="0"/>
              <a:t>Key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 Data Collection &amp;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Text Classification (TF-IDF + BERT)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Network Modelling (BA &amp; ER)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SIR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 Network Analysis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EA8F354B-9348-FDC3-368A-7C338941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1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0D94-D3E0-BA3C-9A07-4105ACD4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5132-8418-BB56-226C-2F9F871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Research Aims &amp;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0103-7922-77ED-FF35-BB47206E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Sources: </a:t>
            </a:r>
            <a:r>
              <a:rPr lang="en-GB" dirty="0" err="1"/>
              <a:t>FakeNewsNet</a:t>
            </a:r>
            <a:r>
              <a:rPr lang="en-GB" dirty="0"/>
              <a:t> (</a:t>
            </a:r>
            <a:r>
              <a:rPr lang="en-GB" dirty="0" err="1"/>
              <a:t>GossipCop</a:t>
            </a:r>
            <a:r>
              <a:rPr lang="en-GB" dirty="0"/>
              <a:t> &amp; PolitiFact)</a:t>
            </a:r>
          </a:p>
          <a:p>
            <a:r>
              <a:rPr lang="en-GB" dirty="0"/>
              <a:t>Combined: 23,000+ labelled records</a:t>
            </a:r>
          </a:p>
          <a:p>
            <a:r>
              <a:rPr lang="en-GB" dirty="0"/>
              <a:t>Preprocessing:</a:t>
            </a:r>
          </a:p>
          <a:p>
            <a:pPr lvl="1"/>
            <a:r>
              <a:rPr lang="en-GB" dirty="0"/>
              <a:t>HTML removal, lowercasing, tokenisation</a:t>
            </a:r>
          </a:p>
          <a:p>
            <a:pPr lvl="1"/>
            <a:r>
              <a:rPr lang="en-GB" dirty="0"/>
              <a:t>Stop words removal using NLTK</a:t>
            </a:r>
          </a:p>
          <a:p>
            <a:pPr lvl="1"/>
            <a:r>
              <a:rPr lang="en-GB" dirty="0"/>
              <a:t>Labelled: 1 = Fake, 0 = Real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FF98EDBF-969D-E418-1F8C-8D338A9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8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794A-E27C-4824-8495-026A14D5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Classification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4125-339B-4392-8286-FB9944753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88229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Baseline Model:</a:t>
            </a:r>
          </a:p>
          <a:p>
            <a:r>
              <a:rPr lang="en-GB" dirty="0"/>
              <a:t>TF-IDF (Top 5000 terms) + Logistic Regression</a:t>
            </a:r>
          </a:p>
          <a:p>
            <a:r>
              <a:rPr lang="en-GB" dirty="0"/>
              <a:t>Accuracy: 84%</a:t>
            </a:r>
          </a:p>
          <a:p>
            <a:r>
              <a:rPr lang="en-GB" dirty="0"/>
              <a:t>Weak recall for fake news (~45%)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F7CB4-FAD4-424B-B1D1-1E54BD9E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8229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Advanced Model:</a:t>
            </a:r>
          </a:p>
          <a:p>
            <a:r>
              <a:rPr lang="en-GB" dirty="0"/>
              <a:t>Fine-tuned BERT (</a:t>
            </a:r>
            <a:r>
              <a:rPr lang="en-GB" dirty="0" err="1"/>
              <a:t>bert</a:t>
            </a:r>
            <a:r>
              <a:rPr lang="en-GB" dirty="0"/>
              <a:t>-base-uncased)</a:t>
            </a:r>
          </a:p>
          <a:p>
            <a:r>
              <a:rPr lang="en-GB" dirty="0"/>
              <a:t>Accuracy: 84.4%</a:t>
            </a:r>
          </a:p>
          <a:p>
            <a:r>
              <a:rPr lang="en-GB" dirty="0"/>
              <a:t>Better recall for fake news (~66%)</a:t>
            </a:r>
          </a:p>
        </p:txBody>
      </p:sp>
      <p:pic>
        <p:nvPicPr>
          <p:cNvPr id="5" name="Picture 2" descr="University of Sunderland - Wikipedia">
            <a:extLst>
              <a:ext uri="{FF2B5EF4-FFF2-40B4-BE49-F238E27FC236}">
                <a16:creationId xmlns:a16="http://schemas.microsoft.com/office/drawing/2014/main" id="{0FD93490-611F-4FB4-8858-31818CE9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FF2D40-47EF-B25C-5AEB-71C8895CA7A2}"/>
              </a:ext>
            </a:extLst>
          </p:cNvPr>
          <p:cNvSpPr txBox="1"/>
          <p:nvPr/>
        </p:nvSpPr>
        <p:spPr>
          <a:xfrm>
            <a:off x="838200" y="4955060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/>
              <a:t>✅ </a:t>
            </a:r>
            <a:r>
              <a:rPr kumimoji="1" lang="en-US" altLang="zh-HK" dirty="0"/>
              <a:t>BERT chosen for superior contextual detection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093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8803-8659-D791-A0F1-F83D5B1F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9FAE-3723-F707-7F85-19E1C469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Network Construction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DFA3-F8E1-3066-37EB-26D4D07B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HK" dirty="0"/>
              <a:t>Nodes = News articles</a:t>
            </a:r>
          </a:p>
          <a:p>
            <a:r>
              <a:rPr lang="en-GB" altLang="zh-HK" dirty="0"/>
              <a:t>Labels = Fake (1), Real (0)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Models:</a:t>
            </a:r>
          </a:p>
          <a:p>
            <a:r>
              <a:rPr lang="en-GB" b="1" dirty="0" err="1"/>
              <a:t>Barabási</a:t>
            </a:r>
            <a:r>
              <a:rPr lang="en-GB" b="1" dirty="0"/>
              <a:t>–Albert (BA)</a:t>
            </a:r>
            <a:r>
              <a:rPr lang="en-GB" dirty="0"/>
              <a:t>: Preferential attachment, hubs</a:t>
            </a:r>
          </a:p>
          <a:p>
            <a:r>
              <a:rPr lang="en-GB" b="1" dirty="0" err="1"/>
              <a:t>Erdős</a:t>
            </a:r>
            <a:r>
              <a:rPr lang="en-GB" b="1" dirty="0"/>
              <a:t>–</a:t>
            </a:r>
            <a:r>
              <a:rPr lang="en-GB" b="1" dirty="0" err="1"/>
              <a:t>Rényi</a:t>
            </a:r>
            <a:r>
              <a:rPr lang="en-GB" b="1" dirty="0"/>
              <a:t> (ER)</a:t>
            </a:r>
            <a:r>
              <a:rPr lang="en-GB" dirty="0"/>
              <a:t>: Random uniform connections</a:t>
            </a:r>
          </a:p>
          <a:p>
            <a:endParaRPr lang="en-GB" dirty="0"/>
          </a:p>
          <a:p>
            <a:r>
              <a:rPr lang="en-GB" dirty="0"/>
              <a:t>Edges = hypothetical paths of spread</a:t>
            </a:r>
          </a:p>
          <a:p>
            <a:r>
              <a:rPr lang="en-GB" dirty="0"/>
              <a:t>Size: 1000 nodes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50AA5695-68D7-A9AB-3B0B-71022AC42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7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576D-6E1E-AA18-EC12-0930390D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2EB7-9494-6C4A-E2AD-452494CB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SIR Simulation</a:t>
            </a:r>
            <a:endParaRPr lang="en-GB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F332A93-EC43-FFEA-BCF5-177AEABA44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altLang="zh-HK" dirty="0"/>
              <a:t>Misinformation Spread Simulation:</a:t>
            </a:r>
          </a:p>
          <a:p>
            <a:r>
              <a:rPr lang="en-GB" altLang="zh-HK" dirty="0"/>
              <a:t>Adapted SIR (Susceptible-Infected-Recovered)</a:t>
            </a:r>
          </a:p>
          <a:p>
            <a:r>
              <a:rPr lang="en-GB" altLang="zh-HK" dirty="0"/>
              <a:t>Parameters:</a:t>
            </a:r>
          </a:p>
          <a:p>
            <a:pPr lvl="1"/>
            <a:r>
              <a:rPr lang="en-GB" altLang="zh-HK" dirty="0"/>
              <a:t>Initial Infected: 10</a:t>
            </a:r>
          </a:p>
          <a:p>
            <a:pPr lvl="1"/>
            <a:r>
              <a:rPr lang="en-GB" altLang="zh-HK" dirty="0"/>
              <a:t>Infection Prob: 0.2</a:t>
            </a:r>
          </a:p>
          <a:p>
            <a:pPr lvl="1"/>
            <a:r>
              <a:rPr lang="en-GB" altLang="zh-HK" dirty="0"/>
              <a:t>Recovery Prob: 0.1</a:t>
            </a:r>
          </a:p>
          <a:p>
            <a:r>
              <a:rPr lang="en-GB" altLang="zh-HK" dirty="0"/>
              <a:t>Simulated on both BA and ER networks</a:t>
            </a:r>
          </a:p>
          <a:p>
            <a:r>
              <a:rPr lang="en-GB" altLang="zh-HK" dirty="0"/>
              <a:t>Results tracked over 20-time steps</a:t>
            </a:r>
          </a:p>
          <a:p>
            <a:endParaRPr lang="zh-HK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8D75-1DA5-0832-27A3-5412C39C4F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altLang="zh-HK" dirty="0"/>
              <a:t>BA Network:</a:t>
            </a:r>
          </a:p>
          <a:p>
            <a:r>
              <a:rPr lang="en-GB" altLang="zh-HK" dirty="0"/>
              <a:t>Fast spread due to hubs</a:t>
            </a:r>
          </a:p>
          <a:p>
            <a:r>
              <a:rPr lang="en-GB" altLang="zh-HK" dirty="0"/>
              <a:t>745 recovered, 248 infected at 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ER Network:</a:t>
            </a:r>
          </a:p>
          <a:p>
            <a:r>
              <a:rPr lang="en-GB" dirty="0"/>
              <a:t>Slower, more uniform spread</a:t>
            </a:r>
          </a:p>
          <a:p>
            <a:r>
              <a:rPr lang="en-GB" dirty="0"/>
              <a:t>724 recovered, 260 infected</a:t>
            </a:r>
          </a:p>
        </p:txBody>
      </p:sp>
      <p:pic>
        <p:nvPicPr>
          <p:cNvPr id="5" name="Picture 2" descr="University of Sunderland - Wikipedia">
            <a:extLst>
              <a:ext uri="{FF2B5EF4-FFF2-40B4-BE49-F238E27FC236}">
                <a16:creationId xmlns:a16="http://schemas.microsoft.com/office/drawing/2014/main" id="{2D743654-A898-DBAE-3E7D-2E34E44A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85F1-2ECA-A7F2-42BD-742FDED1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8BCC-CD4F-A0CF-C960-9888BE27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Sensitivity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B450-A999-F8CA-7B27-88FC1A6A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HK" dirty="0"/>
              <a:t>Sensitivity Analysis</a:t>
            </a:r>
          </a:p>
          <a:p>
            <a:r>
              <a:rPr lang="en-GB" altLang="zh-HK" dirty="0"/>
              <a:t>Varied infection probability (0.1 to 0.5)</a:t>
            </a:r>
          </a:p>
          <a:p>
            <a:r>
              <a:rPr lang="en-GB" altLang="zh-HK" dirty="0"/>
              <a:t>Run 5 times per setting, averaged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Results:</a:t>
            </a:r>
          </a:p>
          <a:p>
            <a:r>
              <a:rPr lang="en-GB" dirty="0"/>
              <a:t>BA: Non-linear spike in outbreak with small parameter changes</a:t>
            </a:r>
          </a:p>
          <a:p>
            <a:r>
              <a:rPr lang="en-GB" dirty="0"/>
              <a:t>ER: Linear increase in spread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🔎 Highlights vulnerability of hub-centric networks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F0E19DD1-2192-3237-F481-46F27000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37B6-302B-9B8A-3FCC-FCD0DAA0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F5CD-BE84-9A2A-A309-7A4288EB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Centrality &amp; Community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476F-9E5E-5FB5-EA9B-B192C085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HK" dirty="0"/>
              <a:t>Centrality:</a:t>
            </a:r>
          </a:p>
          <a:p>
            <a:r>
              <a:rPr lang="en-GB" altLang="zh-HK" dirty="0"/>
              <a:t>BA: High betweenness on key hubs</a:t>
            </a:r>
          </a:p>
          <a:p>
            <a:r>
              <a:rPr lang="en-GB" altLang="zh-HK" dirty="0"/>
              <a:t>ER: More evenly distributed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Louvain Communities:</a:t>
            </a:r>
          </a:p>
          <a:p>
            <a:r>
              <a:rPr lang="en-GB" dirty="0"/>
              <a:t>BA: 16 communities, Modularity ~0.39</a:t>
            </a:r>
          </a:p>
          <a:p>
            <a:r>
              <a:rPr lang="en-GB" dirty="0"/>
              <a:t>ER: 22 communities, Modularity ~0.39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🎯 Strategic targeting of hubs &amp; communities can mitigate spread</a:t>
            </a:r>
          </a:p>
        </p:txBody>
      </p:sp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62178D6A-CDA1-D26C-615F-85EF1146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601</Words>
  <Application>Microsoft Macintosh PowerPoint</Application>
  <PresentationFormat>寬螢幕</PresentationFormat>
  <Paragraphs>120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Dissertation Viva MSc Computer Science</vt:lpstr>
      <vt:lpstr>Research Aims &amp; Objectives</vt:lpstr>
      <vt:lpstr>Methodology Overview</vt:lpstr>
      <vt:lpstr>Research Aims &amp; Objectives</vt:lpstr>
      <vt:lpstr>Classification Models</vt:lpstr>
      <vt:lpstr>Network Construction</vt:lpstr>
      <vt:lpstr>SIR Simulation</vt:lpstr>
      <vt:lpstr>Sensitivity Analysis</vt:lpstr>
      <vt:lpstr>Centrality &amp; Community Analysis</vt:lpstr>
      <vt:lpstr>Evaluation and Limitations</vt:lpstr>
      <vt:lpstr>Recommendations and Conclusion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Viva MSc Computer Science …</dc:title>
  <dc:creator>Neil Eliot (Staff)</dc:creator>
  <cp:lastModifiedBy>Kin Lok Gerald Chan (Student)</cp:lastModifiedBy>
  <cp:revision>7</cp:revision>
  <dcterms:created xsi:type="dcterms:W3CDTF">2022-05-22T17:30:41Z</dcterms:created>
  <dcterms:modified xsi:type="dcterms:W3CDTF">2025-04-24T10:20:54Z</dcterms:modified>
</cp:coreProperties>
</file>