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9"/>
  </p:notesMasterIdLst>
  <p:handoutMasterIdLst>
    <p:handoutMasterId r:id="rId10"/>
  </p:handoutMasterIdLst>
  <p:sldIdLst>
    <p:sldId id="495" r:id="rId5"/>
    <p:sldId id="589" r:id="rId6"/>
    <p:sldId id="786" r:id="rId7"/>
    <p:sldId id="607" r:id="rId8"/>
  </p:sldIdLst>
  <p:sldSz cx="9144000" cy="6858000" type="screen4x3"/>
  <p:notesSz cx="9601200" cy="15087600"/>
  <p:defaultTextStyle>
    <a:defPPr>
      <a:defRPr lang="en-US"/>
    </a:defPPr>
    <a:lvl1pPr algn="l" rtl="0" eaLnBrk="0" fontAlgn="base" hangingPunct="0">
      <a:lnSpc>
        <a:spcPct val="75000"/>
      </a:lnSpc>
      <a:spcBef>
        <a:spcPct val="10500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lnSpc>
        <a:spcPct val="75000"/>
      </a:lnSpc>
      <a:spcBef>
        <a:spcPct val="10500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lnSpc>
        <a:spcPct val="75000"/>
      </a:lnSpc>
      <a:spcBef>
        <a:spcPct val="10500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lnSpc>
        <a:spcPct val="75000"/>
      </a:lnSpc>
      <a:spcBef>
        <a:spcPct val="10500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lnSpc>
        <a:spcPct val="75000"/>
      </a:lnSpc>
      <a:spcBef>
        <a:spcPct val="10500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guide id="3" orient="horz" pos="4752">
          <p15:clr>
            <a:srgbClr val="A4A3A4"/>
          </p15:clr>
        </p15:guide>
        <p15:guide id="4"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on.lauriej" initials="an" lastIdx="1" clrIdx="0">
    <p:extLst>
      <p:ext uri="{19B8F6BF-5375-455C-9EA6-DF929625EA0E}">
        <p15:presenceInfo xmlns:p15="http://schemas.microsoft.com/office/powerpoint/2012/main" userId="S::anderson.lauriej_gmail.com#ext#@doimspp.onmicrosoft.com::f8581364-2062-4759-b688-b455ad58b823" providerId="AD"/>
      </p:ext>
    </p:extLst>
  </p:cmAuthor>
  <p:cmAuthor id="2" name="Cullen Molitor" initials="CM" lastIdx="2" clrIdx="1">
    <p:extLst>
      <p:ext uri="{19B8F6BF-5375-455C-9EA6-DF929625EA0E}">
        <p15:presenceInfo xmlns:p15="http://schemas.microsoft.com/office/powerpoint/2012/main" userId="f655f5826d643ef1" providerId="Windows Live"/>
      </p:ext>
    </p:extLst>
  </p:cmAuthor>
  <p:cmAuthor id="3" name="Sprague, Joshua J" initials="SJ" lastIdx="3" clrIdx="2">
    <p:extLst>
      <p:ext uri="{19B8F6BF-5375-455C-9EA6-DF929625EA0E}">
        <p15:presenceInfo xmlns:p15="http://schemas.microsoft.com/office/powerpoint/2012/main" userId="S::jsprague@nps.gov::e1b658b1-da8a-45e9-92b9-a16d5f92ca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6600"/>
    <a:srgbClr val="EFB08D"/>
    <a:srgbClr val="F3C2A7"/>
    <a:srgbClr val="339966"/>
    <a:srgbClr val="CAD8D2"/>
    <a:srgbClr val="C9EFD0"/>
    <a:srgbClr val="EAEAE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165" autoAdjust="0"/>
  </p:normalViewPr>
  <p:slideViewPr>
    <p:cSldViewPr snapToGrid="0">
      <p:cViewPr varScale="1">
        <p:scale>
          <a:sx n="100" d="100"/>
          <a:sy n="100" d="100"/>
        </p:scale>
        <p:origin x="1404" y="7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932"/>
        <p:guide pos="2212"/>
        <p:guide orient="horz" pos="4752"/>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1" y="3"/>
            <a:ext cx="4161390" cy="753869"/>
          </a:xfrm>
          <a:prstGeom prst="rect">
            <a:avLst/>
          </a:prstGeom>
          <a:noFill/>
          <a:ln w="9525">
            <a:noFill/>
            <a:miter lim="800000"/>
            <a:headEnd/>
            <a:tailEnd/>
          </a:ln>
          <a:effectLst/>
        </p:spPr>
        <p:txBody>
          <a:bodyPr vert="horz" wrap="square" lIns="137424" tIns="68710" rIns="137424" bIns="68710" numCol="1" anchor="t" anchorCtr="0" compatLnSpc="1">
            <a:prstTxWarp prst="textNoShape">
              <a:avLst/>
            </a:prstTxWarp>
          </a:bodyPr>
          <a:lstStyle>
            <a:lvl1pPr defTabSz="1375222">
              <a:lnSpc>
                <a:spcPct val="100000"/>
              </a:lnSpc>
              <a:spcBef>
                <a:spcPct val="0"/>
              </a:spcBef>
              <a:defRPr sz="1800" b="0">
                <a:effectLst/>
                <a:latin typeface="Times New Roman" pitchFamily="18" charset="0"/>
              </a:defRPr>
            </a:lvl1pPr>
          </a:lstStyle>
          <a:p>
            <a:endParaRPr lang="en-US"/>
          </a:p>
        </p:txBody>
      </p:sp>
      <p:sp>
        <p:nvSpPr>
          <p:cNvPr id="137219" name="Rectangle 3"/>
          <p:cNvSpPr>
            <a:spLocks noGrp="1" noChangeArrowheads="1"/>
          </p:cNvSpPr>
          <p:nvPr>
            <p:ph type="dt" sz="quarter" idx="1"/>
          </p:nvPr>
        </p:nvSpPr>
        <p:spPr bwMode="auto">
          <a:xfrm>
            <a:off x="5437638" y="3"/>
            <a:ext cx="4161390" cy="753869"/>
          </a:xfrm>
          <a:prstGeom prst="rect">
            <a:avLst/>
          </a:prstGeom>
          <a:noFill/>
          <a:ln w="9525">
            <a:noFill/>
            <a:miter lim="800000"/>
            <a:headEnd/>
            <a:tailEnd/>
          </a:ln>
          <a:effectLst/>
        </p:spPr>
        <p:txBody>
          <a:bodyPr vert="horz" wrap="square" lIns="137424" tIns="68710" rIns="137424" bIns="68710" numCol="1" anchor="t" anchorCtr="0" compatLnSpc="1">
            <a:prstTxWarp prst="textNoShape">
              <a:avLst/>
            </a:prstTxWarp>
          </a:bodyPr>
          <a:lstStyle>
            <a:lvl1pPr algn="r" defTabSz="1375222">
              <a:lnSpc>
                <a:spcPct val="100000"/>
              </a:lnSpc>
              <a:spcBef>
                <a:spcPct val="0"/>
              </a:spcBef>
              <a:defRPr sz="1800" b="0">
                <a:effectLst/>
                <a:latin typeface="Times New Roman" pitchFamily="18" charset="0"/>
              </a:defRPr>
            </a:lvl1pPr>
          </a:lstStyle>
          <a:p>
            <a:endParaRPr lang="en-US"/>
          </a:p>
        </p:txBody>
      </p:sp>
      <p:sp>
        <p:nvSpPr>
          <p:cNvPr id="137220" name="Rectangle 4"/>
          <p:cNvSpPr>
            <a:spLocks noGrp="1" noChangeArrowheads="1"/>
          </p:cNvSpPr>
          <p:nvPr>
            <p:ph type="ftr" sz="quarter" idx="2"/>
          </p:nvPr>
        </p:nvSpPr>
        <p:spPr bwMode="auto">
          <a:xfrm>
            <a:off x="1" y="14331180"/>
            <a:ext cx="4161390" cy="753869"/>
          </a:xfrm>
          <a:prstGeom prst="rect">
            <a:avLst/>
          </a:prstGeom>
          <a:noFill/>
          <a:ln w="9525">
            <a:noFill/>
            <a:miter lim="800000"/>
            <a:headEnd/>
            <a:tailEnd/>
          </a:ln>
          <a:effectLst/>
        </p:spPr>
        <p:txBody>
          <a:bodyPr vert="horz" wrap="square" lIns="137424" tIns="68710" rIns="137424" bIns="68710" numCol="1" anchor="b" anchorCtr="0" compatLnSpc="1">
            <a:prstTxWarp prst="textNoShape">
              <a:avLst/>
            </a:prstTxWarp>
          </a:bodyPr>
          <a:lstStyle>
            <a:lvl1pPr defTabSz="1375222">
              <a:lnSpc>
                <a:spcPct val="100000"/>
              </a:lnSpc>
              <a:spcBef>
                <a:spcPct val="0"/>
              </a:spcBef>
              <a:defRPr sz="1800" b="0">
                <a:effectLst/>
                <a:latin typeface="Times New Roman" pitchFamily="18" charset="0"/>
              </a:defRPr>
            </a:lvl1pPr>
          </a:lstStyle>
          <a:p>
            <a:endParaRPr lang="en-US"/>
          </a:p>
        </p:txBody>
      </p:sp>
      <p:sp>
        <p:nvSpPr>
          <p:cNvPr id="137221" name="Rectangle 5"/>
          <p:cNvSpPr>
            <a:spLocks noGrp="1" noChangeArrowheads="1"/>
          </p:cNvSpPr>
          <p:nvPr>
            <p:ph type="sldNum" sz="quarter" idx="3"/>
          </p:nvPr>
        </p:nvSpPr>
        <p:spPr bwMode="auto">
          <a:xfrm>
            <a:off x="5437638" y="14331180"/>
            <a:ext cx="4161390" cy="753869"/>
          </a:xfrm>
          <a:prstGeom prst="rect">
            <a:avLst/>
          </a:prstGeom>
          <a:noFill/>
          <a:ln w="9525">
            <a:noFill/>
            <a:miter lim="800000"/>
            <a:headEnd/>
            <a:tailEnd/>
          </a:ln>
          <a:effectLst/>
        </p:spPr>
        <p:txBody>
          <a:bodyPr vert="horz" wrap="square" lIns="137424" tIns="68710" rIns="137424" bIns="68710" numCol="1" anchor="b" anchorCtr="0" compatLnSpc="1">
            <a:prstTxWarp prst="textNoShape">
              <a:avLst/>
            </a:prstTxWarp>
          </a:bodyPr>
          <a:lstStyle>
            <a:lvl1pPr algn="r" defTabSz="1375222">
              <a:lnSpc>
                <a:spcPct val="100000"/>
              </a:lnSpc>
              <a:spcBef>
                <a:spcPct val="0"/>
              </a:spcBef>
              <a:defRPr sz="1800" b="0">
                <a:effectLst/>
                <a:latin typeface="Times New Roman" pitchFamily="18" charset="0"/>
              </a:defRPr>
            </a:lvl1pPr>
          </a:lstStyle>
          <a:p>
            <a:fld id="{2484F81F-BBCC-4CB2-A5E2-B5BF001B1EE5}" type="slidenum">
              <a:rPr lang="en-US"/>
              <a:pPr/>
              <a:t>‹#›</a:t>
            </a:fld>
            <a:endParaRPr lang="en-US"/>
          </a:p>
        </p:txBody>
      </p:sp>
    </p:spTree>
    <p:extLst>
      <p:ext uri="{BB962C8B-B14F-4D97-AF65-F5344CB8AC3E}">
        <p14:creationId xmlns:p14="http://schemas.microsoft.com/office/powerpoint/2010/main" val="2121554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1" y="3"/>
            <a:ext cx="4161390" cy="753869"/>
          </a:xfrm>
          <a:prstGeom prst="rect">
            <a:avLst/>
          </a:prstGeom>
          <a:noFill/>
          <a:ln w="9525">
            <a:noFill/>
            <a:miter lim="800000"/>
            <a:headEnd/>
            <a:tailEnd/>
          </a:ln>
          <a:effectLst/>
        </p:spPr>
        <p:txBody>
          <a:bodyPr vert="horz" wrap="square" lIns="139069" tIns="69533" rIns="139069" bIns="69533" numCol="1" anchor="t" anchorCtr="0" compatLnSpc="1">
            <a:prstTxWarp prst="textNoShape">
              <a:avLst/>
            </a:prstTxWarp>
          </a:bodyPr>
          <a:lstStyle>
            <a:lvl1pPr defTabSz="1391963">
              <a:lnSpc>
                <a:spcPct val="100000"/>
              </a:lnSpc>
              <a:spcBef>
                <a:spcPct val="0"/>
              </a:spcBef>
              <a:defRPr sz="1800" b="0">
                <a:effectLst/>
                <a:latin typeface="Times New Roman" pitchFamily="18" charset="0"/>
              </a:defRPr>
            </a:lvl1pPr>
          </a:lstStyle>
          <a:p>
            <a:endParaRPr lang="en-US"/>
          </a:p>
        </p:txBody>
      </p:sp>
      <p:sp>
        <p:nvSpPr>
          <p:cNvPr id="95235" name="Rectangle 3"/>
          <p:cNvSpPr>
            <a:spLocks noGrp="1" noChangeArrowheads="1"/>
          </p:cNvSpPr>
          <p:nvPr>
            <p:ph type="dt" idx="1"/>
          </p:nvPr>
        </p:nvSpPr>
        <p:spPr bwMode="auto">
          <a:xfrm>
            <a:off x="5437638" y="3"/>
            <a:ext cx="4161390" cy="753869"/>
          </a:xfrm>
          <a:prstGeom prst="rect">
            <a:avLst/>
          </a:prstGeom>
          <a:noFill/>
          <a:ln w="9525">
            <a:noFill/>
            <a:miter lim="800000"/>
            <a:headEnd/>
            <a:tailEnd/>
          </a:ln>
          <a:effectLst/>
        </p:spPr>
        <p:txBody>
          <a:bodyPr vert="horz" wrap="square" lIns="139069" tIns="69533" rIns="139069" bIns="69533" numCol="1" anchor="t" anchorCtr="0" compatLnSpc="1">
            <a:prstTxWarp prst="textNoShape">
              <a:avLst/>
            </a:prstTxWarp>
          </a:bodyPr>
          <a:lstStyle>
            <a:lvl1pPr algn="r" defTabSz="1391963">
              <a:lnSpc>
                <a:spcPct val="100000"/>
              </a:lnSpc>
              <a:spcBef>
                <a:spcPct val="0"/>
              </a:spcBef>
              <a:defRPr sz="1800" b="0">
                <a:effectLst/>
                <a:latin typeface="Times New Roman" pitchFamily="18" charset="0"/>
              </a:defRPr>
            </a:lvl1pPr>
          </a:lstStyle>
          <a:p>
            <a:endParaRPr lang="en-US"/>
          </a:p>
        </p:txBody>
      </p:sp>
      <p:sp>
        <p:nvSpPr>
          <p:cNvPr id="95236" name="Rectangle 4"/>
          <p:cNvSpPr>
            <a:spLocks noGrp="1" noRot="1" noChangeAspect="1" noChangeArrowheads="1" noTextEdit="1"/>
          </p:cNvSpPr>
          <p:nvPr>
            <p:ph type="sldImg" idx="2"/>
          </p:nvPr>
        </p:nvSpPr>
        <p:spPr bwMode="auto">
          <a:xfrm>
            <a:off x="1028700" y="1131888"/>
            <a:ext cx="7543800" cy="5657850"/>
          </a:xfrm>
          <a:prstGeom prst="rect">
            <a:avLst/>
          </a:prstGeom>
          <a:noFill/>
          <a:ln w="9525">
            <a:solidFill>
              <a:srgbClr val="000000"/>
            </a:solidFill>
            <a:miter lim="800000"/>
            <a:headEnd/>
            <a:tailEnd/>
          </a:ln>
          <a:effectLst/>
        </p:spPr>
      </p:sp>
      <p:sp>
        <p:nvSpPr>
          <p:cNvPr id="95237" name="Rectangle 5"/>
          <p:cNvSpPr>
            <a:spLocks noGrp="1" noChangeArrowheads="1"/>
          </p:cNvSpPr>
          <p:nvPr>
            <p:ph type="body" sz="quarter" idx="3"/>
          </p:nvPr>
        </p:nvSpPr>
        <p:spPr bwMode="auto">
          <a:xfrm>
            <a:off x="958818" y="7165589"/>
            <a:ext cx="7683569" cy="6789932"/>
          </a:xfrm>
          <a:prstGeom prst="rect">
            <a:avLst/>
          </a:prstGeom>
          <a:noFill/>
          <a:ln w="9525">
            <a:noFill/>
            <a:miter lim="800000"/>
            <a:headEnd/>
            <a:tailEnd/>
          </a:ln>
          <a:effectLst/>
        </p:spPr>
        <p:txBody>
          <a:bodyPr vert="horz" wrap="square" lIns="139069" tIns="69533" rIns="139069" bIns="6953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5238" name="Rectangle 6"/>
          <p:cNvSpPr>
            <a:spLocks noGrp="1" noChangeArrowheads="1"/>
          </p:cNvSpPr>
          <p:nvPr>
            <p:ph type="ftr" sz="quarter" idx="4"/>
          </p:nvPr>
        </p:nvSpPr>
        <p:spPr bwMode="auto">
          <a:xfrm>
            <a:off x="1" y="14331180"/>
            <a:ext cx="4161390" cy="753869"/>
          </a:xfrm>
          <a:prstGeom prst="rect">
            <a:avLst/>
          </a:prstGeom>
          <a:noFill/>
          <a:ln w="9525">
            <a:noFill/>
            <a:miter lim="800000"/>
            <a:headEnd/>
            <a:tailEnd/>
          </a:ln>
          <a:effectLst/>
        </p:spPr>
        <p:txBody>
          <a:bodyPr vert="horz" wrap="square" lIns="139069" tIns="69533" rIns="139069" bIns="69533" numCol="1" anchor="b" anchorCtr="0" compatLnSpc="1">
            <a:prstTxWarp prst="textNoShape">
              <a:avLst/>
            </a:prstTxWarp>
          </a:bodyPr>
          <a:lstStyle>
            <a:lvl1pPr defTabSz="1391963">
              <a:lnSpc>
                <a:spcPct val="100000"/>
              </a:lnSpc>
              <a:spcBef>
                <a:spcPct val="0"/>
              </a:spcBef>
              <a:defRPr sz="1800" b="0">
                <a:effectLst/>
                <a:latin typeface="Times New Roman" pitchFamily="18" charset="0"/>
              </a:defRPr>
            </a:lvl1pPr>
          </a:lstStyle>
          <a:p>
            <a:endParaRPr lang="en-US"/>
          </a:p>
        </p:txBody>
      </p:sp>
      <p:sp>
        <p:nvSpPr>
          <p:cNvPr id="95239" name="Rectangle 7"/>
          <p:cNvSpPr>
            <a:spLocks noGrp="1" noChangeArrowheads="1"/>
          </p:cNvSpPr>
          <p:nvPr>
            <p:ph type="sldNum" sz="quarter" idx="5"/>
          </p:nvPr>
        </p:nvSpPr>
        <p:spPr bwMode="auto">
          <a:xfrm>
            <a:off x="5437638" y="14331180"/>
            <a:ext cx="4161390" cy="753869"/>
          </a:xfrm>
          <a:prstGeom prst="rect">
            <a:avLst/>
          </a:prstGeom>
          <a:noFill/>
          <a:ln w="9525">
            <a:noFill/>
            <a:miter lim="800000"/>
            <a:headEnd/>
            <a:tailEnd/>
          </a:ln>
          <a:effectLst/>
        </p:spPr>
        <p:txBody>
          <a:bodyPr vert="horz" wrap="square" lIns="139069" tIns="69533" rIns="139069" bIns="69533" numCol="1" anchor="b" anchorCtr="0" compatLnSpc="1">
            <a:prstTxWarp prst="textNoShape">
              <a:avLst/>
            </a:prstTxWarp>
          </a:bodyPr>
          <a:lstStyle>
            <a:lvl1pPr algn="r" defTabSz="1391963">
              <a:lnSpc>
                <a:spcPct val="100000"/>
              </a:lnSpc>
              <a:spcBef>
                <a:spcPct val="0"/>
              </a:spcBef>
              <a:defRPr sz="1800" b="0">
                <a:effectLst/>
                <a:latin typeface="Times New Roman" pitchFamily="18" charset="0"/>
              </a:defRPr>
            </a:lvl1pPr>
          </a:lstStyle>
          <a:p>
            <a:fld id="{BE3D5353-923A-4AA6-ABEF-15C6CEBBECB3}" type="slidenum">
              <a:rPr lang="en-US"/>
              <a:pPr/>
              <a:t>‹#›</a:t>
            </a:fld>
            <a:endParaRPr lang="en-US"/>
          </a:p>
        </p:txBody>
      </p:sp>
    </p:spTree>
    <p:extLst>
      <p:ext uri="{BB962C8B-B14F-4D97-AF65-F5344CB8AC3E}">
        <p14:creationId xmlns:p14="http://schemas.microsoft.com/office/powerpoint/2010/main" val="1710032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 a few weeks ago, Ken asked if there were any surprises, we had discovered through our machine learning approach to the KFM dataset.  My initial response was the number 2 most important species, Kelletia kelletii. I was surprised by his species because it was something that I strongly associated with MPA effects. Basically when you dive at these sites all the time, you begin to associate certain species with reserves, and others with unprotected areas. These assumptions are easy to make about certain species like giant kelp, which you can see from the surface, and which has an obvious reserve effect. Kelletia was a species that I didn’t really pick up as associated with reserve effects. Today we want to talk about why this species came up in our RF analysis, and what the reserve </a:t>
            </a:r>
            <a:r>
              <a:rPr lang="en-US"/>
              <a:t>effects are.</a:t>
            </a:r>
            <a:endParaRPr lang="en-US" dirty="0"/>
          </a:p>
        </p:txBody>
      </p:sp>
      <p:sp>
        <p:nvSpPr>
          <p:cNvPr id="4" name="Slide Number Placeholder 3"/>
          <p:cNvSpPr>
            <a:spLocks noGrp="1"/>
          </p:cNvSpPr>
          <p:nvPr>
            <p:ph type="sldNum" sz="quarter" idx="10"/>
          </p:nvPr>
        </p:nvSpPr>
        <p:spPr/>
        <p:txBody>
          <a:bodyPr/>
          <a:lstStyle/>
          <a:p>
            <a:fld id="{BE3D5353-923A-4AA6-ABEF-15C6CEBBECB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D5353-923A-4AA6-ABEF-15C6CEBBECB3}" type="slidenum">
              <a:rPr lang="en-US" smtClean="0"/>
              <a:pPr/>
              <a:t>2</a:t>
            </a:fld>
            <a:endParaRPr lang="en-US"/>
          </a:p>
        </p:txBody>
      </p:sp>
    </p:spTree>
    <p:extLst>
      <p:ext uri="{BB962C8B-B14F-4D97-AF65-F5344CB8AC3E}">
        <p14:creationId xmlns:p14="http://schemas.microsoft.com/office/powerpoint/2010/main" val="195277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3D5353-923A-4AA6-ABEF-15C6CEBBECB3}" type="slidenum">
              <a:rPr lang="en-US" smtClean="0"/>
              <a:pPr/>
              <a:t>3</a:t>
            </a:fld>
            <a:endParaRPr lang="en-US"/>
          </a:p>
        </p:txBody>
      </p:sp>
    </p:spTree>
    <p:extLst>
      <p:ext uri="{BB962C8B-B14F-4D97-AF65-F5344CB8AC3E}">
        <p14:creationId xmlns:p14="http://schemas.microsoft.com/office/powerpoint/2010/main" val="1591670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8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DA7729-1716-438F-A460-C373ACB44C69}" type="slidenum">
              <a:rPr lang="en-US" smtClean="0">
                <a:solidFill>
                  <a:prstClr val="black"/>
                </a:solidFill>
                <a:latin typeface="Arial" pitchFamily="34" charset="0"/>
              </a:rPr>
              <a:pPr/>
              <a:t>4</a:t>
            </a:fld>
            <a:endParaRPr lang="en-US">
              <a:solidFill>
                <a:prstClr val="black"/>
              </a:solidFill>
              <a:latin typeface="Arial" pitchFamily="34" charset="0"/>
            </a:endParaRPr>
          </a:p>
        </p:txBody>
      </p:sp>
    </p:spTree>
    <p:extLst>
      <p:ext uri="{BB962C8B-B14F-4D97-AF65-F5344CB8AC3E}">
        <p14:creationId xmlns:p14="http://schemas.microsoft.com/office/powerpoint/2010/main" val="420745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0" y="0"/>
            <a:ext cx="9144000" cy="609600"/>
          </a:xfrm>
          <a:prstGeom prst="rect">
            <a:avLst/>
          </a:prstGeom>
          <a:solidFill>
            <a:schemeClr val="tx1"/>
          </a:solidFill>
          <a:ln w="9525" algn="ctr">
            <a:noFill/>
            <a:miter lim="800000"/>
            <a:headEnd/>
            <a:tailEnd/>
          </a:ln>
          <a:effectLst/>
        </p:spPr>
        <p:txBody>
          <a:bodyPr anchor="ctr">
            <a:spAutoFit/>
          </a:bodyPr>
          <a:lstStyle/>
          <a:p>
            <a:endParaRPr lang="en-US"/>
          </a:p>
        </p:txBody>
      </p:sp>
      <p:sp>
        <p:nvSpPr>
          <p:cNvPr id="1032" name="Rectangle 8"/>
          <p:cNvSpPr>
            <a:spLocks noChangeArrowheads="1"/>
          </p:cNvSpPr>
          <p:nvPr/>
        </p:nvSpPr>
        <p:spPr bwMode="auto">
          <a:xfrm>
            <a:off x="0" y="163513"/>
            <a:ext cx="3460750" cy="298450"/>
          </a:xfrm>
          <a:prstGeom prst="rect">
            <a:avLst/>
          </a:prstGeom>
          <a:solidFill>
            <a:schemeClr val="tx1"/>
          </a:solidFill>
          <a:ln w="9525" algn="ctr">
            <a:noFill/>
            <a:miter lim="800000"/>
            <a:headEnd/>
            <a:tailEnd/>
          </a:ln>
          <a:effectLst/>
        </p:spPr>
        <p:txBody>
          <a:bodyPr wrap="none" anchor="ctr">
            <a:spAutoFit/>
          </a:bodyPr>
          <a:lstStyle/>
          <a:p>
            <a:r>
              <a:rPr lang="en-US" sz="1800">
                <a:solidFill>
                  <a:schemeClr val="bg1"/>
                </a:solidFill>
                <a:effectLst/>
              </a:rPr>
              <a:t>Channel Islands National Park</a:t>
            </a:r>
          </a:p>
        </p:txBody>
      </p:sp>
      <p:pic>
        <p:nvPicPr>
          <p:cNvPr id="1037" name="Picture 13" descr="AH_large_shaded_4C"/>
          <p:cNvPicPr>
            <a:picLocks noChangeAspect="1" noChangeArrowheads="1"/>
          </p:cNvPicPr>
          <p:nvPr/>
        </p:nvPicPr>
        <p:blipFill>
          <a:blip r:embed="rId14" cstate="print"/>
          <a:srcRect/>
          <a:stretch>
            <a:fillRect/>
          </a:stretch>
        </p:blipFill>
        <p:spPr bwMode="auto">
          <a:xfrm>
            <a:off x="8715375" y="76200"/>
            <a:ext cx="352425" cy="457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6894"/>
            <a:ext cx="9144000" cy="549894"/>
          </a:xfrm>
          <a:prstGeom prst="rect">
            <a:avLst/>
          </a:prstGeom>
        </p:spPr>
        <p:txBody>
          <a:bodyPr wrap="square">
            <a:spAutoFit/>
          </a:bodyPr>
          <a:lstStyle/>
          <a:p>
            <a:pPr algn="ctr"/>
            <a:r>
              <a:rPr lang="en-US" sz="3800" b="0" dirty="0">
                <a:effectLst/>
                <a:latin typeface="Calibri" pitchFamily="34" charset="0"/>
                <a:cs typeface="Calibri" pitchFamily="34" charset="0"/>
              </a:rPr>
              <a:t>Kellet’s whelk</a:t>
            </a:r>
          </a:p>
        </p:txBody>
      </p:sp>
      <p:sp>
        <p:nvSpPr>
          <p:cNvPr id="6" name="Rectangle 5"/>
          <p:cNvSpPr/>
          <p:nvPr/>
        </p:nvSpPr>
        <p:spPr>
          <a:xfrm>
            <a:off x="0" y="6324600"/>
            <a:ext cx="9144000" cy="369268"/>
          </a:xfrm>
          <a:prstGeom prst="rect">
            <a:avLst/>
          </a:prstGeom>
        </p:spPr>
        <p:txBody>
          <a:bodyPr wrap="square">
            <a:spAutoFit/>
          </a:bodyPr>
          <a:lstStyle/>
          <a:p>
            <a:pPr algn="ctr"/>
            <a:r>
              <a:rPr lang="en-US" sz="2300" dirty="0">
                <a:effectLst/>
                <a:latin typeface="Calibri" pitchFamily="34" charset="0"/>
                <a:cs typeface="Calibri" pitchFamily="34" charset="0"/>
              </a:rPr>
              <a:t>Kelp Forest Monitoring Program</a:t>
            </a:r>
            <a:endParaRPr lang="en-US" sz="1800" dirty="0">
              <a:effectLst/>
              <a:latin typeface="Calibri" pitchFamily="34" charset="0"/>
              <a:cs typeface="Calibri" pitchFamily="34" charset="0"/>
            </a:endParaRPr>
          </a:p>
        </p:txBody>
      </p:sp>
      <p:pic>
        <p:nvPicPr>
          <p:cNvPr id="7" name="Picture 6" descr="A picture containing shellfish, piece, looking, food&#10;&#10;Description automatically generated">
            <a:extLst>
              <a:ext uri="{FF2B5EF4-FFF2-40B4-BE49-F238E27FC236}">
                <a16:creationId xmlns:a16="http://schemas.microsoft.com/office/drawing/2014/main" id="{5EAA82CC-42EA-4B50-A164-E2D48186EB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515" y="1377176"/>
            <a:ext cx="4869342" cy="486703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942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888474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AD871A-2609-4815-B34F-19CD8C51B033}"/>
              </a:ext>
            </a:extLst>
          </p:cNvPr>
          <p:cNvSpPr/>
          <p:nvPr/>
        </p:nvSpPr>
        <p:spPr bwMode="auto">
          <a:xfrm>
            <a:off x="0" y="563526"/>
            <a:ext cx="9144000" cy="632460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75000"/>
              </a:lnSpc>
              <a:spcBef>
                <a:spcPct val="105000"/>
              </a:spcBef>
              <a:spcAft>
                <a:spcPct val="0"/>
              </a:spcAft>
              <a:buClrTx/>
              <a:buSzTx/>
              <a:buFontTx/>
              <a:buNone/>
              <a:tabLst/>
            </a:pPr>
            <a:endParaRPr kumimoji="0" lang="en-US" sz="24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5" name="TextBox 4">
            <a:extLst>
              <a:ext uri="{FF2B5EF4-FFF2-40B4-BE49-F238E27FC236}">
                <a16:creationId xmlns:a16="http://schemas.microsoft.com/office/drawing/2014/main" id="{90BFB31E-7E35-4D4F-8F69-7798EC5B7B17}"/>
              </a:ext>
            </a:extLst>
          </p:cNvPr>
          <p:cNvSpPr txBox="1"/>
          <p:nvPr/>
        </p:nvSpPr>
        <p:spPr>
          <a:xfrm>
            <a:off x="914400" y="2920495"/>
            <a:ext cx="7315200" cy="555345"/>
          </a:xfrm>
          <a:prstGeom prst="rect">
            <a:avLst/>
          </a:prstGeom>
          <a:noFill/>
        </p:spPr>
        <p:txBody>
          <a:bodyPr wrap="square" rtlCol="0">
            <a:spAutoFit/>
          </a:bodyPr>
          <a:lstStyle/>
          <a:p>
            <a:pPr algn="ctr"/>
            <a:r>
              <a:rPr lang="en-US" sz="4000" b="0">
                <a:solidFill>
                  <a:schemeClr val="bg1"/>
                </a:solidFill>
              </a:rPr>
              <a:t>Questions?</a:t>
            </a:r>
          </a:p>
        </p:txBody>
      </p:sp>
    </p:spTree>
    <p:extLst>
      <p:ext uri="{BB962C8B-B14F-4D97-AF65-F5344CB8AC3E}">
        <p14:creationId xmlns:p14="http://schemas.microsoft.com/office/powerpoint/2010/main" val="2151622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75000"/>
          </a:lnSpc>
          <a:spcBef>
            <a:spcPct val="10500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75000"/>
          </a:lnSpc>
          <a:spcBef>
            <a:spcPct val="10500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190AFE59683BB49B7B9B452FD6BCF8A" ma:contentTypeVersion="6" ma:contentTypeDescription="Create a new document." ma:contentTypeScope="" ma:versionID="d5569fba4f5d94b84fbd3b4a04133963">
  <xsd:schema xmlns:xsd="http://www.w3.org/2001/XMLSchema" xmlns:xs="http://www.w3.org/2001/XMLSchema" xmlns:p="http://schemas.microsoft.com/office/2006/metadata/properties" xmlns:ns2="f277f146-ff17-4282-b1ce-36654b3777b0" targetNamespace="http://schemas.microsoft.com/office/2006/metadata/properties" ma:root="true" ma:fieldsID="bdeaaa6bcb6ad5d01907a67102da269f" ns2:_="">
    <xsd:import namespace="f277f146-ff17-4282-b1ce-36654b3777b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77f146-ff17-4282-b1ce-36654b3777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EDD5CA-A740-4C1A-8CFD-2012E1154927}">
  <ds:schemaRefs>
    <ds:schemaRef ds:uri="f277f146-ff17-4282-b1ce-36654b3777b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80BF274-DD95-4C6B-9D54-D76F4321BCDF}">
  <ds:schemaRefs>
    <ds:schemaRef ds:uri="http://schemas.microsoft.com/sharepoint/v3/contenttype/forms"/>
  </ds:schemaRefs>
</ds:datastoreItem>
</file>

<file path=customXml/itemProps3.xml><?xml version="1.0" encoding="utf-8"?>
<ds:datastoreItem xmlns:ds="http://schemas.openxmlformats.org/officeDocument/2006/customXml" ds:itemID="{CDD91924-76AB-45F4-B807-B26B87E0083E}">
  <ds:schemaRefs>
    <ds:schemaRef ds:uri="f277f146-ff17-4282-b1ce-36654b3777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TotalTime>
  <Words>165</Words>
  <Application>Microsoft Office PowerPoint</Application>
  <PresentationFormat>On-screen Show (4:3)</PresentationFormat>
  <Paragraphs>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Default Design</vt:lpstr>
      <vt:lpstr>PowerPoint Presentation</vt:lpstr>
      <vt:lpstr>PowerPoint Presentation</vt:lpstr>
      <vt:lpstr>PowerPoint Presentation</vt:lpstr>
      <vt:lpstr>PowerPoint Presentation</vt:lpstr>
    </vt:vector>
  </TitlesOfParts>
  <Company>NPS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NPS</dc:creator>
  <cp:lastModifiedBy>Cullen Molitor</cp:lastModifiedBy>
  <cp:revision>3</cp:revision>
  <cp:lastPrinted>2016-10-21T21:35:18Z</cp:lastPrinted>
  <dcterms:created xsi:type="dcterms:W3CDTF">2002-02-13T02:35:25Z</dcterms:created>
  <dcterms:modified xsi:type="dcterms:W3CDTF">2020-09-15T22:58:25Z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0x0101002190AFE59683BB49B7B9B452FD6BCF8A</vt:lpwstr>
  </property>
</Properties>
</file>