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5" r:id="rId1"/>
  </p:sldMasterIdLst>
  <p:notesMasterIdLst>
    <p:notesMasterId r:id="rId21"/>
  </p:notesMasterIdLst>
  <p:sldIdLst>
    <p:sldId id="256" r:id="rId2"/>
    <p:sldId id="266" r:id="rId3"/>
    <p:sldId id="257" r:id="rId4"/>
    <p:sldId id="260" r:id="rId5"/>
    <p:sldId id="261" r:id="rId6"/>
    <p:sldId id="264" r:id="rId7"/>
    <p:sldId id="267" r:id="rId8"/>
    <p:sldId id="268" r:id="rId9"/>
    <p:sldId id="265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  <a:srgbClr val="FF8AD8"/>
    <a:srgbClr val="FF40FF"/>
    <a:srgbClr val="521B93"/>
    <a:srgbClr val="9437FF"/>
    <a:srgbClr val="0432FF"/>
    <a:srgbClr val="7A81FF"/>
    <a:srgbClr val="0096FF"/>
    <a:srgbClr val="76D6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5"/>
    <p:restoredTop sz="94582"/>
  </p:normalViewPr>
  <p:slideViewPr>
    <p:cSldViewPr snapToGrid="0" snapToObjects="1">
      <p:cViewPr>
        <p:scale>
          <a:sx n="100" d="100"/>
          <a:sy n="100" d="100"/>
        </p:scale>
        <p:origin x="122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43366-4243-B945-9EA4-F80AFC18E769}" type="datetimeFigureOut">
              <a:rPr lang="en-US" smtClean="0"/>
              <a:t>1/17/20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7595E-16F3-1B44-BD1D-8953EB98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24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7595E-16F3-1B44-BD1D-8953EB9899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36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Cyclic group has an element such that </a:t>
            </a:r>
            <a:r>
              <a:rPr lang="en-US" dirty="0" err="1"/>
              <a:t>g</a:t>
            </a:r>
            <a:r>
              <a:rPr lang="en-US" baseline="30000" dirty="0" err="1"/>
              <a:t>i</a:t>
            </a:r>
            <a:r>
              <a:rPr lang="en-US" baseline="0" dirty="0"/>
              <a:t> is equal to each element of the group for </a:t>
            </a:r>
            <a:r>
              <a:rPr lang="en-US" baseline="0" dirty="0" err="1"/>
              <a:t>i</a:t>
            </a:r>
            <a:r>
              <a:rPr lang="en-US" baseline="0" dirty="0"/>
              <a:t> from 0 to (order –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7595E-16F3-1B44-BD1D-8953EB9899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06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just reducer exponent mod p-1 (why?)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7595E-16F3-1B44-BD1D-8953EB9899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60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reduce by mod p-1 in the </a:t>
            </a:r>
            <a:r>
              <a:rPr lang="en-US" dirty="0" err="1"/>
              <a:t>exponentsince</a:t>
            </a:r>
            <a:r>
              <a:rPr lang="en-US" dirty="0"/>
              <a:t> a^p-1 = 1 mod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7595E-16F3-1B44-BD1D-8953EB9899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83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called a </a:t>
            </a:r>
            <a:r>
              <a:rPr lang="en-US" dirty="0" err="1"/>
              <a:t>legendre</a:t>
            </a:r>
            <a:r>
              <a:rPr lang="en-US" dirty="0"/>
              <a:t> symbol for prime modulus.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7595E-16F3-1B44-BD1D-8953EB9899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06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means an adversary monitoring communications cannot compare intercepted messages to a dictionary of known cipher texts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7595E-16F3-1B44-BD1D-8953EB9899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31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D291B17-9318-49DB-B28B-6E5994AE9581}" type="datetime1">
              <a:rPr lang="en-US" smtClean="0"/>
              <a:t>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3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4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D291B17-9318-49DB-B28B-6E5994AE9581}" type="datetime1">
              <a:rPr lang="en-US" smtClean="0"/>
              <a:t>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3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2497495-0637-405E-AE64-5CC7506D51F5}" type="datetime1">
              <a:rPr lang="en-US" smtClean="0"/>
              <a:t>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0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BFFD690-9426-415D-8B65-26881E07B2D4}" type="datetime1">
              <a:rPr lang="en-US" smtClean="0"/>
              <a:t>1/17/20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2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4C4989A-474C-40DE-95B9-011C28B71673}" type="datetime1">
              <a:rPr lang="en-US" smtClean="0"/>
              <a:t>1/17/20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3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7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EDE50D6-574B-40AF-946F-D52A04ADE379}" type="datetime1">
              <a:rPr lang="en-US" smtClean="0"/>
              <a:t>1/17/20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2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2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E18DB4A-8810-4A10-AD5C-D5E2C667F5B3}" type="datetime1">
              <a:rPr lang="en-US" smtClean="0"/>
              <a:t>1/17/20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4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2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E0C2D-1FC4-844D-809B-16776B2AA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800"/>
              <a:t>The Goldwasser–Micali Encryption Scheme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6FAC6-6E29-7844-AD52-BDF3856A0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/>
              <a:t>Some Number Theory and Probabilistic Public-key Encryption</a:t>
            </a:r>
          </a:p>
        </p:txBody>
      </p:sp>
    </p:spTree>
    <p:extLst>
      <p:ext uri="{BB962C8B-B14F-4D97-AF65-F5344CB8AC3E}">
        <p14:creationId xmlns:p14="http://schemas.microsoft.com/office/powerpoint/2010/main" val="3196861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D9BD28-E9F8-E14E-90B2-D21B3FEEED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Let p &gt; 2  be prime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D9BD28-E9F8-E14E-90B2-D21B3FEEED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4E2FC-E6DF-B84B-91FF-F685E6EBFA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Corollaries: </a:t>
                </a:r>
              </a:p>
              <a:p>
                <a:r>
                  <a:rPr lang="en-US" dirty="0"/>
                  <a:t>For p &gt; 2 prime,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𝒬ℛ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𝒬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𝒬ℛ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𝒬ℛ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𝒬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4E2FC-E6DF-B84B-91FF-F685E6EBFA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n 3">
            <a:extLst>
              <a:ext uri="{FF2B5EF4-FFF2-40B4-BE49-F238E27FC236}">
                <a16:creationId xmlns:a16="http://schemas.microsoft.com/office/drawing/2014/main" id="{667F47D8-B685-044A-9B33-3B4CD1661F11}"/>
              </a:ext>
            </a:extLst>
          </p:cNvPr>
          <p:cNvSpPr/>
          <p:nvPr/>
        </p:nvSpPr>
        <p:spPr>
          <a:xfrm>
            <a:off x="10100930" y="478465"/>
            <a:ext cx="1371600" cy="13716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4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3196E5-BA6A-DF46-A5EE-C7CDF7EF6B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with </a:t>
                </a:r>
                <a:r>
                  <a:rPr lang="en-US" sz="2800" i="1" dirty="0"/>
                  <a:t>p</a:t>
                </a:r>
                <a:r>
                  <a:rPr lang="en-US" sz="2800" dirty="0"/>
                  <a:t>, </a:t>
                </a:r>
                <a:r>
                  <a:rPr lang="en-US" sz="2800" i="1" dirty="0"/>
                  <a:t>q </a:t>
                </a:r>
                <a:r>
                  <a:rPr lang="en-US" sz="2800" dirty="0"/>
                  <a:t>distinct primes,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. Then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𝒬ℛ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𝒬ℛ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br>
                  <a:rPr lang="en-US" sz="2800" dirty="0"/>
                </a:br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𝒬ℛ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800" i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3196E5-BA6A-DF46-A5EE-C7CDF7EF6B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608" b="-4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27C9EC-21CC-5743-B437-63B477134E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 denotes the correspondence guaranteed by the Chinese Remainder Theorem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≃</m:t>
                    </m:r>
                  </m:oMath>
                </a14:m>
                <a:r>
                  <a:rPr lang="en-US" dirty="0"/>
                  <a:t> means the groups are isomorphic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≃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≃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[y  mod p  ]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 = [y  mod q  ])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27C9EC-21CC-5743-B437-63B477134E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n 3">
            <a:extLst>
              <a:ext uri="{FF2B5EF4-FFF2-40B4-BE49-F238E27FC236}">
                <a16:creationId xmlns:a16="http://schemas.microsoft.com/office/drawing/2014/main" id="{1CA7295E-C838-0F4F-8A55-D10A1079030F}"/>
              </a:ext>
            </a:extLst>
          </p:cNvPr>
          <p:cNvSpPr/>
          <p:nvPr/>
        </p:nvSpPr>
        <p:spPr>
          <a:xfrm>
            <a:off x="10100930" y="478465"/>
            <a:ext cx="1371600" cy="13716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8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236C20-4258-104C-AE93-45611EF92A5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dirty="0"/>
                  <a:t> Each</a:t>
                </a:r>
                <a:br>
                  <a:rPr lang="en-US" sz="3600" dirty="0"/>
                </a:br>
                <a:r>
                  <a:rPr lang="en-US" sz="3600" dirty="0"/>
                  <a:t>quadratic residue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has exactly </a:t>
                </a:r>
                <a:r>
                  <a:rPr lang="en-US" sz="3600" b="1" dirty="0"/>
                  <a:t>4</a:t>
                </a:r>
                <a:r>
                  <a:rPr lang="en-US" sz="3600" dirty="0"/>
                  <a:t>  square roots.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236C20-4258-104C-AE93-45611EF92A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74270D-F00D-3D49-80FE-5F8E969F2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 be a quadratic residue with roots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 mod </a:t>
                </a:r>
                <a:r>
                  <a:rPr lang="en-US" i="1" dirty="0"/>
                  <a:t>p</a:t>
                </a:r>
                <a:r>
                  <a:rPr lang="en-US" dirty="0"/>
                  <a:t> and </a:t>
                </a:r>
                <a:r>
                  <a:rPr lang="en-US" i="1" dirty="0"/>
                  <a:t>q</a:t>
                </a:r>
                <a:r>
                  <a:rPr lang="en-US" dirty="0"/>
                  <a:t> respectively</a:t>
                </a:r>
              </a:p>
              <a:p>
                <a:r>
                  <a:rPr lang="en-US" dirty="0"/>
                  <a:t>What are the 4 square roots?</a:t>
                </a:r>
              </a:p>
              <a:p>
                <a:r>
                  <a:rPr lang="en-US" dirty="0"/>
                  <a:t>How many elements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quadratic residues?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74270D-F00D-3D49-80FE-5F8E969F2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88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1537-DD9E-914A-815A-3811E0BC5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A135F2-0FA0-D44E-AD73-A4BF35CF09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Exactly ¼ of the elements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are quadratic residues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𝒬ℛ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𝒬ℛ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𝒬ℛ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A135F2-0FA0-D44E-AD73-A4BF35CF09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39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2727C9-E7B3-F04C-9AA7-4947BF61836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2200" dirty="0"/>
                  <a:t> Let </a:t>
                </a:r>
                <a:r>
                  <a:rPr lang="en-US" sz="2200" i="1" dirty="0"/>
                  <a:t>N</a:t>
                </a:r>
                <a:r>
                  <a:rPr lang="en-US" sz="2200" dirty="0"/>
                  <a:t> = </a:t>
                </a:r>
                <a:r>
                  <a:rPr lang="en-US" sz="2200" i="1" dirty="0" err="1"/>
                  <a:t>pq</a:t>
                </a:r>
                <a:r>
                  <a:rPr lang="en-US" sz="2200" dirty="0"/>
                  <a:t>  with </a:t>
                </a:r>
                <a:r>
                  <a:rPr lang="en-US" sz="2200" i="1" dirty="0"/>
                  <a:t>p</a:t>
                </a:r>
                <a:r>
                  <a:rPr lang="en-US" sz="2200" dirty="0"/>
                  <a:t>, </a:t>
                </a:r>
                <a:r>
                  <a:rPr lang="en-US" sz="2200" i="1" dirty="0"/>
                  <a:t>q</a:t>
                </a:r>
                <a:r>
                  <a:rPr lang="en-US" sz="2200" dirty="0"/>
                  <a:t>  distinct, odd primes. Then</a:t>
                </a:r>
                <a:br>
                  <a:rPr lang="en-US" sz="2200" dirty="0"/>
                </a:br>
                <a:r>
                  <a:rPr lang="en-US" sz="2200" dirty="0"/>
                  <a:t>1. Exactly half the elements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are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br>
                  <a:rPr lang="en-US" sz="2200" dirty="0"/>
                </a:br>
                <a:r>
                  <a:rPr lang="en-US" sz="2200" dirty="0"/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𝒬ℛ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200" dirty="0"/>
                  <a:t> is contained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br>
                  <a:rPr lang="en-US" sz="2200" dirty="0"/>
                </a:br>
                <a:r>
                  <a:rPr lang="en-US" sz="2200" dirty="0"/>
                  <a:t>3.  Exactly half the elements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𝒬ℛ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200" dirty="0"/>
                  <a:t> ( the other half are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𝒬𝒩ℛ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sz="2200" dirty="0"/>
                  <a:t>) </a:t>
                </a: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2727C9-E7B3-F04C-9AA7-4947BF618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C38C90-E84D-3D4B-ABD6-005246F521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𝒬𝒩ℛ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not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quadratic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residue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but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C38C90-E84D-3D4B-ABD6-005246F521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3FA741BE-D3D0-4443-914C-BD2594EAB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70" b="96747" l="5037" r="96519">
                        <a14:foregroundMark x1="15926" y1="41267" x2="15926" y2="41267"/>
                        <a14:foregroundMark x1="28074" y1="37158" x2="28074" y2="37158"/>
                        <a14:foregroundMark x1="31704" y1="41610" x2="31704" y2="41610"/>
                        <a14:foregroundMark x1="25333" y1="26712" x2="31037" y2="36644"/>
                        <a14:foregroundMark x1="31037" y1="36644" x2="33259" y2="70205"/>
                        <a14:foregroundMark x1="33259" y1="70205" x2="32000" y2="74829"/>
                        <a14:foregroundMark x1="8444" y1="40582" x2="8444" y2="16267"/>
                        <a14:foregroundMark x1="8444" y1="16267" x2="33926" y2="1712"/>
                        <a14:foregroundMark x1="33926" y1="1712" x2="36296" y2="35103"/>
                        <a14:foregroundMark x1="9407" y1="43151" x2="8667" y2="56164"/>
                        <a14:foregroundMark x1="16074" y1="21918" x2="31333" y2="22945"/>
                        <a14:foregroundMark x1="31333" y1="22945" x2="33407" y2="27397"/>
                        <a14:foregroundMark x1="8963" y1="36473" x2="9259" y2="72089"/>
                        <a14:foregroundMark x1="9259" y1="72089" x2="7852" y2="59418"/>
                        <a14:foregroundMark x1="69111" y1="27740" x2="62444" y2="42979"/>
                        <a14:foregroundMark x1="62444" y1="42979" x2="60222" y2="62500"/>
                        <a14:foregroundMark x1="60222" y1="62500" x2="65704" y2="76370"/>
                        <a14:foregroundMark x1="65704" y1="76370" x2="74296" y2="77568"/>
                        <a14:foregroundMark x1="74296" y1="77568" x2="81185" y2="71747"/>
                        <a14:foregroundMark x1="81185" y1="71747" x2="78815" y2="54452"/>
                        <a14:foregroundMark x1="78815" y1="54452" x2="72593" y2="44178"/>
                        <a14:foregroundMark x1="72593" y1="44178" x2="72074" y2="44178"/>
                        <a14:foregroundMark x1="47481" y1="49315" x2="49111" y2="66781"/>
                        <a14:foregroundMark x1="49111" y1="66781" x2="58148" y2="67123"/>
                        <a14:foregroundMark x1="58148" y1="67123" x2="52148" y2="50685"/>
                        <a14:foregroundMark x1="52148" y1="50685" x2="43333" y2="46404"/>
                        <a14:foregroundMark x1="68000" y1="4452" x2="75333" y2="4795"/>
                        <a14:foregroundMark x1="75333" y1="4795" x2="81630" y2="17979"/>
                        <a14:foregroundMark x1="81630" y1="17979" x2="82222" y2="31849"/>
                        <a14:foregroundMark x1="80741" y1="33904" x2="89926" y2="34247"/>
                        <a14:foregroundMark x1="89926" y1="34247" x2="95185" y2="50342"/>
                        <a14:foregroundMark x1="95185" y1="50342" x2="96519" y2="67808"/>
                        <a14:foregroundMark x1="96519" y1="67808" x2="88815" y2="74144"/>
                        <a14:foregroundMark x1="88815" y1="74144" x2="83111" y2="71233"/>
                        <a14:foregroundMark x1="84370" y1="75856" x2="72667" y2="95205"/>
                        <a14:foregroundMark x1="72667" y1="95205" x2="65111" y2="93836"/>
                        <a14:foregroundMark x1="65111" y1="93836" x2="55037" y2="69692"/>
                        <a14:foregroundMark x1="85852" y1="72945" x2="81630" y2="88527"/>
                        <a14:foregroundMark x1="81630" y1="88527" x2="72370" y2="96747"/>
                        <a14:foregroundMark x1="78222" y1="21233" x2="83704" y2="33904"/>
                        <a14:foregroundMark x1="83704" y1="33904" x2="79259" y2="19349"/>
                        <a14:foregroundMark x1="79259" y1="19349" x2="74963" y2="17123"/>
                        <a14:foregroundMark x1="80296" y1="21575" x2="85704" y2="32021"/>
                        <a14:foregroundMark x1="85704" y1="32021" x2="86963" y2="38356"/>
                        <a14:foregroundMark x1="7704" y1="38699" x2="5333" y2="55137"/>
                        <a14:foregroundMark x1="5333" y1="55137" x2="7407" y2="71747"/>
                        <a14:foregroundMark x1="7407" y1="71747" x2="18593" y2="94178"/>
                        <a14:foregroundMark x1="18593" y1="94178" x2="21926" y2="96404"/>
                        <a14:foregroundMark x1="5037" y1="67808" x2="12074" y2="80651"/>
                        <a14:foregroundMark x1="12074" y1="80651" x2="15259" y2="93151"/>
                        <a14:foregroundMark x1="13037" y1="92295" x2="5630" y2="719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8743" y="3255622"/>
            <a:ext cx="6463787" cy="2796186"/>
          </a:xfrm>
          <a:prstGeom prst="rect">
            <a:avLst/>
          </a:prstGeom>
        </p:spPr>
      </p:pic>
      <p:sp>
        <p:nvSpPr>
          <p:cNvPr id="6" name="Sun 5">
            <a:extLst>
              <a:ext uri="{FF2B5EF4-FFF2-40B4-BE49-F238E27FC236}">
                <a16:creationId xmlns:a16="http://schemas.microsoft.com/office/drawing/2014/main" id="{D9047183-6DD8-D545-8957-AE80D542EF2D}"/>
              </a:ext>
            </a:extLst>
          </p:cNvPr>
          <p:cNvSpPr/>
          <p:nvPr/>
        </p:nvSpPr>
        <p:spPr>
          <a:xfrm>
            <a:off x="10100930" y="478465"/>
            <a:ext cx="1371600" cy="13716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1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D9BD28-E9F8-E14E-90B2-D21B3FEEED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200" dirty="0"/>
                  <a:t> Let </a:t>
                </a:r>
                <a:r>
                  <a:rPr lang="en-US" sz="3200" i="1" dirty="0"/>
                  <a:t>N</a:t>
                </a:r>
                <a:r>
                  <a:rPr lang="en-US" sz="3200" dirty="0"/>
                  <a:t> = </a:t>
                </a:r>
                <a:r>
                  <a:rPr lang="en-US" sz="3200" i="1" dirty="0" err="1"/>
                  <a:t>pq</a:t>
                </a:r>
                <a:r>
                  <a:rPr lang="en-US" sz="3200" dirty="0"/>
                  <a:t>  be a product of distinct, odd primes,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D9BD28-E9F8-E14E-90B2-D21B3FEEED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4E2FC-E6DF-B84B-91FF-F685E6EBFA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Corollaries: </a:t>
                </a:r>
              </a:p>
              <a:p>
                <a:r>
                  <a:rPr lang="en-US" dirty="0"/>
                  <a:t>For </a:t>
                </a:r>
                <a:r>
                  <a:rPr lang="en-US" i="1" dirty="0"/>
                  <a:t>N</a:t>
                </a:r>
                <a:r>
                  <a:rPr lang="en-US" dirty="0"/>
                  <a:t> = </a:t>
                </a:r>
                <a:r>
                  <a:rPr lang="en-US" i="1" dirty="0" err="1"/>
                  <a:t>pq</a:t>
                </a:r>
                <a:r>
                  <a:rPr lang="en-US" dirty="0"/>
                  <a:t>  a product of distinct, odd primes, and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𝒬ℛ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𝒬𝒩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𝒬ℛ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𝒬ℛ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𝒬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4E2FC-E6DF-B84B-91FF-F685E6EBFA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n 3">
            <a:extLst>
              <a:ext uri="{FF2B5EF4-FFF2-40B4-BE49-F238E27FC236}">
                <a16:creationId xmlns:a16="http://schemas.microsoft.com/office/drawing/2014/main" id="{667F47D8-B685-044A-9B33-3B4CD1661F11}"/>
              </a:ext>
            </a:extLst>
          </p:cNvPr>
          <p:cNvSpPr/>
          <p:nvPr/>
        </p:nvSpPr>
        <p:spPr>
          <a:xfrm>
            <a:off x="10100930" y="478465"/>
            <a:ext cx="1371600" cy="13716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8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132F700-8CFB-4C6C-B542-E0126AFD2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2">
            <a:extLst>
              <a:ext uri="{FF2B5EF4-FFF2-40B4-BE49-F238E27FC236}">
                <a16:creationId xmlns:a16="http://schemas.microsoft.com/office/drawing/2014/main" id="{590E0492-A063-4322-A6F6-50EBE38B5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811F053-65BC-463F-A052-15EDF07DD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7CA81FDE-7A98-9848-A1ED-5847B021427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86184" y="1771135"/>
                <a:ext cx="6450227" cy="3714834"/>
              </a:xfrm>
            </p:spPr>
            <p:txBody>
              <a:bodyPr vert="horz" lIns="228600" tIns="228600" rIns="228600" bIns="0" rtlCol="0" anchor="ctr">
                <a:no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b="1" dirty="0">
                    <a:solidFill>
                      <a:schemeClr val="bg1"/>
                    </a:solidFill>
                  </a:rPr>
                  <a:t>Input</a:t>
                </a:r>
                <a:r>
                  <a:rPr lang="en-US" dirty="0">
                    <a:solidFill>
                      <a:schemeClr val="bg1"/>
                    </a:solidFill>
                  </a:rPr>
                  <a:t>: size of the numbers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b="1" dirty="0">
                    <a:solidFill>
                      <a:schemeClr val="bg1"/>
                    </a:solidFill>
                  </a:rPr>
                  <a:t>Output</a:t>
                </a:r>
                <a:r>
                  <a:rPr lang="en-US" dirty="0">
                    <a:solidFill>
                      <a:schemeClr val="bg1"/>
                    </a:solidFill>
                  </a:rPr>
                  <a:t>: (</a:t>
                </a:r>
                <a:r>
                  <a:rPr lang="en-US" i="1" dirty="0" err="1">
                    <a:solidFill>
                      <a:schemeClr val="bg1"/>
                    </a:solidFill>
                  </a:rPr>
                  <a:t>N</a:t>
                </a:r>
                <a:r>
                  <a:rPr lang="en-US" dirty="0" err="1">
                    <a:solidFill>
                      <a:schemeClr val="bg1"/>
                    </a:solidFill>
                  </a:rPr>
                  <a:t>,</a:t>
                </a:r>
                <a:r>
                  <a:rPr lang="en-US" i="1" dirty="0" err="1">
                    <a:solidFill>
                      <a:schemeClr val="bg1"/>
                    </a:solidFill>
                  </a:rPr>
                  <a:t>p</a:t>
                </a:r>
                <a:r>
                  <a:rPr lang="en-US" dirty="0" err="1">
                    <a:solidFill>
                      <a:schemeClr val="bg1"/>
                    </a:solidFill>
                  </a:rPr>
                  <a:t>,</a:t>
                </a:r>
                <a:r>
                  <a:rPr lang="en-US" i="1" dirty="0" err="1">
                    <a:solidFill>
                      <a:schemeClr val="bg1"/>
                    </a:solidFill>
                  </a:rPr>
                  <a:t>q</a:t>
                </a:r>
                <a:r>
                  <a:rPr lang="en-US" dirty="0">
                    <a:solidFill>
                      <a:schemeClr val="bg1"/>
                    </a:solidFill>
                  </a:rPr>
                  <a:t>) and a uniform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𝒬𝒩ℛ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The public key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The secret key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7CA81FDE-7A98-9848-A1ED-5847B0214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86184" y="1771135"/>
                <a:ext cx="6450227" cy="3714834"/>
              </a:xfrm>
              <a:blipFill>
                <a:blip r:embed="rId2"/>
                <a:stretch>
                  <a:fillRect l="-1572" t="-5102" b="-12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1C158-1F9C-2746-AD89-7D6B741CA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1964" y="2457450"/>
            <a:ext cx="2131409" cy="2342204"/>
          </a:xfrm>
        </p:spPr>
        <p:txBody>
          <a:bodyPr vert="horz" lIns="91440" tIns="0" rIns="91440" bIns="45720" rtlCol="0"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6600" dirty="0"/>
              <a:t>Gen:</a:t>
            </a:r>
          </a:p>
        </p:txBody>
      </p:sp>
    </p:spTree>
    <p:extLst>
      <p:ext uri="{BB962C8B-B14F-4D97-AF65-F5344CB8AC3E}">
        <p14:creationId xmlns:p14="http://schemas.microsoft.com/office/powerpoint/2010/main" val="15367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132F700-8CFB-4C6C-B542-E0126AFD2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2">
            <a:extLst>
              <a:ext uri="{FF2B5EF4-FFF2-40B4-BE49-F238E27FC236}">
                <a16:creationId xmlns:a16="http://schemas.microsoft.com/office/drawing/2014/main" id="{590E0492-A063-4322-A6F6-50EBE38B5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811F053-65BC-463F-A052-15EDF07DD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7CA81FDE-7A98-9848-A1ED-5847B021427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667526" y="1771135"/>
                <a:ext cx="6568885" cy="3714834"/>
              </a:xfrm>
            </p:spPr>
            <p:txBody>
              <a:bodyPr vert="horz" lIns="228600" tIns="228600" rIns="228600" bIns="0" rtlCol="0" anchor="ctr">
                <a:no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b="1" dirty="0">
                    <a:solidFill>
                      <a:schemeClr val="bg1"/>
                    </a:solidFill>
                  </a:rPr>
                  <a:t>Input</a:t>
                </a:r>
                <a:r>
                  <a:rPr lang="en-US" dirty="0">
                    <a:solidFill>
                      <a:schemeClr val="bg1"/>
                    </a:solidFill>
                  </a:rPr>
                  <a:t>: public key </a:t>
                </a:r>
                <a:r>
                  <a:rPr lang="en-US" i="1" dirty="0">
                    <a:solidFill>
                      <a:schemeClr val="bg1"/>
                    </a:solidFill>
                  </a:rPr>
                  <a:t>pk</a:t>
                </a:r>
                <a:r>
                  <a:rPr lang="en-US" dirty="0">
                    <a:solidFill>
                      <a:schemeClr val="bg1"/>
                    </a:solidFill>
                  </a:rPr>
                  <a:t> and a message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b="1" dirty="0">
                    <a:solidFill>
                      <a:schemeClr val="bg1"/>
                    </a:solidFill>
                  </a:rPr>
                  <a:t>Output</a:t>
                </a:r>
                <a:r>
                  <a:rPr lang="en-US" dirty="0">
                    <a:solidFill>
                      <a:schemeClr val="bg1"/>
                    </a:solidFill>
                  </a:rPr>
                  <a:t>: select a uniform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and output </a:t>
                </a:r>
                <a:br>
                  <a:rPr lang="en-US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box>
                        <m:box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mod</m:t>
                          </m:r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7CA81FDE-7A98-9848-A1ED-5847B0214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67526" y="1771135"/>
                <a:ext cx="6568885" cy="3714834"/>
              </a:xfrm>
              <a:blipFill>
                <a:blip r:embed="rId2"/>
                <a:stretch>
                  <a:fillRect l="-1737" t="-5102" b="-10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1C158-1F9C-2746-AD89-7D6B741CA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1964" y="2457450"/>
            <a:ext cx="2131409" cy="2342204"/>
          </a:xfrm>
        </p:spPr>
        <p:txBody>
          <a:bodyPr vert="horz" lIns="91440" tIns="0" rIns="91440" bIns="45720" rtlCol="0" anchor="ctr">
            <a:normAutofit/>
          </a:bodyPr>
          <a:lstStyle/>
          <a:p>
            <a:pPr lvl="0" algn="l">
              <a:lnSpc>
                <a:spcPct val="100000"/>
              </a:lnSpc>
              <a:buClr>
                <a:srgbClr val="F81B02"/>
              </a:buClr>
            </a:pPr>
            <a:r>
              <a:rPr lang="en-US" sz="6600" dirty="0"/>
              <a:t>Enc:</a:t>
            </a:r>
          </a:p>
        </p:txBody>
      </p:sp>
    </p:spTree>
    <p:extLst>
      <p:ext uri="{BB962C8B-B14F-4D97-AF65-F5344CB8AC3E}">
        <p14:creationId xmlns:p14="http://schemas.microsoft.com/office/powerpoint/2010/main" val="3802721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132F700-8CFB-4C6C-B542-E0126AFD2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2">
            <a:extLst>
              <a:ext uri="{FF2B5EF4-FFF2-40B4-BE49-F238E27FC236}">
                <a16:creationId xmlns:a16="http://schemas.microsoft.com/office/drawing/2014/main" id="{590E0492-A063-4322-A6F6-50EBE38B5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811F053-65BC-463F-A052-15EDF07DD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66BC303-2A71-7245-A141-5623C2E9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496" y="1771135"/>
            <a:ext cx="6370915" cy="3714834"/>
          </a:xfrm>
        </p:spPr>
        <p:txBody>
          <a:bodyPr vert="horz" lIns="228600" tIns="228600" rIns="228600" bIns="0" rtlCol="0" anchor="ctr">
            <a:noAutofit/>
          </a:bodyPr>
          <a:lstStyle/>
          <a:p>
            <a:pPr algn="l">
              <a:lnSpc>
                <a:spcPct val="80000"/>
              </a:lnSpc>
            </a:pPr>
            <a:r>
              <a:rPr lang="en-US" b="1" dirty="0">
                <a:solidFill>
                  <a:prstClr val="white"/>
                </a:solidFill>
              </a:rPr>
              <a:t>Input</a:t>
            </a:r>
            <a:r>
              <a:rPr lang="en-US" dirty="0">
                <a:solidFill>
                  <a:prstClr val="white"/>
                </a:solidFill>
              </a:rPr>
              <a:t>: private key </a:t>
            </a:r>
            <a:r>
              <a:rPr lang="en-US" i="1" dirty="0" err="1">
                <a:solidFill>
                  <a:prstClr val="white"/>
                </a:solidFill>
              </a:rPr>
              <a:t>sk</a:t>
            </a:r>
            <a:r>
              <a:rPr lang="en-US" dirty="0">
                <a:solidFill>
                  <a:prstClr val="white"/>
                </a:solidFill>
              </a:rPr>
              <a:t> and a ciphertext </a:t>
            </a:r>
            <a:r>
              <a:rPr lang="en-US" i="1" dirty="0">
                <a:solidFill>
                  <a:prstClr val="white"/>
                </a:solidFill>
              </a:rPr>
              <a:t>c</a:t>
            </a:r>
            <a:br>
              <a:rPr lang="en-US" dirty="0">
                <a:solidFill>
                  <a:prstClr val="white"/>
                </a:solidFill>
              </a:rPr>
            </a:br>
            <a:br>
              <a:rPr lang="en-US" dirty="0">
                <a:solidFill>
                  <a:prstClr val="white"/>
                </a:solidFill>
              </a:rPr>
            </a:br>
            <a:r>
              <a:rPr lang="en-US" b="1" dirty="0">
                <a:solidFill>
                  <a:prstClr val="white"/>
                </a:solidFill>
              </a:rPr>
              <a:t>Output</a:t>
            </a:r>
            <a:r>
              <a:rPr lang="en-US" dirty="0">
                <a:solidFill>
                  <a:prstClr val="white"/>
                </a:solidFill>
              </a:rPr>
              <a:t>: Determine if c is a quadratic residue modulo </a:t>
            </a:r>
            <a:r>
              <a:rPr lang="en-US" i="1" dirty="0">
                <a:solidFill>
                  <a:prstClr val="white"/>
                </a:solidFill>
              </a:rPr>
              <a:t>N</a:t>
            </a:r>
            <a:r>
              <a:rPr lang="en-US" dirty="0">
                <a:solidFill>
                  <a:prstClr val="white"/>
                </a:solidFill>
              </a:rPr>
              <a:t>. If not, output 0, otherwise output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BEF67D-9010-014E-A1EC-A69FE0551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1964" y="2457450"/>
            <a:ext cx="2131409" cy="2342204"/>
          </a:xfrm>
        </p:spPr>
        <p:txBody>
          <a:bodyPr vert="horz" lIns="91440" tIns="0" rIns="91440" bIns="45720" rtlCol="0" anchor="ctr">
            <a:normAutofit/>
          </a:bodyPr>
          <a:lstStyle/>
          <a:p>
            <a:pPr lvl="0" algn="l">
              <a:lnSpc>
                <a:spcPct val="100000"/>
              </a:lnSpc>
              <a:buClr>
                <a:srgbClr val="F81B02"/>
              </a:buClr>
            </a:pPr>
            <a:r>
              <a:rPr lang="en-US" sz="6600" dirty="0"/>
              <a:t>Dec:</a:t>
            </a:r>
          </a:p>
        </p:txBody>
      </p:sp>
    </p:spTree>
    <p:extLst>
      <p:ext uri="{BB962C8B-B14F-4D97-AF65-F5344CB8AC3E}">
        <p14:creationId xmlns:p14="http://schemas.microsoft.com/office/powerpoint/2010/main" val="325494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4EFF-074E-B046-9D7F-DA9486D2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cool about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D3A6D-7046-B841-8324-F5C8A78BE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GM1982 is the first probabilistic public-key encryption scheme</a:t>
            </a:r>
          </a:p>
          <a:p>
            <a:r>
              <a:rPr lang="en-US" dirty="0"/>
              <a:t>Encrypting the same message multiple times with the same keys gives you different ciphertext</a:t>
            </a:r>
          </a:p>
          <a:p>
            <a:r>
              <a:rPr lang="en-US" dirty="0"/>
              <a:t>Homomorphic properties</a:t>
            </a:r>
          </a:p>
        </p:txBody>
      </p:sp>
    </p:spTree>
    <p:extLst>
      <p:ext uri="{BB962C8B-B14F-4D97-AF65-F5344CB8AC3E}">
        <p14:creationId xmlns:p14="http://schemas.microsoft.com/office/powerpoint/2010/main" val="327777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B63C-156A-6046-AF35-9B5100A7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E6B55-656A-5F4B-9C37-D6002BC84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34 mod 10 = 4</a:t>
            </a:r>
          </a:p>
          <a:p>
            <a:r>
              <a:rPr lang="en-US" dirty="0"/>
              <a:t>25 mod 10 = 5</a:t>
            </a:r>
          </a:p>
          <a:p>
            <a:r>
              <a:rPr lang="en-US" dirty="0"/>
              <a:t>1333 mod 10 = 3</a:t>
            </a:r>
          </a:p>
          <a:p>
            <a:r>
              <a:rPr lang="en-US" dirty="0"/>
              <a:t>13 mod 9 = 4</a:t>
            </a:r>
          </a:p>
        </p:txBody>
      </p:sp>
    </p:spTree>
    <p:extLst>
      <p:ext uri="{BB962C8B-B14F-4D97-AF65-F5344CB8AC3E}">
        <p14:creationId xmlns:p14="http://schemas.microsoft.com/office/powerpoint/2010/main" val="34335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03A0-7D86-3944-9E9B-C5B53567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Quadratic Residues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5D4BC-BE54-7A43-819B-D09BC8349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i="1" dirty="0"/>
              <a:t>q </a:t>
            </a:r>
            <a:r>
              <a:rPr lang="en-US" sz="2400" dirty="0"/>
              <a:t>is a quadratic residue</a:t>
            </a:r>
          </a:p>
          <a:p>
            <a:r>
              <a:rPr lang="en-US" sz="2400" dirty="0"/>
              <a:t>For example: look at mod 20</a:t>
            </a:r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567EEB-CEC6-BF4A-A917-59170FA19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47" y="1642730"/>
            <a:ext cx="3223977" cy="707195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E9FFCAA-6F19-B84F-BB88-CCE453CDB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244449"/>
              </p:ext>
            </p:extLst>
          </p:nvPr>
        </p:nvGraphicFramePr>
        <p:xfrm>
          <a:off x="386290" y="5100380"/>
          <a:ext cx="11419420" cy="14833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70971">
                  <a:extLst>
                    <a:ext uri="{9D8B030D-6E8A-4147-A177-3AD203B41FA5}">
                      <a16:colId xmlns:a16="http://schemas.microsoft.com/office/drawing/2014/main" val="590947131"/>
                    </a:ext>
                  </a:extLst>
                </a:gridCol>
                <a:gridCol w="570971">
                  <a:extLst>
                    <a:ext uri="{9D8B030D-6E8A-4147-A177-3AD203B41FA5}">
                      <a16:colId xmlns:a16="http://schemas.microsoft.com/office/drawing/2014/main" val="354270145"/>
                    </a:ext>
                  </a:extLst>
                </a:gridCol>
                <a:gridCol w="570971">
                  <a:extLst>
                    <a:ext uri="{9D8B030D-6E8A-4147-A177-3AD203B41FA5}">
                      <a16:colId xmlns:a16="http://schemas.microsoft.com/office/drawing/2014/main" val="244630429"/>
                    </a:ext>
                  </a:extLst>
                </a:gridCol>
                <a:gridCol w="570971">
                  <a:extLst>
                    <a:ext uri="{9D8B030D-6E8A-4147-A177-3AD203B41FA5}">
                      <a16:colId xmlns:a16="http://schemas.microsoft.com/office/drawing/2014/main" val="2632839569"/>
                    </a:ext>
                  </a:extLst>
                </a:gridCol>
                <a:gridCol w="570971">
                  <a:extLst>
                    <a:ext uri="{9D8B030D-6E8A-4147-A177-3AD203B41FA5}">
                      <a16:colId xmlns:a16="http://schemas.microsoft.com/office/drawing/2014/main" val="2166869288"/>
                    </a:ext>
                  </a:extLst>
                </a:gridCol>
                <a:gridCol w="570971">
                  <a:extLst>
                    <a:ext uri="{9D8B030D-6E8A-4147-A177-3AD203B41FA5}">
                      <a16:colId xmlns:a16="http://schemas.microsoft.com/office/drawing/2014/main" val="2430846481"/>
                    </a:ext>
                  </a:extLst>
                </a:gridCol>
                <a:gridCol w="570971">
                  <a:extLst>
                    <a:ext uri="{9D8B030D-6E8A-4147-A177-3AD203B41FA5}">
                      <a16:colId xmlns:a16="http://schemas.microsoft.com/office/drawing/2014/main" val="1338985789"/>
                    </a:ext>
                  </a:extLst>
                </a:gridCol>
                <a:gridCol w="570971">
                  <a:extLst>
                    <a:ext uri="{9D8B030D-6E8A-4147-A177-3AD203B41FA5}">
                      <a16:colId xmlns:a16="http://schemas.microsoft.com/office/drawing/2014/main" val="1678810917"/>
                    </a:ext>
                  </a:extLst>
                </a:gridCol>
                <a:gridCol w="570971">
                  <a:extLst>
                    <a:ext uri="{9D8B030D-6E8A-4147-A177-3AD203B41FA5}">
                      <a16:colId xmlns:a16="http://schemas.microsoft.com/office/drawing/2014/main" val="4134066969"/>
                    </a:ext>
                  </a:extLst>
                </a:gridCol>
                <a:gridCol w="570971">
                  <a:extLst>
                    <a:ext uri="{9D8B030D-6E8A-4147-A177-3AD203B41FA5}">
                      <a16:colId xmlns:a16="http://schemas.microsoft.com/office/drawing/2014/main" val="658711138"/>
                    </a:ext>
                  </a:extLst>
                </a:gridCol>
                <a:gridCol w="570971">
                  <a:extLst>
                    <a:ext uri="{9D8B030D-6E8A-4147-A177-3AD203B41FA5}">
                      <a16:colId xmlns:a16="http://schemas.microsoft.com/office/drawing/2014/main" val="1551411776"/>
                    </a:ext>
                  </a:extLst>
                </a:gridCol>
                <a:gridCol w="570971">
                  <a:extLst>
                    <a:ext uri="{9D8B030D-6E8A-4147-A177-3AD203B41FA5}">
                      <a16:colId xmlns:a16="http://schemas.microsoft.com/office/drawing/2014/main" val="235402815"/>
                    </a:ext>
                  </a:extLst>
                </a:gridCol>
                <a:gridCol w="570971">
                  <a:extLst>
                    <a:ext uri="{9D8B030D-6E8A-4147-A177-3AD203B41FA5}">
                      <a16:colId xmlns:a16="http://schemas.microsoft.com/office/drawing/2014/main" val="3232186498"/>
                    </a:ext>
                  </a:extLst>
                </a:gridCol>
                <a:gridCol w="570971">
                  <a:extLst>
                    <a:ext uri="{9D8B030D-6E8A-4147-A177-3AD203B41FA5}">
                      <a16:colId xmlns:a16="http://schemas.microsoft.com/office/drawing/2014/main" val="4084018229"/>
                    </a:ext>
                  </a:extLst>
                </a:gridCol>
                <a:gridCol w="570971">
                  <a:extLst>
                    <a:ext uri="{9D8B030D-6E8A-4147-A177-3AD203B41FA5}">
                      <a16:colId xmlns:a16="http://schemas.microsoft.com/office/drawing/2014/main" val="2521928191"/>
                    </a:ext>
                  </a:extLst>
                </a:gridCol>
                <a:gridCol w="570971">
                  <a:extLst>
                    <a:ext uri="{9D8B030D-6E8A-4147-A177-3AD203B41FA5}">
                      <a16:colId xmlns:a16="http://schemas.microsoft.com/office/drawing/2014/main" val="1198077821"/>
                    </a:ext>
                  </a:extLst>
                </a:gridCol>
                <a:gridCol w="570971">
                  <a:extLst>
                    <a:ext uri="{9D8B030D-6E8A-4147-A177-3AD203B41FA5}">
                      <a16:colId xmlns:a16="http://schemas.microsoft.com/office/drawing/2014/main" val="3114241199"/>
                    </a:ext>
                  </a:extLst>
                </a:gridCol>
                <a:gridCol w="570971">
                  <a:extLst>
                    <a:ext uri="{9D8B030D-6E8A-4147-A177-3AD203B41FA5}">
                      <a16:colId xmlns:a16="http://schemas.microsoft.com/office/drawing/2014/main" val="1179045049"/>
                    </a:ext>
                  </a:extLst>
                </a:gridCol>
                <a:gridCol w="570971">
                  <a:extLst>
                    <a:ext uri="{9D8B030D-6E8A-4147-A177-3AD203B41FA5}">
                      <a16:colId xmlns:a16="http://schemas.microsoft.com/office/drawing/2014/main" val="3824268382"/>
                    </a:ext>
                  </a:extLst>
                </a:gridCol>
                <a:gridCol w="570971">
                  <a:extLst>
                    <a:ext uri="{9D8B030D-6E8A-4147-A177-3AD203B41FA5}">
                      <a16:colId xmlns:a16="http://schemas.microsoft.com/office/drawing/2014/main" val="1917954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8430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1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2</a:t>
                      </a:r>
                      <a:endParaRPr lang="en-US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070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169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289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324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04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461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45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9F1CCA-DDC0-4C4E-99D5-6BFE4212D02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200" dirty="0"/>
                  <a:t> Let </a:t>
                </a:r>
                <a:r>
                  <a:rPr lang="en-US" sz="3200" b="1" i="1" dirty="0"/>
                  <a:t>p &gt; 2  </a:t>
                </a:r>
                <a:r>
                  <a:rPr lang="en-US" sz="3200" dirty="0"/>
                  <a:t>be prime. Every quadratic residue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  has </a:t>
                </a:r>
                <a:r>
                  <a:rPr lang="en-US" sz="3200" b="1" u="sng" dirty="0"/>
                  <a:t>exactly two </a:t>
                </a:r>
                <a:r>
                  <a:rPr lang="en-US" sz="3200" dirty="0"/>
                  <a:t>square roots.</a:t>
                </a: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9F1CCA-DDC0-4C4E-99D5-6BFE4212D0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2D4CBC-EA58-6A40-A92A-42FE4F03A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18447" y="803186"/>
                <a:ext cx="6460409" cy="524862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is the ring of integers modulo </a:t>
                </a:r>
                <a:r>
                  <a:rPr lang="en-US" i="1" dirty="0"/>
                  <a:t>p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is the group of units in the 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1,2,3,…,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−3,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−2,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{1,2,3,4,…,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2D4CBC-EA58-6A40-A92A-42FE4F03A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18447" y="803186"/>
                <a:ext cx="6460409" cy="5248622"/>
              </a:xfrm>
              <a:blipFill>
                <a:blip r:embed="rId4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n 4">
            <a:extLst>
              <a:ext uri="{FF2B5EF4-FFF2-40B4-BE49-F238E27FC236}">
                <a16:creationId xmlns:a16="http://schemas.microsoft.com/office/drawing/2014/main" id="{063596B8-31B6-3A45-B654-8A4E87D25BA4}"/>
              </a:ext>
            </a:extLst>
          </p:cNvPr>
          <p:cNvSpPr/>
          <p:nvPr/>
        </p:nvSpPr>
        <p:spPr>
          <a:xfrm>
            <a:off x="10100930" y="478465"/>
            <a:ext cx="1371600" cy="13716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1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1537-DD9E-914A-815A-3811E0BC5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A135F2-0FA0-D44E-AD73-A4BF35CF09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Exactly half the elements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are quadratic residues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𝒬ℛ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𝒬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A135F2-0FA0-D44E-AD73-A4BF35CF09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62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F503A0-7D86-3944-9E9B-C5B53567802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600" dirty="0"/>
                  <a:t> has a special property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F503A0-7D86-3944-9E9B-C5B5356780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5D4BC-BE54-7A43-819B-D09BC834914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400" dirty="0"/>
              </a:p>
              <a:p>
                <a:r>
                  <a:rPr lang="en-US" sz="2400" dirty="0"/>
                  <a:t>For example: look 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5D4BC-BE54-7A43-819B-D09BC83491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E9FFCAA-6F19-B84F-BB88-CCE453CDB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45732"/>
              </p:ext>
            </p:extLst>
          </p:nvPr>
        </p:nvGraphicFramePr>
        <p:xfrm>
          <a:off x="957261" y="4993323"/>
          <a:ext cx="10233005" cy="14782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66928">
                  <a:extLst>
                    <a:ext uri="{9D8B030D-6E8A-4147-A177-3AD203B41FA5}">
                      <a16:colId xmlns:a16="http://schemas.microsoft.com/office/drawing/2014/main" val="354270145"/>
                    </a:ext>
                  </a:extLst>
                </a:gridCol>
                <a:gridCol w="566928">
                  <a:extLst>
                    <a:ext uri="{9D8B030D-6E8A-4147-A177-3AD203B41FA5}">
                      <a16:colId xmlns:a16="http://schemas.microsoft.com/office/drawing/2014/main" val="244630429"/>
                    </a:ext>
                  </a:extLst>
                </a:gridCol>
                <a:gridCol w="566928">
                  <a:extLst>
                    <a:ext uri="{9D8B030D-6E8A-4147-A177-3AD203B41FA5}">
                      <a16:colId xmlns:a16="http://schemas.microsoft.com/office/drawing/2014/main" val="2632839569"/>
                    </a:ext>
                  </a:extLst>
                </a:gridCol>
                <a:gridCol w="566928">
                  <a:extLst>
                    <a:ext uri="{9D8B030D-6E8A-4147-A177-3AD203B41FA5}">
                      <a16:colId xmlns:a16="http://schemas.microsoft.com/office/drawing/2014/main" val="2166869288"/>
                    </a:ext>
                  </a:extLst>
                </a:gridCol>
                <a:gridCol w="566928">
                  <a:extLst>
                    <a:ext uri="{9D8B030D-6E8A-4147-A177-3AD203B41FA5}">
                      <a16:colId xmlns:a16="http://schemas.microsoft.com/office/drawing/2014/main" val="2430846481"/>
                    </a:ext>
                  </a:extLst>
                </a:gridCol>
                <a:gridCol w="566928">
                  <a:extLst>
                    <a:ext uri="{9D8B030D-6E8A-4147-A177-3AD203B41FA5}">
                      <a16:colId xmlns:a16="http://schemas.microsoft.com/office/drawing/2014/main" val="1338985789"/>
                    </a:ext>
                  </a:extLst>
                </a:gridCol>
                <a:gridCol w="566928">
                  <a:extLst>
                    <a:ext uri="{9D8B030D-6E8A-4147-A177-3AD203B41FA5}">
                      <a16:colId xmlns:a16="http://schemas.microsoft.com/office/drawing/2014/main" val="1678810917"/>
                    </a:ext>
                  </a:extLst>
                </a:gridCol>
                <a:gridCol w="566928">
                  <a:extLst>
                    <a:ext uri="{9D8B030D-6E8A-4147-A177-3AD203B41FA5}">
                      <a16:colId xmlns:a16="http://schemas.microsoft.com/office/drawing/2014/main" val="4134066969"/>
                    </a:ext>
                  </a:extLst>
                </a:gridCol>
                <a:gridCol w="566928">
                  <a:extLst>
                    <a:ext uri="{9D8B030D-6E8A-4147-A177-3AD203B41FA5}">
                      <a16:colId xmlns:a16="http://schemas.microsoft.com/office/drawing/2014/main" val="658711138"/>
                    </a:ext>
                  </a:extLst>
                </a:gridCol>
                <a:gridCol w="566928">
                  <a:extLst>
                    <a:ext uri="{9D8B030D-6E8A-4147-A177-3AD203B41FA5}">
                      <a16:colId xmlns:a16="http://schemas.microsoft.com/office/drawing/2014/main" val="1551411776"/>
                    </a:ext>
                  </a:extLst>
                </a:gridCol>
                <a:gridCol w="566928">
                  <a:extLst>
                    <a:ext uri="{9D8B030D-6E8A-4147-A177-3AD203B41FA5}">
                      <a16:colId xmlns:a16="http://schemas.microsoft.com/office/drawing/2014/main" val="235402815"/>
                    </a:ext>
                  </a:extLst>
                </a:gridCol>
                <a:gridCol w="570971">
                  <a:extLst>
                    <a:ext uri="{9D8B030D-6E8A-4147-A177-3AD203B41FA5}">
                      <a16:colId xmlns:a16="http://schemas.microsoft.com/office/drawing/2014/main" val="3232186498"/>
                    </a:ext>
                  </a:extLst>
                </a:gridCol>
                <a:gridCol w="570971">
                  <a:extLst>
                    <a:ext uri="{9D8B030D-6E8A-4147-A177-3AD203B41FA5}">
                      <a16:colId xmlns:a16="http://schemas.microsoft.com/office/drawing/2014/main" val="4084018229"/>
                    </a:ext>
                  </a:extLst>
                </a:gridCol>
                <a:gridCol w="570971">
                  <a:extLst>
                    <a:ext uri="{9D8B030D-6E8A-4147-A177-3AD203B41FA5}">
                      <a16:colId xmlns:a16="http://schemas.microsoft.com/office/drawing/2014/main" val="2521928191"/>
                    </a:ext>
                  </a:extLst>
                </a:gridCol>
                <a:gridCol w="570971">
                  <a:extLst>
                    <a:ext uri="{9D8B030D-6E8A-4147-A177-3AD203B41FA5}">
                      <a16:colId xmlns:a16="http://schemas.microsoft.com/office/drawing/2014/main" val="1198077821"/>
                    </a:ext>
                  </a:extLst>
                </a:gridCol>
                <a:gridCol w="570971">
                  <a:extLst>
                    <a:ext uri="{9D8B030D-6E8A-4147-A177-3AD203B41FA5}">
                      <a16:colId xmlns:a16="http://schemas.microsoft.com/office/drawing/2014/main" val="3114241199"/>
                    </a:ext>
                  </a:extLst>
                </a:gridCol>
                <a:gridCol w="570971">
                  <a:extLst>
                    <a:ext uri="{9D8B030D-6E8A-4147-A177-3AD203B41FA5}">
                      <a16:colId xmlns:a16="http://schemas.microsoft.com/office/drawing/2014/main" val="1179045049"/>
                    </a:ext>
                  </a:extLst>
                </a:gridCol>
                <a:gridCol w="570971">
                  <a:extLst>
                    <a:ext uri="{9D8B030D-6E8A-4147-A177-3AD203B41FA5}">
                      <a16:colId xmlns:a16="http://schemas.microsoft.com/office/drawing/2014/main" val="382426838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C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FA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FD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6D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3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1B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2F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430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070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128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256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04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FD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3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1B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2F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FA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C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6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461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17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03A0-7D86-3944-9E9B-C5B53567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Now, square each of these and reduce mod </a:t>
            </a:r>
            <a:r>
              <a:rPr lang="en-US" sz="3600" i="1" dirty="0"/>
              <a:t>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5D4BC-BE54-7A43-819B-D09BC834914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400" dirty="0"/>
              </a:p>
              <a:p>
                <a:r>
                  <a:rPr lang="en-US" sz="2400" dirty="0"/>
                  <a:t>For example: look 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5D4BC-BE54-7A43-819B-D09BC83491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E9FFCAA-6F19-B84F-BB88-CCE453CDB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419165"/>
              </p:ext>
            </p:extLst>
          </p:nvPr>
        </p:nvGraphicFramePr>
        <p:xfrm>
          <a:off x="1518279" y="5067751"/>
          <a:ext cx="9155442" cy="148336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507029">
                  <a:extLst>
                    <a:ext uri="{9D8B030D-6E8A-4147-A177-3AD203B41FA5}">
                      <a16:colId xmlns:a16="http://schemas.microsoft.com/office/drawing/2014/main" val="354270145"/>
                    </a:ext>
                  </a:extLst>
                </a:gridCol>
                <a:gridCol w="507029">
                  <a:extLst>
                    <a:ext uri="{9D8B030D-6E8A-4147-A177-3AD203B41FA5}">
                      <a16:colId xmlns:a16="http://schemas.microsoft.com/office/drawing/2014/main" val="244630429"/>
                    </a:ext>
                  </a:extLst>
                </a:gridCol>
                <a:gridCol w="507029">
                  <a:extLst>
                    <a:ext uri="{9D8B030D-6E8A-4147-A177-3AD203B41FA5}">
                      <a16:colId xmlns:a16="http://schemas.microsoft.com/office/drawing/2014/main" val="2632839569"/>
                    </a:ext>
                  </a:extLst>
                </a:gridCol>
                <a:gridCol w="507029">
                  <a:extLst>
                    <a:ext uri="{9D8B030D-6E8A-4147-A177-3AD203B41FA5}">
                      <a16:colId xmlns:a16="http://schemas.microsoft.com/office/drawing/2014/main" val="2166869288"/>
                    </a:ext>
                  </a:extLst>
                </a:gridCol>
                <a:gridCol w="507029">
                  <a:extLst>
                    <a:ext uri="{9D8B030D-6E8A-4147-A177-3AD203B41FA5}">
                      <a16:colId xmlns:a16="http://schemas.microsoft.com/office/drawing/2014/main" val="2430846481"/>
                    </a:ext>
                  </a:extLst>
                </a:gridCol>
                <a:gridCol w="507029">
                  <a:extLst>
                    <a:ext uri="{9D8B030D-6E8A-4147-A177-3AD203B41FA5}">
                      <a16:colId xmlns:a16="http://schemas.microsoft.com/office/drawing/2014/main" val="1338985789"/>
                    </a:ext>
                  </a:extLst>
                </a:gridCol>
                <a:gridCol w="507029">
                  <a:extLst>
                    <a:ext uri="{9D8B030D-6E8A-4147-A177-3AD203B41FA5}">
                      <a16:colId xmlns:a16="http://schemas.microsoft.com/office/drawing/2014/main" val="1678810917"/>
                    </a:ext>
                  </a:extLst>
                </a:gridCol>
                <a:gridCol w="507029">
                  <a:extLst>
                    <a:ext uri="{9D8B030D-6E8A-4147-A177-3AD203B41FA5}">
                      <a16:colId xmlns:a16="http://schemas.microsoft.com/office/drawing/2014/main" val="4134066969"/>
                    </a:ext>
                  </a:extLst>
                </a:gridCol>
                <a:gridCol w="507029">
                  <a:extLst>
                    <a:ext uri="{9D8B030D-6E8A-4147-A177-3AD203B41FA5}">
                      <a16:colId xmlns:a16="http://schemas.microsoft.com/office/drawing/2014/main" val="658711138"/>
                    </a:ext>
                  </a:extLst>
                </a:gridCol>
                <a:gridCol w="507029">
                  <a:extLst>
                    <a:ext uri="{9D8B030D-6E8A-4147-A177-3AD203B41FA5}">
                      <a16:colId xmlns:a16="http://schemas.microsoft.com/office/drawing/2014/main" val="235402815"/>
                    </a:ext>
                  </a:extLst>
                </a:gridCol>
                <a:gridCol w="510644">
                  <a:extLst>
                    <a:ext uri="{9D8B030D-6E8A-4147-A177-3AD203B41FA5}">
                      <a16:colId xmlns:a16="http://schemas.microsoft.com/office/drawing/2014/main" val="3232186498"/>
                    </a:ext>
                  </a:extLst>
                </a:gridCol>
                <a:gridCol w="510644">
                  <a:extLst>
                    <a:ext uri="{9D8B030D-6E8A-4147-A177-3AD203B41FA5}">
                      <a16:colId xmlns:a16="http://schemas.microsoft.com/office/drawing/2014/main" val="4084018229"/>
                    </a:ext>
                  </a:extLst>
                </a:gridCol>
                <a:gridCol w="510644">
                  <a:extLst>
                    <a:ext uri="{9D8B030D-6E8A-4147-A177-3AD203B41FA5}">
                      <a16:colId xmlns:a16="http://schemas.microsoft.com/office/drawing/2014/main" val="2521928191"/>
                    </a:ext>
                  </a:extLst>
                </a:gridCol>
                <a:gridCol w="510644">
                  <a:extLst>
                    <a:ext uri="{9D8B030D-6E8A-4147-A177-3AD203B41FA5}">
                      <a16:colId xmlns:a16="http://schemas.microsoft.com/office/drawing/2014/main" val="1198077821"/>
                    </a:ext>
                  </a:extLst>
                </a:gridCol>
                <a:gridCol w="510644">
                  <a:extLst>
                    <a:ext uri="{9D8B030D-6E8A-4147-A177-3AD203B41FA5}">
                      <a16:colId xmlns:a16="http://schemas.microsoft.com/office/drawing/2014/main" val="3114241199"/>
                    </a:ext>
                  </a:extLst>
                </a:gridCol>
                <a:gridCol w="510644">
                  <a:extLst>
                    <a:ext uri="{9D8B030D-6E8A-4147-A177-3AD203B41FA5}">
                      <a16:colId xmlns:a16="http://schemas.microsoft.com/office/drawing/2014/main" val="1179045049"/>
                    </a:ext>
                  </a:extLst>
                </a:gridCol>
                <a:gridCol w="510644">
                  <a:extLst>
                    <a:ext uri="{9D8B030D-6E8A-4147-A177-3AD203B41FA5}">
                      <a16:colId xmlns:a16="http://schemas.microsoft.com/office/drawing/2014/main" val="3824268382"/>
                    </a:ext>
                  </a:extLst>
                </a:gridCol>
                <a:gridCol w="510644">
                  <a:extLst>
                    <a:ext uri="{9D8B030D-6E8A-4147-A177-3AD203B41FA5}">
                      <a16:colId xmlns:a16="http://schemas.microsoft.com/office/drawing/2014/main" val="1121802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14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46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90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12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24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26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32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1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818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63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4403-0BBC-0541-9FF5-ECB97019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Formalities: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D78878-665F-4045-A0E5-BAFAFCB507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𝒬ℛ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       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</a:t>
                </a:r>
                <a:r>
                  <a:rPr lang="en-US" dirty="0">
                    <a:ea typeface="Cambria Math" panose="02040503050406030204" pitchFamily="18" charset="0"/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This is due to Fermat’s Little Theorem: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D78878-665F-4045-A0E5-BAFAFCB507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16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38E45FB-BA98-6043-974C-FB46CC2EC3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700" dirty="0"/>
                  <a:t> Let p &gt; 2  be prime.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2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7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7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sz="27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7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1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38E45FB-BA98-6043-974C-FB46CC2EC3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7D38C5-389F-964A-98F5-1F60F93357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Jacobi symbol of x modulo p, then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𝒬ℛ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𝒬𝒩ℛ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Allows us to check if a number is a quadratic residue or not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7D38C5-389F-964A-98F5-1F60F93357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613" r="-202" b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n 3">
            <a:extLst>
              <a:ext uri="{FF2B5EF4-FFF2-40B4-BE49-F238E27FC236}">
                <a16:creationId xmlns:a16="http://schemas.microsoft.com/office/drawing/2014/main" id="{9BB1BC40-0909-7E4F-BE60-C4244D192756}"/>
              </a:ext>
            </a:extLst>
          </p:cNvPr>
          <p:cNvSpPr/>
          <p:nvPr/>
        </p:nvSpPr>
        <p:spPr>
          <a:xfrm>
            <a:off x="10100930" y="478465"/>
            <a:ext cx="1371600" cy="13716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C6298-6FFD-C146-9A63-83E59FE07A54}"/>
              </a:ext>
            </a:extLst>
          </p:cNvPr>
          <p:cNvSpPr txBox="1"/>
          <p:nvPr/>
        </p:nvSpPr>
        <p:spPr>
          <a:xfrm>
            <a:off x="888631" y="1850065"/>
            <a:ext cx="341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Euler’s Criterion:</a:t>
            </a:r>
          </a:p>
        </p:txBody>
      </p:sp>
    </p:spTree>
    <p:extLst>
      <p:ext uri="{BB962C8B-B14F-4D97-AF65-F5344CB8AC3E}">
        <p14:creationId xmlns:p14="http://schemas.microsoft.com/office/powerpoint/2010/main" val="278722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1049</Words>
  <Application>Microsoft Macintosh PowerPoint</Application>
  <PresentationFormat>Widescreen</PresentationFormat>
  <Paragraphs>312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Rockwell</vt:lpstr>
      <vt:lpstr>Wingdings</vt:lpstr>
      <vt:lpstr>Atlas</vt:lpstr>
      <vt:lpstr>The Goldwasser–Micali Encryption Scheme</vt:lpstr>
      <vt:lpstr>mod</vt:lpstr>
      <vt:lpstr>Quadratic Residues</vt:lpstr>
      <vt:lpstr> Let p &gt; 2  be prime. Every quadratic residue in Z_p^∗  has exactly two square roots.</vt:lpstr>
      <vt:lpstr>Result:</vt:lpstr>
      <vt:lpstr>Z_p^∗ has a special property</vt:lpstr>
      <vt:lpstr>Now, square each of these and reduce mod p</vt:lpstr>
      <vt:lpstr>Formalities:</vt:lpstr>
      <vt:lpstr> Let p &gt; 2  be prime. J_p (x)=x^((p-1)/2)  (mod p)</vt:lpstr>
      <vt:lpstr>Let p &gt; 2  be prime and x,y∈Z_p^∗. J_p (xy)=J_p (x) 〖∙J〗_p (y)</vt:lpstr>
      <vt:lpstr>Let N =pq with p, q distinct primes, and y∈Z_N^∗ with y↔(y_p, y_q ). Then y∈〖QR〗_N if and only if y_p∈〖QR〗_p and y_q∈〖QR〗_q</vt:lpstr>
      <vt:lpstr> Each quadratic residue y∈Z_N^∗  has exactly 4  square roots. </vt:lpstr>
      <vt:lpstr>Result:</vt:lpstr>
      <vt:lpstr> Let N = pq  with p, q  distinct, odd primes. Then 1. Exactly half the elements of Z_N^∗  are in J_N^(+1) 2. 〖QR〗_N is contained in J_N^(+1) 3.  Exactly half the elements of J_N^(+1)  are in 〖QR〗_N ( the other half are in 〖QNR〗_N^(+1)) </vt:lpstr>
      <vt:lpstr> Let N = pq  be a product of distinct, odd primes, and x,y∈Z_N^∗. J_N (xy)=J_N (x) 〖∙J〗_N (y)</vt:lpstr>
      <vt:lpstr>Input: size of the numbers  Output: (N,p,q) and a uniform z∈〖QNR〗_N^(+1)  The public key pk=⟨N,z⟩ The secret key sk=⟨p,q⟩</vt:lpstr>
      <vt:lpstr>Input: public key pk and a message m∈{0,1}  Output: select a uniform x∈Z_N^∗ and output  c□(≔) [z^m∙x^2  mod N] </vt:lpstr>
      <vt:lpstr>Input: private key sk and a ciphertext c  Output: Determine if c is a quadratic residue modulo N. If not, output 0, otherwise output 1</vt:lpstr>
      <vt:lpstr>What is cool about this?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Goldwasser–Micali Encryption Scheme</dc:title>
  <dc:creator>Cullen Peters</dc:creator>
  <cp:lastModifiedBy>Cullen Peters</cp:lastModifiedBy>
  <cp:revision>8</cp:revision>
  <dcterms:created xsi:type="dcterms:W3CDTF">2020-01-20T07:09:43Z</dcterms:created>
  <dcterms:modified xsi:type="dcterms:W3CDTF">2020-01-20T08:01:50Z</dcterms:modified>
</cp:coreProperties>
</file>