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1" r:id="rId11"/>
    <p:sldId id="265" r:id="rId12"/>
    <p:sldId id="266" r:id="rId13"/>
    <p:sldId id="270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407"/>
  </p:normalViewPr>
  <p:slideViewPr>
    <p:cSldViewPr snapToGrid="0" snapToObjects="1">
      <p:cViewPr varScale="1">
        <p:scale>
          <a:sx n="91" d="100"/>
          <a:sy n="91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2A0BD-19A5-164C-916E-51B88F555B53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F0383-52DE-E746-9065-47931DB7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with deck of 5 cards. Ask someone on a date. Challenge to come up with 4 card solution or 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F0383-52DE-E746-9065-47931DB746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highlighted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F0383-52DE-E746-9065-47931DB74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Transfer activity: </a:t>
            </a:r>
          </a:p>
          <a:p>
            <a:r>
              <a:rPr lang="en-US" dirty="0"/>
              <a:t>2 students</a:t>
            </a:r>
          </a:p>
          <a:p>
            <a:r>
              <a:rPr lang="en-US" dirty="0"/>
              <a:t>Announce public color</a:t>
            </a:r>
          </a:p>
          <a:p>
            <a:r>
              <a:rPr lang="en-US" dirty="0"/>
              <a:t>Choose secret color</a:t>
            </a:r>
          </a:p>
          <a:p>
            <a:r>
              <a:rPr lang="en-US" dirty="0"/>
              <a:t>Mix and each announce hex of color (assume unmixing colors from hex is difficult)</a:t>
            </a:r>
          </a:p>
          <a:p>
            <a:r>
              <a:rPr lang="en-US" dirty="0"/>
              <a:t>Mix and get final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F0383-52DE-E746-9065-47931DB74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F0383-52DE-E746-9065-47931DB74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F0383-52DE-E746-9065-47931DB74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F0383-52DE-E746-9065-47931DB746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F0383-52DE-E746-9065-47931DB746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62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2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0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8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75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8E85C7-051D-B44C-BAAC-A097A0674F7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410A-840C-3C45-AFF3-218485F9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7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10641-9FA4-D041-A151-E2E1FC8CE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Yao’s Garbled Circuits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EA4AD-1549-1547-8FB5-1DE7B427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/>
              <a:t>Theory and practice</a:t>
            </a:r>
          </a:p>
          <a:p>
            <a:r>
              <a:rPr lang="en-US"/>
              <a:t>(Mostly) no knowledge Required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0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E9C-EE65-324C-B347-CACE003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Evaluating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1A32-9E58-7444-A100-9FE9C30A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37968" cy="4195481"/>
          </a:xfrm>
        </p:spPr>
        <p:txBody>
          <a:bodyPr/>
          <a:lstStyle/>
          <a:p>
            <a:r>
              <a:rPr lang="en-US" dirty="0"/>
              <a:t>In order to evaluate, Ginny gives Evan </a:t>
            </a:r>
            <a:r>
              <a:rPr lang="en-US" b="1" dirty="0" err="1"/>
              <a:t>W</a:t>
            </a:r>
            <a:r>
              <a:rPr lang="en-US" b="1" baseline="-25000" dirty="0" err="1"/>
              <a:t>Gg</a:t>
            </a:r>
            <a:r>
              <a:rPr lang="en-US" dirty="0"/>
              <a:t>, the random label that goes with her choice bit </a:t>
            </a:r>
            <a:r>
              <a:rPr lang="en-US" b="1" dirty="0"/>
              <a:t>g</a:t>
            </a:r>
          </a:p>
          <a:p>
            <a:pPr lvl="1"/>
            <a:r>
              <a:rPr lang="en-US" dirty="0"/>
              <a:t>Because the labels are random, this doesn’t give Evan any information about Ginny’s choice</a:t>
            </a:r>
          </a:p>
          <a:p>
            <a:r>
              <a:rPr lang="en-US" dirty="0"/>
              <a:t>Evan also needs </a:t>
            </a:r>
            <a:r>
              <a:rPr lang="en-US" b="1" dirty="0" err="1"/>
              <a:t>W</a:t>
            </a:r>
            <a:r>
              <a:rPr lang="en-US" b="1" baseline="-25000" dirty="0" err="1"/>
              <a:t>Ee</a:t>
            </a:r>
            <a:r>
              <a:rPr lang="en-US" dirty="0"/>
              <a:t>, the random label that goes with his choice bit </a:t>
            </a:r>
            <a:r>
              <a:rPr lang="en-US" b="1" dirty="0"/>
              <a:t>e</a:t>
            </a:r>
          </a:p>
          <a:p>
            <a:pPr lvl="1"/>
            <a:r>
              <a:rPr lang="en-US" dirty="0"/>
              <a:t>To get this to Evan, they must use </a:t>
            </a:r>
            <a:r>
              <a:rPr lang="en-US" b="1" dirty="0"/>
              <a:t>Oblivious Transfer</a:t>
            </a:r>
          </a:p>
          <a:p>
            <a:r>
              <a:rPr lang="en-US" dirty="0"/>
              <a:t>Now that Evan has both </a:t>
            </a:r>
            <a:r>
              <a:rPr lang="en-US" b="1" dirty="0" err="1"/>
              <a:t>W</a:t>
            </a:r>
            <a:r>
              <a:rPr lang="en-US" b="1" baseline="-25000" dirty="0" err="1"/>
              <a:t>Gg</a:t>
            </a:r>
            <a:r>
              <a:rPr lang="en-US" dirty="0"/>
              <a:t> and </a:t>
            </a:r>
            <a:r>
              <a:rPr lang="en-US" b="1" dirty="0" err="1"/>
              <a:t>W</a:t>
            </a:r>
            <a:r>
              <a:rPr lang="en-US" b="1" baseline="-25000" dirty="0" err="1"/>
              <a:t>Ee</a:t>
            </a:r>
            <a:r>
              <a:rPr lang="en-US" dirty="0"/>
              <a:t>, he can compute the </a:t>
            </a:r>
            <a:r>
              <a:rPr lang="en-US" b="1" dirty="0"/>
              <a:t>secret key</a:t>
            </a:r>
          </a:p>
          <a:p>
            <a:pPr lvl="1"/>
            <a:r>
              <a:rPr lang="en-US" b="1" dirty="0"/>
              <a:t>Secret key = Hash(</a:t>
            </a:r>
            <a:r>
              <a:rPr lang="en-US" b="1" dirty="0" err="1"/>
              <a:t>W</a:t>
            </a:r>
            <a:r>
              <a:rPr lang="en-US" b="1" baseline="-25000" dirty="0" err="1"/>
              <a:t>Gg</a:t>
            </a:r>
            <a:r>
              <a:rPr lang="en-US" b="1" baseline="-25000" dirty="0"/>
              <a:t> </a:t>
            </a:r>
            <a:r>
              <a:rPr lang="en-US" b="1" dirty="0"/>
              <a:t>+ </a:t>
            </a:r>
            <a:r>
              <a:rPr lang="en-US" b="1" dirty="0" err="1"/>
              <a:t>W</a:t>
            </a:r>
            <a:r>
              <a:rPr lang="en-US" b="1" baseline="-25000" dirty="0" err="1"/>
              <a:t>Ee</a:t>
            </a:r>
            <a:r>
              <a:rPr lang="en-US" b="1" dirty="0"/>
              <a:t>)</a:t>
            </a:r>
          </a:p>
          <a:p>
            <a:r>
              <a:rPr lang="en-US" dirty="0"/>
              <a:t>Finally, with one of the four secret keys, he can try to </a:t>
            </a:r>
            <a:r>
              <a:rPr lang="en-US" b="1" dirty="0"/>
              <a:t>decrypt</a:t>
            </a:r>
            <a:r>
              <a:rPr lang="en-US" dirty="0"/>
              <a:t> the </a:t>
            </a:r>
            <a:r>
              <a:rPr lang="en-US" b="1" dirty="0"/>
              <a:t>garbled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54B0-2985-6B4B-B519-B600AA5B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Stuff: Symmetric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BD67-C962-B349-86F3-F6E0A8BA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Perfectly Secure </a:t>
            </a:r>
            <a:r>
              <a:rPr lang="en-US" dirty="0"/>
              <a:t>for symmetric encryption</a:t>
            </a:r>
          </a:p>
          <a:p>
            <a:pPr lvl="1"/>
            <a:r>
              <a:rPr lang="en-US" dirty="0"/>
              <a:t>Same as </a:t>
            </a:r>
            <a:r>
              <a:rPr lang="en-US" b="1" dirty="0" err="1"/>
              <a:t>Vigenère</a:t>
            </a:r>
            <a:r>
              <a:rPr lang="en-US" b="1" dirty="0"/>
              <a:t>, </a:t>
            </a:r>
            <a:r>
              <a:rPr lang="en-US" dirty="0"/>
              <a:t>but the </a:t>
            </a:r>
            <a:r>
              <a:rPr lang="en-US" b="1" dirty="0"/>
              <a:t>key</a:t>
            </a:r>
            <a:r>
              <a:rPr lang="en-US" dirty="0"/>
              <a:t> is the same length as the message</a:t>
            </a:r>
          </a:p>
          <a:p>
            <a:pPr lvl="1"/>
            <a:r>
              <a:rPr lang="en-US" dirty="0"/>
              <a:t>Not usually used because </a:t>
            </a:r>
            <a:r>
              <a:rPr lang="en-US" b="1" dirty="0"/>
              <a:t>Key Transfer</a:t>
            </a:r>
            <a:r>
              <a:rPr lang="en-US" dirty="0"/>
              <a:t> is rather </a:t>
            </a:r>
            <a:r>
              <a:rPr lang="en-US" b="1" dirty="0"/>
              <a:t>expensive</a:t>
            </a:r>
            <a:r>
              <a:rPr lang="en-US" dirty="0"/>
              <a:t> for large keys, and each </a:t>
            </a:r>
            <a:r>
              <a:rPr lang="en-US" b="1" dirty="0"/>
              <a:t>key</a:t>
            </a:r>
            <a:r>
              <a:rPr lang="en-US" dirty="0"/>
              <a:t> can only be used once.</a:t>
            </a:r>
          </a:p>
          <a:p>
            <a:pPr lvl="1"/>
            <a:r>
              <a:rPr lang="en-US" dirty="0"/>
              <a:t>Since our messages are in </a:t>
            </a:r>
            <a:r>
              <a:rPr lang="en-US" b="1" dirty="0"/>
              <a:t>binary</a:t>
            </a:r>
            <a:r>
              <a:rPr lang="en-US" dirty="0"/>
              <a:t>, can use </a:t>
            </a:r>
            <a:r>
              <a:rPr lang="en-US" b="1" dirty="0"/>
              <a:t>XOR (⊕) </a:t>
            </a:r>
            <a:r>
              <a:rPr lang="en-US" dirty="0"/>
              <a:t>to </a:t>
            </a:r>
            <a:r>
              <a:rPr lang="en-US" b="1" dirty="0"/>
              <a:t>encrypt</a:t>
            </a:r>
          </a:p>
          <a:p>
            <a:r>
              <a:rPr lang="en-US" dirty="0"/>
              <a:t>Today people use something called </a:t>
            </a:r>
            <a:r>
              <a:rPr lang="en-US" b="1" dirty="0"/>
              <a:t>AES</a:t>
            </a:r>
            <a:r>
              <a:rPr lang="en-US" dirty="0"/>
              <a:t> for encryption</a:t>
            </a:r>
          </a:p>
          <a:p>
            <a:r>
              <a:rPr lang="en-US" dirty="0"/>
              <a:t>There’s also something called </a:t>
            </a:r>
            <a:r>
              <a:rPr lang="en-US" b="1" dirty="0"/>
              <a:t>Asymmetric Key Encryption</a:t>
            </a:r>
          </a:p>
          <a:p>
            <a:pPr lvl="1"/>
            <a:r>
              <a:rPr lang="en-US" dirty="0"/>
              <a:t>Can give another talk about different cryptosystems if there’s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9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962B-7DD1-8D43-8577-37990821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Fun Stuff: Diffie-Hellman Key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BDFDB2-C179-7644-87F4-7BC5318CC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117" y="1606111"/>
            <a:ext cx="10820772" cy="47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1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1475-78E1-2B46-9517-32837FEC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Fun Stuff: Oblivious Transfer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BA27DC92-99D6-C84B-982C-BA6D62C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4989" y="260244"/>
            <a:ext cx="4341191" cy="63375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243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E00D-7637-0D44-A64A-9F722CE3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452718"/>
            <a:ext cx="10001250" cy="1400530"/>
          </a:xfrm>
        </p:spPr>
        <p:txBody>
          <a:bodyPr/>
          <a:lstStyle/>
          <a:p>
            <a:r>
              <a:rPr lang="en-US" dirty="0"/>
              <a:t>Fun Stuff: Hash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402F-BBF1-1F48-AE27-FFF7FDAC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hash algorithm:</a:t>
            </a:r>
          </a:p>
          <a:p>
            <a:pPr lvl="1"/>
            <a:r>
              <a:rPr lang="en-US" dirty="0"/>
              <a:t>Take an 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b="1" dirty="0"/>
              <a:t>string</a:t>
            </a:r>
            <a:r>
              <a:rPr lang="en-US" dirty="0"/>
              <a:t> of any size</a:t>
            </a:r>
          </a:p>
          <a:p>
            <a:pPr lvl="1"/>
            <a:r>
              <a:rPr lang="en-US" dirty="0"/>
              <a:t>If it’s shorter than needed, </a:t>
            </a:r>
            <a:r>
              <a:rPr lang="en-US" b="1" dirty="0"/>
              <a:t>pad</a:t>
            </a:r>
            <a:r>
              <a:rPr lang="en-US" dirty="0"/>
              <a:t> until it’s the right size</a:t>
            </a:r>
          </a:p>
          <a:p>
            <a:pPr lvl="1"/>
            <a:r>
              <a:rPr lang="en-US" dirty="0"/>
              <a:t>If it’s longer, cut off the beginning</a:t>
            </a:r>
          </a:p>
          <a:p>
            <a:pPr lvl="1"/>
            <a:r>
              <a:rPr lang="en-US" dirty="0"/>
              <a:t>Then </a:t>
            </a:r>
            <a:r>
              <a:rPr lang="en-US" b="1" dirty="0"/>
              <a:t>XOR </a:t>
            </a:r>
            <a:r>
              <a:rPr lang="en-US" dirty="0"/>
              <a:t>it with a secret string of the right length</a:t>
            </a:r>
          </a:p>
          <a:p>
            <a:r>
              <a:rPr lang="en-US" b="1" dirty="0"/>
              <a:t>SHA</a:t>
            </a:r>
            <a:r>
              <a:rPr lang="en-US" dirty="0"/>
              <a:t> is a family of hash algorithms that are widely used and are considered secure.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2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2812-F27B-2749-B1EC-7FED8602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Stuff: Garbled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DD5C-A109-EE4A-917D-22411AE9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garble a </a:t>
            </a:r>
            <a:r>
              <a:rPr lang="en-US" b="1" dirty="0"/>
              <a:t>gate</a:t>
            </a:r>
            <a:r>
              <a:rPr lang="en-US" dirty="0"/>
              <a:t> that uses other gates </a:t>
            </a:r>
            <a:r>
              <a:rPr lang="en-US" b="1" dirty="0"/>
              <a:t>outputs</a:t>
            </a:r>
            <a:r>
              <a:rPr lang="en-US" dirty="0"/>
              <a:t> as their </a:t>
            </a:r>
            <a:r>
              <a:rPr lang="en-US" b="1" dirty="0"/>
              <a:t>inputs</a:t>
            </a:r>
            <a:r>
              <a:rPr lang="en-US" dirty="0"/>
              <a:t>,</a:t>
            </a:r>
          </a:p>
          <a:p>
            <a:r>
              <a:rPr lang="en-US" dirty="0"/>
              <a:t>Ginny will </a:t>
            </a:r>
            <a:r>
              <a:rPr lang="en-US" b="1" dirty="0"/>
              <a:t>encrypt</a:t>
            </a:r>
            <a:r>
              <a:rPr lang="en-US" dirty="0"/>
              <a:t> two labels </a:t>
            </a:r>
            <a:r>
              <a:rPr lang="en-US" b="1" dirty="0"/>
              <a:t>W</a:t>
            </a:r>
            <a:r>
              <a:rPr lang="en-US" b="1" baseline="-25000" dirty="0"/>
              <a:t>w0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W</a:t>
            </a:r>
            <a:r>
              <a:rPr lang="en-US" b="1" baseline="-25000" dirty="0"/>
              <a:t>w1</a:t>
            </a:r>
            <a:r>
              <a:rPr lang="en-US" dirty="0"/>
              <a:t> that go with the </a:t>
            </a:r>
            <a:r>
              <a:rPr lang="en-US" b="1" dirty="0"/>
              <a:t>output</a:t>
            </a:r>
            <a:r>
              <a:rPr lang="en-US" dirty="0"/>
              <a:t>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2812-F27B-2749-B1EC-7FED8602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Stuff: Garbled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DD5C-A109-EE4A-917D-22411AE9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it </a:t>
            </a:r>
            <a:r>
              <a:rPr lang="en-US"/>
              <a:t>all together</a:t>
            </a:r>
          </a:p>
        </p:txBody>
      </p:sp>
      <p:pic>
        <p:nvPicPr>
          <p:cNvPr id="5" name="Picture 4" descr="A picture containing sitting, large, white&#10;&#10;Description automatically generated">
            <a:extLst>
              <a:ext uri="{FF2B5EF4-FFF2-40B4-BE49-F238E27FC236}">
                <a16:creationId xmlns:a16="http://schemas.microsoft.com/office/drawing/2014/main" id="{ACFB625A-33EC-0540-A3B4-F58A488A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2052917"/>
            <a:ext cx="9977371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6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6C27-3741-CC49-B889-8F1E1F0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Cryptography is Used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B0F8-C927-D24D-B3CF-E5E65DCE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 messages</a:t>
            </a:r>
          </a:p>
          <a:p>
            <a:pPr lvl="1"/>
            <a:r>
              <a:rPr lang="en-US" b="1" dirty="0" err="1"/>
              <a:t>Ceasar</a:t>
            </a:r>
            <a:r>
              <a:rPr lang="en-US" dirty="0"/>
              <a:t> cipher</a:t>
            </a:r>
            <a:endParaRPr lang="en-US" b="1" dirty="0"/>
          </a:p>
          <a:p>
            <a:pPr lvl="1"/>
            <a:r>
              <a:rPr lang="en-US" b="1" dirty="0" err="1"/>
              <a:t>Vigenère</a:t>
            </a:r>
            <a:r>
              <a:rPr lang="en-US" dirty="0"/>
              <a:t> cipher</a:t>
            </a:r>
          </a:p>
          <a:p>
            <a:pPr lvl="1"/>
            <a:r>
              <a:rPr lang="en-US" b="1" dirty="0"/>
              <a:t>Enigma</a:t>
            </a:r>
          </a:p>
          <a:p>
            <a:pPr lvl="1"/>
            <a:r>
              <a:rPr lang="en-US" b="1" dirty="0"/>
              <a:t>Modern Encryption</a:t>
            </a:r>
          </a:p>
          <a:p>
            <a:r>
              <a:rPr lang="en-US" b="1" dirty="0"/>
              <a:t>Multiparty computation</a:t>
            </a:r>
          </a:p>
          <a:p>
            <a:pPr lvl="1"/>
            <a:r>
              <a:rPr lang="en-US" dirty="0"/>
              <a:t>Decision making</a:t>
            </a:r>
          </a:p>
          <a:p>
            <a:pPr lvl="1"/>
            <a:r>
              <a:rPr lang="en-US" dirty="0"/>
              <a:t>Voting</a:t>
            </a:r>
          </a:p>
          <a:p>
            <a:pPr lvl="1"/>
            <a:r>
              <a:rPr lang="en-US" dirty="0"/>
              <a:t>Secret Sharing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AC22-E0D5-3A42-82BD-ADC3C98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4560-E483-1541-88DF-D3873443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and Bob agree on a </a:t>
            </a:r>
            <a:r>
              <a:rPr lang="en-US" b="1" dirty="0"/>
              <a:t>secret</a:t>
            </a:r>
            <a:r>
              <a:rPr lang="en-US" dirty="0"/>
              <a:t> </a:t>
            </a:r>
            <a:r>
              <a:rPr lang="en-US" b="1" dirty="0"/>
              <a:t>key</a:t>
            </a:r>
          </a:p>
          <a:p>
            <a:r>
              <a:rPr lang="en-US" dirty="0"/>
              <a:t>Alice uses the key to encrypt a </a:t>
            </a:r>
            <a:r>
              <a:rPr lang="en-US" b="1" dirty="0"/>
              <a:t>secret</a:t>
            </a:r>
            <a:r>
              <a:rPr lang="en-US" dirty="0"/>
              <a:t> </a:t>
            </a:r>
            <a:r>
              <a:rPr lang="en-US" b="1" dirty="0"/>
              <a:t>message</a:t>
            </a:r>
          </a:p>
          <a:p>
            <a:r>
              <a:rPr lang="en-US" dirty="0"/>
              <a:t>The </a:t>
            </a:r>
            <a:r>
              <a:rPr lang="en-US" b="1" dirty="0"/>
              <a:t>encrypted</a:t>
            </a:r>
            <a:r>
              <a:rPr lang="en-US" dirty="0"/>
              <a:t> </a:t>
            </a:r>
            <a:r>
              <a:rPr lang="en-US" b="1" dirty="0"/>
              <a:t>message</a:t>
            </a:r>
            <a:r>
              <a:rPr lang="en-US" dirty="0"/>
              <a:t> gets sent to Bob</a:t>
            </a:r>
          </a:p>
          <a:p>
            <a:r>
              <a:rPr lang="en-US" dirty="0"/>
              <a:t>Bob uses the same </a:t>
            </a:r>
            <a:r>
              <a:rPr lang="en-US" b="1" dirty="0"/>
              <a:t>secret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to decrypt the </a:t>
            </a:r>
            <a:r>
              <a:rPr lang="en-US" b="1" dirty="0"/>
              <a:t>ciphertext</a:t>
            </a:r>
          </a:p>
          <a:p>
            <a:r>
              <a:rPr lang="en-US" dirty="0"/>
              <a:t>Now Bob knows the content of the message</a:t>
            </a:r>
          </a:p>
          <a:p>
            <a:r>
              <a:rPr lang="en-US" dirty="0"/>
              <a:t>Eve </a:t>
            </a:r>
            <a:r>
              <a:rPr lang="en-US" b="1" dirty="0"/>
              <a:t>intercepts</a:t>
            </a:r>
            <a:r>
              <a:rPr lang="en-US" dirty="0"/>
              <a:t> the message</a:t>
            </a:r>
          </a:p>
          <a:p>
            <a:pPr lvl="1"/>
            <a:r>
              <a:rPr lang="en-US" dirty="0"/>
              <a:t>She can try to read it, but without the </a:t>
            </a:r>
            <a:r>
              <a:rPr lang="en-US" b="1" dirty="0"/>
              <a:t>secret key</a:t>
            </a:r>
            <a:r>
              <a:rPr lang="en-US" dirty="0"/>
              <a:t>, she will not be able to decrypt the message</a:t>
            </a:r>
          </a:p>
        </p:txBody>
      </p:sp>
    </p:spTree>
    <p:extLst>
      <p:ext uri="{BB962C8B-B14F-4D97-AF65-F5344CB8AC3E}">
        <p14:creationId xmlns:p14="http://schemas.microsoft.com/office/powerpoint/2010/main" val="388775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E77C-6E6F-294D-B760-05AFB547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Key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3E07-BA66-9A46-8377-BB31C57D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Alice and Bob want to have the same </a:t>
            </a:r>
            <a:r>
              <a:rPr lang="en-US" b="1"/>
              <a:t>secret key</a:t>
            </a:r>
          </a:p>
          <a:p>
            <a:pPr>
              <a:lnSpc>
                <a:spcPct val="90000"/>
              </a:lnSpc>
            </a:pPr>
            <a:r>
              <a:rPr lang="en-US"/>
              <a:t>If they agree on a key out loud, their encryption will not be secure</a:t>
            </a:r>
          </a:p>
          <a:p>
            <a:pPr>
              <a:lnSpc>
                <a:spcPct val="90000"/>
              </a:lnSpc>
            </a:pPr>
            <a:r>
              <a:rPr lang="en-US" b="1"/>
              <a:t>Key Transfer </a:t>
            </a:r>
            <a:r>
              <a:rPr lang="en-US"/>
              <a:t>allows Alice and Bob to generate the same key as each other without anyone else knowing what it is</a:t>
            </a:r>
          </a:p>
          <a:p>
            <a:pPr lvl="1">
              <a:lnSpc>
                <a:spcPct val="90000"/>
              </a:lnSpc>
            </a:pPr>
            <a:r>
              <a:rPr lang="en-US"/>
              <a:t>Not necessarily the key that they chose</a:t>
            </a:r>
          </a:p>
          <a:p>
            <a:pPr>
              <a:lnSpc>
                <a:spcPct val="90000"/>
              </a:lnSpc>
            </a:pPr>
            <a:r>
              <a:rPr lang="en-US"/>
              <a:t>Once they send a secure encrypted message, they can decide what the next key will be inside the message</a:t>
            </a:r>
          </a:p>
          <a:p>
            <a:pPr lvl="1">
              <a:lnSpc>
                <a:spcPct val="90000"/>
              </a:lnSpc>
            </a:pPr>
            <a:r>
              <a:rPr lang="en-US" b="1"/>
              <a:t>Key Transfer</a:t>
            </a:r>
            <a:r>
              <a:rPr lang="en-US"/>
              <a:t> only needs to be run one time</a:t>
            </a:r>
            <a:endParaRPr lang="en-US" b="1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716CBBB-4F0A-6B47-81FA-94F3B2969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" r="4651" b="-2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4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E7E-1F23-6C43-B9F2-8952652C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Oblivious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7C8D-8153-CF4D-99AA-8A0CD176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Necessary for many </a:t>
            </a:r>
            <a:r>
              <a:rPr lang="en-US" b="1" dirty="0"/>
              <a:t>Multiparty Computation</a:t>
            </a:r>
            <a:r>
              <a:rPr lang="en-US" dirty="0"/>
              <a:t> algorithms</a:t>
            </a:r>
          </a:p>
          <a:p>
            <a:r>
              <a:rPr lang="en-US" dirty="0"/>
              <a:t>Evan needs to make a choice between two options</a:t>
            </a:r>
          </a:p>
          <a:p>
            <a:r>
              <a:rPr lang="en-US" dirty="0"/>
              <a:t>Evan doesn’t want Ginny to know his choice</a:t>
            </a:r>
          </a:p>
          <a:p>
            <a:r>
              <a:rPr lang="en-US" dirty="0"/>
              <a:t>Ginny knows both options, but she doesn’t want Evan to learn anything about the option that he doesn’t choose.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49F563-77B1-D04E-9ED4-9089212DAC50}"/>
              </a:ext>
            </a:extLst>
          </p:cNvPr>
          <p:cNvGrpSpPr/>
          <p:nvPr/>
        </p:nvGrpSpPr>
        <p:grpSpPr>
          <a:xfrm>
            <a:off x="542261" y="4212841"/>
            <a:ext cx="10438164" cy="2235229"/>
            <a:chOff x="542261" y="4212841"/>
            <a:chExt cx="10438164" cy="2235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406C46-F23D-B148-9C15-EBC307094391}"/>
                </a:ext>
              </a:extLst>
            </p:cNvPr>
            <p:cNvSpPr/>
            <p:nvPr/>
          </p:nvSpPr>
          <p:spPr>
            <a:xfrm>
              <a:off x="4302826" y="4412511"/>
              <a:ext cx="2732568" cy="1835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Oblivious Transfer</a:t>
              </a:r>
            </a:p>
          </p:txBody>
        </p:sp>
        <p:sp>
          <p:nvSpPr>
            <p:cNvPr id="5" name="Smiley Face 4">
              <a:extLst>
                <a:ext uri="{FF2B5EF4-FFF2-40B4-BE49-F238E27FC236}">
                  <a16:creationId xmlns:a16="http://schemas.microsoft.com/office/drawing/2014/main" id="{53E88D8A-9398-1A48-A38B-9FA91AA5A6B1}"/>
                </a:ext>
              </a:extLst>
            </p:cNvPr>
            <p:cNvSpPr/>
            <p:nvPr/>
          </p:nvSpPr>
          <p:spPr>
            <a:xfrm>
              <a:off x="708670" y="4830725"/>
              <a:ext cx="999460" cy="99946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AA27D217-16E6-5446-B168-97C23F93800B}"/>
                </a:ext>
              </a:extLst>
            </p:cNvPr>
            <p:cNvSpPr/>
            <p:nvPr/>
          </p:nvSpPr>
          <p:spPr>
            <a:xfrm>
              <a:off x="9630090" y="4830725"/>
              <a:ext cx="999460" cy="999460"/>
            </a:xfrm>
            <a:prstGeom prst="smileyFac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F43E86-9AF7-ED41-98C6-DBB277D7D4F7}"/>
                </a:ext>
              </a:extLst>
            </p:cNvPr>
            <p:cNvSpPr txBox="1"/>
            <p:nvPr/>
          </p:nvSpPr>
          <p:spPr>
            <a:xfrm>
              <a:off x="708670" y="4412511"/>
              <a:ext cx="1350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Ginny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EB3750-FA6D-7240-8F4E-A36871322058}"/>
                </a:ext>
              </a:extLst>
            </p:cNvPr>
            <p:cNvSpPr txBox="1"/>
            <p:nvPr/>
          </p:nvSpPr>
          <p:spPr>
            <a:xfrm>
              <a:off x="9630090" y="4412511"/>
              <a:ext cx="1350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Evan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A6FD73F-A9FB-AB49-97C5-BE321AE0AEB8}"/>
                </a:ext>
              </a:extLst>
            </p:cNvPr>
            <p:cNvSpPr/>
            <p:nvPr/>
          </p:nvSpPr>
          <p:spPr>
            <a:xfrm>
              <a:off x="2775098" y="4830725"/>
              <a:ext cx="1435395" cy="336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6706FDC3-9DA6-EC45-9A38-36C3CA1F9033}"/>
                </a:ext>
              </a:extLst>
            </p:cNvPr>
            <p:cNvSpPr/>
            <p:nvPr/>
          </p:nvSpPr>
          <p:spPr>
            <a:xfrm>
              <a:off x="2775097" y="5557282"/>
              <a:ext cx="1435395" cy="336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EFF45081-889A-2C40-9CF9-ED4B0922B01F}"/>
                </a:ext>
              </a:extLst>
            </p:cNvPr>
            <p:cNvSpPr/>
            <p:nvPr/>
          </p:nvSpPr>
          <p:spPr>
            <a:xfrm>
              <a:off x="7127727" y="5601584"/>
              <a:ext cx="1435395" cy="33669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728A8FF1-7CC0-6A40-AC32-6E56BA832B38}"/>
                </a:ext>
              </a:extLst>
            </p:cNvPr>
            <p:cNvSpPr/>
            <p:nvPr/>
          </p:nvSpPr>
          <p:spPr>
            <a:xfrm rot="10800000">
              <a:off x="7127726" y="4825407"/>
              <a:ext cx="1435395" cy="33669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051D0A-28C7-E74B-BDD9-B2C52959514F}"/>
                </a:ext>
              </a:extLst>
            </p:cNvPr>
            <p:cNvSpPr txBox="1"/>
            <p:nvPr/>
          </p:nvSpPr>
          <p:spPr>
            <a:xfrm>
              <a:off x="2670110" y="4412511"/>
              <a:ext cx="143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EE2BB1-CFF4-E146-89DF-0A0FC670886B}"/>
                </a:ext>
              </a:extLst>
            </p:cNvPr>
            <p:cNvSpPr txBox="1"/>
            <p:nvPr/>
          </p:nvSpPr>
          <p:spPr>
            <a:xfrm>
              <a:off x="2682763" y="5187950"/>
              <a:ext cx="143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D04955-06F6-FA40-A9FF-B597575380CB}"/>
                </a:ext>
              </a:extLst>
            </p:cNvPr>
            <p:cNvSpPr txBox="1"/>
            <p:nvPr/>
          </p:nvSpPr>
          <p:spPr>
            <a:xfrm>
              <a:off x="7035394" y="4212841"/>
              <a:ext cx="1435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Choice b (b∈{0,1})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E91D3F-43BC-F340-B589-36A7B64F9BA3}"/>
                </a:ext>
              </a:extLst>
            </p:cNvPr>
            <p:cNvSpPr txBox="1"/>
            <p:nvPr/>
          </p:nvSpPr>
          <p:spPr>
            <a:xfrm>
              <a:off x="7035393" y="5287072"/>
              <a:ext cx="143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b</a:t>
              </a:r>
            </a:p>
          </p:txBody>
        </p:sp>
        <p:sp>
          <p:nvSpPr>
            <p:cNvPr id="21" name="Frame 20">
              <a:extLst>
                <a:ext uri="{FF2B5EF4-FFF2-40B4-BE49-F238E27FC236}">
                  <a16:creationId xmlns:a16="http://schemas.microsoft.com/office/drawing/2014/main" id="{A02E3DCF-C8B9-6D4E-9BF1-DC40687A915A}"/>
                </a:ext>
              </a:extLst>
            </p:cNvPr>
            <p:cNvSpPr/>
            <p:nvPr/>
          </p:nvSpPr>
          <p:spPr>
            <a:xfrm>
              <a:off x="542261" y="4212842"/>
              <a:ext cx="10239154" cy="2235228"/>
            </a:xfrm>
            <a:prstGeom prst="frame">
              <a:avLst>
                <a:gd name="adj1" fmla="val 26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88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3A45-E9F7-7C46-B26D-922CF44D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4586-68AF-9D41-92B6-CF18872C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10269" cy="4195481"/>
          </a:xfrm>
        </p:spPr>
        <p:txBody>
          <a:bodyPr/>
          <a:lstStyle/>
          <a:p>
            <a:r>
              <a:rPr lang="en-US" dirty="0"/>
              <a:t>Function that is easy to compute, but hard to reverse</a:t>
            </a:r>
          </a:p>
          <a:p>
            <a:r>
              <a:rPr lang="en-US" dirty="0"/>
              <a:t>Given the </a:t>
            </a:r>
            <a:r>
              <a:rPr lang="en-US" b="1" dirty="0"/>
              <a:t>output</a:t>
            </a:r>
            <a:r>
              <a:rPr lang="en-US" dirty="0"/>
              <a:t> of such a function, someone cannot find the associated </a:t>
            </a:r>
            <a:r>
              <a:rPr lang="en-US" b="1" dirty="0"/>
              <a:t>input</a:t>
            </a:r>
            <a:r>
              <a:rPr lang="en-US" dirty="0"/>
              <a:t> in </a:t>
            </a:r>
            <a:r>
              <a:rPr lang="en-US" b="1" dirty="0"/>
              <a:t>polynomial time</a:t>
            </a:r>
          </a:p>
          <a:p>
            <a:r>
              <a:rPr lang="en-US" dirty="0"/>
              <a:t>Example: </a:t>
            </a:r>
            <a:r>
              <a:rPr lang="en-US" b="1" dirty="0"/>
              <a:t>Hash Function</a:t>
            </a:r>
            <a:endParaRPr lang="en-US" dirty="0"/>
          </a:p>
          <a:p>
            <a:pPr lvl="1"/>
            <a:r>
              <a:rPr lang="en-US" dirty="0"/>
              <a:t>Takes an </a:t>
            </a:r>
            <a:r>
              <a:rPr lang="en-US" b="1" dirty="0"/>
              <a:t>input</a:t>
            </a:r>
            <a:r>
              <a:rPr lang="en-US" dirty="0"/>
              <a:t> of any size</a:t>
            </a:r>
          </a:p>
          <a:p>
            <a:pPr lvl="1"/>
            <a:r>
              <a:rPr lang="en-US" dirty="0"/>
              <a:t>Returns an </a:t>
            </a:r>
            <a:r>
              <a:rPr lang="en-US" b="1" dirty="0"/>
              <a:t>output</a:t>
            </a:r>
            <a:r>
              <a:rPr lang="en-US" dirty="0"/>
              <a:t> of a specified size</a:t>
            </a:r>
          </a:p>
          <a:p>
            <a:pPr lvl="1"/>
            <a:r>
              <a:rPr lang="en-US" b="1" dirty="0"/>
              <a:t>Deterministic</a:t>
            </a:r>
            <a:r>
              <a:rPr lang="en-US" dirty="0"/>
              <a:t>, not </a:t>
            </a:r>
            <a:r>
              <a:rPr lang="en-US" b="1" dirty="0"/>
              <a:t>Random</a:t>
            </a:r>
          </a:p>
          <a:p>
            <a:r>
              <a:rPr lang="en-US" b="1" dirty="0"/>
              <a:t>Hash(‘</a:t>
            </a:r>
            <a:r>
              <a:rPr lang="en-US" b="1" dirty="0" err="1"/>
              <a:t>abc</a:t>
            </a:r>
            <a:r>
              <a:rPr lang="en-US" b="1" dirty="0"/>
              <a:t>’) = ‘A9993E364706816ABA3E25717850C26C9CD0D89D’</a:t>
            </a:r>
          </a:p>
          <a:p>
            <a:r>
              <a:rPr lang="en-US" b="1" dirty="0"/>
              <a:t>Hash(‘</a:t>
            </a:r>
            <a:r>
              <a:rPr lang="en-US" b="1" dirty="0" err="1"/>
              <a:t>abb</a:t>
            </a:r>
            <a:r>
              <a:rPr lang="en-US" b="1" dirty="0"/>
              <a:t>’) = ‘C64D3FCDE20C5CD03142171E5AC47A87AA3C8ACE’</a:t>
            </a:r>
          </a:p>
          <a:p>
            <a:r>
              <a:rPr lang="en-US" b="1" dirty="0"/>
              <a:t>Hash(the bible) = ‘D62A49BFA992E91B00C540B2EDED613976649DD7’</a:t>
            </a:r>
          </a:p>
        </p:txBody>
      </p:sp>
    </p:spTree>
    <p:extLst>
      <p:ext uri="{BB962C8B-B14F-4D97-AF65-F5344CB8AC3E}">
        <p14:creationId xmlns:p14="http://schemas.microsoft.com/office/powerpoint/2010/main" val="100085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0C8A-5B88-E048-AD09-5229A83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B296-6ADD-3C42-B255-F5C81107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9063481" cy="3909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/>
              <a:t>Series of </a:t>
            </a:r>
            <a:r>
              <a:rPr lang="en-US" b="1" dirty="0"/>
              <a:t>gates </a:t>
            </a:r>
            <a:r>
              <a:rPr lang="en-US" dirty="0"/>
              <a:t>that takes a set number of </a:t>
            </a:r>
            <a:r>
              <a:rPr lang="en-US" b="1" dirty="0"/>
              <a:t>inputs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b="1" dirty="0"/>
              <a:t>Boolean Circuit 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/>
              <a:t>inputs</a:t>
            </a:r>
            <a:r>
              <a:rPr lang="en-US" dirty="0"/>
              <a:t> are bits, either </a:t>
            </a:r>
            <a:r>
              <a:rPr lang="en-US" b="1" dirty="0"/>
              <a:t>1</a:t>
            </a:r>
            <a:r>
              <a:rPr lang="en-US" dirty="0"/>
              <a:t> or </a:t>
            </a:r>
            <a:r>
              <a:rPr lang="en-US" b="1" dirty="0"/>
              <a:t>0 </a:t>
            </a:r>
            <a:r>
              <a:rPr lang="en-US" dirty="0"/>
              <a:t>to correspond with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/>
              <a:t>Each </a:t>
            </a:r>
            <a:r>
              <a:rPr lang="en-US" b="1" dirty="0"/>
              <a:t>gate</a:t>
            </a:r>
            <a:r>
              <a:rPr lang="en-US" dirty="0"/>
              <a:t> is either a logical </a:t>
            </a:r>
            <a:r>
              <a:rPr lang="en-US" b="1" dirty="0"/>
              <a:t>AND </a:t>
            </a:r>
            <a:r>
              <a:rPr lang="en-US" dirty="0"/>
              <a:t>or a logical </a:t>
            </a:r>
            <a:r>
              <a:rPr lang="en-US" b="1" dirty="0"/>
              <a:t>OR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b="1" dirty="0"/>
              <a:t>Arithmetic Circuit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/>
              <a:t>The same thing but </a:t>
            </a:r>
            <a:r>
              <a:rPr lang="en-US" b="1" dirty="0"/>
              <a:t>inputs </a:t>
            </a:r>
            <a:r>
              <a:rPr lang="en-US" dirty="0"/>
              <a:t>are numbers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b="1" dirty="0"/>
              <a:t>Gates</a:t>
            </a:r>
            <a:r>
              <a:rPr lang="en-US" dirty="0"/>
              <a:t> are </a:t>
            </a:r>
            <a:r>
              <a:rPr lang="en-US" b="1" dirty="0"/>
              <a:t>multiply (*) </a:t>
            </a:r>
            <a:r>
              <a:rPr lang="en-US" dirty="0"/>
              <a:t>and </a:t>
            </a:r>
            <a:r>
              <a:rPr lang="en-US" b="1" dirty="0"/>
              <a:t>add (+)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b="1" dirty="0"/>
              <a:t>Boolean Circuits </a:t>
            </a:r>
            <a:r>
              <a:rPr lang="en-US" dirty="0"/>
              <a:t>can be written as </a:t>
            </a:r>
            <a:r>
              <a:rPr lang="en-US" b="1" dirty="0"/>
              <a:t>Arithmetic Circuits</a:t>
            </a:r>
            <a:r>
              <a:rPr lang="en-US" dirty="0"/>
              <a:t> and vice versa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b="1" dirty="0"/>
              <a:t>Any polynomial can be written as a circuit!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4D5BB-2464-034E-935B-B169CE94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939" y="2286162"/>
            <a:ext cx="3214415" cy="29278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314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8244-A188-0644-8B69-0EA40079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Yao’s Garbled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DAEA-F382-A04E-864D-05676EC5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way to </a:t>
            </a:r>
            <a:r>
              <a:rPr lang="en-US" b="1" dirty="0"/>
              <a:t>encrypt circuits </a:t>
            </a:r>
            <a:r>
              <a:rPr lang="en-US" dirty="0"/>
              <a:t>so that no more </a:t>
            </a:r>
            <a:r>
              <a:rPr lang="en-US" b="1" dirty="0"/>
              <a:t>information</a:t>
            </a:r>
            <a:r>
              <a:rPr lang="en-US" dirty="0"/>
              <a:t> is exposed than what would already be learned just from seeing the </a:t>
            </a:r>
            <a:r>
              <a:rPr lang="en-US" b="1" dirty="0"/>
              <a:t>output</a:t>
            </a:r>
          </a:p>
          <a:p>
            <a:r>
              <a:rPr lang="en-US" dirty="0"/>
              <a:t>Can be accomplished using each of the topics we discussed</a:t>
            </a:r>
          </a:p>
          <a:p>
            <a:pPr lvl="1"/>
            <a:r>
              <a:rPr lang="en-US" b="1" dirty="0"/>
              <a:t>Symmetric Key Encryption</a:t>
            </a:r>
          </a:p>
          <a:p>
            <a:pPr lvl="1"/>
            <a:r>
              <a:rPr lang="en-US" b="1" dirty="0"/>
              <a:t>Key Transfer</a:t>
            </a:r>
          </a:p>
          <a:p>
            <a:pPr lvl="1"/>
            <a:r>
              <a:rPr lang="en-US" b="1" dirty="0"/>
              <a:t>Oblivious Transfer</a:t>
            </a:r>
          </a:p>
          <a:p>
            <a:pPr lvl="1"/>
            <a:r>
              <a:rPr lang="en-US" b="1" dirty="0"/>
              <a:t>One-way Functions</a:t>
            </a:r>
          </a:p>
          <a:p>
            <a:r>
              <a:rPr lang="en-US" dirty="0"/>
              <a:t>Ginny “</a:t>
            </a:r>
            <a:r>
              <a:rPr lang="en-US" b="1" dirty="0"/>
              <a:t>garbles</a:t>
            </a:r>
            <a:r>
              <a:rPr lang="en-US" dirty="0"/>
              <a:t>” a circuit using her </a:t>
            </a:r>
            <a:r>
              <a:rPr lang="en-US" b="1" dirty="0"/>
              <a:t>inputs</a:t>
            </a:r>
            <a:r>
              <a:rPr lang="en-US" dirty="0"/>
              <a:t>, then sends the circuit to Evan</a:t>
            </a:r>
          </a:p>
          <a:p>
            <a:r>
              <a:rPr lang="en-US" dirty="0"/>
              <a:t>Evan </a:t>
            </a:r>
            <a:r>
              <a:rPr lang="en-US" b="1" dirty="0"/>
              <a:t>evaluates</a:t>
            </a:r>
            <a:r>
              <a:rPr lang="en-US" dirty="0"/>
              <a:t> the circuit using his inputs, and receives the output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750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2162-F93B-004C-9ED1-90CA9D99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Garbling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BE27-5D4D-9F41-981D-905C19E6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19" y="1318438"/>
            <a:ext cx="8933434" cy="49299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Ginny picks four random labels for </a:t>
            </a:r>
            <a:r>
              <a:rPr lang="en-US" b="1" dirty="0"/>
              <a:t>inputs</a:t>
            </a:r>
            <a:r>
              <a:rPr lang="en-US" dirty="0"/>
              <a:t>: </a:t>
            </a:r>
            <a:r>
              <a:rPr lang="en-US" b="1" dirty="0"/>
              <a:t>W</a:t>
            </a:r>
            <a:r>
              <a:rPr lang="en-US" b="1" baseline="-25000" dirty="0"/>
              <a:t>0G</a:t>
            </a:r>
            <a:r>
              <a:rPr lang="en-US" b="1" dirty="0"/>
              <a:t>, W</a:t>
            </a:r>
            <a:r>
              <a:rPr lang="en-US" b="1" baseline="-25000" dirty="0"/>
              <a:t>1G</a:t>
            </a:r>
            <a:r>
              <a:rPr lang="en-US" b="1" dirty="0"/>
              <a:t>, W</a:t>
            </a:r>
            <a:r>
              <a:rPr lang="en-US" b="1" baseline="-25000" dirty="0"/>
              <a:t>0E</a:t>
            </a:r>
            <a:r>
              <a:rPr lang="en-US" b="1" dirty="0"/>
              <a:t>, W</a:t>
            </a:r>
            <a:r>
              <a:rPr lang="en-US" b="1" baseline="-25000" dirty="0"/>
              <a:t>1E</a:t>
            </a:r>
          </a:p>
          <a:p>
            <a:r>
              <a:rPr lang="en-US" dirty="0"/>
              <a:t>For each possible outcome of the gate, Ginny now has</a:t>
            </a:r>
            <a:br>
              <a:rPr lang="en-US" dirty="0"/>
            </a:br>
            <a:r>
              <a:rPr lang="en-US" b="1" dirty="0"/>
              <a:t>(W</a:t>
            </a:r>
            <a:r>
              <a:rPr lang="en-US" b="1" baseline="-25000" dirty="0"/>
              <a:t>G</a:t>
            </a:r>
            <a:r>
              <a:rPr lang="en-US" b="1" dirty="0"/>
              <a:t>, W</a:t>
            </a:r>
            <a:r>
              <a:rPr lang="en-US" b="1" baseline="-25000" dirty="0"/>
              <a:t>E</a:t>
            </a:r>
            <a:r>
              <a:rPr lang="en-US" b="1" dirty="0"/>
              <a:t>, Output) </a:t>
            </a:r>
          </a:p>
          <a:p>
            <a:r>
              <a:rPr lang="en-US" dirty="0"/>
              <a:t>Ginny uses </a:t>
            </a:r>
            <a:r>
              <a:rPr lang="en-US" b="1" dirty="0"/>
              <a:t>Symmetric Key Encryption</a:t>
            </a:r>
            <a:r>
              <a:rPr lang="en-US" dirty="0"/>
              <a:t> to encrypt each output using the hash of two labels combined as the </a:t>
            </a:r>
            <a:r>
              <a:rPr lang="en-US" b="1" dirty="0"/>
              <a:t>secret key</a:t>
            </a:r>
          </a:p>
          <a:p>
            <a:pPr lvl="1"/>
            <a:r>
              <a:rPr lang="en-US" b="1" dirty="0"/>
              <a:t>Hash(W</a:t>
            </a:r>
            <a:r>
              <a:rPr lang="en-US" b="1" baseline="-25000" dirty="0"/>
              <a:t>G</a:t>
            </a:r>
            <a:r>
              <a:rPr lang="en-US" b="1" dirty="0"/>
              <a:t>+W</a:t>
            </a:r>
            <a:r>
              <a:rPr lang="en-US" b="1" baseline="-25000" dirty="0"/>
              <a:t>E</a:t>
            </a:r>
            <a:r>
              <a:rPr lang="en-US" b="1" dirty="0"/>
              <a:t>) = secret key</a:t>
            </a:r>
          </a:p>
          <a:p>
            <a:pPr lvl="1"/>
            <a:r>
              <a:rPr lang="en-US" b="1" dirty="0"/>
              <a:t>Garbled Output = Enc(secret key, output)</a:t>
            </a:r>
          </a:p>
          <a:p>
            <a:r>
              <a:rPr lang="en-US" dirty="0"/>
              <a:t>Finally, Ginny changes the order of the </a:t>
            </a:r>
            <a:r>
              <a:rPr lang="en-US" b="1" dirty="0"/>
              <a:t>Garbled Outputs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2BF9AB42-7E5B-5D4B-A931-881A5210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1318438"/>
            <a:ext cx="1854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8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937</Words>
  <Application>Microsoft Macintosh PowerPoint</Application>
  <PresentationFormat>Widescreen</PresentationFormat>
  <Paragraphs>125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Yao’s Garbled Circuits</vt:lpstr>
      <vt:lpstr>What Cryptography is Used For</vt:lpstr>
      <vt:lpstr>Symmetric Key Encryption</vt:lpstr>
      <vt:lpstr>Key Transfer</vt:lpstr>
      <vt:lpstr>Oblivious Transfer</vt:lpstr>
      <vt:lpstr>One-way function</vt:lpstr>
      <vt:lpstr>Circuits</vt:lpstr>
      <vt:lpstr>Yao’s Garbled Circuits</vt:lpstr>
      <vt:lpstr>HOW? Garbling</vt:lpstr>
      <vt:lpstr>HOW? Evaluating</vt:lpstr>
      <vt:lpstr>Fun Stuff: Symmetric Key Encryption</vt:lpstr>
      <vt:lpstr>Fun Stuff: Diffie-Hellman Key Transfer</vt:lpstr>
      <vt:lpstr>Fun Stuff: Oblivious Transfer</vt:lpstr>
      <vt:lpstr>Fun Stuff: Hash Algorithm</vt:lpstr>
      <vt:lpstr>Fun Stuff: Garbled Circuits</vt:lpstr>
      <vt:lpstr>Fun Stuff: Garbled Circuits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Yao’s Garbled Circuits</dc:title>
  <dc:creator>Cullen Peters</dc:creator>
  <cp:lastModifiedBy>Cullen Peters</cp:lastModifiedBy>
  <cp:revision>2</cp:revision>
  <dcterms:created xsi:type="dcterms:W3CDTF">2019-11-27T05:57:12Z</dcterms:created>
  <dcterms:modified xsi:type="dcterms:W3CDTF">2019-11-27T06:08:53Z</dcterms:modified>
</cp:coreProperties>
</file>