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7432000" cy="36576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  <a:srgbClr val="0CE4A1"/>
    <a:srgbClr val="FF0066"/>
    <a:srgbClr val="BCCFDA"/>
    <a:srgbClr val="006699"/>
    <a:srgbClr val="006600"/>
    <a:srgbClr val="333333"/>
    <a:srgbClr val="FF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19" autoAdjust="0"/>
  </p:normalViewPr>
  <p:slideViewPr>
    <p:cSldViewPr>
      <p:cViewPr>
        <p:scale>
          <a:sx n="30" d="100"/>
          <a:sy n="30" d="100"/>
        </p:scale>
        <p:origin x="1340" y="16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8C86-E45B-4D08-98A4-D99C0976273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3718E-5DDD-40C9-90C2-9105EB59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3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3718E-5DDD-40C9-90C2-9105EB590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986463"/>
            <a:ext cx="20574000" cy="127333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338"/>
            <a:ext cx="20574000" cy="8831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06ED0-C20A-4D19-A4EB-399B424FB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69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3A036-48CC-4B5A-9925-9114678A4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82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5263"/>
            <a:ext cx="6172200" cy="312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5263"/>
            <a:ext cx="18364200" cy="3120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9F293-1FC0-46FF-AC74-866FA03273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3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DE772-2841-43CA-ACF1-4730A87AA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30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9118600"/>
            <a:ext cx="23660100" cy="15214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24477663"/>
            <a:ext cx="23660100" cy="800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A29C7-29F0-44D8-A452-4D3B04311D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5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0"/>
            <a:ext cx="12268200" cy="24137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2200" y="8534400"/>
            <a:ext cx="12268200" cy="24137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5B897-F18E-471A-B21A-D219CD896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1947863"/>
            <a:ext cx="23660100" cy="706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125" y="8966200"/>
            <a:ext cx="11606213" cy="4394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125" y="13360400"/>
            <a:ext cx="11606213" cy="1965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8966200"/>
            <a:ext cx="11661775" cy="4394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3360400"/>
            <a:ext cx="11661775" cy="1965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F290-3E7F-4824-A3CC-5DEF3A1C1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8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3812B-A365-4657-8F7B-8E53AFBBF1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FA5D8-10F0-43C8-9A03-A98FBBF4A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8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2438400"/>
            <a:ext cx="8848725" cy="853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775" y="5265738"/>
            <a:ext cx="13887450" cy="25993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125" y="10972800"/>
            <a:ext cx="8848725" cy="20327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8E66A-1CAF-4163-B89F-D79A36D00F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51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5" y="2438400"/>
            <a:ext cx="8848725" cy="853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61775" y="5265738"/>
            <a:ext cx="13887450" cy="25993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125" y="10972800"/>
            <a:ext cx="8848725" cy="20327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C3B5E-8E82-43DA-ABD5-A50CE3BE72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88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465263"/>
            <a:ext cx="24688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8534400"/>
            <a:ext cx="24688800" cy="241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33307338"/>
            <a:ext cx="64008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defTabSz="3657600" eaLnBrk="1" hangingPunct="1">
              <a:defRPr sz="56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600" y="33307338"/>
            <a:ext cx="86868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 defTabSz="3657600" eaLnBrk="1" hangingPunct="1">
              <a:defRPr sz="56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600" y="33307338"/>
            <a:ext cx="64008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 defTabSz="3657600" eaLnBrk="1" hangingPunct="1">
              <a:defRPr sz="5600"/>
            </a:lvl1pPr>
          </a:lstStyle>
          <a:p>
            <a:pPr>
              <a:defRPr/>
            </a:pPr>
            <a:fld id="{B6281C7D-95CF-4D22-973F-05B759FBB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8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CFDA">
            <a:alpha val="2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 bwMode="auto">
          <a:xfrm>
            <a:off x="14020800" y="15154007"/>
            <a:ext cx="12571822" cy="10705263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57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97697" y="24015607"/>
            <a:ext cx="12640084" cy="12003084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57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>
            <a:off x="877908" y="15211418"/>
            <a:ext cx="12536242" cy="867423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57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ounded Rectangle 2309"/>
          <p:cNvSpPr>
            <a:spLocks noChangeArrowheads="1"/>
          </p:cNvSpPr>
          <p:nvPr/>
        </p:nvSpPr>
        <p:spPr bwMode="auto">
          <a:xfrm>
            <a:off x="1054057" y="15616158"/>
            <a:ext cx="12067995" cy="129855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57600">
              <a:spcBef>
                <a:spcPct val="20000"/>
              </a:spcBef>
              <a:buChar char="–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5760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57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57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/>
          </a:p>
        </p:txBody>
      </p:sp>
      <p:sp>
        <p:nvSpPr>
          <p:cNvPr id="9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622" y="787400"/>
            <a:ext cx="26136600" cy="4648200"/>
          </a:xfr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9600" b="1" dirty="0" smtClean="0">
                <a:latin typeface="Palatino Linotype" panose="02040502050505030304" pitchFamily="18" charset="0"/>
              </a:rPr>
              <a:t>Staying Alive</a:t>
            </a:r>
            <a:r>
              <a:rPr lang="en-US" altLang="en-US" sz="9600" b="1" dirty="0" smtClean="0">
                <a:latin typeface="Palatino Linotype" panose="02040502050505030304" pitchFamily="18" charset="0"/>
              </a:rPr>
              <a:t/>
            </a:r>
            <a:br>
              <a:rPr lang="en-US" altLang="en-US" sz="9600" b="1" dirty="0" smtClean="0">
                <a:latin typeface="Palatino Linotype" panose="02040502050505030304" pitchFamily="18" charset="0"/>
              </a:rPr>
            </a:br>
            <a:r>
              <a:rPr lang="en-US" altLang="en-US" sz="9600" b="1" dirty="0" smtClean="0">
                <a:latin typeface="Palatino Linotype" panose="02040502050505030304" pitchFamily="18" charset="0"/>
              </a:rPr>
              <a:t> </a:t>
            </a:r>
            <a:r>
              <a:rPr lang="en-US" altLang="en-US" baseline="-25000" dirty="0" smtClean="0"/>
              <a:t/>
            </a:r>
            <a:br>
              <a:rPr lang="en-US" altLang="en-US" baseline="-25000" dirty="0" smtClean="0"/>
            </a:br>
            <a:r>
              <a:rPr lang="en-US" altLang="en-US" sz="4400" dirty="0" smtClean="0"/>
              <a:t>CDTs Ferguson and Johnson</a:t>
            </a:r>
            <a:r>
              <a:rPr lang="en-US" altLang="en-US" sz="4400" dirty="0" smtClean="0"/>
              <a:t/>
            </a:r>
            <a:br>
              <a:rPr lang="en-US" altLang="en-US" sz="4400" dirty="0" smtClean="0"/>
            </a:br>
            <a:r>
              <a:rPr lang="en-US" altLang="en-US" sz="4400" dirty="0" smtClean="0"/>
              <a:t>Instructor: </a:t>
            </a:r>
            <a:r>
              <a:rPr lang="en-US" altLang="en-US" sz="4400" dirty="0" smtClean="0"/>
              <a:t>CPT. (P) Dusty Turner</a:t>
            </a:r>
            <a:endParaRPr lang="en-US" altLang="en-US" sz="4400" dirty="0" smtClean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2" y="1402102"/>
            <a:ext cx="3602736" cy="3219111"/>
          </a:xfrm>
          <a:prstGeom prst="rect">
            <a:avLst/>
          </a:prstGeom>
        </p:spPr>
      </p:pic>
      <p:sp>
        <p:nvSpPr>
          <p:cNvPr id="76" name="Rectangle 282"/>
          <p:cNvSpPr txBox="1">
            <a:spLocks noChangeArrowheads="1"/>
          </p:cNvSpPr>
          <p:nvPr/>
        </p:nvSpPr>
        <p:spPr bwMode="auto">
          <a:xfrm>
            <a:off x="1295401" y="15675362"/>
            <a:ext cx="11619858" cy="10193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algn="ctr" eaLnBrk="1" hangingPunct="1">
              <a:buFontTx/>
              <a:buNone/>
              <a:defRPr/>
            </a:pPr>
            <a:r>
              <a:rPr lang="en-US" altLang="en-US" sz="4400" b="1" dirty="0" smtClean="0"/>
              <a:t>Model assumptions and limitations</a:t>
            </a:r>
            <a:endParaRPr lang="en-US" altLang="en-US" sz="4400" b="1" dirty="0" smtClean="0"/>
          </a:p>
        </p:txBody>
      </p:sp>
      <p:sp>
        <p:nvSpPr>
          <p:cNvPr id="123" name="Rounded Rectangle 122"/>
          <p:cNvSpPr/>
          <p:nvPr/>
        </p:nvSpPr>
        <p:spPr bwMode="auto">
          <a:xfrm>
            <a:off x="14020800" y="31724600"/>
            <a:ext cx="12571822" cy="4259138"/>
          </a:xfrm>
          <a:prstGeom prst="roundRect">
            <a:avLst>
              <a:gd name="adj" fmla="val 8516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57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14064837" y="25916350"/>
            <a:ext cx="12571822" cy="5719759"/>
          </a:xfrm>
          <a:prstGeom prst="roundRect">
            <a:avLst>
              <a:gd name="adj" fmla="val 1135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57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26"/>
          <p:cNvSpPr>
            <a:spLocks noChangeArrowheads="1"/>
          </p:cNvSpPr>
          <p:nvPr/>
        </p:nvSpPr>
        <p:spPr bwMode="auto">
          <a:xfrm>
            <a:off x="-1178" y="-50800"/>
            <a:ext cx="2743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Line 270"/>
          <p:cNvSpPr>
            <a:spLocks noChangeShapeType="1"/>
          </p:cNvSpPr>
          <p:nvPr/>
        </p:nvSpPr>
        <p:spPr bwMode="auto">
          <a:xfrm>
            <a:off x="4570822" y="3378200"/>
            <a:ext cx="183642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271"/>
          <p:cNvSpPr>
            <a:spLocks noChangeShapeType="1"/>
          </p:cNvSpPr>
          <p:nvPr/>
        </p:nvSpPr>
        <p:spPr bwMode="auto">
          <a:xfrm>
            <a:off x="4570822" y="3530600"/>
            <a:ext cx="18364200" cy="0"/>
          </a:xfrm>
          <a:prstGeom prst="line">
            <a:avLst/>
          </a:prstGeom>
          <a:noFill/>
          <a:ln w="7302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4057" y="17600354"/>
            <a:ext cx="12127365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81013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rgbClr val="000000"/>
                </a:solidFill>
                <a:latin typeface="Arial"/>
              </a:rPr>
              <a:t>Assumptions</a:t>
            </a:r>
          </a:p>
          <a:p>
            <a:pPr marL="941832" lvl="1" indent="-481013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rgbClr val="000000"/>
                </a:solidFill>
                <a:latin typeface="Arial"/>
              </a:rPr>
              <a:t>Our model treats players, whose last year was 2016, as still currently playing.</a:t>
            </a:r>
            <a:endParaRPr lang="en-US" sz="4000" dirty="0" smtClean="0">
              <a:solidFill>
                <a:srgbClr val="000000"/>
              </a:solidFill>
              <a:latin typeface="Arial"/>
            </a:endParaRPr>
          </a:p>
          <a:p>
            <a:pPr marL="484632" indent="-481013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rgbClr val="000000"/>
                </a:solidFill>
                <a:latin typeface="Arial"/>
              </a:rPr>
              <a:t>Limitations</a:t>
            </a:r>
          </a:p>
          <a:p>
            <a:pPr marL="941832" lvl="1" indent="-481013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rgbClr val="000000"/>
                </a:solidFill>
                <a:latin typeface="Arial"/>
              </a:rPr>
              <a:t>Our model does not take into account whether or not a player plays a whole season.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  <a:p>
            <a:pPr marL="484632" indent="-481013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600" dirty="0" smtClean="0">
              <a:solidFill>
                <a:srgbClr val="000000"/>
              </a:solidFill>
              <a:latin typeface="Arial"/>
            </a:endParaRPr>
          </a:p>
          <a:p>
            <a:pPr marL="484632" indent="-481013" eaLnBrk="1" hangingPunct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600" baseline="30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283"/>
          <p:cNvSpPr txBox="1">
            <a:spLocks noChangeArrowheads="1"/>
          </p:cNvSpPr>
          <p:nvPr/>
        </p:nvSpPr>
        <p:spPr bwMode="auto">
          <a:xfrm>
            <a:off x="14305961" y="26034973"/>
            <a:ext cx="12192000" cy="530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4400" b="1" dirty="0" smtClean="0"/>
              <a:t>Conclusion</a:t>
            </a:r>
          </a:p>
          <a:p>
            <a:pPr marL="481013" indent="-481013" eaLnBrk="1" hangingPunct="1">
              <a:defRPr/>
            </a:pPr>
            <a:r>
              <a:rPr lang="en-US" altLang="en-US" sz="2800" dirty="0"/>
              <a:t>When only batting is considered, switch hitters have the  greatest survival rate</a:t>
            </a:r>
          </a:p>
          <a:p>
            <a:pPr marL="481013" indent="-481013" eaLnBrk="1" hangingPunct="1">
              <a:defRPr/>
            </a:pPr>
            <a:r>
              <a:rPr lang="en-US" altLang="en-US" sz="2800" dirty="0"/>
              <a:t>When only throwing is considered, right handed throwers have a greater survival rate</a:t>
            </a:r>
          </a:p>
          <a:p>
            <a:pPr marL="481013" indent="-481013" eaLnBrk="1" hangingPunct="1">
              <a:defRPr/>
            </a:pPr>
            <a:r>
              <a:rPr lang="en-US" altLang="en-US" sz="2800" dirty="0"/>
              <a:t>When batting and throwing are taking into account equally, players who throw right and can switch hit have the greatest survival rate</a:t>
            </a:r>
          </a:p>
          <a:p>
            <a:pPr marL="481013" indent="-481013" eaLnBrk="1" hangingPunct="1">
              <a:defRPr/>
            </a:pPr>
            <a:endParaRPr lang="en-US" altLang="en-US" sz="2800" dirty="0"/>
          </a:p>
          <a:p>
            <a:pPr marL="481013" indent="-481013" eaLnBrk="1" hangingPunct="1">
              <a:defRPr/>
            </a:pPr>
            <a:endParaRPr lang="en-US" altLang="en-US" sz="2800" dirty="0" smtClean="0"/>
          </a:p>
        </p:txBody>
      </p:sp>
      <p:sp>
        <p:nvSpPr>
          <p:cNvPr id="77" name="Rectangle 283"/>
          <p:cNvSpPr txBox="1">
            <a:spLocks noChangeArrowheads="1"/>
          </p:cNvSpPr>
          <p:nvPr/>
        </p:nvSpPr>
        <p:spPr bwMode="auto">
          <a:xfrm>
            <a:off x="14400622" y="31724600"/>
            <a:ext cx="12420600" cy="417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4400" b="1" dirty="0" smtClean="0"/>
              <a:t>References</a:t>
            </a:r>
          </a:p>
          <a:p>
            <a:pPr marL="742950" indent="-742950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i="1" dirty="0" err="1" smtClean="0"/>
              <a:t>Despa</a:t>
            </a:r>
            <a:r>
              <a:rPr lang="en-US" sz="2800" i="1" dirty="0" smtClean="0"/>
              <a:t>, Simon. </a:t>
            </a:r>
            <a:r>
              <a:rPr lang="en-US" sz="2800" i="1" dirty="0" err="1" smtClean="0"/>
              <a:t>StattNews</a:t>
            </a:r>
            <a:r>
              <a:rPr lang="en-US" sz="2800" i="1" dirty="0" smtClean="0"/>
              <a:t> #78: What is Survival Analysis? New </a:t>
            </a:r>
            <a:r>
              <a:rPr lang="en-US" sz="2800" i="1" dirty="0"/>
              <a:t>York: </a:t>
            </a:r>
            <a:r>
              <a:rPr lang="en-US" sz="2800" i="1" dirty="0" smtClean="0"/>
              <a:t>Cornell University: Cornell Statistical Consulting Unit</a:t>
            </a:r>
            <a:r>
              <a:rPr lang="en-US" sz="2800" i="1" dirty="0" smtClean="0"/>
              <a:t>. </a:t>
            </a:r>
            <a:r>
              <a:rPr lang="en-US" sz="2800" i="1" dirty="0"/>
              <a:t>Print</a:t>
            </a:r>
            <a:r>
              <a:rPr lang="en-US" sz="2800" dirty="0"/>
              <a:t>.</a:t>
            </a:r>
            <a:r>
              <a:rPr lang="en-US" altLang="en-US" sz="2800" i="1" dirty="0"/>
              <a:t>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en-US" sz="4400" b="1" dirty="0" smtClean="0"/>
              <a:t>Acknowledgments </a:t>
            </a:r>
            <a:endParaRPr lang="en-US" altLang="en-US" sz="4400" b="1" dirty="0" smtClean="0"/>
          </a:p>
          <a:p>
            <a:pPr marL="481013" indent="-481013" eaLnBrk="1" hangingPunct="1">
              <a:buFontTx/>
              <a:buNone/>
              <a:defRPr/>
            </a:pPr>
            <a:r>
              <a:rPr lang="en-US" altLang="en-US" sz="2800" dirty="0" smtClean="0"/>
              <a:t>CPT. (P) Dusty Turner</a:t>
            </a:r>
            <a:endParaRPr lang="en-US" altLang="en-US" sz="2800" dirty="0" smtClean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808628" y="5814760"/>
            <a:ext cx="12521486" cy="905833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57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282"/>
          <p:cNvSpPr txBox="1">
            <a:spLocks noChangeArrowheads="1"/>
          </p:cNvSpPr>
          <p:nvPr/>
        </p:nvSpPr>
        <p:spPr bwMode="auto">
          <a:xfrm>
            <a:off x="997125" y="11925944"/>
            <a:ext cx="11918134" cy="22221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eaLnBrk="1" hangingPunct="1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4400" b="1" dirty="0" smtClean="0"/>
              <a:t>Question</a:t>
            </a:r>
          </a:p>
          <a:p>
            <a:pPr marL="347472" indent="-347472" eaLnBrk="1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en-US" sz="2400" dirty="0" smtClean="0"/>
              <a:t>Between right handed, left hand, and switch baseball players, who has the longest career span in Major League Baseball (MLB)?</a:t>
            </a:r>
            <a:endParaRPr lang="en-US" altLang="en-US" sz="2400" dirty="0" smtClean="0"/>
          </a:p>
        </p:txBody>
      </p:sp>
      <p:sp>
        <p:nvSpPr>
          <p:cNvPr id="83" name="Rectangle 282"/>
          <p:cNvSpPr txBox="1">
            <a:spLocks noChangeArrowheads="1"/>
          </p:cNvSpPr>
          <p:nvPr/>
        </p:nvSpPr>
        <p:spPr bwMode="auto">
          <a:xfrm>
            <a:off x="784369" y="5690594"/>
            <a:ext cx="5505350" cy="56420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eaLnBrk="1" hangingPunct="1">
              <a:spcAft>
                <a:spcPts val="1200"/>
              </a:spcAft>
              <a:buFontTx/>
              <a:buNone/>
              <a:defRPr/>
            </a:pPr>
            <a:r>
              <a:rPr lang="en-US" altLang="en-US" sz="4400" b="1" dirty="0" smtClean="0"/>
              <a:t>Survival Analysis</a:t>
            </a:r>
            <a:endParaRPr lang="en-US" altLang="en-US" sz="2800" b="1" dirty="0" smtClean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Used to investigate the time until a target event of interest </a:t>
            </a:r>
            <a:endParaRPr lang="en-US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Used in a variety od disciplines such as medicine. Sociology, and education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Measured in days, weeks, years, </a:t>
            </a:r>
            <a:r>
              <a:rPr lang="en-US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….</a:t>
            </a:r>
            <a:endParaRPr lang="en-US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54057" y="10549807"/>
            <a:ext cx="11536058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14020800" y="5850733"/>
            <a:ext cx="12571822" cy="9026043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57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17" y="24489267"/>
            <a:ext cx="12107705" cy="1335140"/>
          </a:xfrm>
          <a:prstGeom prst="rect">
            <a:avLst/>
          </a:prstGeom>
        </p:spPr>
      </p:pic>
      <p:sp>
        <p:nvSpPr>
          <p:cNvPr id="33" name="Rectangle 282"/>
          <p:cNvSpPr txBox="1">
            <a:spLocks noChangeArrowheads="1"/>
          </p:cNvSpPr>
          <p:nvPr/>
        </p:nvSpPr>
        <p:spPr bwMode="auto">
          <a:xfrm>
            <a:off x="1447800" y="24638000"/>
            <a:ext cx="11674252" cy="10193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algn="ctr" eaLnBrk="1" hangingPunct="1">
              <a:buFontTx/>
              <a:buNone/>
              <a:defRPr/>
            </a:pPr>
            <a:r>
              <a:rPr lang="en-US" altLang="en-US" sz="4400" b="1" dirty="0" smtClean="0"/>
              <a:t>Kaplan Meier</a:t>
            </a:r>
            <a:r>
              <a:rPr lang="en-US" altLang="en-US" sz="4400" b="1" dirty="0" smtClean="0"/>
              <a:t> </a:t>
            </a:r>
            <a:endParaRPr lang="en-US" altLang="en-US" sz="4400" b="1" dirty="0" smtClean="0"/>
          </a:p>
        </p:txBody>
      </p:sp>
      <p:sp>
        <p:nvSpPr>
          <p:cNvPr id="43" name="Rounded Rectangle 2309"/>
          <p:cNvSpPr>
            <a:spLocks noChangeArrowheads="1"/>
          </p:cNvSpPr>
          <p:nvPr/>
        </p:nvSpPr>
        <p:spPr bwMode="auto">
          <a:xfrm>
            <a:off x="14288414" y="6092301"/>
            <a:ext cx="12067995" cy="129855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57600">
              <a:spcBef>
                <a:spcPct val="20000"/>
              </a:spcBef>
              <a:buChar char="–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5760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57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57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/>
          </a:p>
        </p:txBody>
      </p:sp>
      <p:sp>
        <p:nvSpPr>
          <p:cNvPr id="44" name="Rectangle 282"/>
          <p:cNvSpPr txBox="1">
            <a:spLocks noChangeArrowheads="1"/>
          </p:cNvSpPr>
          <p:nvPr/>
        </p:nvSpPr>
        <p:spPr bwMode="auto">
          <a:xfrm>
            <a:off x="14637734" y="6216390"/>
            <a:ext cx="11650088" cy="10193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eaLnBrk="1" hangingPunct="1">
              <a:buFontTx/>
              <a:buNone/>
              <a:defRPr/>
            </a:pPr>
            <a:r>
              <a:rPr lang="en-US" altLang="en-US" sz="4400" b="1" dirty="0" smtClean="0"/>
              <a:t>Survival curves for batting and throwing</a:t>
            </a:r>
            <a:r>
              <a:rPr lang="en-US" altLang="en-US" sz="4400" b="1" dirty="0" smtClean="0"/>
              <a:t> </a:t>
            </a:r>
            <a:endParaRPr lang="en-US" altLang="en-US" sz="4400" b="1" dirty="0"/>
          </a:p>
        </p:txBody>
      </p:sp>
      <p:sp>
        <p:nvSpPr>
          <p:cNvPr id="45" name="Rounded Rectangle 2309"/>
          <p:cNvSpPr>
            <a:spLocks noChangeArrowheads="1"/>
          </p:cNvSpPr>
          <p:nvPr/>
        </p:nvSpPr>
        <p:spPr bwMode="auto">
          <a:xfrm>
            <a:off x="21353872" y="7503422"/>
            <a:ext cx="4343400" cy="69406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57600">
              <a:spcBef>
                <a:spcPct val="20000"/>
              </a:spcBef>
              <a:buChar char="–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5760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57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57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/>
          </a:p>
        </p:txBody>
      </p:sp>
      <p:sp>
        <p:nvSpPr>
          <p:cNvPr id="46" name="Rounded Rectangle 2309"/>
          <p:cNvSpPr>
            <a:spLocks noChangeArrowheads="1"/>
          </p:cNvSpPr>
          <p:nvPr/>
        </p:nvSpPr>
        <p:spPr bwMode="auto">
          <a:xfrm>
            <a:off x="14727911" y="7497465"/>
            <a:ext cx="4386543" cy="69406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57600">
              <a:spcBef>
                <a:spcPct val="20000"/>
              </a:spcBef>
              <a:buChar char="–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5760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57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57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57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 dirty="0"/>
          </a:p>
        </p:txBody>
      </p:sp>
      <p:sp>
        <p:nvSpPr>
          <p:cNvPr id="47" name="Rectangle 282"/>
          <p:cNvSpPr txBox="1">
            <a:spLocks noChangeArrowheads="1"/>
          </p:cNvSpPr>
          <p:nvPr/>
        </p:nvSpPr>
        <p:spPr bwMode="auto">
          <a:xfrm>
            <a:off x="14829533" y="7390858"/>
            <a:ext cx="4552535" cy="8944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algn="ctr" eaLnBrk="1" hangingPunct="1">
              <a:buFontTx/>
              <a:buNone/>
              <a:defRPr/>
            </a:pPr>
            <a:r>
              <a:rPr lang="en-US" altLang="en-US" sz="3200" b="1" dirty="0" smtClean="0"/>
              <a:t>Batting </a:t>
            </a:r>
            <a:endParaRPr lang="en-US" altLang="en-US" sz="3200" b="1" dirty="0" smtClean="0"/>
          </a:p>
        </p:txBody>
      </p:sp>
      <p:sp>
        <p:nvSpPr>
          <p:cNvPr id="48" name="Rectangle 282"/>
          <p:cNvSpPr txBox="1">
            <a:spLocks noChangeArrowheads="1"/>
          </p:cNvSpPr>
          <p:nvPr/>
        </p:nvSpPr>
        <p:spPr bwMode="auto">
          <a:xfrm>
            <a:off x="21471979" y="7402706"/>
            <a:ext cx="4343400" cy="8944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algn="ctr" eaLnBrk="1" hangingPunct="1">
              <a:buFontTx/>
              <a:buNone/>
              <a:defRPr/>
            </a:pPr>
            <a:r>
              <a:rPr lang="en-US" altLang="en-US" sz="3200" b="1" dirty="0" smtClean="0"/>
              <a:t>Throwing</a:t>
            </a:r>
            <a:endParaRPr lang="en-US" altLang="en-US" sz="32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083540" y="33318393"/>
            <a:ext cx="645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Figure </a:t>
            </a:r>
            <a:r>
              <a:rPr lang="en-US" sz="1800" b="1" dirty="0" smtClean="0"/>
              <a:t>1: </a:t>
            </a:r>
            <a:r>
              <a:rPr lang="en-US" sz="1800" dirty="0" smtClean="0"/>
              <a:t>Kaplan Meier chart generated by our data</a:t>
            </a:r>
            <a:endParaRPr lang="en-US" sz="1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523453" y="13672767"/>
            <a:ext cx="5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Figure </a:t>
            </a:r>
            <a:r>
              <a:rPr lang="en-US" sz="1800" b="1" dirty="0" smtClean="0"/>
              <a:t>2: </a:t>
            </a:r>
            <a:r>
              <a:rPr lang="en-US" sz="1800" dirty="0" smtClean="0"/>
              <a:t>Survival curve for batting</a:t>
            </a:r>
            <a:endParaRPr lang="en-US" sz="1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1073736" y="13645036"/>
            <a:ext cx="433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Figure </a:t>
            </a:r>
            <a:r>
              <a:rPr lang="en-US" sz="1800" b="1" dirty="0" smtClean="0"/>
              <a:t>3: </a:t>
            </a:r>
            <a:r>
              <a:rPr lang="en-US" sz="1800" dirty="0" smtClean="0"/>
              <a:t>Survival curve for throwing</a:t>
            </a:r>
            <a:endParaRPr lang="en-US" sz="1800" b="1" dirty="0"/>
          </a:p>
        </p:txBody>
      </p:sp>
      <p:sp>
        <p:nvSpPr>
          <p:cNvPr id="74" name="Rectangle 282"/>
          <p:cNvSpPr txBox="1">
            <a:spLocks noChangeArrowheads="1"/>
          </p:cNvSpPr>
          <p:nvPr/>
        </p:nvSpPr>
        <p:spPr bwMode="auto">
          <a:xfrm>
            <a:off x="17526000" y="23317200"/>
            <a:ext cx="2427521" cy="4215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5760" tIns="182880" rIns="365760" bIns="182880"/>
          <a:lstStyle>
            <a:lvl1pPr marL="1371600" indent="-13716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800" indent="-11430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013" indent="-481013" eaLnBrk="1" hangingPunct="1">
              <a:buFontTx/>
              <a:buNone/>
              <a:defRPr/>
            </a:pPr>
            <a:endParaRPr lang="en-US" altLang="en-US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44" y="6022038"/>
            <a:ext cx="6879256" cy="556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92" y="26084313"/>
            <a:ext cx="9448800" cy="721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22" y="8603110"/>
            <a:ext cx="6134828" cy="43129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177" y="8530467"/>
            <a:ext cx="6168596" cy="4331895"/>
          </a:xfrm>
          <a:prstGeom prst="rect">
            <a:avLst/>
          </a:prstGeom>
        </p:spPr>
      </p:pic>
      <p:sp>
        <p:nvSpPr>
          <p:cNvPr id="70" name="Rounded Rectangle 2309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3905117" y="15553011"/>
            <a:ext cx="12803187" cy="115260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Survival curve for both batting and throwing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277" y="16914715"/>
            <a:ext cx="9402487" cy="7421011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764000" y="24638000"/>
            <a:ext cx="723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Figure </a:t>
            </a:r>
            <a:r>
              <a:rPr lang="en-US" sz="1800" b="1" dirty="0"/>
              <a:t>4</a:t>
            </a:r>
            <a:r>
              <a:rPr lang="en-US" sz="1800" b="1" dirty="0" smtClean="0"/>
              <a:t>: </a:t>
            </a:r>
            <a:r>
              <a:rPr lang="en-US" sz="1800" dirty="0" smtClean="0"/>
              <a:t>Survival curve comparing different combinations of batting </a:t>
            </a:r>
            <a:r>
              <a:rPr lang="en-US" sz="1800" smtClean="0"/>
              <a:t>and throwing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>
  <LongProp xmlns="" name="MetaInfo"><![CDATA[59;#vti_parserversion:SR|14.0.0.4762
vti_folderitemcount:IR|0
Order:DW|5900.00000000000
TaxKeyword:SW|
_Category:SW|
Category:SW|Templates
vti_author:SR|USMAEDU\\Hilary.Fletcher
vti_categories:VW|
vti_approvallevel:SR|
vti_foldersubfolderitemcount:IR|0
vti_modifiedby:SR|USMAEDU\\natalie.vanatta
vti_assignedto:SR|
Keywords:SW|
_Status:SW|
vti_cachedcustomprops:VX|vti_approvallevel vti_categories Subject TaxKeywordTaxHTField vti_assignedto Keywords _Status Order TaxKeyword vti_title _Author _Category Slides Category _Comments TaxCatchAll
ContentTypeId:SW|0x010100B55B46B06DCCCE4EA6F50434AF566168
vti_cachedtitle:SR|Poster Template (Tall)
vti_title:SR|Poster Template (Tall)
_Author:SW|CDT Lee, Leon x72269
Slides:IW|1
_Comments:SW|
TaxCatchAll:SW|
Subject:SW|
TaxKeywordTaxHTField:SW|
]]></LongProp>
</LongProperties>
</file>

<file path=customXml/item2.xml><?xml version="1.0" encoding="utf-8"?><ct:contentTypeSchema ct:_="" ma:_="" ma:contentTypeName="Document" ma:contentTypeID="0x010100E33AD87938244E46A9589270E6AC887A" ma:contentTypeVersion="" ma:contentTypeDescription="Create a new document." ma:contentTypeScope="" ma:versionID="536304b219fab0e611a470ca5161478c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5d0ad9826d546e0909bd3bcd719ebb49" ns2:_="" ns3:_="" xmlns:xsd="http://www.w3.org/2001/XMLSchema" xmlns:xs="http://www.w3.org/2001/XMLSchema" xmlns:p="http://schemas.microsoft.com/office/2006/metadata/properties" xmlns:ns2="3fb94594-d955-4767-b052-5c690a5aa9ba" xmlns:ns3="$ListId:Shared Documents;">
<xsd:import namespace="3fb94594-d955-4767-b052-5c690a5aa9ba"/>
<xsd:import namespace="$ListId:Shared Documents;"/>
<xsd:element name="properties">
<xsd:complexType>
<xsd:sequence>
<xsd:element name="documentManagement">
<xsd:complexType>
<xsd:all>
<xsd:element ref="ns3:Category"/>
<xsd:element ref="ns2:TaxKeywordTaxHTField" minOccurs="0"/>
<xsd:element ref="ns2:TaxCatchAll" minOccurs="0"/>
</xsd:all>
</xsd:complexType>
</xsd:element>
</xsd:sequence>
</xsd:complexType>
</xsd:element>
</xsd:schema>
<xsd:schema targetNamespace="3fb94594-d955-4767-b052-5c690a5aa9ba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TaxKeywordTaxHTField" ma:index="6" nillable="true" ma:taxonomy="true" ma:internalName="TaxKeywordTaxHTField" ma:taxonomyFieldName="TaxKeyword" ma:displayName="Enterprise Keywords" ma:fieldId="{23f27201-bee3-471e-b2e7-b64fd8b7ca38}" ma:taxonomyMulti="true" ma:sspId="9ea3f37a-9b58-4509-b84f-936d24342ab5" ma:termSetId="00000000-0000-0000-0000-000000000000" ma:anchorId="00000000-0000-0000-0000-000000000000" ma:open="true" ma:isKeyword="true">
<xsd:complexType>
<xsd:sequence>
<xsd:element ref="pc:Terms" minOccurs="0" maxOccurs="1"></xsd:element>
</xsd:sequence>
</xsd:complexType>
</xsd:element>
<xsd:element name="TaxCatchAll" ma:index="7" nillable="true" ma:displayName="Taxonomy Catch All Column" ma:description="" ma:hidden="true" ma:list="{5e501acd-6309-420f-b8a1-89fd697ef126}" ma:internalName="TaxCatchAll" ma:showField="CatchAllData" ma:web="3fb94594-d955-4767-b052-5c690a5aa9ba">
<xsd:complexType>
<xsd:complexContent>
<xsd:extension base="dms:MultiChoiceLookup">
<xsd:sequence>
<xsd:element name="Value" type="dms:Lookup" maxOccurs="unbounded" minOccurs="0" nillable="true"/>
</xsd:sequence>
</xsd:extension>
</xsd:complexContent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Category" ma:index="3" ma:displayName="Category" ma:default="Archive" ma:format="Dropdown" ma:internalName="Category">
<xsd:simpleType>
<xsd:restriction base="dms:Choice">
<xsd:enumeration value="Admin"/>
<xsd:enumeration value="Templates"/>
<xsd:enumeration value="Examples"/>
<xsd:enumeration value="Archive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8" ma:displayName="Content Type"/>
<xsd:element ref="dc:title" minOccurs="0" maxOccurs="1" ma:index="1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TaxCatchAll xmlns="3fb94594-d955-4767-b052-5c690a5aa9ba"/><TaxKeywordTaxHTField xmlns="3fb94594-d955-4767-b052-5c690a5aa9ba"><Terms xmlns="http://schemas.microsoft.com/office/infopath/2007/PartnerControls"></Terms></TaxKeywordTaxHTField><Category xmlns="$ListId:Shared Documents;">Templates</Category></documentManagement></p:properties>
</file>

<file path=customXml/itemProps1.xml><?xml version="1.0" encoding="utf-8"?>
<ds:datastoreItem xmlns:ds="http://schemas.openxmlformats.org/officeDocument/2006/customXml" ds:itemID="{27310F84-1DC9-4609-8AD4-2A8EAC65FD79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C32A30AE-7CD1-4677-B270-FDA9D95AA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4594-d955-4767-b052-5c690a5aa9ba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AC18C-E54E-4602-8190-327D380FC3FC}">
  <ds:schemaRefs>
    <ds:schemaRef ds:uri="http://schemas.microsoft.com/office/2006/metadata/properties"/>
    <ds:schemaRef ds:uri="http://purl.org/dc/terms/"/>
    <ds:schemaRef ds:uri="3fb94594-d955-4767-b052-5c690a5aa9ba"/>
    <ds:schemaRef ds:uri="http://schemas.microsoft.com/office/2006/documentManagement/types"/>
    <ds:schemaRef ds:uri="http://schemas.microsoft.com/office/infopath/2007/PartnerControls"/>
    <ds:schemaRef ds:uri="$ListId:Shared Documents;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8668</TotalTime>
  <Words>244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Palatino Linotype</vt:lpstr>
      <vt:lpstr>Symbol</vt:lpstr>
      <vt:lpstr>Times New Roman</vt:lpstr>
      <vt:lpstr>Default Design</vt:lpstr>
      <vt:lpstr>Staying Alive   CDTs Ferguson and Johnson Instructor: CPT. (P) Dusty Turner</vt:lpstr>
    </vt:vector>
  </TitlesOfParts>
  <Company>USMA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 (Tall)</dc:title>
  <dc:creator>CDT Lee, Leon x72269</dc:creator>
  <cp:lastModifiedBy>DoD Admin</cp:lastModifiedBy>
  <cp:revision>223</cp:revision>
  <cp:lastPrinted>2016-03-08T12:00:30Z</cp:lastPrinted>
  <dcterms:created xsi:type="dcterms:W3CDTF">2007-04-20T04:19:37Z</dcterms:created>
  <dcterms:modified xsi:type="dcterms:W3CDTF">2018-05-08T03:48:19Z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5900.00000000000</vt:lpwstr>
  </property>
  <property fmtid="{D5CDD505-2E9C-101B-9397-08002B2CF9AE}" pid="3" name="TaxKeyword">
    <vt:lpwstr/>
  </property>
  <property fmtid="{D5CDD505-2E9C-101B-9397-08002B2CF9AE}" pid="4" name="MetaInfo">
    <vt:lpwstr>59;#vti_parserversion:SR|14.0.0.4762_x000d_
vti_folderitemcount:IR|0_x000d_
Order:DW|5900.00000000000_x000d_
TaxKeyword:SW|_x000d_
_Category:SW|_x000d_
Category:SW|Templates_x000d_
vti_author:SR|USMAEDU\\Hilary.Fletcher_x000d_
vti_categories:VW|_x000d_
vti_approvallevel:SR|_x000d_
vti_foldersubfolderitemcoun</vt:lpwstr>
  </property>
  <property fmtid="{D5CDD505-2E9C-101B-9397-08002B2CF9AE}" pid="5" name="FSObjType">
    <vt:lpwstr>0</vt:lpwstr>
  </property>
  <property fmtid="{D5CDD505-2E9C-101B-9397-08002B2CF9AE}" pid="6" name="FileDirRef">
    <vt:lpwstr>math/ma491/Shared Documents</vt:lpwstr>
  </property>
  <property fmtid="{D5CDD505-2E9C-101B-9397-08002B2CF9AE}" pid="7" name="FileLeafRef">
    <vt:lpwstr>PosterTemplate-Tall.ppt</vt:lpwstr>
  </property>
  <property fmtid="{D5CDD505-2E9C-101B-9397-08002B2CF9AE}" pid="8" name="ContentType">
    <vt:lpwstr>Document</vt:lpwstr>
  </property>
  <property fmtid="{D5CDD505-2E9C-101B-9397-08002B2CF9AE}" pid="9" name="ContentTypeId">
    <vt:lpwstr>0x010100B55B46B06DCCCE4EA6F50434AF566168</vt:lpwstr>
  </property>
</Properties>
</file>